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357" r:id="rId4"/>
    <p:sldId id="358" r:id="rId5"/>
    <p:sldId id="359" r:id="rId6"/>
    <p:sldId id="360" r:id="rId7"/>
    <p:sldId id="361" r:id="rId8"/>
    <p:sldId id="457" r:id="rId9"/>
    <p:sldId id="365" r:id="rId10"/>
    <p:sldId id="366" r:id="rId11"/>
    <p:sldId id="367" r:id="rId12"/>
    <p:sldId id="368" r:id="rId13"/>
    <p:sldId id="369" r:id="rId14"/>
    <p:sldId id="370" r:id="rId15"/>
    <p:sldId id="373" r:id="rId16"/>
    <p:sldId id="374" r:id="rId17"/>
    <p:sldId id="376" r:id="rId18"/>
    <p:sldId id="377" r:id="rId19"/>
    <p:sldId id="458" r:id="rId20"/>
    <p:sldId id="443" r:id="rId21"/>
    <p:sldId id="444" r:id="rId22"/>
    <p:sldId id="445" r:id="rId23"/>
    <p:sldId id="446" r:id="rId24"/>
    <p:sldId id="447" r:id="rId25"/>
    <p:sldId id="389" r:id="rId26"/>
    <p:sldId id="390" r:id="rId27"/>
    <p:sldId id="460" r:id="rId28"/>
    <p:sldId id="448" r:id="rId29"/>
    <p:sldId id="396" r:id="rId30"/>
    <p:sldId id="398" r:id="rId31"/>
    <p:sldId id="402" r:id="rId32"/>
    <p:sldId id="403" r:id="rId33"/>
    <p:sldId id="404" r:id="rId34"/>
    <p:sldId id="431" r:id="rId35"/>
    <p:sldId id="432" r:id="rId36"/>
    <p:sldId id="433" r:id="rId37"/>
    <p:sldId id="434" r:id="rId38"/>
    <p:sldId id="407" r:id="rId39"/>
    <p:sldId id="436" r:id="rId40"/>
    <p:sldId id="400" r:id="rId41"/>
    <p:sldId id="437" r:id="rId42"/>
    <p:sldId id="455" r:id="rId43"/>
    <p:sldId id="435" r:id="rId44"/>
    <p:sldId id="449" r:id="rId45"/>
    <p:sldId id="450" r:id="rId46"/>
    <p:sldId id="452" r:id="rId47"/>
    <p:sldId id="456" r:id="rId48"/>
    <p:sldId id="409" r:id="rId49"/>
    <p:sldId id="410" r:id="rId50"/>
    <p:sldId id="461" r:id="rId51"/>
    <p:sldId id="417" r:id="rId52"/>
    <p:sldId id="439" r:id="rId53"/>
    <p:sldId id="440" r:id="rId54"/>
    <p:sldId id="419" r:id="rId55"/>
    <p:sldId id="418" r:id="rId56"/>
    <p:sldId id="421" r:id="rId57"/>
    <p:sldId id="422" r:id="rId58"/>
    <p:sldId id="462" r:id="rId59"/>
    <p:sldId id="441" r:id="rId60"/>
    <p:sldId id="442" r:id="rId61"/>
    <p:sldId id="427" r:id="rId62"/>
    <p:sldId id="35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32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your own 2D Game Engine and Create Great Web Games using HTML5, JavaScript, and WebGL (2</a:t>
            </a:r>
            <a:r>
              <a:rPr lang="en-US" baseline="30000" dirty="0"/>
              <a:t>nd</a:t>
            </a:r>
            <a:r>
              <a:rPr lang="en-US" dirty="0"/>
              <a:t> Ed). Sung, Pavleas, Munson, and Pace, 2022.</a:t>
            </a:r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Ch 3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6D65756-097B-40CD-87AA-7CF7296345B7}"/>
              </a:ext>
            </a:extLst>
          </p:cNvPr>
          <p:cNvSpPr txBox="1">
            <a:spLocks/>
          </p:cNvSpPr>
          <p:nvPr userDrawn="1"/>
        </p:nvSpPr>
        <p:spPr>
          <a:xfrm>
            <a:off x="1018307" y="6356348"/>
            <a:ext cx="539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Build your own 2D Game Engine, 2</a:t>
            </a:r>
            <a:r>
              <a:rPr lang="en-US" baseline="30000" dirty="0"/>
              <a:t>nd</a:t>
            </a:r>
            <a:r>
              <a:rPr lang="en-US" dirty="0"/>
              <a:t> Ed. Sung, Pavleas, Munson, and Pace, 2022.</a:t>
            </a:r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lmarix.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lmarix.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lmarix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In the World</a:t>
            </a:r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Transformation: 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Matrix: black box operator</a:t>
            </a:r>
          </a:p>
          <a:p>
            <a:r>
              <a:rPr lang="en-US" dirty="0"/>
              <a:t>Translation: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3014299"/>
            <a:ext cx="7108059" cy="21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0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Transformation: Scale and Rotate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Rotation: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73" y="1304925"/>
            <a:ext cx="7105101" cy="2138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440" y="3578224"/>
            <a:ext cx="6362472" cy="22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9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Transformation: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Identity: no-op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Always transform on vertices:</a:t>
            </a:r>
          </a:p>
          <a:p>
            <a:pPr lvl="1"/>
            <a:r>
              <a:rPr lang="en-US" b="1" dirty="0"/>
              <a:t>M</a:t>
            </a:r>
            <a:r>
              <a:rPr lang="en-US" dirty="0"/>
              <a:t>: a matrix operator</a:t>
            </a:r>
          </a:p>
          <a:p>
            <a:pPr lvl="1"/>
            <a:r>
              <a:rPr lang="en-US" b="1" dirty="0"/>
              <a:t>p</a:t>
            </a:r>
            <a:r>
              <a:rPr lang="en-US" dirty="0"/>
              <a:t>: a vertex position</a:t>
            </a:r>
          </a:p>
          <a:p>
            <a:pPr lvl="1"/>
            <a:r>
              <a:rPr lang="en-US" b="1" dirty="0"/>
              <a:t>p' </a:t>
            </a:r>
            <a:r>
              <a:rPr lang="en-US" dirty="0"/>
              <a:t>is the transform of </a:t>
            </a:r>
            <a:r>
              <a:rPr lang="en-US" b="1" dirty="0"/>
              <a:t>p</a:t>
            </a:r>
            <a:r>
              <a:rPr lang="en-US" dirty="0"/>
              <a:t> by </a:t>
            </a:r>
            <a:r>
              <a:rPr lang="en-US" b="1" dirty="0"/>
              <a:t>M</a:t>
            </a:r>
            <a:r>
              <a:rPr lang="en-US" dirty="0"/>
              <a:t>: </a:t>
            </a:r>
          </a:p>
          <a:p>
            <a:pPr lvl="2"/>
            <a:r>
              <a:rPr lang="en-US" b="1" dirty="0"/>
              <a:t>p' = </a:t>
            </a:r>
            <a:r>
              <a:rPr lang="en-US" b="1" dirty="0" err="1"/>
              <a:t>Mp</a:t>
            </a:r>
            <a:endParaRPr lang="en-US" b="1" dirty="0"/>
          </a:p>
          <a:p>
            <a:pPr lvl="2"/>
            <a:r>
              <a:rPr lang="en-US" dirty="0"/>
              <a:t>(Multiple </a:t>
            </a:r>
            <a:r>
              <a:rPr lang="en-US" b="1" dirty="0"/>
              <a:t>p</a:t>
            </a:r>
            <a:r>
              <a:rPr lang="en-US" dirty="0"/>
              <a:t> by </a:t>
            </a:r>
            <a:r>
              <a:rPr lang="en-US" b="1" dirty="0"/>
              <a:t>M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381125"/>
            <a:ext cx="1990725" cy="15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2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Transformation: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</a:t>
            </a:r>
          </a:p>
          <a:p>
            <a:pPr lvl="1"/>
            <a:r>
              <a:rPr lang="en-US" b="1" dirty="0"/>
              <a:t>p</a:t>
            </a:r>
            <a:r>
              <a:rPr lang="en-US" dirty="0"/>
              <a:t> is a vertex position</a:t>
            </a:r>
          </a:p>
          <a:p>
            <a:pPr lvl="1"/>
            <a:r>
              <a:rPr lang="en-US" b="1" dirty="0"/>
              <a:t>T</a:t>
            </a:r>
            <a:r>
              <a:rPr lang="en-US" dirty="0"/>
              <a:t>, </a:t>
            </a:r>
            <a:r>
              <a:rPr lang="en-US" b="1" dirty="0"/>
              <a:t>R</a:t>
            </a:r>
            <a:r>
              <a:rPr lang="en-US" dirty="0"/>
              <a:t>, </a:t>
            </a:r>
            <a:r>
              <a:rPr lang="en-US" b="1" dirty="0"/>
              <a:t>S</a:t>
            </a:r>
            <a:r>
              <a:rPr lang="en-US" dirty="0"/>
              <a:t>: three matrix operators</a:t>
            </a:r>
          </a:p>
          <a:p>
            <a:pPr lvl="1"/>
            <a:r>
              <a:rPr lang="en-US" b="1" dirty="0"/>
              <a:t>p‘</a:t>
            </a:r>
            <a:r>
              <a:rPr lang="en-US" dirty="0"/>
              <a:t> = </a:t>
            </a:r>
            <a:r>
              <a:rPr lang="en-US" b="1" dirty="0"/>
              <a:t>T R S p</a:t>
            </a:r>
          </a:p>
          <a:p>
            <a:pPr lvl="2"/>
            <a:r>
              <a:rPr lang="en-US" b="1" dirty="0" err="1"/>
              <a:t>vp</a:t>
            </a:r>
            <a:r>
              <a:rPr lang="en-US" b="1" dirty="0"/>
              <a:t>‘</a:t>
            </a:r>
            <a:r>
              <a:rPr lang="en-US" dirty="0"/>
              <a:t> is the result of </a:t>
            </a:r>
            <a:r>
              <a:rPr lang="en-US" b="1" dirty="0"/>
              <a:t>S</a:t>
            </a:r>
            <a:r>
              <a:rPr lang="en-US" dirty="0"/>
              <a:t> operating on </a:t>
            </a:r>
            <a:r>
              <a:rPr lang="en-US" b="1" dirty="0"/>
              <a:t>p</a:t>
            </a:r>
            <a:r>
              <a:rPr lang="en-US" dirty="0"/>
              <a:t>, followed by </a:t>
            </a:r>
            <a:r>
              <a:rPr lang="en-US" b="1" dirty="0"/>
              <a:t>R</a:t>
            </a:r>
            <a:r>
              <a:rPr lang="en-US" dirty="0"/>
              <a:t>, and lastly by </a:t>
            </a:r>
            <a:r>
              <a:rPr lang="en-US" b="1" dirty="0"/>
              <a:t>T</a:t>
            </a:r>
          </a:p>
          <a:p>
            <a:r>
              <a:rPr lang="en-US" dirty="0"/>
              <a:t>Then</a:t>
            </a:r>
          </a:p>
          <a:p>
            <a:pPr lvl="1"/>
            <a:r>
              <a:rPr lang="en-US" dirty="0"/>
              <a:t>Compute new operator: </a:t>
            </a:r>
            <a:r>
              <a:rPr lang="en-US" b="1" dirty="0"/>
              <a:t>M</a:t>
            </a:r>
            <a:r>
              <a:rPr lang="en-US" dirty="0"/>
              <a:t> = </a:t>
            </a:r>
            <a:r>
              <a:rPr lang="en-US" b="1" dirty="0"/>
              <a:t>T R S</a:t>
            </a:r>
          </a:p>
          <a:p>
            <a:pPr lvl="1"/>
            <a:r>
              <a:rPr lang="en-US" b="1" dirty="0"/>
              <a:t>p‘</a:t>
            </a:r>
            <a:r>
              <a:rPr lang="en-US" dirty="0"/>
              <a:t> = </a:t>
            </a:r>
            <a:r>
              <a:rPr lang="en-US" b="1" dirty="0"/>
              <a:t>M p</a:t>
            </a:r>
          </a:p>
          <a:p>
            <a:r>
              <a:rPr lang="en-US" b="1" dirty="0"/>
              <a:t>M </a:t>
            </a:r>
            <a:r>
              <a:rPr lang="en-US" dirty="0"/>
              <a:t>can be applied to any vertex position (same effect as </a:t>
            </a:r>
            <a:r>
              <a:rPr lang="en-US" b="1" dirty="0"/>
              <a:t>T R 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More efficient then applying </a:t>
            </a:r>
            <a:r>
              <a:rPr lang="en-US" b="1" dirty="0"/>
              <a:t>T R S</a:t>
            </a:r>
            <a:r>
              <a:rPr lang="en-US" dirty="0"/>
              <a:t> separately!</a:t>
            </a:r>
          </a:p>
          <a:p>
            <a:pPr lvl="1"/>
            <a:r>
              <a:rPr lang="en-US" dirty="0"/>
              <a:t>Order is important! 	</a:t>
            </a:r>
          </a:p>
          <a:p>
            <a:pPr lvl="2"/>
            <a:r>
              <a:rPr lang="en-US" b="1" dirty="0"/>
              <a:t>T S &lt;&gt; S 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618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glMatrix.js: Matrix operator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http://glMarix.net</a:t>
            </a:r>
            <a:endParaRPr lang="en-US" dirty="0"/>
          </a:p>
          <a:p>
            <a:r>
              <a:rPr lang="en-US" dirty="0"/>
              <a:t>Load into project: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0D2A4-20DC-4258-A20C-62CE3940D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55" y="1481137"/>
            <a:ext cx="32289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73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840C8A-2025-4FF6-8194-D7E91200C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55" y="1481137"/>
            <a:ext cx="3228975" cy="3895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glMatrix.js: Matrix operator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>
                <a:hlinkClick r:id="rId3"/>
              </a:rPr>
              <a:t>http://glMarix.net</a:t>
            </a:r>
            <a:endParaRPr lang="en-US" dirty="0"/>
          </a:p>
          <a:p>
            <a:r>
              <a:rPr lang="en-US" dirty="0"/>
              <a:t>Load into project: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29765" y="3272650"/>
            <a:ext cx="2476500" cy="7531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glMatrix.js: Matrix operator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http://glMarix.net</a:t>
            </a:r>
            <a:endParaRPr lang="en-US" dirty="0"/>
          </a:p>
          <a:p>
            <a:r>
              <a:rPr lang="en-US" dirty="0"/>
              <a:t>Load into project:</a:t>
            </a:r>
          </a:p>
          <a:p>
            <a:r>
              <a:rPr lang="en-US" dirty="0"/>
              <a:t>Load glMarix.js in index.html: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2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3.2: Matrix Transform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246" y="1825625"/>
            <a:ext cx="59855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46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3.2: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introduce transformation matrices as operators for drawing a </a:t>
            </a:r>
            <a:r>
              <a:rPr lang="en-US" dirty="0" err="1"/>
              <a:t>Renderable</a:t>
            </a:r>
            <a:endParaRPr lang="en-US" dirty="0"/>
          </a:p>
          <a:p>
            <a:pPr lvl="0"/>
            <a:r>
              <a:rPr lang="en-US" dirty="0"/>
              <a:t>To understand how to work with the transform operators to manipulate a </a:t>
            </a:r>
            <a:r>
              <a:rPr lang="en-US" dirty="0" err="1"/>
              <a:t>Renderable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81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FFEA-4D53-452C-9674-CEF4ACE6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A7C8-77EE-4C35-AA2C-7B8BB69C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simple_vs.glsl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 and use: </a:t>
            </a:r>
            <a:r>
              <a:rPr lang="en-US" b="1" dirty="0" err="1"/>
              <a:t>uModelXformMatrix</a:t>
            </a:r>
            <a:endParaRPr lang="en-US" b="1" dirty="0"/>
          </a:p>
          <a:p>
            <a:r>
              <a:rPr lang="en-US" dirty="0"/>
              <a:t>simple_shader.js:</a:t>
            </a:r>
          </a:p>
          <a:p>
            <a:pPr lvl="1"/>
            <a:r>
              <a:rPr lang="en-US" dirty="0"/>
              <a:t>Define </a:t>
            </a:r>
            <a:r>
              <a:rPr lang="en-US" b="1" dirty="0" err="1"/>
              <a:t>mModelMatrixRef</a:t>
            </a:r>
            <a:r>
              <a:rPr lang="en-US" b="1" dirty="0"/>
              <a:t> </a:t>
            </a:r>
            <a:r>
              <a:rPr lang="en-US" dirty="0"/>
              <a:t>as reference to </a:t>
            </a:r>
            <a:r>
              <a:rPr lang="en-US" dirty="0" err="1"/>
              <a:t>uModelXformMatrix</a:t>
            </a:r>
            <a:endParaRPr lang="en-US" dirty="0"/>
          </a:p>
          <a:p>
            <a:pPr lvl="1"/>
            <a:r>
              <a:rPr lang="en-US" b="1" dirty="0"/>
              <a:t>activate()</a:t>
            </a:r>
            <a:r>
              <a:rPr lang="en-US" dirty="0"/>
              <a:t>: receive a TRS matrix parameter and loads to the shader</a:t>
            </a:r>
          </a:p>
          <a:p>
            <a:r>
              <a:rPr lang="en-US" dirty="0"/>
              <a:t>renderable.js:</a:t>
            </a:r>
          </a:p>
          <a:p>
            <a:pPr lvl="1"/>
            <a:r>
              <a:rPr lang="en-US" b="1" dirty="0"/>
              <a:t>draw()</a:t>
            </a:r>
            <a:r>
              <a:rPr lang="en-US" dirty="0"/>
              <a:t>: receives a TRS matrix and passes to shader when activate</a:t>
            </a:r>
          </a:p>
          <a:p>
            <a:r>
              <a:rPr lang="en-US" dirty="0"/>
              <a:t>To test: my_game.js</a:t>
            </a:r>
          </a:p>
          <a:p>
            <a:pPr lvl="1"/>
            <a:r>
              <a:rPr lang="en-US" dirty="0"/>
              <a:t>Define and use transformation matrices to draw Renderable objects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9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Create and draw multiple rectangular objects </a:t>
            </a:r>
          </a:p>
          <a:p>
            <a:pPr lvl="0"/>
            <a:r>
              <a:rPr lang="en-US" dirty="0"/>
              <a:t>Control the position, size, rotation, and color of the created rectangular objects</a:t>
            </a:r>
          </a:p>
          <a:p>
            <a:pPr lvl="0"/>
            <a:r>
              <a:rPr lang="en-US" dirty="0"/>
              <a:t>Define a coordinate system to draw from</a:t>
            </a:r>
          </a:p>
          <a:p>
            <a:pPr lvl="0"/>
            <a:r>
              <a:rPr lang="en-US" dirty="0"/>
              <a:t>Define a target subarea on the canvas to draw to</a:t>
            </a:r>
          </a:p>
          <a:p>
            <a:pPr lvl="0"/>
            <a:r>
              <a:rPr lang="en-US" dirty="0"/>
              <a:t>Work with abstract representations of </a:t>
            </a:r>
            <a:r>
              <a:rPr lang="en-US" dirty="0" err="1"/>
              <a:t>renderable</a:t>
            </a:r>
            <a:r>
              <a:rPr lang="en-US" dirty="0"/>
              <a:t> objects, transformation operators, and cameras </a:t>
            </a:r>
          </a:p>
        </p:txBody>
      </p:sp>
    </p:spTree>
    <p:extLst>
      <p:ext uri="{BB962C8B-B14F-4D97-AF65-F5344CB8AC3E}">
        <p14:creationId xmlns:p14="http://schemas.microsoft.com/office/powerpoint/2010/main" val="1416122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Question: What does this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create a new identity transform operator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xform</a:t>
            </a:r>
            <a:r>
              <a:rPr lang="en-US" dirty="0"/>
              <a:t> = mat4.create();</a:t>
            </a:r>
          </a:p>
          <a:p>
            <a:pPr marL="0" indent="0">
              <a:buNone/>
            </a:pPr>
            <a:r>
              <a:rPr lang="en-US" dirty="0"/>
              <a:t>mat4.translate(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vec3.fromValues(-0.5, 0.5, 0.0));</a:t>
            </a:r>
          </a:p>
          <a:p>
            <a:pPr marL="0" indent="0">
              <a:buNone/>
            </a:pPr>
            <a:r>
              <a:rPr lang="en-US" dirty="0"/>
              <a:t>mat4.rotateZ(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3.14/4); // rotation is in radian</a:t>
            </a:r>
          </a:p>
          <a:p>
            <a:pPr marL="0" indent="0">
              <a:buNone/>
            </a:pPr>
            <a:r>
              <a:rPr lang="en-US" dirty="0"/>
              <a:t>mat4.scale(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vec3.fromValues(0.25, 0.25, 1.0));</a:t>
            </a:r>
          </a:p>
        </p:txBody>
      </p:sp>
    </p:spTree>
    <p:extLst>
      <p:ext uri="{BB962C8B-B14F-4D97-AF65-F5344CB8AC3E}">
        <p14:creationId xmlns:p14="http://schemas.microsoft.com/office/powerpoint/2010/main" val="2196515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539" y="1082129"/>
            <a:ext cx="6373551" cy="48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42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Question: How about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create a new identity transform operator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xform</a:t>
            </a:r>
            <a:r>
              <a:rPr lang="en-US" dirty="0"/>
              <a:t> = mat4.create();</a:t>
            </a:r>
          </a:p>
          <a:p>
            <a:pPr marL="0" indent="0">
              <a:buNone/>
            </a:pPr>
            <a:r>
              <a:rPr lang="en-US" dirty="0"/>
              <a:t>mat4.scale(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vec3.fromValues(0.5, 0.5, 1.0));</a:t>
            </a:r>
          </a:p>
          <a:p>
            <a:pPr marL="0" indent="0">
              <a:buNone/>
            </a:pPr>
            <a:r>
              <a:rPr lang="en-US" dirty="0"/>
              <a:t>mat4.rotateZ(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3.14/4); // rotation is in radian</a:t>
            </a:r>
          </a:p>
          <a:p>
            <a:pPr marL="0" indent="0">
              <a:buNone/>
            </a:pPr>
            <a:r>
              <a:rPr lang="en-US" dirty="0"/>
              <a:t>mat4.translate(</a:t>
            </a:r>
            <a:r>
              <a:rPr lang="en-US" dirty="0" err="1"/>
              <a:t>xform</a:t>
            </a:r>
            <a:r>
              <a:rPr lang="en-US" dirty="0"/>
              <a:t>, </a:t>
            </a:r>
            <a:r>
              <a:rPr lang="en-US" dirty="0" err="1"/>
              <a:t>xform</a:t>
            </a:r>
            <a:r>
              <a:rPr lang="en-US" dirty="0"/>
              <a:t>, vec3.fromValues(-0.5, 0.5, 0.0));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82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87" y="1188389"/>
            <a:ext cx="6714415" cy="506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Multiplication ordering is IMPORTANT</a:t>
            </a:r>
          </a:p>
          <a:p>
            <a:r>
              <a:rPr lang="en-US" dirty="0"/>
              <a:t>M = TRS</a:t>
            </a:r>
          </a:p>
          <a:p>
            <a:pPr lvl="1"/>
            <a:r>
              <a:rPr lang="en-US" dirty="0"/>
              <a:t>Is “</a:t>
            </a:r>
            <a:r>
              <a:rPr lang="en-US" i="1" dirty="0"/>
              <a:t>intuitive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Rotation </a:t>
            </a:r>
            <a:r>
              <a:rPr lang="en-US" b="1" dirty="0"/>
              <a:t>after </a:t>
            </a:r>
            <a:r>
              <a:rPr lang="en-US" dirty="0"/>
              <a:t>Scaling</a:t>
            </a:r>
          </a:p>
          <a:p>
            <a:pPr lvl="2"/>
            <a:r>
              <a:rPr lang="en-US" b="1" dirty="0"/>
              <a:t>Last</a:t>
            </a:r>
            <a:r>
              <a:rPr lang="en-US" dirty="0"/>
              <a:t>: translation </a:t>
            </a:r>
          </a:p>
          <a:p>
            <a:pPr lvl="1"/>
            <a:r>
              <a:rPr lang="en-US" dirty="0"/>
              <a:t>No “</a:t>
            </a:r>
            <a:r>
              <a:rPr lang="en-US" i="1" dirty="0"/>
              <a:t>unexpected</a:t>
            </a:r>
            <a:r>
              <a:rPr lang="en-US" dirty="0"/>
              <a:t>” movements!</a:t>
            </a:r>
          </a:p>
        </p:txBody>
      </p:sp>
    </p:spTree>
    <p:extLst>
      <p:ext uri="{BB962C8B-B14F-4D97-AF65-F5344CB8AC3E}">
        <p14:creationId xmlns:p14="http://schemas.microsoft.com/office/powerpoint/2010/main" val="2126613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3.3: Encapsulating Transform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246" y="1825625"/>
            <a:ext cx="59855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13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3.3: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create the Transform object so it can encapsulate the matrix transformation functionality</a:t>
            </a:r>
          </a:p>
          <a:p>
            <a:pPr lvl="0"/>
            <a:r>
              <a:rPr lang="en-US" dirty="0"/>
              <a:t>To integrate the Transform object into the game engine</a:t>
            </a:r>
          </a:p>
          <a:p>
            <a:pPr lvl="0"/>
            <a:r>
              <a:rPr lang="en-US" dirty="0"/>
              <a:t>To demonstrate how to work with the Transform 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6B3E-8748-42C2-9F98-A817C440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92AD-C7E0-4CDB-A3CE-EC199DFF5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transform.js</a:t>
            </a:r>
          </a:p>
          <a:p>
            <a:pPr lvl="1"/>
            <a:r>
              <a:rPr lang="en-US" dirty="0"/>
              <a:t>Define the </a:t>
            </a:r>
            <a:r>
              <a:rPr lang="en-US" b="1" dirty="0"/>
              <a:t>Transform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5 floating points: Position(x, y), Scale(x, y), Rotation(theta)</a:t>
            </a:r>
          </a:p>
          <a:p>
            <a:pPr lvl="1"/>
            <a:r>
              <a:rPr lang="en-US" dirty="0"/>
              <a:t>All the access functions</a:t>
            </a:r>
          </a:p>
          <a:p>
            <a:pPr lvl="1"/>
            <a:r>
              <a:rPr lang="en-US" dirty="0" err="1"/>
              <a:t>getTRSMatrix</a:t>
            </a:r>
            <a:r>
              <a:rPr lang="en-US" dirty="0"/>
              <a:t>(): Compute and return the TRS matrix</a:t>
            </a:r>
          </a:p>
          <a:p>
            <a:r>
              <a:rPr lang="en-US" dirty="0"/>
              <a:t>renderable.js</a:t>
            </a:r>
          </a:p>
          <a:p>
            <a:pPr lvl="1"/>
            <a:r>
              <a:rPr lang="en-US" dirty="0"/>
              <a:t>An instance of </a:t>
            </a:r>
            <a:r>
              <a:rPr lang="en-US" b="1" dirty="0"/>
              <a:t>Transform </a:t>
            </a:r>
            <a:r>
              <a:rPr lang="en-US" dirty="0"/>
              <a:t>per Renderable object!</a:t>
            </a:r>
          </a:p>
          <a:p>
            <a:r>
              <a:rPr lang="en-US" dirty="0"/>
              <a:t>my_game.js</a:t>
            </a:r>
          </a:p>
          <a:p>
            <a:pPr lvl="1"/>
            <a:r>
              <a:rPr lang="en-US" dirty="0"/>
              <a:t>Almost identical test as in the previous project</a:t>
            </a:r>
          </a:p>
        </p:txBody>
      </p:sp>
    </p:spTree>
    <p:extLst>
      <p:ext uri="{BB962C8B-B14F-4D97-AF65-F5344CB8AC3E}">
        <p14:creationId xmlns:p14="http://schemas.microsoft.com/office/powerpoint/2010/main" val="3053293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Question: What happens?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setPosition</a:t>
            </a:r>
            <a:r>
              <a:rPr lang="en-US" dirty="0"/>
              <a:t>(20, 30);</a:t>
            </a:r>
          </a:p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setRotationInDegree</a:t>
            </a:r>
            <a:r>
              <a:rPr lang="en-US" dirty="0"/>
              <a:t>(90); // In Degrees</a:t>
            </a:r>
          </a:p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setSize</a:t>
            </a:r>
            <a:r>
              <a:rPr lang="en-US" dirty="0"/>
              <a:t>(4, 2);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>
                <a:solidFill>
                  <a:srgbClr val="FF0000"/>
                </a:solidFill>
              </a:rPr>
              <a:t>what is defined?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this.mSq.draw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>
                <a:solidFill>
                  <a:srgbClr val="FF0000"/>
                </a:solidFill>
              </a:rPr>
              <a:t>what will I see?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52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 and 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soccer game</a:t>
            </a:r>
          </a:p>
          <a:p>
            <a:pPr lvl="1"/>
            <a:r>
              <a:rPr lang="en-US" dirty="0"/>
              <a:t>Where are the center of the field, goal posts? What unit should you use?</a:t>
            </a:r>
          </a:p>
          <a:p>
            <a:pPr lvl="1"/>
            <a:r>
              <a:rPr lang="en-US" dirty="0"/>
              <a:t>You probably want: units in Meters?</a:t>
            </a:r>
          </a:p>
          <a:p>
            <a:pPr lvl="1"/>
            <a:r>
              <a:rPr lang="en-US" dirty="0"/>
              <a:t>Center of field at (0,0) or Left court boundary is X=0?</a:t>
            </a:r>
          </a:p>
          <a:p>
            <a:r>
              <a:rPr lang="en-US" dirty="0"/>
              <a:t>Design a chess game</a:t>
            </a:r>
          </a:p>
          <a:p>
            <a:pPr lvl="1"/>
            <a:r>
              <a:rPr lang="en-US" dirty="0"/>
              <a:t>Where are the locations of the King, Queen, and Knight?</a:t>
            </a:r>
          </a:p>
          <a:p>
            <a:pPr lvl="1"/>
            <a:r>
              <a:rPr lang="en-US" dirty="0"/>
              <a:t>Probably coordinate in discrete locations (1.5, 1.5) does _NOT_ make sense?!</a:t>
            </a:r>
          </a:p>
          <a:p>
            <a:r>
              <a:rPr lang="en-US" dirty="0"/>
              <a:t>Display to where in the canvas?</a:t>
            </a:r>
          </a:p>
          <a:p>
            <a:pPr lvl="1"/>
            <a:r>
              <a:rPr lang="en-US" dirty="0"/>
              <a:t>What if you want to reserve part of canvas for UI?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9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Space and 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to think pixels:</a:t>
            </a:r>
          </a:p>
          <a:p>
            <a:pPr lvl="1"/>
            <a:r>
              <a:rPr lang="en-US" dirty="0"/>
              <a:t>Same game to run on a phone (low pixel count) and high resolution desk top monitor</a:t>
            </a:r>
          </a:p>
          <a:p>
            <a:r>
              <a:rPr lang="en-US" dirty="0"/>
              <a:t>Game object reference …</a:t>
            </a:r>
          </a:p>
          <a:p>
            <a:pPr lvl="1"/>
            <a:r>
              <a:rPr lang="en-US" dirty="0"/>
              <a:t>In a chess game</a:t>
            </a:r>
          </a:p>
          <a:p>
            <a:pPr lvl="1"/>
            <a:r>
              <a:rPr lang="en-US" dirty="0"/>
              <a:t>In a soccer game</a:t>
            </a:r>
          </a:p>
          <a:p>
            <a:r>
              <a:rPr lang="en-US" dirty="0"/>
              <a:t>Need for coordinate system support</a:t>
            </a:r>
          </a:p>
          <a:p>
            <a:pPr lvl="1"/>
            <a:r>
              <a:rPr lang="en-US" dirty="0"/>
              <a:t>Cartesian Coordinate System: origin and axes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67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Coordinate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want?</a:t>
            </a:r>
          </a:p>
          <a:p>
            <a:pPr lvl="1"/>
            <a:r>
              <a:rPr lang="en-US" dirty="0"/>
              <a:t>Game coordinate system should be user defined!</a:t>
            </a:r>
          </a:p>
          <a:p>
            <a:pPr lvl="1"/>
            <a:r>
              <a:rPr lang="en-US" dirty="0"/>
              <a:t>Origin, Axes (x/y), units are </a:t>
            </a:r>
            <a:r>
              <a:rPr lang="en-US" b="1" i="1" dirty="0"/>
              <a:t>implicit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99" y="3111648"/>
            <a:ext cx="3311525" cy="30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03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293"/>
            <a:ext cx="10515600" cy="1325563"/>
          </a:xfrm>
        </p:spPr>
        <p:txBody>
          <a:bodyPr/>
          <a:lstStyle/>
          <a:p>
            <a:r>
              <a:rPr lang="en-US" dirty="0"/>
              <a:t>Currently: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space:</a:t>
            </a:r>
          </a:p>
          <a:p>
            <a:pPr lvl="1"/>
            <a:r>
              <a:rPr lang="en-US" dirty="0"/>
              <a:t>Defines the unit square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Vertex Buffer “</a:t>
            </a:r>
            <a:r>
              <a:rPr lang="en-US" dirty="0" err="1"/>
              <a:t>uModelXformMatrix</a:t>
            </a:r>
            <a:r>
              <a:rPr lang="en-US" dirty="0"/>
              <a:t>” transforms into NDC</a:t>
            </a:r>
          </a:p>
          <a:p>
            <a:endParaRPr lang="en-US" dirty="0"/>
          </a:p>
          <a:p>
            <a:r>
              <a:rPr lang="en-US" dirty="0"/>
              <a:t>NDC is drawn on to the canvas automatically!</a:t>
            </a:r>
          </a:p>
        </p:txBody>
      </p:sp>
    </p:spTree>
    <p:extLst>
      <p:ext uri="{BB962C8B-B14F-4D97-AF65-F5344CB8AC3E}">
        <p14:creationId xmlns:p14="http://schemas.microsoft.com/office/powerpoint/2010/main" val="547665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Currently: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space:</a:t>
            </a:r>
          </a:p>
          <a:p>
            <a:pPr lvl="1"/>
            <a:r>
              <a:rPr lang="en-US" dirty="0"/>
              <a:t>Defines the unit square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Vertex Buffer “</a:t>
            </a:r>
            <a:r>
              <a:rPr lang="en-US" dirty="0" err="1"/>
              <a:t>uModelXformMatrix</a:t>
            </a:r>
            <a:r>
              <a:rPr lang="en-US" dirty="0"/>
              <a:t>” transforms into NDC</a:t>
            </a:r>
          </a:p>
          <a:p>
            <a:endParaRPr lang="en-US" dirty="0"/>
          </a:p>
          <a:p>
            <a:r>
              <a:rPr lang="en-US" dirty="0"/>
              <a:t>NDC is drawn on to the canvas automatically!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83770" y="1232298"/>
            <a:ext cx="3083829" cy="247610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168370" y="2921398"/>
            <a:ext cx="3083829" cy="108703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38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Currently: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space:</a:t>
            </a:r>
          </a:p>
          <a:p>
            <a:pPr lvl="1"/>
            <a:r>
              <a:rPr lang="en-US" dirty="0"/>
              <a:t>Defines the unit square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Vertex Buffer “</a:t>
            </a:r>
            <a:r>
              <a:rPr lang="en-US" dirty="0" err="1"/>
              <a:t>uModelXformMatrix</a:t>
            </a:r>
            <a:r>
              <a:rPr lang="en-US" dirty="0"/>
              <a:t>” transforms into NDC</a:t>
            </a:r>
          </a:p>
          <a:p>
            <a:endParaRPr lang="en-US" dirty="0"/>
          </a:p>
          <a:p>
            <a:r>
              <a:rPr lang="en-US" dirty="0"/>
              <a:t>NDC is drawn on to the canvas automatically!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6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Currently: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space:</a:t>
            </a:r>
          </a:p>
          <a:p>
            <a:pPr lvl="1"/>
            <a:r>
              <a:rPr lang="en-US" dirty="0"/>
              <a:t>Defines the unit square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Vertex Buffer “</a:t>
            </a:r>
            <a:r>
              <a:rPr lang="en-US" dirty="0" err="1"/>
              <a:t>uModelXformMatrix</a:t>
            </a:r>
            <a:r>
              <a:rPr lang="en-US" dirty="0"/>
              <a:t>” transforms into NDC</a:t>
            </a:r>
          </a:p>
          <a:p>
            <a:endParaRPr lang="en-US" dirty="0"/>
          </a:p>
          <a:p>
            <a:r>
              <a:rPr lang="en-US" dirty="0"/>
              <a:t>NDC is drawn on to the canvas automatically!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B36B6-A479-4C7A-A470-6CE5193D4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8" y="2503477"/>
            <a:ext cx="6630390" cy="1201758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6180638" y="3037026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my_game.js</a:t>
            </a:r>
          </a:p>
        </p:txBody>
      </p:sp>
    </p:spTree>
    <p:extLst>
      <p:ext uri="{BB962C8B-B14F-4D97-AF65-F5344CB8AC3E}">
        <p14:creationId xmlns:p14="http://schemas.microsoft.com/office/powerpoint/2010/main" val="2780628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Currently: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space:</a:t>
            </a:r>
          </a:p>
          <a:p>
            <a:pPr lvl="1"/>
            <a:r>
              <a:rPr lang="en-US" dirty="0"/>
              <a:t>Defines the unit square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Vertex Buffer “</a:t>
            </a:r>
            <a:r>
              <a:rPr lang="en-US" dirty="0" err="1"/>
              <a:t>uModelTransform</a:t>
            </a:r>
            <a:r>
              <a:rPr lang="en-US" dirty="0"/>
              <a:t>” transforms into NDC</a:t>
            </a:r>
          </a:p>
          <a:p>
            <a:endParaRPr lang="en-US" dirty="0"/>
          </a:p>
          <a:p>
            <a:r>
              <a:rPr lang="en-US" dirty="0"/>
              <a:t>NDC is drawn on to the canvas automatically!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D4E7C3-D61B-4B28-BA22-CA83DC2CF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291" y="3873500"/>
            <a:ext cx="5801097" cy="1428874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8131493" y="3587668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renderable.js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DF1360-919F-4535-A9CE-D4DFEDBF3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88" y="2503477"/>
            <a:ext cx="6630390" cy="1201758"/>
          </a:xfrm>
          <a:prstGeom prst="rect">
            <a:avLst/>
          </a:prstGeom>
        </p:spPr>
      </p:pic>
      <p:sp>
        <p:nvSpPr>
          <p:cNvPr id="13" name="Round Diagonal Corner Rectangle 7">
            <a:extLst>
              <a:ext uri="{FF2B5EF4-FFF2-40B4-BE49-F238E27FC236}">
                <a16:creationId xmlns:a16="http://schemas.microsoft.com/office/drawing/2014/main" id="{5B2BE174-FC8E-4BF8-8E87-34F362C01DD5}"/>
              </a:ext>
            </a:extLst>
          </p:cNvPr>
          <p:cNvSpPr/>
          <p:nvPr/>
        </p:nvSpPr>
        <p:spPr>
          <a:xfrm>
            <a:off x="6180638" y="3037026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my_game.js</a:t>
            </a:r>
          </a:p>
        </p:txBody>
      </p:sp>
    </p:spTree>
    <p:extLst>
      <p:ext uri="{BB962C8B-B14F-4D97-AF65-F5344CB8AC3E}">
        <p14:creationId xmlns:p14="http://schemas.microsoft.com/office/powerpoint/2010/main" val="1419699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1" y="1232298"/>
            <a:ext cx="7142549" cy="2641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Currently: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space:</a:t>
            </a:r>
          </a:p>
          <a:p>
            <a:pPr lvl="1"/>
            <a:r>
              <a:rPr lang="en-US" dirty="0"/>
              <a:t>Defines the unit square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Vertex Buffer “</a:t>
            </a:r>
            <a:r>
              <a:rPr lang="en-US" dirty="0" err="1"/>
              <a:t>uModelTransform</a:t>
            </a:r>
            <a:r>
              <a:rPr lang="en-US" dirty="0"/>
              <a:t>” transforms into NDC</a:t>
            </a:r>
          </a:p>
          <a:p>
            <a:endParaRPr lang="en-US" dirty="0"/>
          </a:p>
          <a:p>
            <a:r>
              <a:rPr lang="en-US" dirty="0"/>
              <a:t>NDC is drawn on to the canvas automatically!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08320" y="1483360"/>
            <a:ext cx="1859279" cy="9652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894E3F-F052-4229-9AA3-F1D1793E4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8" y="2503477"/>
            <a:ext cx="6630390" cy="1201758"/>
          </a:xfrm>
          <a:prstGeom prst="rect">
            <a:avLst/>
          </a:prstGeom>
        </p:spPr>
      </p:pic>
      <p:sp>
        <p:nvSpPr>
          <p:cNvPr id="13" name="Round Diagonal Corner Rectangle 7">
            <a:extLst>
              <a:ext uri="{FF2B5EF4-FFF2-40B4-BE49-F238E27FC236}">
                <a16:creationId xmlns:a16="http://schemas.microsoft.com/office/drawing/2014/main" id="{C38738FA-A808-40DC-974E-1E96232E75C1}"/>
              </a:ext>
            </a:extLst>
          </p:cNvPr>
          <p:cNvSpPr/>
          <p:nvPr/>
        </p:nvSpPr>
        <p:spPr>
          <a:xfrm>
            <a:off x="6180638" y="3037026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my_game.js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BC2FCB-585D-4160-BB2F-56C5A1963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291" y="3873500"/>
            <a:ext cx="5801097" cy="1428874"/>
          </a:xfrm>
          <a:prstGeom prst="rect">
            <a:avLst/>
          </a:prstGeom>
        </p:spPr>
      </p:pic>
      <p:sp>
        <p:nvSpPr>
          <p:cNvPr id="15" name="Round Diagonal Corner Rectangle 8">
            <a:extLst>
              <a:ext uri="{FF2B5EF4-FFF2-40B4-BE49-F238E27FC236}">
                <a16:creationId xmlns:a16="http://schemas.microsoft.com/office/drawing/2014/main" id="{ECEA39F8-DE39-4247-9DB5-1EDE7EF85A9F}"/>
              </a:ext>
            </a:extLst>
          </p:cNvPr>
          <p:cNvSpPr/>
          <p:nvPr/>
        </p:nvSpPr>
        <p:spPr>
          <a:xfrm>
            <a:off x="8131493" y="3587668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renderable.js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68CCA6-277F-40C1-906F-4FB234900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019" y="5415722"/>
            <a:ext cx="7053655" cy="892949"/>
          </a:xfrm>
          <a:prstGeom prst="rect">
            <a:avLst/>
          </a:prstGeom>
        </p:spPr>
      </p:pic>
      <p:sp>
        <p:nvSpPr>
          <p:cNvPr id="11" name="Round Diagonal Corner Rectangle 10"/>
          <p:cNvSpPr/>
          <p:nvPr/>
        </p:nvSpPr>
        <p:spPr>
          <a:xfrm>
            <a:off x="9840734" y="4863854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simple_vs.glsl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72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Coordinate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Coordinate: </a:t>
            </a:r>
          </a:p>
          <a:p>
            <a:pPr lvl="1"/>
            <a:r>
              <a:rPr lang="en-US" dirty="0"/>
              <a:t>The unit square between (-0.5, -0.5) to (0.5, 0.5)</a:t>
            </a:r>
          </a:p>
          <a:p>
            <a:r>
              <a:rPr lang="en-US" dirty="0"/>
              <a:t>Normalized Device Coordinate (NDC)</a:t>
            </a:r>
          </a:p>
          <a:p>
            <a:pPr lvl="1"/>
            <a:r>
              <a:rPr lang="en-US" dirty="0"/>
              <a:t>(-1, -1) to (1, 1)</a:t>
            </a:r>
          </a:p>
          <a:p>
            <a:pPr lvl="1"/>
            <a:r>
              <a:rPr lang="en-US" dirty="0"/>
              <a:t>The default drawing space for </a:t>
            </a:r>
            <a:r>
              <a:rPr lang="en-US" dirty="0" err="1"/>
              <a:t>WebGL</a:t>
            </a:r>
            <a:endParaRPr lang="en-US" dirty="0"/>
          </a:p>
          <a:p>
            <a:r>
              <a:rPr lang="en-US" dirty="0"/>
              <a:t>Canvas Coordinate Space (or Device Coordinate Space)</a:t>
            </a:r>
          </a:p>
          <a:p>
            <a:pPr lvl="1"/>
            <a:r>
              <a:rPr lang="en-US" dirty="0"/>
              <a:t>Hardware pixel drawing area, units in pixels</a:t>
            </a:r>
          </a:p>
          <a:p>
            <a:r>
              <a:rPr lang="en-US" dirty="0"/>
              <a:t>BUT … we need more …</a:t>
            </a:r>
          </a:p>
        </p:txBody>
      </p:sp>
    </p:spTree>
    <p:extLst>
      <p:ext uri="{BB962C8B-B14F-4D97-AF65-F5344CB8AC3E}">
        <p14:creationId xmlns:p14="http://schemas.microsoft.com/office/powerpoint/2010/main" val="2849733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700716"/>
            <a:ext cx="5267632" cy="1947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user (MyGame.js) must think in terms of NDC</a:t>
            </a:r>
          </a:p>
          <a:p>
            <a:pPr lvl="1"/>
            <a:r>
              <a:rPr lang="en-US" dirty="0"/>
              <a:t>Everything must be between -1 to 1</a:t>
            </a:r>
          </a:p>
          <a:p>
            <a:r>
              <a:rPr lang="en-US" dirty="0"/>
              <a:t>Does not work with Soccer or Chess!</a:t>
            </a:r>
          </a:p>
          <a:p>
            <a:r>
              <a:rPr lang="en-US" dirty="0"/>
              <a:t>Need something in between </a:t>
            </a:r>
          </a:p>
          <a:p>
            <a:pPr lvl="1"/>
            <a:r>
              <a:rPr lang="en-US" dirty="0"/>
              <a:t>Model Coordinate (the unit square)</a:t>
            </a:r>
          </a:p>
          <a:p>
            <a:pPr marL="457200" lvl="1" indent="0">
              <a:buNone/>
            </a:pPr>
            <a:r>
              <a:rPr lang="en-US" dirty="0"/>
              <a:t>and</a:t>
            </a:r>
          </a:p>
          <a:p>
            <a:pPr lvl="1"/>
            <a:r>
              <a:rPr lang="en-US" dirty="0"/>
              <a:t>NDC (-1 to 1)</a:t>
            </a:r>
          </a:p>
          <a:p>
            <a:r>
              <a:rPr lang="en-US" dirty="0"/>
              <a:t>Need: … </a:t>
            </a:r>
            <a:r>
              <a:rPr lang="en-US" b="1" dirty="0"/>
              <a:t>World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3457506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Coordinate (WC)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our user define a convenient coordinate system</a:t>
            </a:r>
          </a:p>
          <a:p>
            <a:pPr lvl="1"/>
            <a:r>
              <a:rPr lang="en-US" dirty="0"/>
              <a:t>E.g., (0, 0) to (100, 60) for a soccer field</a:t>
            </a:r>
          </a:p>
          <a:p>
            <a:pPr lvl="1"/>
            <a:r>
              <a:rPr lang="en-US" dirty="0"/>
              <a:t>E.g., (0, 0) to (24, 24) for  chess board</a:t>
            </a:r>
          </a:p>
          <a:p>
            <a:r>
              <a:rPr lang="en-US" dirty="0"/>
              <a:t>Let our user move their objects in their coordinate system</a:t>
            </a:r>
          </a:p>
          <a:p>
            <a:pPr lvl="1"/>
            <a:r>
              <a:rPr lang="en-US" dirty="0"/>
              <a:t>E.g., a play on the soccer field has a size of 1x2, located at (50, 30)</a:t>
            </a:r>
          </a:p>
          <a:p>
            <a:pPr lvl="1"/>
            <a:r>
              <a:rPr lang="en-US" dirty="0"/>
              <a:t>E.g., a chess piece is of size 0.8x0.8, and located at position (3, 5)</a:t>
            </a:r>
          </a:p>
          <a:p>
            <a:r>
              <a:rPr lang="en-US" dirty="0"/>
              <a:t>Remember: </a:t>
            </a:r>
          </a:p>
          <a:p>
            <a:pPr lvl="1"/>
            <a:r>
              <a:rPr lang="en-US" dirty="0" err="1"/>
              <a:t>WebGL</a:t>
            </a:r>
            <a:r>
              <a:rPr lang="en-US" dirty="0"/>
              <a:t> only knows how to draw everything within NDC</a:t>
            </a:r>
          </a:p>
          <a:p>
            <a:pPr lvl="1"/>
            <a:r>
              <a:rPr lang="en-US" dirty="0"/>
              <a:t>MUST: transform user defined coordinate system (WC) to NDC</a:t>
            </a:r>
          </a:p>
        </p:txBody>
      </p:sp>
    </p:spTree>
    <p:extLst>
      <p:ext uri="{BB962C8B-B14F-4D97-AF65-F5344CB8AC3E}">
        <p14:creationId xmlns:p14="http://schemas.microsoft.com/office/powerpoint/2010/main" val="174744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World and 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coordinate system the game objects should be defined in?</a:t>
            </a:r>
          </a:p>
          <a:p>
            <a:pPr lvl="1"/>
            <a:r>
              <a:rPr lang="en-US" dirty="0"/>
              <a:t>Idea: need a “Game world coordinate system”</a:t>
            </a:r>
          </a:p>
          <a:p>
            <a:r>
              <a:rPr lang="en-US" dirty="0"/>
              <a:t>Which of the game objects should be drawn?</a:t>
            </a:r>
          </a:p>
          <a:p>
            <a:pPr lvl="1"/>
            <a:r>
              <a:rPr lang="en-US" dirty="0"/>
              <a:t>Idea: need a “Camera”</a:t>
            </a:r>
          </a:p>
          <a:p>
            <a:r>
              <a:rPr lang="en-US" dirty="0"/>
              <a:t>Where should the game objects be drawn to?</a:t>
            </a:r>
          </a:p>
          <a:p>
            <a:pPr lvl="1"/>
            <a:r>
              <a:rPr lang="en-US" dirty="0"/>
              <a:t>Idea: need a “Viewport”</a:t>
            </a:r>
          </a:p>
        </p:txBody>
      </p:sp>
    </p:spTree>
    <p:extLst>
      <p:ext uri="{BB962C8B-B14F-4D97-AF65-F5344CB8AC3E}">
        <p14:creationId xmlns:p14="http://schemas.microsoft.com/office/powerpoint/2010/main" val="534563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Coordinate System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572724"/>
            <a:ext cx="9010650" cy="485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30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Camera Transform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4A78B0-ED22-4D73-92F9-6B550AC181BA}"/>
              </a:ext>
            </a:extLst>
          </p:cNvPr>
          <p:cNvGrpSpPr/>
          <p:nvPr/>
        </p:nvGrpSpPr>
        <p:grpSpPr>
          <a:xfrm>
            <a:off x="1004083" y="2236390"/>
            <a:ext cx="10025743" cy="3185005"/>
            <a:chOff x="1004083" y="2236390"/>
            <a:chExt cx="10025743" cy="31850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BA86D0F-40AE-4FDC-ACFD-8D59FED73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083" y="2897270"/>
              <a:ext cx="4400550" cy="25241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FFCD8A-B5EA-4076-A923-996C4377E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3576" y="2897270"/>
              <a:ext cx="4286250" cy="2438400"/>
            </a:xfrm>
            <a:prstGeom prst="rect">
              <a:avLst/>
            </a:prstGeom>
          </p:spPr>
        </p:pic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43A89E-FFDE-45B3-BE31-C21DD6EBDFD6}"/>
                </a:ext>
              </a:extLst>
            </p:cNvPr>
            <p:cNvSpPr/>
            <p:nvPr/>
          </p:nvSpPr>
          <p:spPr>
            <a:xfrm>
              <a:off x="4536373" y="2605722"/>
              <a:ext cx="2885704" cy="665930"/>
            </a:xfrm>
            <a:custGeom>
              <a:avLst/>
              <a:gdLst>
                <a:gd name="connsiteX0" fmla="*/ 0 w 2613576"/>
                <a:gd name="connsiteY0" fmla="*/ 504793 h 520194"/>
                <a:gd name="connsiteX1" fmla="*/ 819397 w 2613576"/>
                <a:gd name="connsiteY1" fmla="*/ 92 h 520194"/>
                <a:gd name="connsiteX2" fmla="*/ 2470067 w 2613576"/>
                <a:gd name="connsiteY2" fmla="*/ 463229 h 520194"/>
                <a:gd name="connsiteX3" fmla="*/ 2541319 w 2613576"/>
                <a:gd name="connsiteY3" fmla="*/ 516668 h 520194"/>
                <a:gd name="connsiteX4" fmla="*/ 2588821 w 2613576"/>
                <a:gd name="connsiteY4" fmla="*/ 510731 h 520194"/>
                <a:gd name="connsiteX0" fmla="*/ 0 w 2987649"/>
                <a:gd name="connsiteY0" fmla="*/ 612674 h 612674"/>
                <a:gd name="connsiteX1" fmla="*/ 1193470 w 2987649"/>
                <a:gd name="connsiteY1" fmla="*/ 1095 h 612674"/>
                <a:gd name="connsiteX2" fmla="*/ 2844140 w 2987649"/>
                <a:gd name="connsiteY2" fmla="*/ 464232 h 612674"/>
                <a:gd name="connsiteX3" fmla="*/ 2915392 w 2987649"/>
                <a:gd name="connsiteY3" fmla="*/ 517671 h 612674"/>
                <a:gd name="connsiteX4" fmla="*/ 2962894 w 2987649"/>
                <a:gd name="connsiteY4" fmla="*/ 511734 h 612674"/>
                <a:gd name="connsiteX0" fmla="*/ 0 w 2966553"/>
                <a:gd name="connsiteY0" fmla="*/ 666007 h 666007"/>
                <a:gd name="connsiteX1" fmla="*/ 1484416 w 2966553"/>
                <a:gd name="connsiteY1" fmla="*/ 989 h 666007"/>
                <a:gd name="connsiteX2" fmla="*/ 2844140 w 2966553"/>
                <a:gd name="connsiteY2" fmla="*/ 517565 h 666007"/>
                <a:gd name="connsiteX3" fmla="*/ 2915392 w 2966553"/>
                <a:gd name="connsiteY3" fmla="*/ 571004 h 666007"/>
                <a:gd name="connsiteX4" fmla="*/ 2962894 w 2966553"/>
                <a:gd name="connsiteY4" fmla="*/ 565067 h 666007"/>
                <a:gd name="connsiteX0" fmla="*/ 0 w 2962894"/>
                <a:gd name="connsiteY0" fmla="*/ 665392 h 665392"/>
                <a:gd name="connsiteX1" fmla="*/ 1484416 w 2962894"/>
                <a:gd name="connsiteY1" fmla="*/ 374 h 665392"/>
                <a:gd name="connsiteX2" fmla="*/ 2915392 w 2962894"/>
                <a:gd name="connsiteY2" fmla="*/ 570389 h 665392"/>
                <a:gd name="connsiteX3" fmla="*/ 2962894 w 2962894"/>
                <a:gd name="connsiteY3" fmla="*/ 564452 h 665392"/>
                <a:gd name="connsiteX0" fmla="*/ 0 w 2962894"/>
                <a:gd name="connsiteY0" fmla="*/ 665464 h 665464"/>
                <a:gd name="connsiteX1" fmla="*/ 1484416 w 2962894"/>
                <a:gd name="connsiteY1" fmla="*/ 446 h 665464"/>
                <a:gd name="connsiteX2" fmla="*/ 2962894 w 2962894"/>
                <a:gd name="connsiteY2" fmla="*/ 564524 h 665464"/>
                <a:gd name="connsiteX0" fmla="*/ 0 w 2885704"/>
                <a:gd name="connsiteY0" fmla="*/ 665800 h 665800"/>
                <a:gd name="connsiteX1" fmla="*/ 1484416 w 2885704"/>
                <a:gd name="connsiteY1" fmla="*/ 782 h 665800"/>
                <a:gd name="connsiteX2" fmla="*/ 2885704 w 2885704"/>
                <a:gd name="connsiteY2" fmla="*/ 535172 h 665800"/>
                <a:gd name="connsiteX0" fmla="*/ 0 w 2885704"/>
                <a:gd name="connsiteY0" fmla="*/ 665930 h 665930"/>
                <a:gd name="connsiteX1" fmla="*/ 1484416 w 2885704"/>
                <a:gd name="connsiteY1" fmla="*/ 912 h 665930"/>
                <a:gd name="connsiteX2" fmla="*/ 2885704 w 2885704"/>
                <a:gd name="connsiteY2" fmla="*/ 535302 h 66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5704" h="665930">
                  <a:moveTo>
                    <a:pt x="0" y="665930"/>
                  </a:moveTo>
                  <a:cubicBezTo>
                    <a:pt x="203859" y="417043"/>
                    <a:pt x="1003465" y="22683"/>
                    <a:pt x="1484416" y="912"/>
                  </a:cubicBezTo>
                  <a:cubicBezTo>
                    <a:pt x="1965367" y="-20859"/>
                    <a:pt x="2613314" y="352472"/>
                    <a:pt x="2885704" y="53530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99DE7E-47C1-4E3E-B56D-929AB762EA48}"/>
                </a:ext>
              </a:extLst>
            </p:cNvPr>
            <p:cNvSpPr txBox="1"/>
            <p:nvPr/>
          </p:nvSpPr>
          <p:spPr>
            <a:xfrm>
              <a:off x="5144617" y="2236390"/>
              <a:ext cx="1902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Camera Transform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480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Camera Transform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86D0F-40AE-4FDC-ACFD-8D59FED7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83" y="2897270"/>
            <a:ext cx="4400550" cy="2524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FFCD8A-B5EA-4076-A923-996C4377E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576" y="2897270"/>
            <a:ext cx="4286250" cy="24384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43A89E-FFDE-45B3-BE31-C21DD6EBDFD6}"/>
              </a:ext>
            </a:extLst>
          </p:cNvPr>
          <p:cNvSpPr/>
          <p:nvPr/>
        </p:nvSpPr>
        <p:spPr>
          <a:xfrm>
            <a:off x="4536373" y="2605722"/>
            <a:ext cx="2885704" cy="665930"/>
          </a:xfrm>
          <a:custGeom>
            <a:avLst/>
            <a:gdLst>
              <a:gd name="connsiteX0" fmla="*/ 0 w 2613576"/>
              <a:gd name="connsiteY0" fmla="*/ 504793 h 520194"/>
              <a:gd name="connsiteX1" fmla="*/ 819397 w 2613576"/>
              <a:gd name="connsiteY1" fmla="*/ 92 h 520194"/>
              <a:gd name="connsiteX2" fmla="*/ 2470067 w 2613576"/>
              <a:gd name="connsiteY2" fmla="*/ 463229 h 520194"/>
              <a:gd name="connsiteX3" fmla="*/ 2541319 w 2613576"/>
              <a:gd name="connsiteY3" fmla="*/ 516668 h 520194"/>
              <a:gd name="connsiteX4" fmla="*/ 2588821 w 2613576"/>
              <a:gd name="connsiteY4" fmla="*/ 510731 h 520194"/>
              <a:gd name="connsiteX0" fmla="*/ 0 w 2987649"/>
              <a:gd name="connsiteY0" fmla="*/ 612674 h 612674"/>
              <a:gd name="connsiteX1" fmla="*/ 1193470 w 2987649"/>
              <a:gd name="connsiteY1" fmla="*/ 1095 h 612674"/>
              <a:gd name="connsiteX2" fmla="*/ 2844140 w 2987649"/>
              <a:gd name="connsiteY2" fmla="*/ 464232 h 612674"/>
              <a:gd name="connsiteX3" fmla="*/ 2915392 w 2987649"/>
              <a:gd name="connsiteY3" fmla="*/ 517671 h 612674"/>
              <a:gd name="connsiteX4" fmla="*/ 2962894 w 2987649"/>
              <a:gd name="connsiteY4" fmla="*/ 511734 h 612674"/>
              <a:gd name="connsiteX0" fmla="*/ 0 w 2966553"/>
              <a:gd name="connsiteY0" fmla="*/ 666007 h 666007"/>
              <a:gd name="connsiteX1" fmla="*/ 1484416 w 2966553"/>
              <a:gd name="connsiteY1" fmla="*/ 989 h 666007"/>
              <a:gd name="connsiteX2" fmla="*/ 2844140 w 2966553"/>
              <a:gd name="connsiteY2" fmla="*/ 517565 h 666007"/>
              <a:gd name="connsiteX3" fmla="*/ 2915392 w 2966553"/>
              <a:gd name="connsiteY3" fmla="*/ 571004 h 666007"/>
              <a:gd name="connsiteX4" fmla="*/ 2962894 w 2966553"/>
              <a:gd name="connsiteY4" fmla="*/ 565067 h 666007"/>
              <a:gd name="connsiteX0" fmla="*/ 0 w 2962894"/>
              <a:gd name="connsiteY0" fmla="*/ 665392 h 665392"/>
              <a:gd name="connsiteX1" fmla="*/ 1484416 w 2962894"/>
              <a:gd name="connsiteY1" fmla="*/ 374 h 665392"/>
              <a:gd name="connsiteX2" fmla="*/ 2915392 w 2962894"/>
              <a:gd name="connsiteY2" fmla="*/ 570389 h 665392"/>
              <a:gd name="connsiteX3" fmla="*/ 2962894 w 2962894"/>
              <a:gd name="connsiteY3" fmla="*/ 564452 h 665392"/>
              <a:gd name="connsiteX0" fmla="*/ 0 w 2962894"/>
              <a:gd name="connsiteY0" fmla="*/ 665464 h 665464"/>
              <a:gd name="connsiteX1" fmla="*/ 1484416 w 2962894"/>
              <a:gd name="connsiteY1" fmla="*/ 446 h 665464"/>
              <a:gd name="connsiteX2" fmla="*/ 2962894 w 2962894"/>
              <a:gd name="connsiteY2" fmla="*/ 564524 h 665464"/>
              <a:gd name="connsiteX0" fmla="*/ 0 w 2885704"/>
              <a:gd name="connsiteY0" fmla="*/ 665800 h 665800"/>
              <a:gd name="connsiteX1" fmla="*/ 1484416 w 2885704"/>
              <a:gd name="connsiteY1" fmla="*/ 782 h 665800"/>
              <a:gd name="connsiteX2" fmla="*/ 2885704 w 2885704"/>
              <a:gd name="connsiteY2" fmla="*/ 535172 h 665800"/>
              <a:gd name="connsiteX0" fmla="*/ 0 w 2885704"/>
              <a:gd name="connsiteY0" fmla="*/ 665930 h 665930"/>
              <a:gd name="connsiteX1" fmla="*/ 1484416 w 2885704"/>
              <a:gd name="connsiteY1" fmla="*/ 912 h 665930"/>
              <a:gd name="connsiteX2" fmla="*/ 2885704 w 2885704"/>
              <a:gd name="connsiteY2" fmla="*/ 535302 h 66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5704" h="665930">
                <a:moveTo>
                  <a:pt x="0" y="665930"/>
                </a:moveTo>
                <a:cubicBezTo>
                  <a:pt x="203859" y="417043"/>
                  <a:pt x="1003465" y="22683"/>
                  <a:pt x="1484416" y="912"/>
                </a:cubicBezTo>
                <a:cubicBezTo>
                  <a:pt x="1965367" y="-20859"/>
                  <a:pt x="2613314" y="352472"/>
                  <a:pt x="2885704" y="535302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99DE7E-47C1-4E3E-B56D-929AB762EA48}"/>
              </a:ext>
            </a:extLst>
          </p:cNvPr>
          <p:cNvSpPr txBox="1"/>
          <p:nvPr/>
        </p:nvSpPr>
        <p:spPr>
          <a:xfrm>
            <a:off x="5144617" y="2236390"/>
            <a:ext cx="190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Camera Transform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7839404C-BD74-492B-B442-3E623F46AB7C}"/>
              </a:ext>
            </a:extLst>
          </p:cNvPr>
          <p:cNvSpPr/>
          <p:nvPr/>
        </p:nvSpPr>
        <p:spPr>
          <a:xfrm>
            <a:off x="2923410" y="2191507"/>
            <a:ext cx="5900216" cy="345508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8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marL="514350" indent="-514350">
              <a:buAutoNum type="arabicPeriod"/>
            </a:pPr>
            <a:r>
              <a:rPr lang="en-US" dirty="0"/>
              <a:t>translating (</a:t>
            </a:r>
            <a:r>
              <a:rPr lang="en-US" dirty="0" err="1"/>
              <a:t>Cx</a:t>
            </a:r>
            <a:r>
              <a:rPr lang="en-US" dirty="0"/>
              <a:t>, Cy) to (0, 0)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scaling </a:t>
            </a:r>
            <a:r>
              <a:rPr lang="en-US" dirty="0" err="1"/>
              <a:t>WxH</a:t>
            </a:r>
            <a:r>
              <a:rPr lang="en-US" dirty="0"/>
              <a:t> to 2x2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… Matrix = S(2/W, 2/H) T(-</a:t>
            </a:r>
            <a:r>
              <a:rPr lang="en-US" dirty="0" err="1"/>
              <a:t>Cx</a:t>
            </a:r>
            <a:r>
              <a:rPr lang="en-US" dirty="0"/>
              <a:t>, -Cy) </a:t>
            </a:r>
          </a:p>
          <a:p>
            <a:pPr marL="0" indent="0">
              <a:buNone/>
            </a:pPr>
            <a:r>
              <a:rPr lang="en-US" dirty="0"/>
              <a:t>    (translation first, then scale)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Straightforward: Translation + Scale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40C86-A1FB-4403-9B12-C8C831A5D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617" y="1333500"/>
            <a:ext cx="5104990" cy="3344227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935B11-D137-4DA5-8D0D-B63CA0C85F4F}"/>
              </a:ext>
            </a:extLst>
          </p:cNvPr>
          <p:cNvSpPr/>
          <p:nvPr/>
        </p:nvSpPr>
        <p:spPr>
          <a:xfrm rot="2216658">
            <a:off x="6974163" y="1901658"/>
            <a:ext cx="1616247" cy="1024512"/>
          </a:xfrm>
          <a:custGeom>
            <a:avLst/>
            <a:gdLst>
              <a:gd name="connsiteX0" fmla="*/ 0 w 2613576"/>
              <a:gd name="connsiteY0" fmla="*/ 504793 h 520194"/>
              <a:gd name="connsiteX1" fmla="*/ 819397 w 2613576"/>
              <a:gd name="connsiteY1" fmla="*/ 92 h 520194"/>
              <a:gd name="connsiteX2" fmla="*/ 2470067 w 2613576"/>
              <a:gd name="connsiteY2" fmla="*/ 463229 h 520194"/>
              <a:gd name="connsiteX3" fmla="*/ 2541319 w 2613576"/>
              <a:gd name="connsiteY3" fmla="*/ 516668 h 520194"/>
              <a:gd name="connsiteX4" fmla="*/ 2588821 w 2613576"/>
              <a:gd name="connsiteY4" fmla="*/ 510731 h 520194"/>
              <a:gd name="connsiteX0" fmla="*/ 0 w 2987649"/>
              <a:gd name="connsiteY0" fmla="*/ 612674 h 612674"/>
              <a:gd name="connsiteX1" fmla="*/ 1193470 w 2987649"/>
              <a:gd name="connsiteY1" fmla="*/ 1095 h 612674"/>
              <a:gd name="connsiteX2" fmla="*/ 2844140 w 2987649"/>
              <a:gd name="connsiteY2" fmla="*/ 464232 h 612674"/>
              <a:gd name="connsiteX3" fmla="*/ 2915392 w 2987649"/>
              <a:gd name="connsiteY3" fmla="*/ 517671 h 612674"/>
              <a:gd name="connsiteX4" fmla="*/ 2962894 w 2987649"/>
              <a:gd name="connsiteY4" fmla="*/ 511734 h 612674"/>
              <a:gd name="connsiteX0" fmla="*/ 0 w 2966553"/>
              <a:gd name="connsiteY0" fmla="*/ 666007 h 666007"/>
              <a:gd name="connsiteX1" fmla="*/ 1484416 w 2966553"/>
              <a:gd name="connsiteY1" fmla="*/ 989 h 666007"/>
              <a:gd name="connsiteX2" fmla="*/ 2844140 w 2966553"/>
              <a:gd name="connsiteY2" fmla="*/ 517565 h 666007"/>
              <a:gd name="connsiteX3" fmla="*/ 2915392 w 2966553"/>
              <a:gd name="connsiteY3" fmla="*/ 571004 h 666007"/>
              <a:gd name="connsiteX4" fmla="*/ 2962894 w 2966553"/>
              <a:gd name="connsiteY4" fmla="*/ 565067 h 666007"/>
              <a:gd name="connsiteX0" fmla="*/ 0 w 2962894"/>
              <a:gd name="connsiteY0" fmla="*/ 665392 h 665392"/>
              <a:gd name="connsiteX1" fmla="*/ 1484416 w 2962894"/>
              <a:gd name="connsiteY1" fmla="*/ 374 h 665392"/>
              <a:gd name="connsiteX2" fmla="*/ 2915392 w 2962894"/>
              <a:gd name="connsiteY2" fmla="*/ 570389 h 665392"/>
              <a:gd name="connsiteX3" fmla="*/ 2962894 w 2962894"/>
              <a:gd name="connsiteY3" fmla="*/ 564452 h 665392"/>
              <a:gd name="connsiteX0" fmla="*/ 0 w 2962894"/>
              <a:gd name="connsiteY0" fmla="*/ 665464 h 665464"/>
              <a:gd name="connsiteX1" fmla="*/ 1484416 w 2962894"/>
              <a:gd name="connsiteY1" fmla="*/ 446 h 665464"/>
              <a:gd name="connsiteX2" fmla="*/ 2962894 w 2962894"/>
              <a:gd name="connsiteY2" fmla="*/ 564524 h 665464"/>
              <a:gd name="connsiteX0" fmla="*/ 0 w 2885704"/>
              <a:gd name="connsiteY0" fmla="*/ 665800 h 665800"/>
              <a:gd name="connsiteX1" fmla="*/ 1484416 w 2885704"/>
              <a:gd name="connsiteY1" fmla="*/ 782 h 665800"/>
              <a:gd name="connsiteX2" fmla="*/ 2885704 w 2885704"/>
              <a:gd name="connsiteY2" fmla="*/ 535172 h 665800"/>
              <a:gd name="connsiteX0" fmla="*/ 0 w 2885704"/>
              <a:gd name="connsiteY0" fmla="*/ 665930 h 665930"/>
              <a:gd name="connsiteX1" fmla="*/ 1484416 w 2885704"/>
              <a:gd name="connsiteY1" fmla="*/ 912 h 665930"/>
              <a:gd name="connsiteX2" fmla="*/ 2885704 w 2885704"/>
              <a:gd name="connsiteY2" fmla="*/ 535302 h 665930"/>
              <a:gd name="connsiteX0" fmla="*/ 0 w 2196407"/>
              <a:gd name="connsiteY0" fmla="*/ 85824 h 858986"/>
              <a:gd name="connsiteX1" fmla="*/ 795119 w 2196407"/>
              <a:gd name="connsiteY1" fmla="*/ 324596 h 858986"/>
              <a:gd name="connsiteX2" fmla="*/ 2196407 w 2196407"/>
              <a:gd name="connsiteY2" fmla="*/ 858986 h 858986"/>
              <a:gd name="connsiteX0" fmla="*/ 0 w 2196407"/>
              <a:gd name="connsiteY0" fmla="*/ 168880 h 942042"/>
              <a:gd name="connsiteX1" fmla="*/ 1342550 w 2196407"/>
              <a:gd name="connsiteY1" fmla="*/ 114491 h 942042"/>
              <a:gd name="connsiteX2" fmla="*/ 2196407 w 2196407"/>
              <a:gd name="connsiteY2" fmla="*/ 942042 h 942042"/>
              <a:gd name="connsiteX0" fmla="*/ 0 w 2196407"/>
              <a:gd name="connsiteY0" fmla="*/ 196297 h 969459"/>
              <a:gd name="connsiteX1" fmla="*/ 1342550 w 2196407"/>
              <a:gd name="connsiteY1" fmla="*/ 141908 h 969459"/>
              <a:gd name="connsiteX2" fmla="*/ 2196407 w 2196407"/>
              <a:gd name="connsiteY2" fmla="*/ 969459 h 969459"/>
              <a:gd name="connsiteX0" fmla="*/ 0 w 2075237"/>
              <a:gd name="connsiteY0" fmla="*/ 135388 h 1001989"/>
              <a:gd name="connsiteX1" fmla="*/ 1221380 w 2075237"/>
              <a:gd name="connsiteY1" fmla="*/ 174438 h 1001989"/>
              <a:gd name="connsiteX2" fmla="*/ 2075237 w 2075237"/>
              <a:gd name="connsiteY2" fmla="*/ 1001989 h 1001989"/>
              <a:gd name="connsiteX0" fmla="*/ 0 w 2075237"/>
              <a:gd name="connsiteY0" fmla="*/ 229199 h 1095800"/>
              <a:gd name="connsiteX1" fmla="*/ 1221380 w 2075237"/>
              <a:gd name="connsiteY1" fmla="*/ 268249 h 1095800"/>
              <a:gd name="connsiteX2" fmla="*/ 2075237 w 2075237"/>
              <a:gd name="connsiteY2" fmla="*/ 1095800 h 1095800"/>
              <a:gd name="connsiteX0" fmla="*/ 0 w 2075237"/>
              <a:gd name="connsiteY0" fmla="*/ 200750 h 1067351"/>
              <a:gd name="connsiteX1" fmla="*/ 1221380 w 2075237"/>
              <a:gd name="connsiteY1" fmla="*/ 239800 h 1067351"/>
              <a:gd name="connsiteX2" fmla="*/ 2075237 w 2075237"/>
              <a:gd name="connsiteY2" fmla="*/ 1067351 h 1067351"/>
              <a:gd name="connsiteX0" fmla="*/ 0 w 2075237"/>
              <a:gd name="connsiteY0" fmla="*/ 178928 h 1045529"/>
              <a:gd name="connsiteX1" fmla="*/ 1305647 w 2075237"/>
              <a:gd name="connsiteY1" fmla="*/ 295386 h 1045529"/>
              <a:gd name="connsiteX2" fmla="*/ 2075237 w 2075237"/>
              <a:gd name="connsiteY2" fmla="*/ 1045529 h 1045529"/>
              <a:gd name="connsiteX0" fmla="*/ 0 w 2075237"/>
              <a:gd name="connsiteY0" fmla="*/ 196601 h 1063202"/>
              <a:gd name="connsiteX1" fmla="*/ 1305647 w 2075237"/>
              <a:gd name="connsiteY1" fmla="*/ 313059 h 1063202"/>
              <a:gd name="connsiteX2" fmla="*/ 2075237 w 2075237"/>
              <a:gd name="connsiteY2" fmla="*/ 1063202 h 1063202"/>
              <a:gd name="connsiteX0" fmla="*/ 0 w 2075237"/>
              <a:gd name="connsiteY0" fmla="*/ 196601 h 1063202"/>
              <a:gd name="connsiteX1" fmla="*/ 1305647 w 2075237"/>
              <a:gd name="connsiteY1" fmla="*/ 313059 h 1063202"/>
              <a:gd name="connsiteX2" fmla="*/ 2075237 w 2075237"/>
              <a:gd name="connsiteY2" fmla="*/ 1063202 h 106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5237" h="1063202">
                <a:moveTo>
                  <a:pt x="0" y="196601"/>
                </a:moveTo>
                <a:cubicBezTo>
                  <a:pt x="872843" y="-201653"/>
                  <a:pt x="987047" y="92683"/>
                  <a:pt x="1305647" y="313059"/>
                </a:cubicBezTo>
                <a:cubicBezTo>
                  <a:pt x="1624247" y="533435"/>
                  <a:pt x="1710570" y="689100"/>
                  <a:pt x="2075237" y="1063202"/>
                </a:cubicBezTo>
              </a:path>
            </a:pathLst>
          </a:custGeom>
          <a:noFill/>
          <a:ln w="28575">
            <a:solidFill>
              <a:schemeClr val="accent4">
                <a:lumMod val="50000"/>
              </a:schemeClr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624A1F-BAB5-404A-A84D-ECF453BFD106}"/>
              </a:ext>
            </a:extLst>
          </p:cNvPr>
          <p:cNvSpPr txBox="1"/>
          <p:nvPr/>
        </p:nvSpPr>
        <p:spPr>
          <a:xfrm>
            <a:off x="5723737" y="1448858"/>
            <a:ext cx="163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Center=(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Cx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, Cy)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56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Question: How to set up …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setPosition</a:t>
            </a:r>
            <a:r>
              <a:rPr lang="en-US" dirty="0"/>
              <a:t>(20, 30);</a:t>
            </a:r>
          </a:p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setRotationInDegree</a:t>
            </a:r>
            <a:r>
              <a:rPr lang="en-US" dirty="0"/>
              <a:t>(90); // In Degrees</a:t>
            </a:r>
          </a:p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setSize</a:t>
            </a:r>
            <a:r>
              <a:rPr lang="en-US" dirty="0"/>
              <a:t>(4, 2);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>
                <a:solidFill>
                  <a:srgbClr val="FF0000"/>
                </a:solidFill>
              </a:rPr>
              <a:t>How to set </a:t>
            </a:r>
            <a:r>
              <a:rPr lang="en-US" b="1" dirty="0" err="1">
                <a:solidFill>
                  <a:srgbClr val="FF0000"/>
                </a:solidFill>
              </a:rPr>
              <a:t>vpMatrix</a:t>
            </a:r>
            <a:r>
              <a:rPr lang="en-US" b="1" dirty="0">
                <a:solidFill>
                  <a:srgbClr val="FF0000"/>
                </a:solidFill>
              </a:rPr>
              <a:t> to see … 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/>
              <a:t>Assume: </a:t>
            </a:r>
            <a:r>
              <a:rPr lang="en-US" dirty="0"/>
              <a:t>square canvas! (e.g., 500x500)</a:t>
            </a:r>
          </a:p>
          <a:p>
            <a:pPr marL="0" indent="0">
              <a:buNone/>
            </a:pPr>
            <a:r>
              <a:rPr lang="en-US" dirty="0"/>
              <a:t>// position: in the center of canvas</a:t>
            </a:r>
          </a:p>
          <a:p>
            <a:pPr marL="0" indent="0">
              <a:buNone/>
            </a:pPr>
            <a:r>
              <a:rPr lang="en-US" dirty="0"/>
              <a:t>//  size: 50% width and height of canvas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380" y="2814106"/>
            <a:ext cx="4068167" cy="404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14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mat = mat4.create(); //   identity</a:t>
            </a:r>
          </a:p>
          <a:p>
            <a:pPr marL="0" indent="0">
              <a:buNone/>
            </a:pPr>
            <a:r>
              <a:rPr lang="en-US" dirty="0"/>
              <a:t>mat4.scale(mat, mat, vec3.fromValues(2/8, 2/4, 1.0));  </a:t>
            </a:r>
          </a:p>
          <a:p>
            <a:pPr marL="0" indent="0">
              <a:buNone/>
            </a:pPr>
            <a:r>
              <a:rPr lang="en-US" dirty="0"/>
              <a:t>	// Z is always 1.0 for scaling</a:t>
            </a:r>
          </a:p>
          <a:p>
            <a:pPr marL="0" indent="0">
              <a:buNone/>
            </a:pPr>
            <a:r>
              <a:rPr lang="en-US" dirty="0"/>
              <a:t>	// Translate first, so, scaling operation is specified first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mat4.translate(mat, mat, vec3.fromValues(-20, -30, 0));</a:t>
            </a:r>
          </a:p>
          <a:p>
            <a:pPr marL="0" indent="0">
              <a:buNone/>
            </a:pPr>
            <a:r>
              <a:rPr lang="en-US" dirty="0"/>
              <a:t>	// Z is always 0 for translation</a:t>
            </a:r>
          </a:p>
          <a:p>
            <a:pPr marL="0" indent="0">
              <a:buNone/>
            </a:pPr>
            <a:r>
              <a:rPr lang="en-US" dirty="0"/>
              <a:t>	// translate </a:t>
            </a:r>
            <a:r>
              <a:rPr lang="en-US" dirty="0" err="1"/>
              <a:t>opration</a:t>
            </a:r>
            <a:r>
              <a:rPr lang="en-US" dirty="0"/>
              <a:t> to be performed first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9620" y="2293621"/>
            <a:ext cx="8854440" cy="154814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9620" y="4258297"/>
            <a:ext cx="9014460" cy="154814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8787286" y="5032060"/>
            <a:ext cx="3088879" cy="1213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Center on object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8145651" y="681037"/>
            <a:ext cx="3208149" cy="17057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Visible width is: 8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Visible Height is: 4</a:t>
            </a:r>
          </a:p>
        </p:txBody>
      </p:sp>
    </p:spTree>
    <p:extLst>
      <p:ext uri="{BB962C8B-B14F-4D97-AF65-F5344CB8AC3E}">
        <p14:creationId xmlns:p14="http://schemas.microsoft.com/office/powerpoint/2010/main" val="3096846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Question: How about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setPosition</a:t>
            </a:r>
            <a:r>
              <a:rPr lang="en-US" dirty="0"/>
              <a:t>(20, 30);</a:t>
            </a:r>
          </a:p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setRotationInDegree</a:t>
            </a:r>
            <a:r>
              <a:rPr lang="en-US" dirty="0"/>
              <a:t>(90); // In Degrees</a:t>
            </a:r>
          </a:p>
          <a:p>
            <a:pPr marL="0" indent="0">
              <a:buNone/>
            </a:pPr>
            <a:r>
              <a:rPr lang="en-US" dirty="0" err="1"/>
              <a:t>this.mSq.getXform</a:t>
            </a:r>
            <a:r>
              <a:rPr lang="en-US" dirty="0"/>
              <a:t>().</a:t>
            </a:r>
            <a:r>
              <a:rPr lang="en-US" dirty="0" err="1"/>
              <a:t>setSize</a:t>
            </a:r>
            <a:r>
              <a:rPr lang="en-US" dirty="0"/>
              <a:t>(4, 2);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>
                <a:solidFill>
                  <a:srgbClr val="FF0000"/>
                </a:solidFill>
              </a:rPr>
              <a:t>How to set </a:t>
            </a:r>
            <a:r>
              <a:rPr lang="en-US" b="1" dirty="0" err="1">
                <a:solidFill>
                  <a:srgbClr val="FF0000"/>
                </a:solidFill>
              </a:rPr>
              <a:t>vpMatrix</a:t>
            </a:r>
            <a:r>
              <a:rPr lang="en-US" b="1" dirty="0">
                <a:solidFill>
                  <a:srgbClr val="FF0000"/>
                </a:solidFill>
              </a:rPr>
              <a:t> to see … 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/>
              <a:t>Assume: </a:t>
            </a:r>
            <a:r>
              <a:rPr lang="en-US" dirty="0"/>
              <a:t>square canvas! (e.g., 500x500)</a:t>
            </a:r>
          </a:p>
          <a:p>
            <a:pPr marL="0" indent="0">
              <a:buNone/>
            </a:pPr>
            <a:r>
              <a:rPr lang="en-US" dirty="0"/>
              <a:t>// position: in the center of canvas</a:t>
            </a:r>
          </a:p>
          <a:p>
            <a:pPr marL="0" indent="0">
              <a:buNone/>
            </a:pPr>
            <a:r>
              <a:rPr lang="en-US" dirty="0"/>
              <a:t>//  size: </a:t>
            </a:r>
            <a:r>
              <a:rPr lang="en-US" b="1" i="1" dirty="0"/>
              <a:t>almost </a:t>
            </a:r>
            <a:r>
              <a:rPr lang="en-US" dirty="0"/>
              <a:t>covers the entire canvas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773" y="3085105"/>
            <a:ext cx="2676735" cy="26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67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mat = mat4.create(); //   identity</a:t>
            </a:r>
          </a:p>
          <a:p>
            <a:pPr marL="0" indent="0">
              <a:buNone/>
            </a:pPr>
            <a:r>
              <a:rPr lang="en-US" dirty="0"/>
              <a:t>mat4.scale(mat, mat, vec3.fromValues(2/4.2, 2/2.2, 1.0));  </a:t>
            </a:r>
          </a:p>
          <a:p>
            <a:pPr marL="0" indent="0">
              <a:buNone/>
            </a:pPr>
            <a:r>
              <a:rPr lang="en-US" dirty="0"/>
              <a:t>	// Z is always 1.0 for scaling</a:t>
            </a:r>
          </a:p>
          <a:p>
            <a:pPr marL="0" indent="0">
              <a:buNone/>
            </a:pPr>
            <a:r>
              <a:rPr lang="en-US" dirty="0"/>
              <a:t>	// Translate first, so, scaling operation is specified first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mat4.translate(mat, mat, vec3.fromValues(-20, -30, 0));</a:t>
            </a:r>
          </a:p>
          <a:p>
            <a:pPr marL="0" indent="0">
              <a:buNone/>
            </a:pPr>
            <a:r>
              <a:rPr lang="en-US" dirty="0"/>
              <a:t>	// Z is always 0 for translation</a:t>
            </a:r>
          </a:p>
          <a:p>
            <a:pPr marL="0" indent="0">
              <a:buNone/>
            </a:pPr>
            <a:r>
              <a:rPr lang="en-US" dirty="0"/>
              <a:t>	// translate </a:t>
            </a:r>
            <a:r>
              <a:rPr lang="en-US" dirty="0" err="1"/>
              <a:t>opration</a:t>
            </a:r>
            <a:r>
              <a:rPr lang="en-US" dirty="0"/>
              <a:t> to be performed first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9620" y="2293621"/>
            <a:ext cx="8854440" cy="154814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9620" y="4258297"/>
            <a:ext cx="9014460" cy="154814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8787286" y="5032060"/>
            <a:ext cx="3088879" cy="121304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Center on object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8343771" y="612892"/>
            <a:ext cx="3208149" cy="17057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Visible width is: 4.2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Visible Height is: 2.2</a:t>
            </a:r>
          </a:p>
        </p:txBody>
      </p:sp>
    </p:spTree>
    <p:extLst>
      <p:ext uri="{BB962C8B-B14F-4D97-AF65-F5344CB8AC3E}">
        <p14:creationId xmlns:p14="http://schemas.microsoft.com/office/powerpoint/2010/main" val="2029080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37" y="3233435"/>
            <a:ext cx="8329863" cy="3386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 err="1"/>
              <a:t>gl.viewport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	x,     // x position of bottom-left corner of the area to be drawn</a:t>
            </a:r>
            <a:br>
              <a:rPr lang="en-US" sz="1600" dirty="0"/>
            </a:br>
            <a:r>
              <a:rPr lang="en-US" sz="1600" dirty="0"/>
              <a:t>	y,     // y position of bottom-left corner of the area to be drawn</a:t>
            </a:r>
            <a:br>
              <a:rPr lang="en-US" sz="1600" dirty="0"/>
            </a:br>
            <a:r>
              <a:rPr lang="en-US" sz="1600" dirty="0"/>
              <a:t>	width, // width of the area to be drawn</a:t>
            </a:r>
            <a:br>
              <a:rPr lang="en-US" sz="1600" dirty="0"/>
            </a:br>
            <a:r>
              <a:rPr lang="en-US" sz="1600" dirty="0"/>
              <a:t>	height // height of the area to be drawn</a:t>
            </a:r>
            <a:br>
              <a:rPr lang="en-US" sz="1600" dirty="0"/>
            </a:b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23216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Camera Transform and Viewport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0" y="1475627"/>
            <a:ext cx="6776084" cy="511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8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Drawing with </a:t>
            </a:r>
            <a:r>
              <a:rPr lang="en-US" dirty="0" err="1"/>
              <a:t>WebGL</a:t>
            </a:r>
            <a:r>
              <a:rPr lang="en-US" dirty="0"/>
              <a:t> is messy and non-trivial</a:t>
            </a:r>
          </a:p>
          <a:p>
            <a:r>
              <a:rPr lang="en-US" dirty="0"/>
              <a:t>Define object to hide the drawing operation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No need to worry about drawing</a:t>
            </a:r>
          </a:p>
          <a:p>
            <a:pPr lvl="1"/>
            <a:r>
              <a:rPr lang="en-US" dirty="0"/>
              <a:t>Can focus on thinking and building game-specific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87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1A30-68F4-4E68-8B74-B9F0B397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865B-13C5-4978-86AC-C094078F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simple_vs.glsl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Define </a:t>
            </a:r>
            <a:r>
              <a:rPr lang="en-US" b="1" dirty="0" err="1"/>
              <a:t>uCameraXformMatrix</a:t>
            </a:r>
            <a:r>
              <a:rPr lang="en-US" b="1" dirty="0"/>
              <a:t> </a:t>
            </a:r>
            <a:r>
              <a:rPr lang="en-US" dirty="0"/>
              <a:t>to transform vertices</a:t>
            </a:r>
          </a:p>
          <a:p>
            <a:r>
              <a:rPr lang="en-US" dirty="0"/>
              <a:t>simple_shader.js</a:t>
            </a:r>
          </a:p>
          <a:p>
            <a:pPr lvl="1"/>
            <a:r>
              <a:rPr lang="en-US" dirty="0"/>
              <a:t>Constructor: define </a:t>
            </a:r>
            <a:r>
              <a:rPr lang="en-US" b="1" dirty="0" err="1"/>
              <a:t>mCameraMatrixRef</a:t>
            </a:r>
            <a:r>
              <a:rPr lang="en-US" b="1" dirty="0"/>
              <a:t> </a:t>
            </a:r>
            <a:r>
              <a:rPr lang="en-US" dirty="0"/>
              <a:t>to reference </a:t>
            </a:r>
            <a:r>
              <a:rPr lang="en-US" b="1" dirty="0" err="1"/>
              <a:t>uCameraXformMatrix</a:t>
            </a:r>
            <a:endParaRPr lang="en-US" b="1" dirty="0"/>
          </a:p>
          <a:p>
            <a:pPr lvl="1"/>
            <a:r>
              <a:rPr lang="en-US" b="1" dirty="0"/>
              <a:t>activate(): </a:t>
            </a:r>
            <a:r>
              <a:rPr lang="en-US" dirty="0"/>
              <a:t>receives and passes a </a:t>
            </a:r>
            <a:r>
              <a:rPr lang="en-US" b="1" dirty="0" err="1"/>
              <a:t>cameraMatrix</a:t>
            </a:r>
            <a:r>
              <a:rPr lang="en-US" dirty="0"/>
              <a:t> to the shader</a:t>
            </a:r>
          </a:p>
          <a:p>
            <a:r>
              <a:rPr lang="en-US" dirty="0"/>
              <a:t>renderable.js</a:t>
            </a:r>
          </a:p>
          <a:p>
            <a:pPr lvl="1"/>
            <a:r>
              <a:rPr lang="en-US" b="1" dirty="0"/>
              <a:t>draw()</a:t>
            </a:r>
            <a:r>
              <a:rPr lang="en-US" dirty="0"/>
              <a:t>: receives a </a:t>
            </a:r>
            <a:r>
              <a:rPr lang="en-US" b="1" dirty="0" err="1"/>
              <a:t>cameraMatrix</a:t>
            </a:r>
            <a:r>
              <a:rPr lang="en-US" b="1" dirty="0"/>
              <a:t> </a:t>
            </a:r>
            <a:r>
              <a:rPr lang="en-US" dirty="0"/>
              <a:t>to pass to SimpleShader::activate()</a:t>
            </a:r>
          </a:p>
          <a:p>
            <a:r>
              <a:rPr lang="en-US" dirty="0"/>
              <a:t>my_game.js</a:t>
            </a:r>
          </a:p>
          <a:p>
            <a:pPr lvl="1"/>
            <a:r>
              <a:rPr lang="en-US" dirty="0"/>
              <a:t>Define viewport and </a:t>
            </a:r>
            <a:r>
              <a:rPr lang="en-US" dirty="0" err="1"/>
              <a:t>cameraMatrix</a:t>
            </a:r>
            <a:r>
              <a:rPr lang="en-US" dirty="0"/>
              <a:t> to draw all Renderable objects</a:t>
            </a:r>
          </a:p>
        </p:txBody>
      </p:sp>
    </p:spTree>
    <p:extLst>
      <p:ext uri="{BB962C8B-B14F-4D97-AF65-F5344CB8AC3E}">
        <p14:creationId xmlns:p14="http://schemas.microsoft.com/office/powerpoint/2010/main" val="32118497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97017"/>
            <a:ext cx="4806587" cy="32229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0" y="2240685"/>
            <a:ext cx="4895327" cy="3816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Testing Camera Transform and 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of the test:</a:t>
            </a:r>
          </a:p>
        </p:txBody>
      </p:sp>
    </p:spTree>
    <p:extLst>
      <p:ext uri="{BB962C8B-B14F-4D97-AF65-F5344CB8AC3E}">
        <p14:creationId xmlns:p14="http://schemas.microsoft.com/office/powerpoint/2010/main" val="2712689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04F869-A9CC-46F4-9C48-1215BE48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6" y="1533892"/>
            <a:ext cx="8409709" cy="4453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Note on </a:t>
            </a:r>
            <a:r>
              <a:rPr lang="en-US" dirty="0" err="1"/>
              <a:t>gl.scissor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303" y="2338240"/>
            <a:ext cx="3751515" cy="251546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83177" y="3313684"/>
            <a:ext cx="1697907" cy="1336974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37796" y="4650658"/>
            <a:ext cx="6023559" cy="1336974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50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 vs. Scissor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gl.viewport</a:t>
            </a:r>
            <a:r>
              <a:rPr lang="en-US" dirty="0"/>
              <a:t>() defines where NDC is mapped to</a:t>
            </a:r>
          </a:p>
          <a:p>
            <a:pPr lvl="1"/>
            <a:r>
              <a:rPr lang="en-US" dirty="0"/>
              <a:t>Implicitly performed by </a:t>
            </a:r>
            <a:r>
              <a:rPr lang="en-US" dirty="0" err="1"/>
              <a:t>WebGL</a:t>
            </a:r>
            <a:endParaRPr lang="en-US" dirty="0"/>
          </a:p>
          <a:p>
            <a:r>
              <a:rPr lang="en-US" dirty="0" err="1"/>
              <a:t>gl.scissor</a:t>
            </a:r>
            <a:r>
              <a:rPr lang="en-US" dirty="0"/>
              <a:t>() defines area that can be drawn to!</a:t>
            </a:r>
          </a:p>
          <a:p>
            <a:pPr lvl="1"/>
            <a:r>
              <a:rPr lang="en-US" dirty="0"/>
              <a:t>Does not affect anything else</a:t>
            </a:r>
          </a:p>
          <a:p>
            <a:pPr lvl="1"/>
            <a:r>
              <a:rPr lang="en-US" dirty="0"/>
              <a:t>Expensive operation!</a:t>
            </a:r>
          </a:p>
          <a:p>
            <a:pPr lvl="1"/>
            <a:r>
              <a:rPr lang="en-US" dirty="0"/>
              <a:t>That’s why, enable/clear/disable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651D2-14A8-48EF-A43D-DB30CFAB4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19"/>
          <a:stretch/>
        </p:blipFill>
        <p:spPr>
          <a:xfrm>
            <a:off x="5821375" y="3336966"/>
            <a:ext cx="8409709" cy="303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71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54A132-2E88-4A05-B453-F06E0D68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75" y="3568539"/>
            <a:ext cx="10808525" cy="2242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Setup Camera Matrix (Camera Transform)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589714" y="2845413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MyGame.js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746" y="1339625"/>
            <a:ext cx="4094421" cy="28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41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729" y="2289337"/>
            <a:ext cx="4895327" cy="3816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3.4: Implementing the 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18" y="1313152"/>
            <a:ext cx="3964648" cy="220510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890" t="26394" r="3530" b="6106"/>
          <a:stretch/>
        </p:blipFill>
        <p:spPr>
          <a:xfrm>
            <a:off x="7426035" y="907995"/>
            <a:ext cx="3770717" cy="2053233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4134366" y="2795135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MyGame.js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907" y="3518261"/>
            <a:ext cx="3608502" cy="297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975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3.5: The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 from 3.4</a:t>
            </a:r>
          </a:p>
          <a:p>
            <a:pPr lvl="1"/>
            <a:r>
              <a:rPr lang="en-US" dirty="0"/>
              <a:t>Viewport and Camera Matrix setting</a:t>
            </a:r>
          </a:p>
          <a:p>
            <a:pPr lvl="2"/>
            <a:r>
              <a:rPr lang="en-US" dirty="0"/>
              <a:t>Messy and makes MyGame.js difficult to read</a:t>
            </a:r>
          </a:p>
          <a:p>
            <a:pPr lvl="1"/>
            <a:r>
              <a:rPr lang="en-US" dirty="0"/>
              <a:t>Need an abstraction … the Camera!</a:t>
            </a:r>
          </a:p>
          <a:p>
            <a:r>
              <a:rPr lang="en-US" dirty="0"/>
              <a:t>Camera:</a:t>
            </a:r>
          </a:p>
          <a:p>
            <a:pPr lvl="1"/>
            <a:r>
              <a:rPr lang="en-US" dirty="0"/>
              <a:t>WC Center: where is the camera viewfinder</a:t>
            </a:r>
          </a:p>
          <a:p>
            <a:pPr lvl="1"/>
            <a:r>
              <a:rPr lang="en-US" dirty="0"/>
              <a:t>WC Width/Height: what can be seen through the camera</a:t>
            </a:r>
          </a:p>
          <a:p>
            <a:pPr lvl="1"/>
            <a:r>
              <a:rPr lang="en-US" dirty="0"/>
              <a:t>Viewport: where to show the WC on the film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5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3.5: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define the Camera object to encapsulate the definition of WC and the viewport functionality</a:t>
            </a:r>
          </a:p>
          <a:p>
            <a:pPr lvl="0"/>
            <a:r>
              <a:rPr lang="en-US" dirty="0"/>
              <a:t>To integrate the Camera object into the game engine</a:t>
            </a:r>
          </a:p>
          <a:p>
            <a:r>
              <a:rPr lang="en-US" dirty="0"/>
              <a:t>To demonstrate how to work with the Camera object</a:t>
            </a:r>
          </a:p>
        </p:txBody>
      </p:sp>
    </p:spTree>
    <p:extLst>
      <p:ext uri="{BB962C8B-B14F-4D97-AF65-F5344CB8AC3E}">
        <p14:creationId xmlns:p14="http://schemas.microsoft.com/office/powerpoint/2010/main" val="9861480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519D-C530-44C5-A679-5DA0DBEF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43F2-66F0-4A4F-9B10-EA54B4F9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b="1" dirty="0"/>
              <a:t>Camera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3 floats for the camera: position (cx, cy), and width </a:t>
            </a:r>
          </a:p>
          <a:p>
            <a:pPr lvl="1"/>
            <a:r>
              <a:rPr lang="en-US" dirty="0"/>
              <a:t>4 floats (an array) for viewport position</a:t>
            </a:r>
          </a:p>
          <a:p>
            <a:pPr lvl="1"/>
            <a:r>
              <a:rPr lang="en-US" dirty="0"/>
              <a:t>Access functions</a:t>
            </a:r>
          </a:p>
          <a:p>
            <a:pPr lvl="1"/>
            <a:r>
              <a:rPr lang="en-US" b="1" dirty="0" err="1"/>
              <a:t>setViewAndCameraMatrix</a:t>
            </a:r>
            <a:r>
              <a:rPr lang="en-US" b="1" dirty="0"/>
              <a:t>()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sets the viewport and computes the camera matrix</a:t>
            </a:r>
          </a:p>
          <a:p>
            <a:pPr lvl="1"/>
            <a:r>
              <a:rPr lang="en-US" b="1" dirty="0" err="1"/>
              <a:t>getCameraMatrix</a:t>
            </a:r>
            <a:r>
              <a:rPr lang="en-US" b="1" dirty="0"/>
              <a:t>()</a:t>
            </a:r>
            <a:r>
              <a:rPr lang="en-US" dirty="0"/>
              <a:t>: to get the matrix, MUST set (compute) before get!</a:t>
            </a:r>
          </a:p>
          <a:p>
            <a:pPr lvl="2"/>
            <a:r>
              <a:rPr lang="en-US" b="1" dirty="0" err="1"/>
              <a:t>setViewAndCameraMatrix</a:t>
            </a:r>
            <a:r>
              <a:rPr lang="en-US" b="1" dirty="0"/>
              <a:t>(): </a:t>
            </a:r>
            <a:r>
              <a:rPr lang="en-US" dirty="0"/>
              <a:t>must be called before calling </a:t>
            </a:r>
            <a:r>
              <a:rPr lang="en-US" dirty="0" err="1"/>
              <a:t>getCameraMatrix</a:t>
            </a:r>
            <a:r>
              <a:rPr lang="en-US" dirty="0"/>
              <a:t>()!</a:t>
            </a:r>
            <a:endParaRPr lang="en-US" b="1" dirty="0"/>
          </a:p>
          <a:p>
            <a:pPr lvl="1"/>
            <a:r>
              <a:rPr lang="en-US" dirty="0"/>
              <a:t>Note: </a:t>
            </a:r>
          </a:p>
          <a:p>
            <a:pPr lvl="2"/>
            <a:r>
              <a:rPr lang="en-US" b="1" dirty="0"/>
              <a:t>Height </a:t>
            </a:r>
            <a:r>
              <a:rPr lang="en-US" dirty="0"/>
              <a:t>of the camera obeys the aspect ratio of the viewport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717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3.5: The Camera –Aspect Ratio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BF47C-74B5-469C-AFF3-6487DF56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92" y="2404167"/>
            <a:ext cx="9086603" cy="162793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82642" y="2665175"/>
            <a:ext cx="9086603" cy="125961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9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3.1: </a:t>
            </a:r>
            <a:r>
              <a:rPr lang="en-US" dirty="0" err="1"/>
              <a:t>Renderable</a:t>
            </a:r>
            <a:r>
              <a:rPr lang="en-US" dirty="0"/>
              <a:t> Object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493" y="1825625"/>
            <a:ext cx="59030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67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76ADDE7-6D4A-4075-B9DC-B303DD654438}"/>
              </a:ext>
            </a:extLst>
          </p:cNvPr>
          <p:cNvGrpSpPr/>
          <p:nvPr/>
        </p:nvGrpSpPr>
        <p:grpSpPr>
          <a:xfrm>
            <a:off x="1004083" y="2236390"/>
            <a:ext cx="10025743" cy="3185005"/>
            <a:chOff x="1004083" y="2236390"/>
            <a:chExt cx="10025743" cy="31850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32089A-25A1-44EF-AD92-686733285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083" y="2897270"/>
              <a:ext cx="4400550" cy="25241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5C81C86-2C6B-4933-9302-AA47D2580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3576" y="2897270"/>
              <a:ext cx="4286250" cy="2438400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5F315D-7C59-4C43-8F85-37E0A4CB2C2A}"/>
                </a:ext>
              </a:extLst>
            </p:cNvPr>
            <p:cNvSpPr/>
            <p:nvPr/>
          </p:nvSpPr>
          <p:spPr>
            <a:xfrm>
              <a:off x="4536373" y="2605722"/>
              <a:ext cx="2885704" cy="665930"/>
            </a:xfrm>
            <a:custGeom>
              <a:avLst/>
              <a:gdLst>
                <a:gd name="connsiteX0" fmla="*/ 0 w 2613576"/>
                <a:gd name="connsiteY0" fmla="*/ 504793 h 520194"/>
                <a:gd name="connsiteX1" fmla="*/ 819397 w 2613576"/>
                <a:gd name="connsiteY1" fmla="*/ 92 h 520194"/>
                <a:gd name="connsiteX2" fmla="*/ 2470067 w 2613576"/>
                <a:gd name="connsiteY2" fmla="*/ 463229 h 520194"/>
                <a:gd name="connsiteX3" fmla="*/ 2541319 w 2613576"/>
                <a:gd name="connsiteY3" fmla="*/ 516668 h 520194"/>
                <a:gd name="connsiteX4" fmla="*/ 2588821 w 2613576"/>
                <a:gd name="connsiteY4" fmla="*/ 510731 h 520194"/>
                <a:gd name="connsiteX0" fmla="*/ 0 w 2987649"/>
                <a:gd name="connsiteY0" fmla="*/ 612674 h 612674"/>
                <a:gd name="connsiteX1" fmla="*/ 1193470 w 2987649"/>
                <a:gd name="connsiteY1" fmla="*/ 1095 h 612674"/>
                <a:gd name="connsiteX2" fmla="*/ 2844140 w 2987649"/>
                <a:gd name="connsiteY2" fmla="*/ 464232 h 612674"/>
                <a:gd name="connsiteX3" fmla="*/ 2915392 w 2987649"/>
                <a:gd name="connsiteY3" fmla="*/ 517671 h 612674"/>
                <a:gd name="connsiteX4" fmla="*/ 2962894 w 2987649"/>
                <a:gd name="connsiteY4" fmla="*/ 511734 h 612674"/>
                <a:gd name="connsiteX0" fmla="*/ 0 w 2966553"/>
                <a:gd name="connsiteY0" fmla="*/ 666007 h 666007"/>
                <a:gd name="connsiteX1" fmla="*/ 1484416 w 2966553"/>
                <a:gd name="connsiteY1" fmla="*/ 989 h 666007"/>
                <a:gd name="connsiteX2" fmla="*/ 2844140 w 2966553"/>
                <a:gd name="connsiteY2" fmla="*/ 517565 h 666007"/>
                <a:gd name="connsiteX3" fmla="*/ 2915392 w 2966553"/>
                <a:gd name="connsiteY3" fmla="*/ 571004 h 666007"/>
                <a:gd name="connsiteX4" fmla="*/ 2962894 w 2966553"/>
                <a:gd name="connsiteY4" fmla="*/ 565067 h 666007"/>
                <a:gd name="connsiteX0" fmla="*/ 0 w 2962894"/>
                <a:gd name="connsiteY0" fmla="*/ 665392 h 665392"/>
                <a:gd name="connsiteX1" fmla="*/ 1484416 w 2962894"/>
                <a:gd name="connsiteY1" fmla="*/ 374 h 665392"/>
                <a:gd name="connsiteX2" fmla="*/ 2915392 w 2962894"/>
                <a:gd name="connsiteY2" fmla="*/ 570389 h 665392"/>
                <a:gd name="connsiteX3" fmla="*/ 2962894 w 2962894"/>
                <a:gd name="connsiteY3" fmla="*/ 564452 h 665392"/>
                <a:gd name="connsiteX0" fmla="*/ 0 w 2962894"/>
                <a:gd name="connsiteY0" fmla="*/ 665464 h 665464"/>
                <a:gd name="connsiteX1" fmla="*/ 1484416 w 2962894"/>
                <a:gd name="connsiteY1" fmla="*/ 446 h 665464"/>
                <a:gd name="connsiteX2" fmla="*/ 2962894 w 2962894"/>
                <a:gd name="connsiteY2" fmla="*/ 564524 h 665464"/>
                <a:gd name="connsiteX0" fmla="*/ 0 w 2885704"/>
                <a:gd name="connsiteY0" fmla="*/ 665800 h 665800"/>
                <a:gd name="connsiteX1" fmla="*/ 1484416 w 2885704"/>
                <a:gd name="connsiteY1" fmla="*/ 782 h 665800"/>
                <a:gd name="connsiteX2" fmla="*/ 2885704 w 2885704"/>
                <a:gd name="connsiteY2" fmla="*/ 535172 h 665800"/>
                <a:gd name="connsiteX0" fmla="*/ 0 w 2885704"/>
                <a:gd name="connsiteY0" fmla="*/ 665930 h 665930"/>
                <a:gd name="connsiteX1" fmla="*/ 1484416 w 2885704"/>
                <a:gd name="connsiteY1" fmla="*/ 912 h 665930"/>
                <a:gd name="connsiteX2" fmla="*/ 2885704 w 2885704"/>
                <a:gd name="connsiteY2" fmla="*/ 535302 h 66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5704" h="665930">
                  <a:moveTo>
                    <a:pt x="0" y="665930"/>
                  </a:moveTo>
                  <a:cubicBezTo>
                    <a:pt x="203859" y="417043"/>
                    <a:pt x="1003465" y="22683"/>
                    <a:pt x="1484416" y="912"/>
                  </a:cubicBezTo>
                  <a:cubicBezTo>
                    <a:pt x="1965367" y="-20859"/>
                    <a:pt x="2613314" y="352472"/>
                    <a:pt x="2885704" y="53530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2E9ADF-B7B1-44E4-BB69-42DB1C54FF5C}"/>
                </a:ext>
              </a:extLst>
            </p:cNvPr>
            <p:cNvSpPr txBox="1"/>
            <p:nvPr/>
          </p:nvSpPr>
          <p:spPr>
            <a:xfrm>
              <a:off x="5144617" y="2236390"/>
              <a:ext cx="1902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Camera Transform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 Ratio of WC and DC </a:t>
            </a:r>
            <a:r>
              <a:rPr lang="en-US"/>
              <a:t>must match!</a:t>
            </a:r>
            <a:endParaRPr lang="en-US" dirty="0"/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EC182B97-6241-4C53-B942-1C43AE56D7F2}"/>
              </a:ext>
            </a:extLst>
          </p:cNvPr>
          <p:cNvSpPr/>
          <p:nvPr/>
        </p:nvSpPr>
        <p:spPr>
          <a:xfrm>
            <a:off x="8761020" y="2746353"/>
            <a:ext cx="2426897" cy="249740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4A2D07DB-59D1-4C48-91E5-60931AD6D384}"/>
              </a:ext>
            </a:extLst>
          </p:cNvPr>
          <p:cNvSpPr/>
          <p:nvPr/>
        </p:nvSpPr>
        <p:spPr>
          <a:xfrm>
            <a:off x="2785752" y="2746353"/>
            <a:ext cx="2426897" cy="249740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445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3.5: Testing The Camera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8662833" y="2705874"/>
            <a:ext cx="2102365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my_game.js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458C7-D61A-4964-8DF7-92036C3F3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9" y="1530139"/>
            <a:ext cx="7785852" cy="1846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281478-8C07-493B-A179-15AD203C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344" y="3559483"/>
            <a:ext cx="6792623" cy="2599728"/>
          </a:xfrm>
          <a:prstGeom prst="rect">
            <a:avLst/>
          </a:prstGeom>
        </p:spPr>
      </p:pic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30EC95B4-9BE6-433E-9B9C-B4AF41753DBE}"/>
              </a:ext>
            </a:extLst>
          </p:cNvPr>
          <p:cNvSpPr/>
          <p:nvPr/>
        </p:nvSpPr>
        <p:spPr>
          <a:xfrm>
            <a:off x="3669103" y="5628904"/>
            <a:ext cx="3699536" cy="510794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1062BAAA-0F32-4FEA-9639-AE9E5736923A}"/>
              </a:ext>
            </a:extLst>
          </p:cNvPr>
          <p:cNvSpPr/>
          <p:nvPr/>
        </p:nvSpPr>
        <p:spPr>
          <a:xfrm>
            <a:off x="7448693" y="5804825"/>
            <a:ext cx="2968219" cy="969737"/>
          </a:xfrm>
          <a:prstGeom prst="round2DiagRect">
            <a:avLst>
              <a:gd name="adj1" fmla="val 4018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Renderable::</a:t>
            </a:r>
            <a:r>
              <a:rPr lang="en-US" sz="2000" dirty="0" err="1">
                <a:solidFill>
                  <a:schemeClr val="tx1"/>
                </a:solidFill>
              </a:rPr>
              <a:t>darw</a:t>
            </a:r>
            <a:r>
              <a:rPr lang="en-US" sz="2000" dirty="0">
                <a:solidFill>
                  <a:schemeClr val="tx1"/>
                </a:solidFill>
              </a:rPr>
              <a:t>() receives a Camera now</a:t>
            </a:r>
          </a:p>
        </p:txBody>
      </p:sp>
    </p:spTree>
    <p:extLst>
      <p:ext uri="{BB962C8B-B14F-4D97-AF65-F5344CB8AC3E}">
        <p14:creationId xmlns:p14="http://schemas.microsoft.com/office/powerpoint/2010/main" val="13483066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Learned?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Transformation and drawing of objects</a:t>
            </a:r>
          </a:p>
          <a:p>
            <a:pPr lvl="0"/>
            <a:r>
              <a:rPr lang="en-US" dirty="0"/>
              <a:t>Coordinate system: </a:t>
            </a:r>
          </a:p>
          <a:p>
            <a:pPr lvl="1"/>
            <a:r>
              <a:rPr lang="en-US" dirty="0"/>
              <a:t>World space </a:t>
            </a:r>
          </a:p>
          <a:p>
            <a:pPr lvl="1"/>
            <a:r>
              <a:rPr lang="en-US" dirty="0"/>
              <a:t>Camera: where to draw from</a:t>
            </a:r>
          </a:p>
          <a:p>
            <a:pPr lvl="0"/>
            <a:r>
              <a:rPr lang="en-US" dirty="0"/>
              <a:t>Viewports: where to draw to</a:t>
            </a:r>
          </a:p>
        </p:txBody>
      </p:sp>
    </p:spTree>
    <p:extLst>
      <p:ext uri="{BB962C8B-B14F-4D97-AF65-F5344CB8AC3E}">
        <p14:creationId xmlns:p14="http://schemas.microsoft.com/office/powerpoint/2010/main" val="48575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3.1: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begin the process of building an object to encapsulate the drawing operations by first abstracting the drawing functionality</a:t>
            </a:r>
          </a:p>
          <a:p>
            <a:pPr lvl="0"/>
            <a:r>
              <a:rPr lang="en-US" dirty="0"/>
              <a:t>To demonstrate the ability to create multiple Renderable objects</a:t>
            </a:r>
          </a:p>
        </p:txBody>
      </p:sp>
    </p:spTree>
    <p:extLst>
      <p:ext uri="{BB962C8B-B14F-4D97-AF65-F5344CB8AC3E}">
        <p14:creationId xmlns:p14="http://schemas.microsoft.com/office/powerpoint/2010/main" val="161473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2CE4-4B2F-4FC1-B31B-AE51CE1B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33EC-BCD6-45DE-B15F-341BE147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renderable.js</a:t>
            </a:r>
          </a:p>
          <a:p>
            <a:pPr lvl="1"/>
            <a:r>
              <a:rPr lang="en-US" dirty="0"/>
              <a:t>Straightforward wrapping of </a:t>
            </a:r>
            <a:r>
              <a:rPr lang="en-US" b="1" dirty="0"/>
              <a:t>SimpleShader</a:t>
            </a:r>
            <a:endParaRPr lang="en-US" dirty="0"/>
          </a:p>
          <a:p>
            <a:pPr lvl="1"/>
            <a:r>
              <a:rPr lang="en-US" dirty="0"/>
              <a:t>Define draw() function to hide WebGL </a:t>
            </a:r>
            <a:r>
              <a:rPr lang="en-US" b="1" dirty="0" err="1"/>
              <a:t>drawArrays</a:t>
            </a:r>
            <a:r>
              <a:rPr lang="en-US" b="1" dirty="0"/>
              <a:t>()</a:t>
            </a:r>
            <a:r>
              <a:rPr lang="en-US" dirty="0"/>
              <a:t> call</a:t>
            </a:r>
          </a:p>
          <a:p>
            <a:r>
              <a:rPr lang="en-US" dirty="0"/>
              <a:t>Testing: (in </a:t>
            </a:r>
            <a:r>
              <a:rPr lang="en-US" dirty="0" err="1"/>
              <a:t>my_game</a:t>
            </a:r>
            <a:r>
              <a:rPr lang="en-US" dirty="0"/>
              <a:t> folder)</a:t>
            </a:r>
          </a:p>
          <a:p>
            <a:pPr lvl="1"/>
            <a:r>
              <a:rPr lang="en-US" dirty="0"/>
              <a:t>Instance multiple Renderable objects with distinct transform and color settings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9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3.1: Observations and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squares are drawn, only see one?!</a:t>
            </a:r>
          </a:p>
          <a:p>
            <a:pPr lvl="1"/>
            <a:r>
              <a:rPr lang="en-US" dirty="0"/>
              <a:t>Overlapped</a:t>
            </a:r>
          </a:p>
          <a:p>
            <a:r>
              <a:rPr lang="en-US" dirty="0"/>
              <a:t>Later drawn overlaps on earlier drawn</a:t>
            </a:r>
          </a:p>
          <a:p>
            <a:r>
              <a:rPr lang="en-US" dirty="0"/>
              <a:t>What can be done?</a:t>
            </a:r>
          </a:p>
          <a:p>
            <a:pPr lvl="1"/>
            <a:r>
              <a:rPr lang="en-US" dirty="0"/>
              <a:t>Draw to different locations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A: Define new square geometries (must transform from CPU to GPU)</a:t>
            </a:r>
          </a:p>
          <a:p>
            <a:pPr lvl="1"/>
            <a:r>
              <a:rPr lang="en-US" dirty="0"/>
              <a:t>B: Define ways of </a:t>
            </a:r>
            <a:r>
              <a:rPr lang="en-US" b="1" i="1" dirty="0"/>
              <a:t>transforming </a:t>
            </a:r>
            <a:r>
              <a:rPr lang="en-US" dirty="0"/>
              <a:t>the defined geometry</a:t>
            </a:r>
          </a:p>
        </p:txBody>
      </p:sp>
    </p:spTree>
    <p:extLst>
      <p:ext uri="{BB962C8B-B14F-4D97-AF65-F5344CB8AC3E}">
        <p14:creationId xmlns:p14="http://schemas.microsoft.com/office/powerpoint/2010/main" val="380962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</TotalTime>
  <Words>2438</Words>
  <Application>Microsoft Office PowerPoint</Application>
  <PresentationFormat>Widescreen</PresentationFormat>
  <Paragraphs>361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宋体</vt:lpstr>
      <vt:lpstr>Arial</vt:lpstr>
      <vt:lpstr>Calibri</vt:lpstr>
      <vt:lpstr>Calibri Light</vt:lpstr>
      <vt:lpstr>Office Theme</vt:lpstr>
      <vt:lpstr>Chapter 3</vt:lpstr>
      <vt:lpstr>This Chapter</vt:lpstr>
      <vt:lpstr>Coordinate Space and Pixels</vt:lpstr>
      <vt:lpstr>Game World and Viewport</vt:lpstr>
      <vt:lpstr>Encapsulating Drawing</vt:lpstr>
      <vt:lpstr>3.1: Renderable Object Project</vt:lpstr>
      <vt:lpstr>3.1: Goals</vt:lpstr>
      <vt:lpstr>3.1: Details</vt:lpstr>
      <vt:lpstr>3.1: Observations and Problems?</vt:lpstr>
      <vt:lpstr>Matrix Transformation: Translate</vt:lpstr>
      <vt:lpstr>Matrix Transformation: Scale and Rotate</vt:lpstr>
      <vt:lpstr>Matrix Transformation: Identity</vt:lpstr>
      <vt:lpstr>Matrix Transformation: Concatenation</vt:lpstr>
      <vt:lpstr>glMatrix.js: Matrix operator library</vt:lpstr>
      <vt:lpstr>glMatrix.js: Matrix operator library</vt:lpstr>
      <vt:lpstr>glMatrix.js: Matrix operator library</vt:lpstr>
      <vt:lpstr>3.2: Matrix Transform Project</vt:lpstr>
      <vt:lpstr>3.2: Goals</vt:lpstr>
      <vt:lpstr>3.2: Details</vt:lpstr>
      <vt:lpstr>Question: What does this do?</vt:lpstr>
      <vt:lpstr>PowerPoint Presentation</vt:lpstr>
      <vt:lpstr>Question: How about this?</vt:lpstr>
      <vt:lpstr>PowerPoint Presentation</vt:lpstr>
      <vt:lpstr>Learned?</vt:lpstr>
      <vt:lpstr>3.3: Encapsulating Transform</vt:lpstr>
      <vt:lpstr>3.3: Goals</vt:lpstr>
      <vt:lpstr>3.3: Details</vt:lpstr>
      <vt:lpstr>Question: What happens?</vt:lpstr>
      <vt:lpstr>Coordinate Systems and Viewport</vt:lpstr>
      <vt:lpstr>Cartesian Coordinate System</vt:lpstr>
      <vt:lpstr>Currently: Drawing</vt:lpstr>
      <vt:lpstr>Currently: Drawing</vt:lpstr>
      <vt:lpstr>Currently: Drawing</vt:lpstr>
      <vt:lpstr>Currently: Drawing</vt:lpstr>
      <vt:lpstr>Currently: Drawing</vt:lpstr>
      <vt:lpstr>Currently: Drawing</vt:lpstr>
      <vt:lpstr>All the Coordinate Systems</vt:lpstr>
      <vt:lpstr>What’s wrong</vt:lpstr>
      <vt:lpstr>The World Coordinate (WC) System</vt:lpstr>
      <vt:lpstr>World Coordinate System</vt:lpstr>
      <vt:lpstr>The Camera Transform</vt:lpstr>
      <vt:lpstr>The Camera Transform</vt:lpstr>
      <vt:lpstr>Straightforward: Translation + Scale</vt:lpstr>
      <vt:lpstr>Question: How to set up … ?</vt:lpstr>
      <vt:lpstr>Answer:</vt:lpstr>
      <vt:lpstr>Question: How about this?</vt:lpstr>
      <vt:lpstr>Answer:</vt:lpstr>
      <vt:lpstr>WebGL Viewport</vt:lpstr>
      <vt:lpstr>3.4: Camera Transform and Viewport</vt:lpstr>
      <vt:lpstr>3.4: Details</vt:lpstr>
      <vt:lpstr>3.4: Testing Camera Transform and Viewport</vt:lpstr>
      <vt:lpstr>3.4: Note on gl.scissor()</vt:lpstr>
      <vt:lpstr>Viewport vs. Scissor</vt:lpstr>
      <vt:lpstr>3.4: Setup Camera Matrix (Camera Transform)</vt:lpstr>
      <vt:lpstr>3.4: Implementing the test</vt:lpstr>
      <vt:lpstr>3.5: The Camera</vt:lpstr>
      <vt:lpstr>3.5: Goals</vt:lpstr>
      <vt:lpstr>3.5: Details</vt:lpstr>
      <vt:lpstr>3.5: The Camera –Aspect Ratio</vt:lpstr>
      <vt:lpstr>Aspect Ratio of WC and DC must match!</vt:lpstr>
      <vt:lpstr>3.5: Testing The Camera</vt:lpstr>
      <vt:lpstr>Chapter 3: Learned?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673</cp:revision>
  <dcterms:created xsi:type="dcterms:W3CDTF">2015-10-15T20:24:08Z</dcterms:created>
  <dcterms:modified xsi:type="dcterms:W3CDTF">2022-01-04T00:48:40Z</dcterms:modified>
</cp:coreProperties>
</file>