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9" r:id="rId5"/>
    <p:sldId id="267" r:id="rId6"/>
    <p:sldId id="268" r:id="rId7"/>
    <p:sldId id="270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AB8C2-BBEB-4888-90CA-A32E3858BA3F}"/>
              </a:ext>
            </a:extLst>
          </p:cNvPr>
          <p:cNvSpPr txBox="1">
            <a:spLocks/>
          </p:cNvSpPr>
          <p:nvPr userDrawn="1"/>
        </p:nvSpPr>
        <p:spPr>
          <a:xfrm>
            <a:off x="844138" y="6332599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 (2</a:t>
            </a:r>
            <a:r>
              <a:rPr lang="en-US" baseline="30000" dirty="0"/>
              <a:t>nd</a:t>
            </a:r>
            <a:r>
              <a:rPr lang="en-US" dirty="0"/>
              <a:t> Ed). 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Ch</a:t>
            </a:r>
            <a:r>
              <a:rPr lang="en-US" dirty="0"/>
              <a:t> 1: Introduction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8BBBCD-B54D-41E1-97DC-4BFC50555A66}"/>
              </a:ext>
            </a:extLst>
          </p:cNvPr>
          <p:cNvSpPr txBox="1">
            <a:spLocks/>
          </p:cNvSpPr>
          <p:nvPr userDrawn="1"/>
        </p:nvSpPr>
        <p:spPr>
          <a:xfrm>
            <a:off x="1018307" y="6356348"/>
            <a:ext cx="539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Engine, 2</a:t>
            </a:r>
            <a:r>
              <a:rPr lang="en-US" baseline="30000" dirty="0"/>
              <a:t>nd</a:t>
            </a:r>
            <a:r>
              <a:rPr lang="en-US" dirty="0"/>
              <a:t> Ed. 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Interpreting Example 3.5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index.html</a:t>
            </a:r>
          </a:p>
          <a:p>
            <a:pPr lvl="1"/>
            <a:r>
              <a:rPr lang="en-US" dirty="0"/>
              <a:t>Starting point</a:t>
            </a:r>
          </a:p>
          <a:p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lvl="1"/>
            <a:r>
              <a:rPr lang="en-US" b="1" dirty="0"/>
              <a:t>engine/core folder: </a:t>
            </a:r>
            <a:r>
              <a:rPr lang="en-US" dirty="0"/>
              <a:t>core of our engine, access to hardware, important organs but no one needs to see</a:t>
            </a:r>
          </a:p>
          <a:p>
            <a:pPr lvl="1"/>
            <a:r>
              <a:rPr lang="en-US" b="1" dirty="0"/>
              <a:t>engine </a:t>
            </a:r>
            <a:r>
              <a:rPr lang="en-US" dirty="0"/>
              <a:t>folder:</a:t>
            </a:r>
          </a:p>
          <a:p>
            <a:pPr lvl="2"/>
            <a:r>
              <a:rPr lang="en-US" dirty="0"/>
              <a:t>Files: </a:t>
            </a:r>
            <a:r>
              <a:rPr lang="en-US" dirty="0" err="1"/>
              <a:t>renderable</a:t>
            </a:r>
            <a:r>
              <a:rPr lang="en-US" dirty="0"/>
              <a:t>, camera, transform, </a:t>
            </a:r>
            <a:r>
              <a:rPr lang="en-US" dirty="0" err="1"/>
              <a:t>simple_shader</a:t>
            </a:r>
            <a:r>
              <a:rPr lang="en-US" dirty="0"/>
              <a:t>, </a:t>
            </a:r>
            <a:r>
              <a:rPr lang="en-US" b="1" dirty="0"/>
              <a:t>index.js</a:t>
            </a:r>
          </a:p>
          <a:p>
            <a:pPr lvl="2"/>
            <a:r>
              <a:rPr lang="en-US" b="1" dirty="0"/>
              <a:t>Index.js: </a:t>
            </a:r>
            <a:r>
              <a:rPr lang="en-US" dirty="0"/>
              <a:t>engine access file (for client, to avoid the need to import each file separately)</a:t>
            </a:r>
            <a:endParaRPr lang="en-US" b="1" dirty="0"/>
          </a:p>
          <a:p>
            <a:pPr lvl="1"/>
            <a:r>
              <a:rPr lang="en-US" b="1" dirty="0" err="1"/>
              <a:t>glsl_shaders</a:t>
            </a:r>
            <a:r>
              <a:rPr lang="en-US" dirty="0"/>
              <a:t>: graphics hardware programs (ignore for now)</a:t>
            </a:r>
          </a:p>
          <a:p>
            <a:pPr lvl="1"/>
            <a:r>
              <a:rPr lang="en-US" b="1" dirty="0"/>
              <a:t>lib: </a:t>
            </a:r>
            <a:r>
              <a:rPr lang="en-US" dirty="0"/>
              <a:t>external library we use (for vector and matrix)</a:t>
            </a:r>
          </a:p>
          <a:p>
            <a:pPr lvl="1"/>
            <a:r>
              <a:rPr lang="en-US" b="1" dirty="0" err="1"/>
              <a:t>my_game</a:t>
            </a:r>
            <a:r>
              <a:rPr lang="en-US" b="1" dirty="0"/>
              <a:t>:</a:t>
            </a:r>
            <a:r>
              <a:rPr lang="en-US" dirty="0"/>
              <a:t> our user (programmer’s) source code</a:t>
            </a:r>
            <a:endParaRPr lang="en-US" b="1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engine/core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of the game engine </a:t>
            </a:r>
          </a:p>
          <a:p>
            <a:pPr lvl="1"/>
            <a:r>
              <a:rPr lang="en-US" dirty="0"/>
              <a:t>Functionality that is important but should be hidden from programmer</a:t>
            </a:r>
          </a:p>
          <a:p>
            <a:pPr lvl="1"/>
            <a:r>
              <a:rPr lang="en-US" dirty="0"/>
              <a:t>Client has no (direct) access to files in this folder</a:t>
            </a:r>
          </a:p>
          <a:p>
            <a:r>
              <a:rPr lang="en-US" dirty="0"/>
              <a:t>gl.js: </a:t>
            </a:r>
            <a:r>
              <a:rPr lang="en-US" dirty="0" err="1"/>
              <a:t>init</a:t>
            </a:r>
            <a:r>
              <a:rPr lang="en-US" dirty="0"/>
              <a:t> and </a:t>
            </a:r>
            <a:r>
              <a:rPr lang="en-US" dirty="0" err="1"/>
              <a:t>getGL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There is no reason for client to get access to </a:t>
            </a:r>
            <a:r>
              <a:rPr lang="en-US" dirty="0" err="1"/>
              <a:t>gl</a:t>
            </a:r>
            <a:endParaRPr lang="en-US" dirty="0"/>
          </a:p>
          <a:p>
            <a:pPr lvl="1"/>
            <a:r>
              <a:rPr lang="en-US" dirty="0"/>
              <a:t>We work very hard to hide the GPU from the client</a:t>
            </a:r>
          </a:p>
          <a:p>
            <a:r>
              <a:rPr lang="en-US" dirty="0" err="1"/>
              <a:t>vertex_buffer</a:t>
            </a:r>
            <a:endParaRPr lang="en-US" dirty="0"/>
          </a:p>
          <a:p>
            <a:pPr lvl="1"/>
            <a:r>
              <a:rPr lang="en-US" dirty="0"/>
              <a:t>Defines the geometric of the squares drawn. </a:t>
            </a:r>
          </a:p>
          <a:p>
            <a:pPr lvl="1"/>
            <a:r>
              <a:rPr lang="en-US" dirty="0"/>
              <a:t>Client has no need to know about this</a:t>
            </a:r>
          </a:p>
          <a:p>
            <a:r>
              <a:rPr lang="en-US" dirty="0" err="1"/>
              <a:t>shader_resource</a:t>
            </a:r>
            <a:endParaRPr lang="en-US" dirty="0"/>
          </a:p>
          <a:p>
            <a:pPr lvl="1"/>
            <a:r>
              <a:rPr lang="en-US" dirty="0"/>
              <a:t>As it turns out: shaders are create one and shared by all </a:t>
            </a:r>
            <a:r>
              <a:rPr lang="en-US" dirty="0" err="1"/>
              <a:t>Renderables</a:t>
            </a:r>
            <a:endParaRPr lang="en-US" dirty="0"/>
          </a:p>
          <a:p>
            <a:pPr lvl="1"/>
            <a:r>
              <a:rPr lang="en-US" dirty="0"/>
              <a:t>No reason for client to access the actual shaders</a:t>
            </a:r>
          </a:p>
        </p:txBody>
      </p:sp>
    </p:spTree>
    <p:extLst>
      <p:ext uri="{BB962C8B-B14F-4D97-AF65-F5344CB8AC3E}">
        <p14:creationId xmlns:p14="http://schemas.microsoft.com/office/powerpoint/2010/main" val="9034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engine/transform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that can transform a vertex position</a:t>
            </a:r>
          </a:p>
          <a:p>
            <a:r>
              <a:rPr lang="en-US" dirty="0"/>
              <a:t>Good for transforming </a:t>
            </a:r>
            <a:r>
              <a:rPr lang="en-US" dirty="0" err="1"/>
              <a:t>Renderable</a:t>
            </a:r>
            <a:endParaRPr lang="en-US" dirty="0"/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Move, Scale, Rotation </a:t>
            </a:r>
          </a:p>
        </p:txBody>
      </p:sp>
    </p:spTree>
    <p:extLst>
      <p:ext uri="{BB962C8B-B14F-4D97-AF65-F5344CB8AC3E}">
        <p14:creationId xmlns:p14="http://schemas.microsoft.com/office/powerpoint/2010/main" val="339009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engine/</a:t>
            </a:r>
            <a:r>
              <a:rPr lang="en-US" dirty="0" err="1"/>
              <a:t>renderable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that can be drawn</a:t>
            </a:r>
          </a:p>
          <a:p>
            <a:r>
              <a:rPr lang="en-US" dirty="0"/>
              <a:t>Functions to know</a:t>
            </a:r>
          </a:p>
          <a:p>
            <a:pPr lvl="1"/>
            <a:r>
              <a:rPr lang="en-US" dirty="0"/>
              <a:t>draw(): draws based on input transformation matrix</a:t>
            </a:r>
          </a:p>
          <a:p>
            <a:pPr lvl="1"/>
            <a:r>
              <a:rPr lang="en-US" dirty="0"/>
              <a:t>get/</a:t>
            </a:r>
            <a:r>
              <a:rPr lang="en-US" dirty="0" err="1"/>
              <a:t>setColor</a:t>
            </a:r>
            <a:r>
              <a:rPr lang="en-US" dirty="0"/>
              <a:t>(): </a:t>
            </a:r>
          </a:p>
          <a:p>
            <a:pPr lvl="2"/>
            <a:r>
              <a:rPr lang="en-US" dirty="0"/>
              <a:t>[r, g, b, a]:</a:t>
            </a:r>
          </a:p>
          <a:p>
            <a:pPr lvl="1"/>
            <a:r>
              <a:rPr lang="en-US" dirty="0" err="1"/>
              <a:t>getXform</a:t>
            </a:r>
            <a:r>
              <a:rPr lang="en-US" dirty="0"/>
              <a:t>(): gets the transform to manipulate the object</a:t>
            </a:r>
          </a:p>
        </p:txBody>
      </p:sp>
    </p:spTree>
    <p:extLst>
      <p:ext uri="{BB962C8B-B14F-4D97-AF65-F5344CB8AC3E}">
        <p14:creationId xmlns:p14="http://schemas.microsoft.com/office/powerpoint/2010/main" val="33595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engine/</a:t>
            </a:r>
            <a:r>
              <a:rPr lang="en-US" dirty="0" err="1"/>
              <a:t>simple_shader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programmer’s connection to the programs defined in </a:t>
            </a:r>
            <a:r>
              <a:rPr lang="en-US" dirty="0" err="1"/>
              <a:t>GLSLShader</a:t>
            </a:r>
            <a:endParaRPr lang="en-US" dirty="0"/>
          </a:p>
          <a:p>
            <a:r>
              <a:rPr lang="en-US" dirty="0"/>
              <a:t>Singleton: as there is only one program in the graphics hardware</a:t>
            </a:r>
          </a:p>
          <a:p>
            <a:r>
              <a:rPr lang="en-US" dirty="0" err="1"/>
              <a:t>Renderable</a:t>
            </a:r>
            <a:r>
              <a:rPr lang="en-US" dirty="0"/>
              <a:t>: needs this to be drawn</a:t>
            </a:r>
          </a:p>
          <a:p>
            <a:pPr lvl="1"/>
            <a:r>
              <a:rPr lang="en-US" dirty="0" err="1"/>
              <a:t>Renderable</a:t>
            </a:r>
            <a:r>
              <a:rPr lang="en-US" dirty="0"/>
              <a:t> constructor takes a </a:t>
            </a:r>
            <a:r>
              <a:rPr lang="en-US" dirty="0" err="1"/>
              <a:t>SimpleShader</a:t>
            </a:r>
            <a:endParaRPr lang="en-US" dirty="0"/>
          </a:p>
          <a:p>
            <a:r>
              <a:rPr lang="en-US" dirty="0"/>
              <a:t>Functions to know:</a:t>
            </a:r>
          </a:p>
          <a:p>
            <a:pPr lvl="1"/>
            <a:r>
              <a:rPr lang="en-US" dirty="0"/>
              <a:t>None for now. </a:t>
            </a:r>
          </a:p>
        </p:txBody>
      </p:sp>
    </p:spTree>
    <p:extLst>
      <p:ext uri="{BB962C8B-B14F-4D97-AF65-F5344CB8AC3E}">
        <p14:creationId xmlns:p14="http://schemas.microsoft.com/office/powerpoint/2010/main" val="378565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engine/camera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visible part of the world to draw</a:t>
            </a:r>
          </a:p>
          <a:p>
            <a:pPr lvl="1"/>
            <a:r>
              <a:rPr lang="en-US" dirty="0"/>
              <a:t>World Coordinate</a:t>
            </a:r>
          </a:p>
          <a:p>
            <a:pPr lvl="1"/>
            <a:r>
              <a:rPr lang="en-US" dirty="0"/>
              <a:t>Defined by: Center and Width [no height]</a:t>
            </a:r>
          </a:p>
          <a:p>
            <a:pPr lvl="1"/>
            <a:r>
              <a:rPr lang="en-US" dirty="0"/>
              <a:t>Units: arbitrary</a:t>
            </a:r>
          </a:p>
          <a:p>
            <a:r>
              <a:rPr lang="en-US" dirty="0"/>
              <a:t>Viewport:</a:t>
            </a:r>
          </a:p>
          <a:p>
            <a:pPr lvl="1"/>
            <a:r>
              <a:rPr lang="en-US" dirty="0"/>
              <a:t>Draw to where on the canvas</a:t>
            </a:r>
          </a:p>
          <a:p>
            <a:pPr lvl="1"/>
            <a:r>
              <a:rPr lang="en-US" dirty="0"/>
              <a:t>Units: in pixels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7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912E-E53C-40E8-8CD7-1CB1B77C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engine/index.js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49CA-F4E5-4948-AC69-BE02A809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8377" cy="4351338"/>
          </a:xfrm>
        </p:spPr>
        <p:txBody>
          <a:bodyPr/>
          <a:lstStyle/>
          <a:p>
            <a:r>
              <a:rPr lang="en-US" dirty="0"/>
              <a:t>Functions: define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()   </a:t>
            </a:r>
            <a:r>
              <a:rPr lang="en-US" dirty="0" err="1"/>
              <a:t>clearCanvas</a:t>
            </a:r>
            <a:r>
              <a:rPr lang="en-US" dirty="0"/>
              <a:t>()     and (later) shutdown()</a:t>
            </a:r>
          </a:p>
          <a:p>
            <a:r>
              <a:rPr lang="en-US" dirty="0"/>
              <a:t>Engine access file</a:t>
            </a:r>
          </a:p>
          <a:p>
            <a:pPr lvl="1"/>
            <a:r>
              <a:rPr lang="en-US" dirty="0"/>
              <a:t>Forward (with import/export statements) all engine functionality</a:t>
            </a:r>
          </a:p>
          <a:p>
            <a:r>
              <a:rPr lang="en-US" dirty="0"/>
              <a:t>Design be imported by client to gain access to the entire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MyGame</a:t>
            </a:r>
            <a:r>
              <a:rPr lang="en-US" dirty="0"/>
              <a:t>/my_game.js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of the game build based on our API</a:t>
            </a:r>
          </a:p>
          <a:p>
            <a:r>
              <a:rPr lang="en-US" dirty="0"/>
              <a:t>All functionality in the Constructor: key functionality</a:t>
            </a:r>
          </a:p>
          <a:p>
            <a:pPr lvl="1"/>
            <a:r>
              <a:rPr lang="en-US" dirty="0" err="1"/>
              <a:t>engine.init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Allocate/initialize Camera: draw drawing a specific area</a:t>
            </a:r>
          </a:p>
          <a:p>
            <a:pPr lvl="1"/>
            <a:r>
              <a:rPr lang="en-US" dirty="0"/>
              <a:t>Define the squares</a:t>
            </a:r>
          </a:p>
          <a:p>
            <a:pPr lvl="1"/>
            <a:r>
              <a:rPr lang="en-US" dirty="0" err="1"/>
              <a:t>engine.clearCanvas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Call Camera::</a:t>
            </a:r>
            <a:r>
              <a:rPr lang="en-US" dirty="0" err="1"/>
              <a:t>setViewAndCameraMatrix</a:t>
            </a:r>
            <a:endParaRPr lang="en-US" dirty="0"/>
          </a:p>
          <a:p>
            <a:pPr lvl="1"/>
            <a:r>
              <a:rPr lang="en-US" dirty="0"/>
              <a:t>Draw the </a:t>
            </a:r>
            <a:r>
              <a:rPr lang="en-US"/>
              <a:t>squares using the </a:t>
            </a:r>
            <a:r>
              <a:rPr lang="en-US" dirty="0"/>
              <a:t>camera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2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461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Interpreting Example 3.5</vt:lpstr>
      <vt:lpstr>Source code structure</vt:lpstr>
      <vt:lpstr>engine/core folder</vt:lpstr>
      <vt:lpstr>engine/transform</vt:lpstr>
      <vt:lpstr>engine/renderable</vt:lpstr>
      <vt:lpstr>engine/simple_shader</vt:lpstr>
      <vt:lpstr>engine/camera</vt:lpstr>
      <vt:lpstr>engine/index.js</vt:lpstr>
      <vt:lpstr>MyGame/my_game.js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224</cp:revision>
  <dcterms:created xsi:type="dcterms:W3CDTF">2015-10-15T20:24:08Z</dcterms:created>
  <dcterms:modified xsi:type="dcterms:W3CDTF">2022-01-05T01:14:10Z</dcterms:modified>
</cp:coreProperties>
</file>