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Encode Sans"/>
      <p:regular r:id="rId7"/>
      <p:bold r:id="rId8"/>
    </p:embeddedFont>
    <p:embeddedFont>
      <p:font typeface="Encode Sans Black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14">
          <p15:clr>
            <a:srgbClr val="A4A3A4"/>
          </p15:clr>
        </p15:guide>
        <p15:guide id="2" pos="77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14" orient="horz"/>
        <p:guide pos="77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ncodeSa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ncodeSans-regular.fntdata"/><Relationship Id="rId8" Type="http://schemas.openxmlformats.org/officeDocument/2006/relationships/font" Target="fonts/Encod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68075" y="1024875"/>
            <a:ext cx="232476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Game Engine Supporting Resources</a:t>
            </a:r>
            <a:endParaRPr b="1" sz="10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68450" y="4303200"/>
            <a:ext cx="3141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Presenter:</a:t>
            </a:r>
            <a:r>
              <a:rPr lang="en" sz="54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Myles Dalton				Spring 2022					</a:t>
            </a:r>
            <a:r>
              <a:rPr lang="en" sz="54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Advisor:</a:t>
            </a:r>
            <a:r>
              <a:rPr lang="en" sz="54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Prof. Kelvin Sung	</a:t>
            </a:r>
            <a:endParaRPr sz="54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00" y="2977863"/>
            <a:ext cx="12443976" cy="4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968000" y="6054413"/>
            <a:ext cx="11346000" cy="12930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Overview</a:t>
            </a:r>
            <a:endParaRPr sz="7200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68451" y="16726375"/>
            <a:ext cx="11346000" cy="12930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Motivation</a:t>
            </a:r>
            <a:endParaRPr sz="7200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68025" y="26125950"/>
            <a:ext cx="11346000" cy="12930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Technologies</a:t>
            </a:r>
            <a:endParaRPr sz="7200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165800" y="6054425"/>
            <a:ext cx="20918100" cy="12930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Methodology</a:t>
            </a:r>
            <a:endParaRPr sz="7200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165850" y="11955650"/>
            <a:ext cx="20918100" cy="12930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Results</a:t>
            </a:r>
            <a:endParaRPr sz="7200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360" y="27554525"/>
            <a:ext cx="5149240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375" y="27764475"/>
            <a:ext cx="3804975" cy="38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513" y="29643100"/>
            <a:ext cx="2136300" cy="2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8075" y="29426738"/>
            <a:ext cx="2568987" cy="256901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416875" y="7575325"/>
            <a:ext cx="10897200" cy="84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96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Open Sans"/>
              <a:buChar char="❖"/>
            </a:pP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created</a:t>
            </a: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 documentation and tutorial webpages for the game engine by Prof. Sung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  <a:p>
            <a:pPr indent="-596900" lvl="0" marL="457200" rtl="0" algn="l">
              <a:spcBef>
                <a:spcPts val="1000"/>
              </a:spcBef>
              <a:spcAft>
                <a:spcPts val="0"/>
              </a:spcAft>
              <a:buSzPts val="5800"/>
              <a:buFont typeface="Open Sans"/>
              <a:buChar char="❖"/>
            </a:pPr>
            <a:r>
              <a:rPr lang="en" sz="5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Game engine is an </a:t>
            </a:r>
            <a:r>
              <a:rPr lang="en" sz="5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 for developing 2D web video games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  <a:p>
            <a:pPr indent="-596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800"/>
              <a:buFont typeface="Open Sans"/>
              <a:buChar char="❖"/>
            </a:pP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Game engines provide ready-made solutions for common game features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47463" y="2177775"/>
            <a:ext cx="5632540" cy="33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416875" y="18157800"/>
            <a:ext cx="10897200" cy="7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96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Open Sans"/>
              <a:buChar char="❖"/>
            </a:pP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Complicated API  with several interconnected subsystems across 73 files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  <a:p>
            <a:pPr indent="-596900" lvl="0" marL="457200" rtl="0" algn="l">
              <a:spcBef>
                <a:spcPts val="1000"/>
              </a:spcBef>
              <a:spcAft>
                <a:spcPts val="0"/>
              </a:spcAft>
              <a:buSzPts val="5800"/>
              <a:buFont typeface="Open Sans"/>
              <a:buChar char="❖"/>
            </a:pP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No quick or easy way to learn how to use the engine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  <a:p>
            <a:pPr indent="-596900" lvl="0" marL="457200" rtl="0" algn="l">
              <a:spcBef>
                <a:spcPts val="1000"/>
              </a:spcBef>
              <a:spcAft>
                <a:spcPts val="1000"/>
              </a:spcAft>
              <a:buSzPts val="5800"/>
              <a:buFont typeface="Open Sans"/>
              <a:buChar char="❖"/>
            </a:pPr>
            <a:r>
              <a:rPr lang="en" sz="5800">
                <a:latin typeface="Open Sans"/>
                <a:ea typeface="Open Sans"/>
                <a:cs typeface="Open Sans"/>
                <a:sym typeface="Open Sans"/>
              </a:rPr>
              <a:t>Intended for students and beginner video game developers</a:t>
            </a:r>
            <a:endParaRPr sz="5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342000"/>
            <a:ext cx="1083600" cy="32576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2807200" y="342000"/>
            <a:ext cx="1083600" cy="32576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27061200" y="16168575"/>
            <a:ext cx="1083600" cy="32576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-5400000">
            <a:off x="15746400" y="16168575"/>
            <a:ext cx="1083600" cy="32576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083500" y="5245250"/>
            <a:ext cx="41723700" cy="809100"/>
          </a:xfrm>
          <a:prstGeom prst="rect">
            <a:avLst/>
          </a:prstGeom>
          <a:solidFill>
            <a:srgbClr val="D2B7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6093300" y="7582300"/>
            <a:ext cx="1089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7308875" y="13495563"/>
            <a:ext cx="24066600" cy="4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Char char="➢"/>
            </a:pPr>
            <a:r>
              <a:rPr lang="en" sz="6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developer-facing functions documented in source code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l">
              <a:spcBef>
                <a:spcPts val="1000"/>
              </a:spcBef>
              <a:spcAft>
                <a:spcPts val="0"/>
              </a:spcAft>
              <a:buSzPts val="6000"/>
              <a:buFont typeface="Open Sans"/>
              <a:buChar char="➢"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64 </a:t>
            </a: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separate</a:t>
            </a: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 pages of interlinked API documentation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l">
              <a:spcBef>
                <a:spcPts val="1000"/>
              </a:spcBef>
              <a:spcAft>
                <a:spcPts val="0"/>
              </a:spcAft>
              <a:buSzPts val="6000"/>
              <a:buFont typeface="Open Sans"/>
              <a:buChar char="➢"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7 step-by-step tutorials on major engine features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l">
              <a:spcBef>
                <a:spcPts val="1000"/>
              </a:spcBef>
              <a:spcAft>
                <a:spcPts val="1000"/>
              </a:spcAft>
              <a:buSzPts val="6000"/>
              <a:buFont typeface="Open Sans"/>
              <a:buChar char="➢"/>
            </a:pPr>
            <a:r>
              <a:rPr lang="en" sz="6000">
                <a:highlight>
                  <a:srgbClr val="D2B786"/>
                </a:highlight>
                <a:latin typeface="Open Sans"/>
                <a:ea typeface="Open Sans"/>
                <a:cs typeface="Open Sans"/>
                <a:sym typeface="Open Sans"/>
              </a:rPr>
              <a:t>Supporting materials that make the game engine more accessible</a:t>
            </a:r>
            <a:endParaRPr sz="6000">
              <a:highlight>
                <a:srgbClr val="D2B78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62275" y="7997225"/>
            <a:ext cx="27544975" cy="33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622200" y="18558425"/>
            <a:ext cx="12892475" cy="115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874550" y="18558426"/>
            <a:ext cx="15526275" cy="11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28683588" y="30148538"/>
            <a:ext cx="11954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Open Sans"/>
                <a:ea typeface="Open Sans"/>
                <a:cs typeface="Open Sans"/>
                <a:sym typeface="Open Sans"/>
              </a:rPr>
              <a:t>Excerpt</a:t>
            </a:r>
            <a:r>
              <a:rPr lang="en" sz="5400">
                <a:latin typeface="Open Sans"/>
                <a:ea typeface="Open Sans"/>
                <a:cs typeface="Open Sans"/>
                <a:sym typeface="Open Sans"/>
              </a:rPr>
              <a:t> from Tutorial 3 on sprites</a:t>
            </a:r>
            <a:endParaRPr sz="5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4044575" y="30148538"/>
            <a:ext cx="11954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Open Sans"/>
                <a:ea typeface="Open Sans"/>
                <a:cs typeface="Open Sans"/>
                <a:sym typeface="Open Sans"/>
              </a:rPr>
              <a:t>Snippet from ShadowCaster doc</a:t>
            </a:r>
            <a:endParaRPr sz="5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2178713" y="6054350"/>
            <a:ext cx="1083600" cy="259194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