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81" r:id="rId7"/>
    <p:sldId id="259" r:id="rId8"/>
    <p:sldId id="262" r:id="rId9"/>
    <p:sldId id="349" r:id="rId10"/>
    <p:sldId id="350" r:id="rId11"/>
    <p:sldId id="351" r:id="rId12"/>
    <p:sldId id="352" r:id="rId13"/>
    <p:sldId id="353" r:id="rId14"/>
    <p:sldId id="354" r:id="rId15"/>
    <p:sldId id="357" r:id="rId16"/>
    <p:sldId id="355" r:id="rId17"/>
    <p:sldId id="362" r:id="rId18"/>
    <p:sldId id="363" r:id="rId19"/>
    <p:sldId id="364" r:id="rId20"/>
    <p:sldId id="356" r:id="rId21"/>
    <p:sldId id="358" r:id="rId22"/>
    <p:sldId id="360" r:id="rId23"/>
    <p:sldId id="361" r:id="rId24"/>
    <p:sldId id="263" r:id="rId25"/>
    <p:sldId id="306" r:id="rId26"/>
    <p:sldId id="267" r:id="rId27"/>
    <p:sldId id="264" r:id="rId28"/>
    <p:sldId id="369" r:id="rId29"/>
    <p:sldId id="268" r:id="rId30"/>
    <p:sldId id="271" r:id="rId31"/>
    <p:sldId id="370" r:id="rId32"/>
    <p:sldId id="272" r:id="rId33"/>
    <p:sldId id="371" r:id="rId34"/>
    <p:sldId id="265" r:id="rId35"/>
    <p:sldId id="372" r:id="rId36"/>
    <p:sldId id="284" r:id="rId37"/>
    <p:sldId id="373" r:id="rId38"/>
    <p:sldId id="276" r:id="rId39"/>
    <p:sldId id="374" r:id="rId40"/>
    <p:sldId id="289" r:id="rId41"/>
    <p:sldId id="293" r:id="rId42"/>
    <p:sldId id="294" r:id="rId43"/>
    <p:sldId id="375" r:id="rId44"/>
    <p:sldId id="297" r:id="rId45"/>
    <p:sldId id="299" r:id="rId46"/>
    <p:sldId id="302" r:id="rId47"/>
    <p:sldId id="301" r:id="rId48"/>
    <p:sldId id="303" r:id="rId49"/>
    <p:sldId id="365" r:id="rId50"/>
    <p:sldId id="367" r:id="rId51"/>
    <p:sldId id="368" r:id="rId52"/>
    <p:sldId id="304" r:id="rId53"/>
    <p:sldId id="305" r:id="rId54"/>
    <p:sldId id="308" r:id="rId55"/>
    <p:sldId id="307" r:id="rId56"/>
    <p:sldId id="309" r:id="rId57"/>
    <p:sldId id="310" r:id="rId58"/>
    <p:sldId id="312" r:id="rId59"/>
    <p:sldId id="313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36" r:id="rId71"/>
    <p:sldId id="337" r:id="rId72"/>
    <p:sldId id="338" r:id="rId73"/>
    <p:sldId id="339" r:id="rId74"/>
    <p:sldId id="340" r:id="rId75"/>
    <p:sldId id="341" r:id="rId76"/>
    <p:sldId id="34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79"/>
            <p14:sldId id="280"/>
            <p14:sldId id="257"/>
            <p14:sldId id="258"/>
            <p14:sldId id="281"/>
            <p14:sldId id="259"/>
            <p14:sldId id="262"/>
            <p14:sldId id="349"/>
            <p14:sldId id="350"/>
            <p14:sldId id="351"/>
            <p14:sldId id="352"/>
            <p14:sldId id="353"/>
            <p14:sldId id="354"/>
            <p14:sldId id="357"/>
            <p14:sldId id="355"/>
            <p14:sldId id="362"/>
            <p14:sldId id="363"/>
            <p14:sldId id="364"/>
            <p14:sldId id="356"/>
            <p14:sldId id="358"/>
            <p14:sldId id="360"/>
            <p14:sldId id="361"/>
            <p14:sldId id="263"/>
            <p14:sldId id="306"/>
            <p14:sldId id="267"/>
            <p14:sldId id="264"/>
            <p14:sldId id="369"/>
            <p14:sldId id="268"/>
            <p14:sldId id="271"/>
            <p14:sldId id="370"/>
            <p14:sldId id="272"/>
            <p14:sldId id="371"/>
            <p14:sldId id="265"/>
            <p14:sldId id="372"/>
            <p14:sldId id="284"/>
            <p14:sldId id="373"/>
            <p14:sldId id="276"/>
            <p14:sldId id="374"/>
            <p14:sldId id="289"/>
            <p14:sldId id="293"/>
            <p14:sldId id="294"/>
            <p14:sldId id="375"/>
            <p14:sldId id="297"/>
            <p14:sldId id="299"/>
            <p14:sldId id="302"/>
            <p14:sldId id="301"/>
            <p14:sldId id="303"/>
            <p14:sldId id="365"/>
            <p14:sldId id="367"/>
            <p14:sldId id="368"/>
            <p14:sldId id="304"/>
            <p14:sldId id="305"/>
            <p14:sldId id="308"/>
            <p14:sldId id="307"/>
            <p14:sldId id="309"/>
            <p14:sldId id="310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  <p14:sldId id="340"/>
            <p14:sldId id="341"/>
            <p14:sldId id="348"/>
          </p14:sldIdLst>
        </p14:section>
        <p14:section name="Untitled Section" id="{39260B78-ACA1-4CAD-9C95-1C6A3AC782B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11BE-7AEA-4AB7-A4B7-B103FF3952FE}"/>
              </a:ext>
            </a:extLst>
          </p:cNvPr>
          <p:cNvSpPr txBox="1">
            <a:spLocks/>
          </p:cNvSpPr>
          <p:nvPr userDrawn="1"/>
        </p:nvSpPr>
        <p:spPr>
          <a:xfrm>
            <a:off x="844138" y="6332599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5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6D6DF8-5EA9-4D35-8315-515DBF4DB18E}"/>
              </a:ext>
            </a:extLst>
          </p:cNvPr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Textures, Sprites, and Fonts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will I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0)</a:t>
            </a:r>
          </a:p>
          <a:p>
            <a:pPr lvl="1"/>
            <a:r>
              <a:rPr lang="en-US" dirty="0"/>
              <a:t>V2: Position=(-0.5, 0.5)  UV=(0, 1)</a:t>
            </a:r>
          </a:p>
          <a:p>
            <a:pPr lvl="1"/>
            <a:r>
              <a:rPr lang="en-US" dirty="0"/>
              <a:t>V3: Position=(0.5,0.5)  UV=(1, 1)</a:t>
            </a:r>
          </a:p>
          <a:p>
            <a:pPr lvl="1"/>
            <a:r>
              <a:rPr lang="en-US" dirty="0"/>
              <a:t>V4: Position=(0.5, -0.5) UV=(1,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78955" y="2111828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23" y="2036638"/>
            <a:ext cx="1384504" cy="138450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344500">
            <a:off x="8865135" y="2553031"/>
            <a:ext cx="1429037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872314">
            <a:off x="8504636" y="3620021"/>
            <a:ext cx="1793703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0)</a:t>
            </a:r>
          </a:p>
          <a:p>
            <a:pPr lvl="1"/>
            <a:r>
              <a:rPr lang="en-US" dirty="0"/>
              <a:t>V2: Position=(-0.5, 0.5)  UV=(0, 0.5)</a:t>
            </a:r>
          </a:p>
          <a:p>
            <a:pPr lvl="1"/>
            <a:r>
              <a:rPr lang="en-US" dirty="0"/>
              <a:t>V3: Position=(0.5,0.5)  UV=(0.5, 0.5)</a:t>
            </a:r>
          </a:p>
          <a:p>
            <a:pPr lvl="1"/>
            <a:r>
              <a:rPr lang="en-US" dirty="0"/>
              <a:t>V4: Position=(0.5, -0.5) UV=(0.5,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0)</a:t>
            </a:r>
          </a:p>
          <a:p>
            <a:pPr lvl="1"/>
            <a:r>
              <a:rPr lang="en-US" dirty="0"/>
              <a:t>V2: Position=(-0.5, 0.5)  UV=(0, 0.5)</a:t>
            </a:r>
          </a:p>
          <a:p>
            <a:pPr lvl="1"/>
            <a:r>
              <a:rPr lang="en-US" dirty="0"/>
              <a:t>V3: Position=(0.5,0.5)  UV=(0.5, 0.5)</a:t>
            </a:r>
          </a:p>
          <a:p>
            <a:pPr lvl="1"/>
            <a:r>
              <a:rPr lang="en-US" dirty="0"/>
              <a:t>V4: Position=(0.5, -0.5) UV=(0.5,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0)</a:t>
            </a:r>
          </a:p>
          <a:p>
            <a:pPr lvl="1"/>
            <a:r>
              <a:rPr lang="en-US" dirty="0"/>
              <a:t>V2: Position=(-0.5, 0.5)  UV=(0, 0.5)</a:t>
            </a:r>
          </a:p>
          <a:p>
            <a:pPr lvl="1"/>
            <a:r>
              <a:rPr lang="en-US" dirty="0"/>
              <a:t>V3: Position=(0.5,0.5)  UV=(0.5, 0.5)</a:t>
            </a:r>
          </a:p>
          <a:p>
            <a:pPr lvl="1"/>
            <a:r>
              <a:rPr lang="en-US" dirty="0"/>
              <a:t>V4: Position=(0.5, -0.5) UV=(0.5,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78955" y="2111828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0" r="47746"/>
          <a:stretch/>
        </p:blipFill>
        <p:spPr>
          <a:xfrm>
            <a:off x="10373060" y="2124134"/>
            <a:ext cx="1224486" cy="12471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344500">
            <a:off x="8865135" y="2553031"/>
            <a:ext cx="1429037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872314">
            <a:off x="8504636" y="3620021"/>
            <a:ext cx="1793703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7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Answer: </a:t>
            </a:r>
            <a:r>
              <a:rPr lang="en-US" b="1" dirty="0">
                <a:solidFill>
                  <a:srgbClr val="FF0000"/>
                </a:solidFill>
              </a:rPr>
              <a:t>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406420" y="2459201"/>
            <a:ext cx="749754" cy="2677258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Answer: </a:t>
            </a:r>
            <a:r>
              <a:rPr lang="en-US" b="1" dirty="0">
                <a:solidFill>
                  <a:srgbClr val="FF0000"/>
                </a:solidFill>
              </a:rPr>
              <a:t>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H="1" flipV="1">
            <a:off x="6406420" y="2447325"/>
            <a:ext cx="749754" cy="2677258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56174" y="2447324"/>
            <a:ext cx="360143" cy="1443135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1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H="1" flipV="1">
            <a:off x="6406420" y="2447325"/>
            <a:ext cx="749754" cy="2677258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56174" y="2447324"/>
            <a:ext cx="360143" cy="1443135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82137" y="3516336"/>
            <a:ext cx="833958" cy="39630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6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Answer: </a:t>
            </a:r>
            <a:r>
              <a:rPr lang="en-US" b="1" dirty="0">
                <a:solidFill>
                  <a:srgbClr val="FF0000"/>
                </a:solidFill>
              </a:rPr>
              <a:t>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H="1" flipV="1">
            <a:off x="6406420" y="2447325"/>
            <a:ext cx="749754" cy="2677258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56174" y="2447324"/>
            <a:ext cx="360143" cy="1443135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82137" y="3516336"/>
            <a:ext cx="833958" cy="39630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40600" y="3516336"/>
            <a:ext cx="2141315" cy="1608247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textures, why textures</a:t>
            </a:r>
          </a:p>
          <a:p>
            <a:pPr lvl="0"/>
            <a:r>
              <a:rPr lang="en-US" dirty="0"/>
              <a:t>How to map and control</a:t>
            </a:r>
          </a:p>
          <a:p>
            <a:pPr lvl="0"/>
            <a:r>
              <a:rPr lang="en-US" dirty="0"/>
              <a:t>Addressing efficiency: loading and memory</a:t>
            </a:r>
          </a:p>
          <a:p>
            <a:pPr lvl="0"/>
            <a:r>
              <a:rPr lang="en-US" dirty="0"/>
              <a:t>Faking animation with textures</a:t>
            </a:r>
          </a:p>
          <a:p>
            <a:pPr lvl="0"/>
            <a:r>
              <a:rPr lang="en-US" dirty="0"/>
              <a:t>Displaying fonts (text) with textures</a:t>
            </a:r>
          </a:p>
          <a:p>
            <a:pPr lvl="1"/>
            <a:r>
              <a:rPr lang="en-US" dirty="0"/>
              <a:t>This is our text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8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Answer: </a:t>
            </a:r>
            <a:r>
              <a:rPr lang="en-US" b="1" dirty="0">
                <a:solidFill>
                  <a:srgbClr val="FF0000"/>
                </a:solidFill>
              </a:rPr>
              <a:t>What about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0.5)</a:t>
            </a:r>
          </a:p>
          <a:p>
            <a:pPr lvl="1"/>
            <a:r>
              <a:rPr lang="en-US" dirty="0"/>
              <a:t>V2: Position=(-0.5, 0.5)  UV=(0.5, 0.5)</a:t>
            </a:r>
          </a:p>
          <a:p>
            <a:pPr lvl="1"/>
            <a:r>
              <a:rPr lang="en-US" dirty="0"/>
              <a:t>V3: Position=(0.5,0.5)  UV=(0.5, 0)</a:t>
            </a:r>
          </a:p>
          <a:p>
            <a:pPr lvl="1"/>
            <a:r>
              <a:rPr lang="en-US" dirty="0"/>
              <a:t>V4: Position=(0.5, -0.5) UV=(0,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6420" y="2425147"/>
            <a:ext cx="1175717" cy="10911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H="1" flipV="1">
            <a:off x="6406420" y="2447325"/>
            <a:ext cx="749754" cy="2677258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56174" y="2447324"/>
            <a:ext cx="360143" cy="1443135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82137" y="3516336"/>
            <a:ext cx="833958" cy="396301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40600" y="3516336"/>
            <a:ext cx="2141315" cy="1608247"/>
          </a:xfrm>
          <a:prstGeom prst="straightConnector1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78955" y="2111828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0" r="47746"/>
          <a:stretch/>
        </p:blipFill>
        <p:spPr>
          <a:xfrm rot="16200000">
            <a:off x="10290272" y="2110149"/>
            <a:ext cx="1224486" cy="124711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344500">
            <a:off x="8857338" y="2553031"/>
            <a:ext cx="1429037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872314">
            <a:off x="8496839" y="3620021"/>
            <a:ext cx="1793703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Question: What will I see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UV=(-1, -1)</a:t>
            </a:r>
          </a:p>
          <a:p>
            <a:pPr lvl="1"/>
            <a:r>
              <a:rPr lang="en-US" dirty="0"/>
              <a:t>V2: Position=(-0.5, 0.5)  UV=(-1, 2)</a:t>
            </a:r>
          </a:p>
          <a:p>
            <a:pPr lvl="1"/>
            <a:r>
              <a:rPr lang="en-US" dirty="0"/>
              <a:t>V3: Position=(0.5,0.5)  UV=(2, 2)</a:t>
            </a:r>
          </a:p>
          <a:p>
            <a:pPr lvl="1"/>
            <a:r>
              <a:rPr lang="en-US" dirty="0"/>
              <a:t>V4: Position=(0.5, -0.5) UV=(2 -1)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will I see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UV=(-1, -1)</a:t>
            </a:r>
          </a:p>
          <a:p>
            <a:pPr lvl="1"/>
            <a:r>
              <a:rPr lang="en-US" dirty="0"/>
              <a:t>V2: Position=(-0.5, 0.5)  UV=(-1, 2)</a:t>
            </a:r>
          </a:p>
          <a:p>
            <a:pPr lvl="1"/>
            <a:r>
              <a:rPr lang="en-US" dirty="0"/>
              <a:t>V3: Position=(0.5,0.5)  UV=(2, 2)</a:t>
            </a:r>
          </a:p>
          <a:p>
            <a:pPr lvl="1"/>
            <a:r>
              <a:rPr lang="en-US" dirty="0"/>
              <a:t>V4: Position=(0.5, -0.5) UV=(2 -1)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2426" y="295335"/>
            <a:ext cx="4577678" cy="423419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 What will I see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UV=(-1, -1)</a:t>
            </a:r>
          </a:p>
          <a:p>
            <a:pPr lvl="1"/>
            <a:r>
              <a:rPr lang="en-US" dirty="0"/>
              <a:t>V2: Position=(-0.5, 0.5)  UV=(-1, 2)</a:t>
            </a:r>
          </a:p>
          <a:p>
            <a:pPr lvl="1"/>
            <a:r>
              <a:rPr lang="en-US" dirty="0"/>
              <a:t>V3: Position=(0.5,0.5)  UV=(2, 2)</a:t>
            </a:r>
          </a:p>
          <a:p>
            <a:pPr lvl="1"/>
            <a:r>
              <a:rPr lang="en-US" dirty="0"/>
              <a:t>V4: Position=(0.5, -0.5) UV=(2 -1)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But!! … what would be shown outside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Of the 0 to 1 UV range?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2426" y="295335"/>
            <a:ext cx="4577678" cy="423419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78955" y="2111828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0" t="-1412" r="-856" b="4847"/>
          <a:stretch/>
        </p:blipFill>
        <p:spPr>
          <a:xfrm>
            <a:off x="10505943" y="2293857"/>
            <a:ext cx="886463" cy="79165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344500">
            <a:off x="8857338" y="2553031"/>
            <a:ext cx="1429037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872314">
            <a:off x="8496839" y="3620021"/>
            <a:ext cx="1793703" cy="349741"/>
          </a:xfrm>
          <a:prstGeom prst="rightArrow">
            <a:avLst>
              <a:gd name="adj1" fmla="val 28780"/>
              <a:gd name="adj2" fmla="val 1213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5.1: </a:t>
            </a:r>
            <a:r>
              <a:rPr lang="en-US" dirty="0" err="1"/>
              <a:t>TextureShader</a:t>
            </a:r>
            <a:r>
              <a:rPr lang="en-US" dirty="0"/>
              <a:t> Project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90676"/>
            <a:ext cx="9136329" cy="4081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25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</a:t>
            </a:r>
            <a:r>
              <a:rPr lang="en-US" dirty="0" err="1"/>
              <a:t>uv</a:t>
            </a:r>
            <a:r>
              <a:rPr lang="en-US" dirty="0"/>
              <a:t> coordinates for geometries with WebGL</a:t>
            </a:r>
          </a:p>
          <a:p>
            <a:r>
              <a:rPr lang="en-US" dirty="0"/>
              <a:t>create a texture coordinate buffer in WebGL</a:t>
            </a:r>
          </a:p>
          <a:p>
            <a:r>
              <a:rPr lang="en-US" dirty="0"/>
              <a:t>build GLSL shaders to render the textured geometry</a:t>
            </a:r>
          </a:p>
          <a:p>
            <a:r>
              <a:rPr lang="en-US" dirty="0"/>
              <a:t>define the texture engine component to load and process an image into a texture and to unload a texture</a:t>
            </a:r>
          </a:p>
          <a:p>
            <a:r>
              <a:rPr lang="en-US" dirty="0"/>
              <a:t>implement simple texture tinting, a modification of all texels with a programmer-specified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0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GLSL Shaders: </a:t>
            </a:r>
            <a:r>
              <a:rPr lang="en-US" dirty="0" err="1"/>
              <a:t>texture_vs.glsl</a:t>
            </a:r>
            <a:r>
              <a:rPr lang="en-US" dirty="0"/>
              <a:t> + </a:t>
            </a:r>
            <a:r>
              <a:rPr lang="en-US" dirty="0" err="1"/>
              <a:t>texture_fs.glsl</a:t>
            </a:r>
            <a:endParaRPr lang="en-US" dirty="0"/>
          </a:p>
          <a:p>
            <a:pPr lvl="1"/>
            <a:r>
              <a:rPr lang="en-US" dirty="0"/>
              <a:t>Support UV coordinate at vertex positions</a:t>
            </a:r>
          </a:p>
          <a:p>
            <a:r>
              <a:rPr lang="en-US" dirty="0"/>
              <a:t>vertex_buffer.js:  (in core)</a:t>
            </a:r>
          </a:p>
          <a:p>
            <a:pPr lvl="1"/>
            <a:r>
              <a:rPr lang="en-US" dirty="0"/>
              <a:t>Define UV buffer to load into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texture_shader.js:  (in shaders)</a:t>
            </a:r>
          </a:p>
          <a:p>
            <a:pPr lvl="1"/>
            <a:r>
              <a:rPr lang="en-US" dirty="0"/>
              <a:t>Allow programmer access to the GLSL </a:t>
            </a:r>
            <a:r>
              <a:rPr lang="en-US" dirty="0" err="1"/>
              <a:t>Shaders</a:t>
            </a:r>
            <a:endParaRPr lang="en-US" dirty="0"/>
          </a:p>
          <a:p>
            <a:r>
              <a:rPr lang="en-US" dirty="0" err="1"/>
              <a:t>shader_resources</a:t>
            </a:r>
            <a:r>
              <a:rPr lang="en-US" dirty="0"/>
              <a:t>: (in core)</a:t>
            </a:r>
          </a:p>
          <a:p>
            <a:pPr lvl="1"/>
            <a:r>
              <a:rPr lang="en-US" dirty="0"/>
              <a:t>New instance of sharable </a:t>
            </a:r>
            <a:r>
              <a:rPr lang="en-US" dirty="0" err="1"/>
              <a:t>TextureShader</a:t>
            </a:r>
            <a:r>
              <a:rPr lang="en-US" dirty="0"/>
              <a:t> object</a:t>
            </a:r>
          </a:p>
          <a:p>
            <a:r>
              <a:rPr lang="en-US" dirty="0"/>
              <a:t>texture_renderable.js:  (in </a:t>
            </a:r>
            <a:r>
              <a:rPr lang="en-US" dirty="0" err="1"/>
              <a:t>renderables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multiple </a:t>
            </a:r>
            <a:r>
              <a:rPr lang="en-US" dirty="0" err="1"/>
              <a:t>TextureShader</a:t>
            </a:r>
            <a:r>
              <a:rPr lang="en-US" dirty="0"/>
              <a:t> objects to be drawn (at different locations)</a:t>
            </a:r>
          </a:p>
          <a:p>
            <a:r>
              <a:rPr lang="en-US" dirty="0"/>
              <a:t>texture.js: (in resources)</a:t>
            </a:r>
          </a:p>
          <a:p>
            <a:pPr lvl="1"/>
            <a:r>
              <a:rPr lang="en-US" dirty="0"/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204430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SimpleShader</a:t>
            </a:r>
            <a:r>
              <a:rPr lang="en-US" dirty="0"/>
              <a:t> and GLSL </a:t>
            </a:r>
            <a:r>
              <a:rPr lang="en-US" dirty="0" err="1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attribute: </a:t>
            </a:r>
            <a:r>
              <a:rPr lang="en-US" dirty="0" err="1"/>
              <a:t>aVertexPosition</a:t>
            </a:r>
            <a:endParaRPr lang="en-US" dirty="0"/>
          </a:p>
          <a:p>
            <a:pPr lvl="1"/>
            <a:r>
              <a:rPr lang="en-US" dirty="0"/>
              <a:t>Per vertex change</a:t>
            </a:r>
          </a:p>
          <a:p>
            <a:pPr lvl="1"/>
            <a:r>
              <a:rPr lang="en-US" dirty="0"/>
              <a:t>Fed via </a:t>
            </a:r>
            <a:r>
              <a:rPr lang="en-US" dirty="0" err="1"/>
              <a:t>gl.ARRAY_BUFFER</a:t>
            </a:r>
            <a:endParaRPr lang="en-US" dirty="0"/>
          </a:p>
          <a:p>
            <a:r>
              <a:rPr lang="en-US" dirty="0"/>
              <a:t>uniform: transforms and </a:t>
            </a:r>
            <a:r>
              <a:rPr lang="en-US" dirty="0" err="1"/>
              <a:t>pixelColor</a:t>
            </a:r>
            <a:endParaRPr lang="en-US" dirty="0"/>
          </a:p>
          <a:p>
            <a:pPr lvl="1"/>
            <a:r>
              <a:rPr lang="en-US" dirty="0"/>
              <a:t>Per render update</a:t>
            </a:r>
          </a:p>
          <a:p>
            <a:pPr lvl="1"/>
            <a:r>
              <a:rPr lang="en-US" dirty="0"/>
              <a:t>Stay constant for all vertices</a:t>
            </a:r>
          </a:p>
          <a:p>
            <a:r>
              <a:rPr lang="en-US" dirty="0" err="1"/>
              <a:t>SimpleShader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Interfaces JavaScript to GLSL variables</a:t>
            </a:r>
          </a:p>
          <a:p>
            <a:r>
              <a:rPr lang="en-US" dirty="0" err="1"/>
              <a:t>Renderable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Supports our clients to work with </a:t>
            </a:r>
            <a:r>
              <a:rPr lang="en-US" dirty="0" err="1"/>
              <a:t>SimpleShader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177CF-1E41-496A-A52A-2F34FB64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59" y="1471406"/>
            <a:ext cx="4934389" cy="34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GLSL Shaders: </a:t>
            </a:r>
            <a:r>
              <a:rPr lang="en-US" dirty="0" err="1"/>
              <a:t>texture_vs.glsl</a:t>
            </a:r>
            <a:r>
              <a:rPr lang="en-US" dirty="0"/>
              <a:t> + </a:t>
            </a:r>
            <a:r>
              <a:rPr lang="en-US" dirty="0" err="1"/>
              <a:t>texture_fs.glsl</a:t>
            </a:r>
            <a:endParaRPr lang="en-US" dirty="0"/>
          </a:p>
          <a:p>
            <a:pPr lvl="1"/>
            <a:r>
              <a:rPr lang="en-US" dirty="0"/>
              <a:t>Support UV coordinate at vertex positions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vertex_buffer.js: 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texture_shader.js:  (in shaders)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shader_resources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texture_renderable.js:  (in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renderables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texture.js: (in resources)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304137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4CCE24-ADE9-48C6-BFB3-66AC01B09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26" y="1690219"/>
            <a:ext cx="5003716" cy="3805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texture_vs</a:t>
            </a:r>
            <a:r>
              <a:rPr lang="en-US" dirty="0"/>
              <a:t> (Vertex Shader)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48452" y="3107624"/>
            <a:ext cx="2343150" cy="118110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510" y="15581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varying: changes per pixel</a:t>
            </a:r>
          </a:p>
          <a:p>
            <a:pPr lvl="1"/>
            <a:r>
              <a:rPr lang="en-US" dirty="0"/>
              <a:t>Feeds into Fragment Shader</a:t>
            </a:r>
          </a:p>
          <a:p>
            <a:r>
              <a:rPr lang="en-US" dirty="0" err="1"/>
              <a:t>aTextureCoordinate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from core/vertex_buffer.js(later)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Texture: Fancy word for “an image”</a:t>
            </a:r>
          </a:p>
          <a:p>
            <a:r>
              <a:rPr lang="en-US" dirty="0"/>
              <a:t>Texture Mapping: </a:t>
            </a:r>
          </a:p>
          <a:p>
            <a:pPr lvl="1"/>
            <a:r>
              <a:rPr lang="en-US" dirty="0"/>
              <a:t>Fancy word for pasting an “image” on a geometry</a:t>
            </a:r>
          </a:p>
          <a:p>
            <a:r>
              <a:rPr lang="en-US" dirty="0"/>
              <a:t>Texel: pixels of a texture</a:t>
            </a:r>
          </a:p>
          <a:p>
            <a:r>
              <a:rPr lang="en-US" dirty="0"/>
              <a:t>WARNING: for WebGL (and many hardware)</a:t>
            </a:r>
          </a:p>
          <a:p>
            <a:pPr lvl="1"/>
            <a:r>
              <a:rPr lang="en-US" dirty="0"/>
              <a:t>Texture resolution must be of powers of 2</a:t>
            </a:r>
          </a:p>
          <a:p>
            <a:pPr lvl="1"/>
            <a:r>
              <a:rPr lang="en-US" dirty="0"/>
              <a:t>E.g., 16 x 32, or 2 x 512, or 512x512</a:t>
            </a:r>
          </a:p>
          <a:p>
            <a:pPr lvl="1"/>
            <a:r>
              <a:rPr lang="en-US" dirty="0"/>
              <a:t>1023x1025: is a BAD resolution for WebGL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199954" y="815598"/>
            <a:ext cx="3622427" cy="5366612"/>
            <a:chOff x="8188573" y="1491388"/>
            <a:chExt cx="3622427" cy="53666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891" y="2296451"/>
              <a:ext cx="883606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ksung\Documents\html5engine\BookChapters\Chapter5\5.1.TextureShaders\public_html\assets\minion_collecto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573" y="1491388"/>
              <a:ext cx="885824" cy="88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425" y="3239051"/>
              <a:ext cx="2903575" cy="361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4958253">
              <a:off x="9630232" y="3650781"/>
              <a:ext cx="1499525" cy="349741"/>
            </a:xfrm>
            <a:prstGeom prst="rightArrow">
              <a:avLst>
                <a:gd name="adj1" fmla="val 23333"/>
                <a:gd name="adj2" fmla="val 121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56910">
              <a:off x="8924386" y="2280007"/>
              <a:ext cx="980298" cy="349741"/>
            </a:xfrm>
            <a:prstGeom prst="rightArrow">
              <a:avLst>
                <a:gd name="adj1" fmla="val 28780"/>
                <a:gd name="adj2" fmla="val 121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26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576D5-9204-4F98-810C-C024E20A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63" y="1391706"/>
            <a:ext cx="5003716" cy="3805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Texture_fs</a:t>
            </a:r>
            <a:r>
              <a:rPr lang="en-US" dirty="0"/>
              <a:t> (Fragment Shader):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varying (</a:t>
            </a:r>
            <a:r>
              <a:rPr lang="en-US" dirty="0" err="1"/>
              <a:t>vTexCoord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Same name as in </a:t>
            </a:r>
            <a:r>
              <a:rPr lang="en-US" dirty="0" err="1"/>
              <a:t>TextureVS</a:t>
            </a:r>
            <a:r>
              <a:rPr lang="en-US" dirty="0"/>
              <a:t>!</a:t>
            </a:r>
          </a:p>
          <a:p>
            <a:r>
              <a:rPr lang="en-US" b="1" u="sng" dirty="0"/>
              <a:t>sampler2D</a:t>
            </a:r>
            <a:r>
              <a:rPr lang="en-US" dirty="0"/>
              <a:t> datatype (</a:t>
            </a:r>
            <a:r>
              <a:rPr lang="en-US" dirty="0" err="1"/>
              <a:t>uSampler</a:t>
            </a:r>
            <a:r>
              <a:rPr lang="en-US" dirty="0"/>
              <a:t>)</a:t>
            </a:r>
          </a:p>
          <a:p>
            <a:r>
              <a:rPr lang="en-US" dirty="0"/>
              <a:t>Note the </a:t>
            </a:r>
            <a:r>
              <a:rPr lang="en-US" b="1" u="sng" dirty="0"/>
              <a:t>texture2D()</a:t>
            </a:r>
            <a:r>
              <a:rPr lang="en-US" dirty="0"/>
              <a:t> GLSL function</a:t>
            </a:r>
          </a:p>
          <a:p>
            <a:r>
              <a:rPr lang="en-US" dirty="0"/>
              <a:t>Using of </a:t>
            </a:r>
            <a:r>
              <a:rPr lang="en-US" dirty="0" err="1"/>
              <a:t>vTexCoord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(s, t):  interpolated (u, v)</a:t>
            </a:r>
          </a:p>
          <a:p>
            <a:r>
              <a:rPr lang="en-US" dirty="0"/>
              <a:t>What does </a:t>
            </a:r>
            <a:r>
              <a:rPr lang="en-US" b="1" u="sng" dirty="0"/>
              <a:t>r</a:t>
            </a:r>
            <a:r>
              <a:rPr lang="en-US" dirty="0"/>
              <a:t> compute?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87887" y="3814701"/>
            <a:ext cx="2809875" cy="132397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GLSL Shaders: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texture_vs.glsl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texture_fs.glsl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/>
              <a:t>vertex_buffer.js:  (in core)</a:t>
            </a:r>
          </a:p>
          <a:p>
            <a:pPr lvl="1"/>
            <a:r>
              <a:rPr lang="en-US" dirty="0"/>
              <a:t>Define UV buffer to load into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texture_shader.js:  (in shaders)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shader_resources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texture_renderable.js:  (in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renderables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texture.js: (in resources)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88915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VertexBuffer</a:t>
            </a:r>
            <a:r>
              <a:rPr lang="en-US" dirty="0"/>
              <a:t> support for UV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core/vertex_buffer.js</a:t>
            </a:r>
          </a:p>
          <a:p>
            <a:r>
              <a:rPr lang="en-US" dirty="0"/>
              <a:t>Defines and loads UV coordinate: </a:t>
            </a:r>
            <a:r>
              <a:rPr lang="en-US" b="1" dirty="0" err="1"/>
              <a:t>mTextureCoordinates</a:t>
            </a:r>
            <a:endParaRPr lang="en-US" b="1" dirty="0"/>
          </a:p>
          <a:p>
            <a:r>
              <a:rPr lang="en-US" dirty="0"/>
              <a:t>Note the ordering correspondence to the </a:t>
            </a:r>
            <a:r>
              <a:rPr lang="en-US" b="1" dirty="0" err="1"/>
              <a:t>mVertexOfSquare</a:t>
            </a:r>
            <a:endParaRPr lang="en-US" b="1" dirty="0"/>
          </a:p>
          <a:p>
            <a:r>
              <a:rPr lang="en-US" dirty="0"/>
              <a:t>Allocating and loading of GPU buffer is identical to that of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GLSL Shaders: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texture_vs.glsl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texture_fs.glsl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vertex_buffer.js: 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texture_shader.js:  (in shaders)</a:t>
            </a:r>
          </a:p>
          <a:p>
            <a:pPr lvl="1"/>
            <a:r>
              <a:rPr lang="en-US" dirty="0"/>
              <a:t>Allow programmer access to the GLSL </a:t>
            </a:r>
            <a:r>
              <a:rPr lang="en-US" dirty="0" err="1"/>
              <a:t>Shaders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shader_resources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texture_renderable.js:  (in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renderables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texture.js: (in resources)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184034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540D4D-9E9D-4C9D-9C2B-BE4C19A8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04" y="1647026"/>
            <a:ext cx="5003716" cy="3805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TextureShader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62"/>
            <a:ext cx="10515600" cy="4648501"/>
          </a:xfrm>
        </p:spPr>
        <p:txBody>
          <a:bodyPr/>
          <a:lstStyle/>
          <a:p>
            <a:r>
              <a:rPr lang="en-US" dirty="0"/>
              <a:t>Recall SimpleShader (access to GPU var)</a:t>
            </a:r>
          </a:p>
          <a:p>
            <a:r>
              <a:rPr lang="en-US" dirty="0"/>
              <a:t>Subclass from SimpleShader</a:t>
            </a:r>
          </a:p>
          <a:p>
            <a:pPr lvl="1"/>
            <a:r>
              <a:rPr lang="en-US" dirty="0"/>
              <a:t>To retain the GPU var access</a:t>
            </a:r>
          </a:p>
          <a:p>
            <a:r>
              <a:rPr lang="en-US" dirty="0"/>
              <a:t>Define new GPU reference</a:t>
            </a:r>
          </a:p>
          <a:p>
            <a:pPr lvl="1"/>
            <a:r>
              <a:rPr lang="en-US" dirty="0"/>
              <a:t>With new attribute reference</a:t>
            </a:r>
          </a:p>
          <a:p>
            <a:pPr lvl="2"/>
            <a:r>
              <a:rPr lang="en-US" dirty="0" err="1"/>
              <a:t>mShaderTextureCoordindateRef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 err="1"/>
              <a:t>aTextureCoordinate</a:t>
            </a:r>
            <a:endParaRPr lang="en-US" dirty="0"/>
          </a:p>
          <a:p>
            <a:pPr lvl="2"/>
            <a:r>
              <a:rPr lang="en-US" dirty="0" err="1"/>
              <a:t>mSamplerRef</a:t>
            </a:r>
            <a:r>
              <a:rPr lang="en-US" dirty="0"/>
              <a:t> to </a:t>
            </a:r>
            <a:r>
              <a:rPr lang="en-US" dirty="0" err="1"/>
              <a:t>uSampler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2225" y="2482896"/>
            <a:ext cx="4338393" cy="694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GLSL Shaders: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texture_vs.glsl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texture_fs.glsl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vertex_buffer.js: 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texture_shader.js:  (in shaders)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shader_resources</a:t>
            </a:r>
            <a:r>
              <a:rPr lang="en-US" dirty="0"/>
              <a:t>: (in core)</a:t>
            </a:r>
          </a:p>
          <a:p>
            <a:pPr lvl="1"/>
            <a:r>
              <a:rPr lang="en-US" dirty="0"/>
              <a:t>New instance of sharable </a:t>
            </a:r>
            <a:r>
              <a:rPr lang="en-US" dirty="0" err="1"/>
              <a:t>TextureShader</a:t>
            </a:r>
            <a:r>
              <a:rPr lang="en-US" dirty="0"/>
              <a:t> object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texture_renderable.js:  (in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renderables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texture.js: (in resources)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2480221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shader_resources</a:t>
            </a:r>
            <a:r>
              <a:rPr lang="en-US" dirty="0"/>
              <a:t>: Enable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core/shader_resources.js</a:t>
            </a:r>
          </a:p>
          <a:p>
            <a:r>
              <a:rPr lang="en-US" dirty="0"/>
              <a:t>Creates </a:t>
            </a:r>
            <a:r>
              <a:rPr lang="en-US" dirty="0" err="1"/>
              <a:t>TextureShader</a:t>
            </a:r>
            <a:endParaRPr lang="en-US" dirty="0"/>
          </a:p>
          <a:p>
            <a:pPr lvl="1"/>
            <a:r>
              <a:rPr lang="en-US" dirty="0"/>
              <a:t>In addition to loading and creating SimpleShader</a:t>
            </a:r>
          </a:p>
          <a:p>
            <a:pPr lvl="1"/>
            <a:r>
              <a:rPr lang="en-US" dirty="0"/>
              <a:t>Process is identical</a:t>
            </a:r>
          </a:p>
          <a:p>
            <a:r>
              <a:rPr lang="en-US" dirty="0"/>
              <a:t>Define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412626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GLSL Shaders: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texture_vs.glsl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texture_fs.glsl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vertex_buffer.js: 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texture_shader.js:  (in shaders)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shader_resources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/>
              <a:t>texture_renderable.js:  (in </a:t>
            </a:r>
            <a:r>
              <a:rPr lang="en-US" dirty="0" err="1"/>
              <a:t>renderables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multiple </a:t>
            </a:r>
            <a:r>
              <a:rPr lang="en-US" dirty="0" err="1"/>
              <a:t>TextureShader</a:t>
            </a:r>
            <a:r>
              <a:rPr lang="en-US" dirty="0"/>
              <a:t> objects to be drawn (at different locations)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texture.js: (in resources)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3899122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604" cy="1325563"/>
          </a:xfrm>
        </p:spPr>
        <p:txBody>
          <a:bodyPr/>
          <a:lstStyle/>
          <a:p>
            <a:r>
              <a:rPr lang="en-US" dirty="0" err="1"/>
              <a:t>TextureRenderable</a:t>
            </a:r>
            <a:r>
              <a:rPr lang="en-US" dirty="0"/>
              <a:t>: connection to </a:t>
            </a:r>
            <a:r>
              <a:rPr lang="en-US" dirty="0" err="1"/>
              <a:t>texture_vs</a:t>
            </a:r>
            <a:r>
              <a:rPr lang="en-US" dirty="0"/>
              <a:t>/fs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Renderable object with references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TextureShader</a:t>
            </a:r>
            <a:r>
              <a:rPr lang="en-US" dirty="0"/>
              <a:t> and</a:t>
            </a:r>
          </a:p>
          <a:p>
            <a:pPr lvl="1"/>
            <a:r>
              <a:rPr lang="en-US" dirty="0"/>
              <a:t>A loaded texture map</a:t>
            </a:r>
          </a:p>
          <a:p>
            <a:r>
              <a:rPr lang="en-US" dirty="0" err="1"/>
              <a:t>textures.activateTexture</a:t>
            </a:r>
            <a:r>
              <a:rPr lang="en-US" dirty="0"/>
              <a:t>(): [to come]</a:t>
            </a:r>
          </a:p>
          <a:p>
            <a:pPr lvl="1"/>
            <a:r>
              <a:rPr lang="en-US" dirty="0"/>
              <a:t>Activates and connects </a:t>
            </a:r>
          </a:p>
          <a:p>
            <a:pPr lvl="1"/>
            <a:r>
              <a:rPr lang="en-US" dirty="0" err="1"/>
              <a:t>uSampler</a:t>
            </a:r>
            <a:r>
              <a:rPr lang="en-US" dirty="0"/>
              <a:t> in </a:t>
            </a:r>
            <a:r>
              <a:rPr lang="en-US" dirty="0" err="1"/>
              <a:t>TextureFS</a:t>
            </a:r>
            <a:r>
              <a:rPr lang="en-US" dirty="0"/>
              <a:t> to current texture image</a:t>
            </a:r>
          </a:p>
          <a:p>
            <a:r>
              <a:rPr lang="en-US" dirty="0" err="1"/>
              <a:t>TextureRenderable.draw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SimpleShader::</a:t>
            </a:r>
            <a:r>
              <a:rPr lang="en-US" dirty="0" err="1"/>
              <a:t>activateShader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Connects and loads square vertex</a:t>
            </a:r>
          </a:p>
          <a:p>
            <a:pPr lvl="1"/>
            <a:r>
              <a:rPr lang="en-US" dirty="0" err="1"/>
              <a:t>TextureShader</a:t>
            </a:r>
            <a:r>
              <a:rPr lang="en-US" dirty="0"/>
              <a:t>::</a:t>
            </a:r>
            <a:r>
              <a:rPr lang="en-US" dirty="0" err="1"/>
              <a:t>activateShader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Connects and loads UV coordinate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BAC80-E91B-42F1-B047-DDF82D48A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54"/>
          <a:stretch/>
        </p:blipFill>
        <p:spPr>
          <a:xfrm>
            <a:off x="6872004" y="1647026"/>
            <a:ext cx="5003716" cy="2075888"/>
          </a:xfrm>
          <a:prstGeom prst="rect">
            <a:avLst/>
          </a:prstGeom>
        </p:spPr>
      </p:pic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AA6F0DF-65B9-4E6B-B132-829A55B24068}"/>
              </a:ext>
            </a:extLst>
          </p:cNvPr>
          <p:cNvSpPr/>
          <p:nvPr/>
        </p:nvSpPr>
        <p:spPr>
          <a:xfrm>
            <a:off x="8300852" y="1948507"/>
            <a:ext cx="2232562" cy="694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GLSL Shaders: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texture_vs.glsl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texture_fs.glsl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UV coordinate at vertex positions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vertex_buffer.js: 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UV buffer to load into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WebGL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texture_shader.js:  (in shaders)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 programmer access to the GLSL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shader_resources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(in core)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 instance of sharable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texture_renderable.js:  (in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renderables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multiple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TextureShader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objects to be drawn (at different locations)</a:t>
            </a:r>
          </a:p>
          <a:p>
            <a:r>
              <a:rPr lang="en-US" dirty="0"/>
              <a:t>texture.js: (in resources)</a:t>
            </a:r>
          </a:p>
          <a:p>
            <a:pPr lvl="1"/>
            <a:r>
              <a:rPr lang="en-US" dirty="0"/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368011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“objects”</a:t>
            </a:r>
          </a:p>
          <a:p>
            <a:pPr lvl="1"/>
            <a:r>
              <a:rPr lang="en-US" dirty="0"/>
              <a:t>Cheap, easy, with high quality</a:t>
            </a:r>
          </a:p>
          <a:p>
            <a:pPr lvl="1"/>
            <a:r>
              <a:rPr lang="en-US" dirty="0"/>
              <a:t>Typically: specifically drawn by artists</a:t>
            </a:r>
          </a:p>
          <a:p>
            <a:r>
              <a:rPr lang="en-US" dirty="0"/>
              <a:t>Ease of control/manipulate</a:t>
            </a:r>
          </a:p>
          <a:p>
            <a:pPr lvl="1"/>
            <a:r>
              <a:rPr lang="en-US" dirty="0"/>
              <a:t>We know how to control a geometry</a:t>
            </a:r>
          </a:p>
          <a:p>
            <a:pPr lvl="1"/>
            <a:r>
              <a:rPr lang="en-US" dirty="0"/>
              <a:t>Control of “objects” can be simply</a:t>
            </a:r>
          </a:p>
          <a:p>
            <a:pPr lvl="2"/>
            <a:r>
              <a:rPr lang="en-US" dirty="0"/>
              <a:t>modifying the corresponding transform (Renderable!)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25" y="1690688"/>
            <a:ext cx="2903575" cy="361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060" y="1620043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resource_map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TextureInfo</a:t>
            </a:r>
            <a:r>
              <a:rPr lang="en-US" dirty="0"/>
              <a:t> object: for </a:t>
            </a:r>
            <a:r>
              <a:rPr lang="en-US" dirty="0" err="1"/>
              <a:t>resource_map</a:t>
            </a:r>
            <a:endParaRPr lang="en-US" dirty="0"/>
          </a:p>
          <a:p>
            <a:pPr lvl="1"/>
            <a:r>
              <a:rPr lang="en-US" dirty="0"/>
              <a:t>has/get</a:t>
            </a:r>
          </a:p>
          <a:p>
            <a:r>
              <a:rPr lang="en-US" dirty="0"/>
              <a:t>Loading: not using </a:t>
            </a:r>
            <a:r>
              <a:rPr lang="en-US" dirty="0" err="1"/>
              <a:t>loadDecodeParse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Image loading specific HTML5 function</a:t>
            </a:r>
          </a:p>
          <a:p>
            <a:pPr lvl="1"/>
            <a:r>
              <a:rPr lang="en-US" dirty="0"/>
              <a:t>Simply create a new promise and push to </a:t>
            </a:r>
            <a:r>
              <a:rPr lang="en-US" b="1" dirty="0" err="1"/>
              <a:t>mOutstandingPromises</a:t>
            </a:r>
            <a:endParaRPr lang="en-US" b="1" dirty="0"/>
          </a:p>
          <a:p>
            <a:r>
              <a:rPr lang="en-US" dirty="0"/>
              <a:t>Process after loaded: </a:t>
            </a:r>
            <a:r>
              <a:rPr lang="en-US" b="1" dirty="0" err="1"/>
              <a:t>processLoadedImage</a:t>
            </a:r>
            <a:r>
              <a:rPr lang="en-US" b="1" dirty="0"/>
              <a:t>()</a:t>
            </a:r>
          </a:p>
          <a:p>
            <a:r>
              <a:rPr lang="en-US" dirty="0"/>
              <a:t>To use: </a:t>
            </a:r>
            <a:r>
              <a:rPr lang="en-US" b="1" dirty="0"/>
              <a:t>activate() </a:t>
            </a:r>
            <a:r>
              <a:rPr lang="en-US" dirty="0"/>
              <a:t>and </a:t>
            </a:r>
            <a:r>
              <a:rPr lang="en-US" b="1" dirty="0"/>
              <a:t>deactivate()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46C2B-F129-4B72-B549-7E2931EE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04" y="756704"/>
            <a:ext cx="2929185" cy="17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1252F-79AA-4A56-B61D-CE352968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56" y="1585713"/>
            <a:ext cx="6772647" cy="4334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configuration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171"/>
            <a:ext cx="10515600" cy="4601792"/>
          </a:xfrm>
        </p:spPr>
        <p:txBody>
          <a:bodyPr/>
          <a:lstStyle/>
          <a:p>
            <a:r>
              <a:rPr lang="en-US" dirty="0"/>
              <a:t>Canvas: opaque</a:t>
            </a:r>
          </a:p>
          <a:p>
            <a:r>
              <a:rPr lang="en-US" dirty="0"/>
              <a:t>Blending support</a:t>
            </a:r>
            <a:br>
              <a:rPr lang="en-US" dirty="0"/>
            </a:br>
            <a:r>
              <a:rPr lang="en-US" dirty="0"/>
              <a:t>   in </a:t>
            </a:r>
            <a:r>
              <a:rPr lang="en-US" dirty="0" err="1"/>
              <a:t>TextureFS.glsl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C1*A + C2*(1 – A)</a:t>
            </a:r>
          </a:p>
          <a:p>
            <a:r>
              <a:rPr lang="en-US" dirty="0"/>
              <a:t>Texture Map y</a:t>
            </a:r>
            <a:br>
              <a:rPr lang="en-US" dirty="0"/>
            </a:br>
            <a:r>
              <a:rPr lang="en-US" dirty="0"/>
              <a:t>  increases upwards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9640958" y="1269972"/>
            <a:ext cx="2143448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core.js</a:t>
            </a:r>
          </a:p>
        </p:txBody>
      </p:sp>
    </p:spTree>
    <p:extLst>
      <p:ext uri="{BB962C8B-B14F-4D97-AF65-F5344CB8AC3E}">
        <p14:creationId xmlns:p14="http://schemas.microsoft.com/office/powerpoint/2010/main" val="371574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66998" y="1326549"/>
            <a:ext cx="4335918" cy="39026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Texture map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file path </a:t>
            </a:r>
          </a:p>
          <a:p>
            <a:r>
              <a:rPr lang="en-US" dirty="0"/>
              <a:t>Load textures in the load() functions</a:t>
            </a:r>
          </a:p>
          <a:p>
            <a:r>
              <a:rPr lang="en-US" dirty="0"/>
              <a:t>Texture tinting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97" y="3277861"/>
            <a:ext cx="1340907" cy="13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50" y="1666430"/>
            <a:ext cx="1340907" cy="1340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2" y="1259168"/>
            <a:ext cx="1340907" cy="1340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86" y="3277861"/>
            <a:ext cx="1340907" cy="1340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A8BB26-BB48-4BB6-91BF-31AD623DE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305" y="3513034"/>
            <a:ext cx="3979450" cy="16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GLSL Shaders: </a:t>
            </a:r>
            <a:r>
              <a:rPr lang="en-US" dirty="0" err="1"/>
              <a:t>texture_vs.glsl</a:t>
            </a:r>
            <a:r>
              <a:rPr lang="en-US" dirty="0"/>
              <a:t> + </a:t>
            </a:r>
            <a:r>
              <a:rPr lang="en-US" dirty="0" err="1"/>
              <a:t>texture_fs.glsl</a:t>
            </a:r>
            <a:endParaRPr lang="en-US" dirty="0"/>
          </a:p>
          <a:p>
            <a:pPr lvl="1"/>
            <a:r>
              <a:rPr lang="en-US" dirty="0"/>
              <a:t>Support UV coordinate at vertex positions</a:t>
            </a:r>
          </a:p>
          <a:p>
            <a:r>
              <a:rPr lang="en-US" dirty="0"/>
              <a:t>vertex_buffer.js:  (in core)</a:t>
            </a:r>
          </a:p>
          <a:p>
            <a:pPr lvl="1"/>
            <a:r>
              <a:rPr lang="en-US" dirty="0"/>
              <a:t>Define UV buffer to load into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texture_shader.js:  (in shaders)</a:t>
            </a:r>
          </a:p>
          <a:p>
            <a:pPr lvl="1"/>
            <a:r>
              <a:rPr lang="en-US" dirty="0"/>
              <a:t>Allow programmer access to the GLSL </a:t>
            </a:r>
            <a:r>
              <a:rPr lang="en-US" dirty="0" err="1"/>
              <a:t>Shaders</a:t>
            </a:r>
            <a:endParaRPr lang="en-US" dirty="0"/>
          </a:p>
          <a:p>
            <a:r>
              <a:rPr lang="en-US" dirty="0" err="1"/>
              <a:t>shader_resources</a:t>
            </a:r>
            <a:r>
              <a:rPr lang="en-US" dirty="0"/>
              <a:t>: (in core)</a:t>
            </a:r>
          </a:p>
          <a:p>
            <a:pPr lvl="1"/>
            <a:r>
              <a:rPr lang="en-US" dirty="0"/>
              <a:t>New instance of sharable </a:t>
            </a:r>
            <a:r>
              <a:rPr lang="en-US" dirty="0" err="1"/>
              <a:t>TextureShader</a:t>
            </a:r>
            <a:r>
              <a:rPr lang="en-US" dirty="0"/>
              <a:t> object</a:t>
            </a:r>
          </a:p>
          <a:p>
            <a:r>
              <a:rPr lang="en-US" dirty="0"/>
              <a:t>texture_renderable.js:  (in </a:t>
            </a:r>
            <a:r>
              <a:rPr lang="en-US" dirty="0" err="1"/>
              <a:t>renderables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multiple </a:t>
            </a:r>
            <a:r>
              <a:rPr lang="en-US" dirty="0" err="1"/>
              <a:t>TextureShader</a:t>
            </a:r>
            <a:r>
              <a:rPr lang="en-US" dirty="0"/>
              <a:t> objects to be drawn (at different locations)</a:t>
            </a:r>
          </a:p>
          <a:p>
            <a:r>
              <a:rPr lang="en-US" dirty="0"/>
              <a:t>texture.js: (in resources)</a:t>
            </a:r>
          </a:p>
          <a:p>
            <a:pPr lvl="1"/>
            <a:r>
              <a:rPr lang="en-US" dirty="0"/>
              <a:t>Allows loading of texture files</a:t>
            </a:r>
          </a:p>
        </p:txBody>
      </p:sp>
    </p:spTree>
    <p:extLst>
      <p:ext uri="{BB962C8B-B14F-4D97-AF65-F5344CB8AC3E}">
        <p14:creationId xmlns:p14="http://schemas.microsoft.com/office/powerpoint/2010/main" val="3058069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Example 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 Mapping: UV to texel mapping</a:t>
            </a:r>
          </a:p>
          <a:p>
            <a:pPr lvl="1"/>
            <a:r>
              <a:rPr lang="en-US" dirty="0"/>
              <a:t>Associate vertex positions and UV coordinates</a:t>
            </a:r>
          </a:p>
          <a:p>
            <a:pPr lvl="1"/>
            <a:r>
              <a:rPr lang="en-US" dirty="0"/>
              <a:t>GLSL </a:t>
            </a:r>
            <a:r>
              <a:rPr lang="en-US" b="1" dirty="0"/>
              <a:t>varying </a:t>
            </a:r>
            <a:r>
              <a:rPr lang="en-US" dirty="0"/>
              <a:t>variable type [compare with </a:t>
            </a:r>
            <a:r>
              <a:rPr lang="en-US" b="1" dirty="0"/>
              <a:t>attribute </a:t>
            </a:r>
            <a:r>
              <a:rPr lang="en-US" dirty="0"/>
              <a:t>and </a:t>
            </a:r>
            <a:r>
              <a:rPr lang="en-US" b="1" dirty="0"/>
              <a:t>uniform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Implement: create and associate a second buffer in WebGL</a:t>
            </a:r>
          </a:p>
          <a:p>
            <a:r>
              <a:rPr lang="en-US" dirty="0"/>
              <a:t>Images are loaded as textures into WebGL</a:t>
            </a:r>
          </a:p>
          <a:p>
            <a:pPr lvl="1"/>
            <a:r>
              <a:rPr lang="en-US" dirty="0" err="1"/>
              <a:t>resource_map</a:t>
            </a:r>
            <a:r>
              <a:rPr lang="en-US" dirty="0"/>
              <a:t> reference to </a:t>
            </a:r>
            <a:r>
              <a:rPr lang="en-US" dirty="0" err="1"/>
              <a:t>TextureInfo</a:t>
            </a:r>
            <a:r>
              <a:rPr lang="en-US" dirty="0"/>
              <a:t> (defined in textures.js)</a:t>
            </a:r>
          </a:p>
          <a:p>
            <a:pPr lvl="1"/>
            <a:r>
              <a:rPr lang="en-US" dirty="0"/>
              <a:t>CPU only has a </a:t>
            </a:r>
            <a:r>
              <a:rPr lang="en-US" dirty="0" err="1"/>
              <a:t>textureID</a:t>
            </a:r>
            <a:endParaRPr lang="en-US" dirty="0"/>
          </a:p>
          <a:p>
            <a:pPr lvl="1"/>
            <a:r>
              <a:rPr lang="en-US" dirty="0"/>
              <a:t>GPU stores the actual texture</a:t>
            </a:r>
          </a:p>
          <a:p>
            <a:r>
              <a:rPr lang="en-US" dirty="0"/>
              <a:t>Binds </a:t>
            </a:r>
            <a:r>
              <a:rPr lang="en-US" dirty="0" err="1"/>
              <a:t>TextureID</a:t>
            </a:r>
            <a:r>
              <a:rPr lang="en-US" dirty="0"/>
              <a:t> to </a:t>
            </a:r>
            <a:r>
              <a:rPr lang="en-US" dirty="0" err="1"/>
              <a:t>uSampler</a:t>
            </a:r>
            <a:r>
              <a:rPr lang="en-US" dirty="0"/>
              <a:t> in </a:t>
            </a:r>
            <a:r>
              <a:rPr lang="en-US" dirty="0" err="1"/>
              <a:t>texture_fs</a:t>
            </a:r>
            <a:endParaRPr lang="en-US" dirty="0"/>
          </a:p>
          <a:p>
            <a:pPr lvl="1"/>
            <a:r>
              <a:rPr lang="en-US" dirty="0"/>
              <a:t>texture::</a:t>
            </a:r>
            <a:r>
              <a:rPr lang="en-US" dirty="0" err="1"/>
              <a:t>activateTexture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C6DA-9FEA-402C-A37D-3C520D09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921" y="774517"/>
            <a:ext cx="2929185" cy="17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B40FC-6847-4D48-AD31-5754975F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5" y="1610171"/>
            <a:ext cx="8781628" cy="4649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File, State, and WebGL</a:t>
            </a:r>
          </a:p>
        </p:txBody>
      </p:sp>
    </p:spTree>
    <p:extLst>
      <p:ext uri="{BB962C8B-B14F-4D97-AF65-F5344CB8AC3E}">
        <p14:creationId xmlns:p14="http://schemas.microsoft.com/office/powerpoint/2010/main" val="87442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Sheets: Collection of object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x 2</a:t>
            </a:r>
            <a:r>
              <a:rPr lang="en-US" baseline="30000" dirty="0"/>
              <a:t>m </a:t>
            </a:r>
            <a:r>
              <a:rPr lang="en-US" dirty="0"/>
              <a:t>can be overly restrictive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260x130: stored in 512x256!</a:t>
            </a:r>
          </a:p>
          <a:p>
            <a:r>
              <a:rPr lang="en-US" dirty="0"/>
              <a:t>Optimize load time</a:t>
            </a:r>
          </a:p>
          <a:p>
            <a:pPr lvl="1"/>
            <a:r>
              <a:rPr lang="en-US" dirty="0"/>
              <a:t>Loading many 16x16 images vs </a:t>
            </a:r>
          </a:p>
          <a:p>
            <a:pPr lvl="1"/>
            <a:r>
              <a:rPr lang="en-US" dirty="0"/>
              <a:t>Loading single 128x128 image</a:t>
            </a:r>
          </a:p>
          <a:p>
            <a:r>
              <a:rPr lang="en-US" dirty="0"/>
              <a:t>Organization: all objects in a level</a:t>
            </a:r>
          </a:p>
          <a:p>
            <a:pPr lvl="1"/>
            <a:r>
              <a:rPr lang="en-US" dirty="0"/>
              <a:t>A single 1Kx1K file</a:t>
            </a:r>
          </a:p>
          <a:p>
            <a:pPr lvl="1"/>
            <a:r>
              <a:rPr lang="en-US" dirty="0"/>
              <a:t>50 files of 128x128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3" y="1603688"/>
            <a:ext cx="5038100" cy="251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97" y="3780741"/>
            <a:ext cx="2881140" cy="2881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6034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88" y="2318599"/>
            <a:ext cx="7539768" cy="4059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Artists create, communicate to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27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0957"/>
            <a:ext cx="5831274" cy="5414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with 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</a:t>
            </a:r>
            <a:r>
              <a:rPr lang="en-US" dirty="0" err="1"/>
              <a:t>texel</a:t>
            </a:r>
            <a:r>
              <a:rPr lang="en-US" dirty="0"/>
              <a:t> positions of an object</a:t>
            </a:r>
          </a:p>
          <a:p>
            <a:pPr lvl="1"/>
            <a:r>
              <a:rPr lang="en-US" dirty="0"/>
              <a:t>Portal as example</a:t>
            </a:r>
          </a:p>
          <a:p>
            <a:pPr lvl="1"/>
            <a:r>
              <a:rPr lang="en-US" dirty="0"/>
              <a:t>Receive info from artists</a:t>
            </a:r>
          </a:p>
          <a:p>
            <a:r>
              <a:rPr lang="en-US" dirty="0"/>
              <a:t>Compute UV values of the object</a:t>
            </a:r>
          </a:p>
          <a:p>
            <a:pPr lvl="1"/>
            <a:r>
              <a:rPr lang="en-US" dirty="0"/>
              <a:t>Recall 0 to 1 covers the entire image</a:t>
            </a:r>
          </a:p>
          <a:p>
            <a:r>
              <a:rPr lang="en-US" dirty="0"/>
              <a:t>Map UV values to vertex positions</a:t>
            </a:r>
          </a:p>
        </p:txBody>
      </p:sp>
    </p:spTree>
    <p:extLst>
      <p:ext uri="{BB962C8B-B14F-4D97-AF65-F5344CB8AC3E}">
        <p14:creationId xmlns:p14="http://schemas.microsoft.com/office/powerpoint/2010/main" val="2417180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bound</a:t>
            </a:r>
          </a:p>
          <a:p>
            <a:pPr marL="0" indent="0">
              <a:buNone/>
            </a:pPr>
            <a:r>
              <a:rPr lang="en-US" dirty="0"/>
              <a:t>	 [Left, Right, Bottom, Up] </a:t>
            </a:r>
          </a:p>
          <a:p>
            <a:pPr marL="0" indent="0">
              <a:buNone/>
            </a:pPr>
            <a:r>
              <a:rPr lang="en-US" dirty="0"/>
              <a:t>for the element in the </a:t>
            </a:r>
            <a:r>
              <a:rPr lang="en-US" b="1" dirty="0">
                <a:solidFill>
                  <a:srgbClr val="FF0000"/>
                </a:solidFill>
              </a:rPr>
              <a:t>RED region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 UV values</a:t>
            </a:r>
          </a:p>
          <a:p>
            <a:pPr lvl="1"/>
            <a:r>
              <a:rPr lang="en-US" dirty="0"/>
              <a:t>In Pixel vales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RED region </a:t>
            </a:r>
            <a:r>
              <a:rPr lang="en-US" dirty="0"/>
              <a:t>is moved over to the </a:t>
            </a:r>
            <a:r>
              <a:rPr lang="en-US" b="1" dirty="0">
                <a:solidFill>
                  <a:srgbClr val="FFFF00"/>
                </a:solidFill>
              </a:rPr>
              <a:t>YELLOW region </a:t>
            </a:r>
            <a:r>
              <a:rPr lang="en-US" dirty="0"/>
              <a:t>such that the upper-left is located at the center of the element it touches, what is the bound in UV and in pixel?</a:t>
            </a:r>
          </a:p>
          <a:p>
            <a:endParaRPr lang="en-US" dirty="0"/>
          </a:p>
        </p:txBody>
      </p:sp>
      <p:grpSp>
        <p:nvGrpSpPr>
          <p:cNvPr id="4" name="Canvas 19"/>
          <p:cNvGrpSpPr/>
          <p:nvPr/>
        </p:nvGrpSpPr>
        <p:grpSpPr>
          <a:xfrm>
            <a:off x="5831840" y="930521"/>
            <a:ext cx="5521960" cy="3190875"/>
            <a:chOff x="0" y="0"/>
            <a:chExt cx="5521960" cy="31908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521960" cy="3190875"/>
            </a:xfrm>
            <a:prstGeom prst="rect">
              <a:avLst/>
            </a:prstGeom>
          </p:spPr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376"/>
              <a:ext cx="5486400" cy="291904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424" y="1152726"/>
              <a:ext cx="739778" cy="602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TextBox 37"/>
            <p:cNvSpPr txBox="1"/>
            <p:nvPr/>
          </p:nvSpPr>
          <p:spPr>
            <a:xfrm>
              <a:off x="2560321" y="2473584"/>
              <a:ext cx="1123052" cy="3822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930027" y="1754965"/>
              <a:ext cx="243479" cy="79997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234249" y="1422508"/>
              <a:ext cx="739775" cy="60198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540843" y="2046451"/>
              <a:ext cx="243205" cy="79946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7"/>
            <p:cNvSpPr txBox="1"/>
            <p:nvPr/>
          </p:nvSpPr>
          <p:spPr>
            <a:xfrm>
              <a:off x="997474" y="2802930"/>
              <a:ext cx="1584282" cy="3087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FF00"/>
                  </a:solidFill>
                  <a:effectLst/>
                  <a:highlight>
                    <a:srgbClr val="000000"/>
                  </a:highlight>
                  <a:latin typeface="Times New Roman" panose="02020603050405020304" pitchFamily="18" charset="0"/>
                  <a:ea typeface="SimSun" panose="02010600030101010101" pitchFamily="2" charset="-122"/>
                </a:rPr>
                <a:t>YELLOW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42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3850" y="2095500"/>
            <a:ext cx="3667125" cy="37528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Texture external to the engine:</a:t>
            </a:r>
          </a:p>
          <a:p>
            <a:pPr lvl="1"/>
            <a:r>
              <a:rPr lang="en-US" dirty="0"/>
              <a:t>Loading must occur</a:t>
            </a:r>
          </a:p>
          <a:p>
            <a:pPr lvl="1"/>
            <a:r>
              <a:rPr lang="en-US" dirty="0"/>
              <a:t>When to load, what happens when done?</a:t>
            </a:r>
          </a:p>
          <a:p>
            <a:r>
              <a:rPr lang="en-US" dirty="0"/>
              <a:t>Textures with Transparency</a:t>
            </a:r>
          </a:p>
          <a:p>
            <a:pPr lvl="1"/>
            <a:r>
              <a:rPr lang="en-US" dirty="0"/>
              <a:t>The Alpha channel</a:t>
            </a:r>
          </a:p>
          <a:p>
            <a:pPr lvl="1"/>
            <a:r>
              <a:rPr lang="en-US" dirty="0"/>
              <a:t>File format: jpg and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Memory concerns (lots of textures)</a:t>
            </a:r>
          </a:p>
          <a:p>
            <a:pPr lvl="1"/>
            <a:r>
              <a:rPr lang="en-US" dirty="0"/>
              <a:t>Size of image file (texture)</a:t>
            </a:r>
          </a:p>
          <a:p>
            <a:pPr lvl="1"/>
            <a:r>
              <a:rPr lang="en-US" dirty="0"/>
              <a:t>Sharing of the same texture</a:t>
            </a:r>
          </a:p>
        </p:txBody>
      </p:sp>
      <p:pic>
        <p:nvPicPr>
          <p:cNvPr id="2050" name="Picture 2" descr="C:\Users\ksung\Documents\html5engine\BookChapters\Chapter5\5.1.TextureShaders\public_html\assets\minion_coll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263775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sung\Documents\html5engine\BookChapters\Chapter5\5.1.TextureShaders\public_html\assets\minion_coll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75" y="3968750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08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9"/>
          <p:cNvGrpSpPr/>
          <p:nvPr/>
        </p:nvGrpSpPr>
        <p:grpSpPr>
          <a:xfrm>
            <a:off x="5831840" y="930521"/>
            <a:ext cx="5521960" cy="3190875"/>
            <a:chOff x="0" y="0"/>
            <a:chExt cx="5521960" cy="31908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521960" cy="3190875"/>
            </a:xfrm>
            <a:prstGeom prst="rect">
              <a:avLst/>
            </a:prstGeom>
          </p:spPr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376"/>
              <a:ext cx="5486400" cy="291904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424" y="1152726"/>
              <a:ext cx="739778" cy="602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TextBox 37"/>
            <p:cNvSpPr txBox="1"/>
            <p:nvPr/>
          </p:nvSpPr>
          <p:spPr>
            <a:xfrm>
              <a:off x="2560321" y="2473584"/>
              <a:ext cx="1123052" cy="3822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930027" y="1754965"/>
              <a:ext cx="243479" cy="79997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234249" y="1422508"/>
              <a:ext cx="739775" cy="60198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540843" y="2046451"/>
              <a:ext cx="243205" cy="79946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7"/>
            <p:cNvSpPr txBox="1"/>
            <p:nvPr/>
          </p:nvSpPr>
          <p:spPr>
            <a:xfrm>
              <a:off x="997474" y="2802930"/>
              <a:ext cx="1584282" cy="3087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FF00"/>
                  </a:solidFill>
                  <a:effectLst/>
                  <a:highlight>
                    <a:srgbClr val="000000"/>
                  </a:highlight>
                  <a:latin typeface="Times New Roman" panose="02020603050405020304" pitchFamily="18" charset="0"/>
                  <a:ea typeface="SimSun" panose="02010600030101010101" pitchFamily="2" charset="-122"/>
                </a:rPr>
                <a:t>YELLOW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RED: </a:t>
            </a:r>
          </a:p>
          <a:p>
            <a:pPr lvl="0"/>
            <a:r>
              <a:rPr lang="en-US" dirty="0"/>
              <a:t>Pixel:</a:t>
            </a:r>
          </a:p>
          <a:p>
            <a:pPr lvl="1"/>
            <a:r>
              <a:rPr lang="en-US" dirty="0"/>
              <a:t>LEFT = 204+204 = 408</a:t>
            </a:r>
          </a:p>
          <a:p>
            <a:pPr lvl="1"/>
            <a:r>
              <a:rPr lang="en-US" dirty="0"/>
              <a:t>RIGHT = 204+204+204 = 612</a:t>
            </a:r>
          </a:p>
          <a:p>
            <a:pPr lvl="1"/>
            <a:r>
              <a:rPr lang="en-US" dirty="0"/>
              <a:t>BOTTOM = 0 + 180 + 4 = 184</a:t>
            </a:r>
          </a:p>
          <a:p>
            <a:pPr lvl="1"/>
            <a:r>
              <a:rPr lang="en-US" dirty="0"/>
              <a:t>TOP = BOTTOM + 164 = 184 + 164 = 348</a:t>
            </a:r>
          </a:p>
          <a:p>
            <a:pPr lvl="0"/>
            <a:r>
              <a:rPr lang="en-US" dirty="0"/>
              <a:t>UV:</a:t>
            </a:r>
          </a:p>
          <a:p>
            <a:pPr lvl="1"/>
            <a:r>
              <a:rPr lang="en-US" dirty="0"/>
              <a:t>Left = 408/1024</a:t>
            </a:r>
          </a:p>
          <a:p>
            <a:pPr lvl="1"/>
            <a:r>
              <a:rPr lang="en-US" dirty="0"/>
              <a:t>Right = 612/1024</a:t>
            </a:r>
          </a:p>
          <a:p>
            <a:pPr lvl="1"/>
            <a:r>
              <a:rPr lang="en-US" dirty="0"/>
              <a:t>Bottom = 184/512</a:t>
            </a:r>
          </a:p>
          <a:p>
            <a:pPr lvl="1"/>
            <a:r>
              <a:rPr lang="en-US" dirty="0"/>
              <a:t>Top = 348/512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0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YELLOW: </a:t>
            </a:r>
          </a:p>
          <a:p>
            <a:pPr lvl="1"/>
            <a:r>
              <a:rPr lang="en-US" dirty="0"/>
              <a:t>Width = 204 pixels or </a:t>
            </a:r>
          </a:p>
          <a:p>
            <a:pPr lvl="2"/>
            <a:r>
              <a:rPr lang="en-US" dirty="0"/>
              <a:t>(204/1024 in UV)</a:t>
            </a:r>
          </a:p>
          <a:p>
            <a:pPr lvl="1"/>
            <a:r>
              <a:rPr lang="en-US" dirty="0"/>
              <a:t>Height = 164 pixels or </a:t>
            </a:r>
          </a:p>
          <a:p>
            <a:pPr lvl="2"/>
            <a:r>
              <a:rPr lang="en-US" dirty="0"/>
              <a:t>(164/512 in UV)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Left = middle of first element = 204/2 = 102 pixel</a:t>
            </a:r>
          </a:p>
          <a:p>
            <a:pPr lvl="1"/>
            <a:r>
              <a:rPr lang="en-US" dirty="0"/>
              <a:t>Right = Left + 204</a:t>
            </a:r>
          </a:p>
          <a:p>
            <a:pPr lvl="1"/>
            <a:r>
              <a:rPr lang="en-US" dirty="0"/>
              <a:t>Bottom = 184 + (164/2) = 184 + 82 = 266 pixel</a:t>
            </a:r>
          </a:p>
          <a:p>
            <a:pPr lvl="1"/>
            <a:r>
              <a:rPr lang="en-US" dirty="0"/>
              <a:t>Top = Bottom + 164</a:t>
            </a:r>
          </a:p>
          <a:p>
            <a:endParaRPr lang="en-US" dirty="0"/>
          </a:p>
        </p:txBody>
      </p:sp>
      <p:grpSp>
        <p:nvGrpSpPr>
          <p:cNvPr id="4" name="Canvas 19"/>
          <p:cNvGrpSpPr/>
          <p:nvPr/>
        </p:nvGrpSpPr>
        <p:grpSpPr>
          <a:xfrm>
            <a:off x="5831840" y="930521"/>
            <a:ext cx="5521960" cy="3190875"/>
            <a:chOff x="0" y="0"/>
            <a:chExt cx="5521960" cy="31908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521960" cy="3190875"/>
            </a:xfrm>
            <a:prstGeom prst="rect">
              <a:avLst/>
            </a:prstGeom>
          </p:spPr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376"/>
              <a:ext cx="5486400" cy="291904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424" y="1152726"/>
              <a:ext cx="739778" cy="602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TextBox 37"/>
            <p:cNvSpPr txBox="1"/>
            <p:nvPr/>
          </p:nvSpPr>
          <p:spPr>
            <a:xfrm>
              <a:off x="2560321" y="2473584"/>
              <a:ext cx="1123052" cy="3822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930027" y="1754965"/>
              <a:ext cx="243479" cy="79997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234249" y="1422508"/>
              <a:ext cx="739775" cy="60198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540843" y="2046451"/>
              <a:ext cx="243205" cy="79946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7"/>
            <p:cNvSpPr txBox="1"/>
            <p:nvPr/>
          </p:nvSpPr>
          <p:spPr>
            <a:xfrm>
              <a:off x="997474" y="2802930"/>
              <a:ext cx="1584282" cy="3087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FFFF00"/>
                  </a:solidFill>
                  <a:effectLst/>
                  <a:highlight>
                    <a:srgbClr val="000000"/>
                  </a:highlight>
                  <a:latin typeface="Times New Roman" panose="02020603050405020304" pitchFamily="18" charset="0"/>
                  <a:ea typeface="SimSun" panose="02010600030101010101" pitchFamily="2" charset="-122"/>
                </a:rPr>
                <a:t>YELLOW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536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5.2: Sprite Shaders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5" y="1741649"/>
            <a:ext cx="8591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8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5.2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understanding for texture coordinate (UV)</a:t>
            </a:r>
          </a:p>
          <a:p>
            <a:r>
              <a:rPr lang="en-US" dirty="0"/>
              <a:t>experience defining sub-regions within an image for texture mapping</a:t>
            </a:r>
          </a:p>
          <a:p>
            <a:r>
              <a:rPr lang="en-US" dirty="0"/>
              <a:t>draw squares by mapping from sprite sheet elements </a:t>
            </a:r>
          </a:p>
          <a:p>
            <a:r>
              <a:rPr lang="en-US" dirty="0"/>
              <a:t>prepare for working with sprite animation and bitmap fonts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48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TextureShader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022" cy="4351338"/>
          </a:xfrm>
        </p:spPr>
        <p:txBody>
          <a:bodyPr/>
          <a:lstStyle/>
          <a:p>
            <a:r>
              <a:rPr lang="en-US" dirty="0" err="1"/>
              <a:t>vertex_buffer</a:t>
            </a:r>
            <a:r>
              <a:rPr lang="en-US" dirty="0"/>
              <a:t>::</a:t>
            </a:r>
          </a:p>
          <a:p>
            <a:pPr lvl="1"/>
            <a:r>
              <a:rPr lang="en-US" dirty="0"/>
              <a:t>get ()</a:t>
            </a:r>
          </a:p>
          <a:p>
            <a:pPr lvl="1"/>
            <a:r>
              <a:rPr lang="en-US" dirty="0"/>
              <a:t>Refers to a </a:t>
            </a:r>
            <a:r>
              <a:rPr lang="en-US" b="1" u="sng" dirty="0"/>
              <a:t>static</a:t>
            </a:r>
            <a:r>
              <a:rPr lang="en-US" dirty="0"/>
              <a:t> WebGL Buffer</a:t>
            </a:r>
          </a:p>
          <a:p>
            <a:pPr lvl="1"/>
            <a:r>
              <a:rPr lang="en-US" dirty="0"/>
              <a:t>Defined once, shared by all </a:t>
            </a:r>
            <a:r>
              <a:rPr lang="en-US" dirty="0" err="1"/>
              <a:t>TextureShaders</a:t>
            </a:r>
            <a:r>
              <a:rPr lang="en-US" dirty="0"/>
              <a:t>!</a:t>
            </a:r>
          </a:p>
          <a:p>
            <a:r>
              <a:rPr lang="en-US" dirty="0"/>
              <a:t>UV values in the buffer are bounds of UV space and cannot be changed!</a:t>
            </a:r>
          </a:p>
          <a:p>
            <a:r>
              <a:rPr lang="en-US" dirty="0"/>
              <a:t>Need per-shader Texture coordinate UV buffer for Sprite support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0493F-92D3-4B13-B11C-ADCE8B1A4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1"/>
          <a:stretch/>
        </p:blipFill>
        <p:spPr>
          <a:xfrm>
            <a:off x="6812628" y="515133"/>
            <a:ext cx="5003716" cy="2507137"/>
          </a:xfrm>
          <a:prstGeom prst="rect">
            <a:avLst/>
          </a:prstGeom>
        </p:spPr>
      </p:pic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77C4801-3E0E-4B2D-A943-D83C626EA808}"/>
              </a:ext>
            </a:extLst>
          </p:cNvPr>
          <p:cNvSpPr/>
          <p:nvPr/>
        </p:nvSpPr>
        <p:spPr>
          <a:xfrm>
            <a:off x="7562849" y="1351003"/>
            <a:ext cx="4338393" cy="69414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7E382-05FC-44E5-8D43-C6CA54F2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72" y="2239686"/>
            <a:ext cx="6839905" cy="4286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SpriteShader: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TextureShader which defines its own Texture Coordinate Buffer!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1877" y="3841669"/>
            <a:ext cx="4285000" cy="980072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1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7C9CB4-F07B-4616-878A-B20508AD4114}"/>
              </a:ext>
            </a:extLst>
          </p:cNvPr>
          <p:cNvGrpSpPr/>
          <p:nvPr/>
        </p:nvGrpSpPr>
        <p:grpSpPr>
          <a:xfrm>
            <a:off x="7071755" y="290944"/>
            <a:ext cx="4884575" cy="1941617"/>
            <a:chOff x="2909455" y="3891816"/>
            <a:chExt cx="6137422" cy="2524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45CF78-739A-4A9E-A571-CA9C153FA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0" t="38539" b="2582"/>
            <a:stretch/>
          </p:blipFill>
          <p:spPr>
            <a:xfrm>
              <a:off x="2909455" y="3891816"/>
              <a:ext cx="6137422" cy="2524003"/>
            </a:xfrm>
            <a:prstGeom prst="rect">
              <a:avLst/>
            </a:prstGeom>
          </p:spPr>
        </p:pic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870C22-5FE0-4C4A-96AD-81CDE668A553}"/>
                </a:ext>
              </a:extLst>
            </p:cNvPr>
            <p:cNvSpPr/>
            <p:nvPr/>
          </p:nvSpPr>
          <p:spPr>
            <a:xfrm>
              <a:off x="4761877" y="4187667"/>
              <a:ext cx="4285000" cy="63407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and loads a </a:t>
            </a:r>
            <a:br>
              <a:rPr lang="en-US" dirty="0"/>
            </a:br>
            <a:r>
              <a:rPr lang="en-US" dirty="0"/>
              <a:t>Dynamic texture coordinate buffer!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FF0550-59ED-4C6D-9622-9423304D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46" y="2759196"/>
            <a:ext cx="6997794" cy="40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0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SpriteShader</a:t>
            </a:r>
            <a:r>
              <a:rPr lang="en-US"/>
              <a:t>: custom </a:t>
            </a:r>
            <a:r>
              <a:rPr lang="en-US" dirty="0"/>
              <a:t>texture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520"/>
            <a:ext cx="10515600" cy="4588443"/>
          </a:xfrm>
        </p:spPr>
        <p:txBody>
          <a:bodyPr/>
          <a:lstStyle/>
          <a:p>
            <a:r>
              <a:rPr lang="en-US" dirty="0"/>
              <a:t>Set texture coordinate (into WebGL) </a:t>
            </a:r>
          </a:p>
          <a:p>
            <a:pPr lvl="1"/>
            <a:r>
              <a:rPr lang="en-US" dirty="0"/>
              <a:t>To change UV values for a </a:t>
            </a:r>
            <a:r>
              <a:rPr lang="en-US" dirty="0" err="1"/>
              <a:t>SpriteRenderable</a:t>
            </a:r>
            <a:r>
              <a:rPr lang="en-US" dirty="0"/>
              <a:t> object</a:t>
            </a:r>
          </a:p>
          <a:p>
            <a:pPr lvl="1"/>
            <a:r>
              <a:rPr lang="en-US" dirty="0" err="1"/>
              <a:t>bufferSubData</a:t>
            </a:r>
            <a:r>
              <a:rPr lang="en-US" dirty="0"/>
              <a:t>(): pushes array to WebGL!</a:t>
            </a:r>
          </a:p>
          <a:p>
            <a:endParaRPr lang="en-US" dirty="0"/>
          </a:p>
          <a:p>
            <a:pPr lvl="3"/>
            <a:br>
              <a:rPr lang="en-US" dirty="0"/>
            </a:b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Override the </a:t>
            </a:r>
            <a:r>
              <a:rPr lang="en-US" b="1" dirty="0"/>
              <a:t>_</a:t>
            </a:r>
            <a:r>
              <a:rPr lang="en-US" b="1" dirty="0" err="1"/>
              <a:t>getTexCoordBuffer</a:t>
            </a:r>
            <a:r>
              <a:rPr lang="en-US" b="1" dirty="0"/>
              <a:t>() </a:t>
            </a:r>
            <a:r>
              <a:rPr lang="en-US" dirty="0"/>
              <a:t>function </a:t>
            </a:r>
          </a:p>
          <a:p>
            <a:pPr lvl="1"/>
            <a:r>
              <a:rPr lang="en-US" dirty="0"/>
              <a:t>return the proper address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6D495-2B68-4592-A512-ACB764BB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2774356"/>
            <a:ext cx="6821446" cy="13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5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A59D0D-2DBF-4A5B-A8AD-8D2D5CE42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t="14196" b="40235"/>
          <a:stretch/>
        </p:blipFill>
        <p:spPr>
          <a:xfrm>
            <a:off x="7232073" y="317468"/>
            <a:ext cx="4569879" cy="1953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SpriteRenderable: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TextureRenderable </a:t>
            </a:r>
            <a:br>
              <a:rPr lang="en-US" dirty="0"/>
            </a:br>
            <a:r>
              <a:rPr lang="en-US" dirty="0"/>
              <a:t>which remembers UV values </a:t>
            </a:r>
            <a:br>
              <a:rPr lang="en-US" dirty="0"/>
            </a:br>
            <a:r>
              <a:rPr lang="en-US" dirty="0"/>
              <a:t>for each vertices (instead of the default UV bounds)</a:t>
            </a:r>
          </a:p>
          <a:p>
            <a:r>
              <a:rPr lang="en-US" dirty="0" err="1"/>
              <a:t>DefualtResources</a:t>
            </a:r>
            <a:r>
              <a:rPr lang="en-US" dirty="0"/>
              <a:t>: creates a default </a:t>
            </a:r>
            <a:r>
              <a:rPr lang="en-US" dirty="0" err="1"/>
              <a:t>SpriteShader</a:t>
            </a:r>
            <a:endParaRPr lang="en-US" dirty="0"/>
          </a:p>
          <a:p>
            <a:r>
              <a:rPr lang="en-US" b="1" dirty="0" err="1"/>
              <a:t>eTexCoordArrayIndex</a:t>
            </a:r>
            <a:r>
              <a:rPr lang="en-US" dirty="0"/>
              <a:t> constants for array index</a:t>
            </a:r>
          </a:p>
          <a:p>
            <a:r>
              <a:rPr lang="en-US" dirty="0"/>
              <a:t>Set UV </a:t>
            </a:r>
          </a:p>
          <a:p>
            <a:pPr lvl="1"/>
            <a:r>
              <a:rPr lang="en-US" dirty="0"/>
              <a:t>Based on UV: </a:t>
            </a:r>
            <a:r>
              <a:rPr lang="en-US" b="1" dirty="0" err="1"/>
              <a:t>setElementUVCoordinate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Based on image pixel: </a:t>
            </a:r>
            <a:r>
              <a:rPr lang="en-US" b="1" dirty="0" err="1"/>
              <a:t>setElementPixelPositions</a:t>
            </a:r>
            <a:r>
              <a:rPr lang="en-US" b="1" dirty="0"/>
              <a:t>()</a:t>
            </a:r>
          </a:p>
          <a:p>
            <a:r>
              <a:rPr lang="en-US" dirty="0"/>
              <a:t>Get UV position</a:t>
            </a:r>
          </a:p>
          <a:p>
            <a:pPr lvl="1"/>
            <a:r>
              <a:rPr lang="en-US" dirty="0"/>
              <a:t>Pass to </a:t>
            </a:r>
            <a:r>
              <a:rPr lang="en-US" dirty="0" err="1"/>
              <a:t>sprite_shader</a:t>
            </a:r>
            <a:r>
              <a:rPr lang="en-US" dirty="0"/>
              <a:t> to GPU directly</a:t>
            </a:r>
          </a:p>
          <a:p>
            <a:pPr lvl="1"/>
            <a:endParaRPr lang="en-US" b="1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31DEA7BD-7D6B-40F8-932F-B8899FF9277F}"/>
              </a:ext>
            </a:extLst>
          </p:cNvPr>
          <p:cNvSpPr/>
          <p:nvPr/>
        </p:nvSpPr>
        <p:spPr>
          <a:xfrm>
            <a:off x="7352379" y="233287"/>
            <a:ext cx="2379450" cy="1055186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6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SpriteRenderable: UV to WebGL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75D45-A94F-45D0-A20A-311E2BB9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4" y="1347893"/>
            <a:ext cx="4688342" cy="2600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D67CE-1F28-4864-B96E-9534B050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87" y="1671616"/>
            <a:ext cx="5211997" cy="2516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78237-0692-4409-88F4-CCB8000B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16" y="3902734"/>
            <a:ext cx="8013680" cy="195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B3B6D-ED46-45E8-A5CA-A2DBD0891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04" y="5901725"/>
            <a:ext cx="5115288" cy="996662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A375178C-90D4-4DAB-A1C6-7766C2C2018C}"/>
              </a:ext>
            </a:extLst>
          </p:cNvPr>
          <p:cNvSpPr/>
          <p:nvPr/>
        </p:nvSpPr>
        <p:spPr>
          <a:xfrm>
            <a:off x="8644705" y="3698476"/>
            <a:ext cx="2589352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sprite_renderable.js</a:t>
            </a:r>
          </a:p>
        </p:txBody>
      </p:sp>
      <p:sp>
        <p:nvSpPr>
          <p:cNvPr id="12" name="Round Diagonal Corner Rectangle 4">
            <a:extLst>
              <a:ext uri="{FF2B5EF4-FFF2-40B4-BE49-F238E27FC236}">
                <a16:creationId xmlns:a16="http://schemas.microsoft.com/office/drawing/2014/main" id="{4E94C672-6DDF-407A-8F1A-1127440CBE29}"/>
              </a:ext>
            </a:extLst>
          </p:cNvPr>
          <p:cNvSpPr/>
          <p:nvPr/>
        </p:nvSpPr>
        <p:spPr>
          <a:xfrm>
            <a:off x="9465340" y="5444034"/>
            <a:ext cx="2589352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sprite_shader.js</a:t>
            </a:r>
          </a:p>
        </p:txBody>
      </p:sp>
    </p:spTree>
    <p:extLst>
      <p:ext uri="{BB962C8B-B14F-4D97-AF65-F5344CB8AC3E}">
        <p14:creationId xmlns:p14="http://schemas.microsoft.com/office/powerpoint/2010/main" val="40740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“Transparency” or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= [R, G, B, A]  (e.g., [1, 0, 0, 1] for red)</a:t>
            </a:r>
          </a:p>
          <a:p>
            <a:r>
              <a:rPr lang="en-US" dirty="0"/>
              <a:t>A: the Alpha Channel</a:t>
            </a:r>
          </a:p>
          <a:p>
            <a:pPr lvl="1"/>
            <a:r>
              <a:rPr lang="en-US" dirty="0"/>
              <a:t>Typically for Alpha Blending</a:t>
            </a:r>
          </a:p>
          <a:p>
            <a:r>
              <a:rPr lang="en-US" dirty="0"/>
              <a:t>Colors C1 = [R1, G1, B1, A1], C2 = [R2, G2, B2, A2]</a:t>
            </a:r>
          </a:p>
          <a:p>
            <a:r>
              <a:rPr lang="en-US" dirty="0"/>
              <a:t>Blending the colors:</a:t>
            </a:r>
          </a:p>
          <a:p>
            <a:pPr lvl="1"/>
            <a:r>
              <a:rPr lang="en-US" dirty="0"/>
              <a:t>Result = C1 * A1          + C2 * (1 – A1)   </a:t>
            </a:r>
            <a:r>
              <a:rPr lang="en-US" dirty="0">
                <a:sym typeface="Wingdings" panose="05000000000000000000" pitchFamily="2" charset="2"/>
              </a:rPr>
              <a:t>This is the default WebGL blending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Result = C1 * (1 – A1) + C2 * A1</a:t>
            </a:r>
          </a:p>
        </p:txBody>
      </p:sp>
    </p:spTree>
    <p:extLst>
      <p:ext uri="{BB962C8B-B14F-4D97-AF65-F5344CB8AC3E}">
        <p14:creationId xmlns:p14="http://schemas.microsoft.com/office/powerpoint/2010/main" val="2201475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AA8433-B27B-4B1B-BB4C-0591D1A8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129" y="5392605"/>
            <a:ext cx="6343085" cy="99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AF05F-EF0F-430D-85E3-1491308F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789288"/>
            <a:ext cx="6509266" cy="127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SpriteRenderable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sprite sheet (same image)!!</a:t>
            </a:r>
          </a:p>
          <a:p>
            <a:pPr lvl="1"/>
            <a:r>
              <a:rPr lang="en-US" dirty="0"/>
              <a:t>The sprite sheet is shared</a:t>
            </a:r>
          </a:p>
          <a:p>
            <a:pPr lvl="1"/>
            <a:r>
              <a:rPr lang="en-US" dirty="0"/>
              <a:t>SpriteShader is shared</a:t>
            </a:r>
          </a:p>
          <a:p>
            <a:pPr lvl="1"/>
            <a:r>
              <a:rPr lang="en-US" dirty="0"/>
              <a:t>Unique </a:t>
            </a:r>
            <a:r>
              <a:rPr lang="en-US" dirty="0" err="1"/>
              <a:t>SpriteRenderables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56" y="3633695"/>
            <a:ext cx="3909892" cy="19727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886598">
            <a:off x="4492467" y="4283516"/>
            <a:ext cx="1213742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297062">
            <a:off x="4580523" y="5583185"/>
            <a:ext cx="1213742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665206">
            <a:off x="3335917" y="3614418"/>
            <a:ext cx="2629224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20DD1-B6E9-48DA-BA0E-1381ABE75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004" y="2288688"/>
            <a:ext cx="6073981" cy="11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5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68ACF-C7B6-44FA-9DED-676FFAC9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" y="1289580"/>
            <a:ext cx="5999116" cy="470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UV in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98" y="214076"/>
            <a:ext cx="5270380" cy="265914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266606">
            <a:off x="5740143" y="1515818"/>
            <a:ext cx="1307010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25997-542B-4B13-9865-C8C1AA56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52" y="2958058"/>
            <a:ext cx="5601277" cy="38114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560282">
            <a:off x="9332241" y="2610522"/>
            <a:ext cx="979225" cy="349741"/>
          </a:xfrm>
          <a:prstGeom prst="rightArrow">
            <a:avLst>
              <a:gd name="adj1" fmla="val 28780"/>
              <a:gd name="adj2" fmla="val 12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4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257"/>
            <a:ext cx="10515600" cy="1325563"/>
          </a:xfrm>
        </p:spPr>
        <p:txBody>
          <a:bodyPr/>
          <a:lstStyle/>
          <a:p>
            <a:r>
              <a:rPr lang="en-US" dirty="0"/>
              <a:t>Sprite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Strategically drawn Sprite Sheets</a:t>
            </a:r>
          </a:p>
          <a:p>
            <a:r>
              <a:rPr lang="en-US" dirty="0"/>
              <a:t>Sequence through elements strategically</a:t>
            </a:r>
          </a:p>
          <a:p>
            <a:pPr lvl="1"/>
            <a:r>
              <a:rPr lang="en-US" dirty="0"/>
              <a:t>Similar to stop-frame animations</a:t>
            </a:r>
          </a:p>
          <a:p>
            <a:pPr lvl="0"/>
            <a:r>
              <a:rPr lang="en-US" dirty="0"/>
              <a:t>Explicit communications with</a:t>
            </a:r>
            <a:br>
              <a:rPr lang="en-US" dirty="0"/>
            </a:br>
            <a:r>
              <a:rPr lang="en-US" dirty="0"/>
              <a:t>    creating artists are </a:t>
            </a:r>
            <a:br>
              <a:rPr lang="en-US" dirty="0"/>
            </a:br>
            <a:r>
              <a:rPr lang="en-US" dirty="0"/>
              <a:t>    required to decode</a:t>
            </a:r>
          </a:p>
          <a:p>
            <a:endParaRPr lang="en-US" dirty="0"/>
          </a:p>
        </p:txBody>
      </p:sp>
      <p:pic>
        <p:nvPicPr>
          <p:cNvPr id="1026" name="Picture 2" descr="C:\Users\ksung\Dropbox\2.Classes\490-GameEngine\Source\TMP\Chapter5\5.3.SpriteAnimation\public_html\assets\minion_spr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2"/>
          <a:stretch/>
        </p:blipFill>
        <p:spPr bwMode="auto">
          <a:xfrm>
            <a:off x="4882552" y="4244197"/>
            <a:ext cx="5171805" cy="169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ung\Dropbox\1.Projects\2014.11.HTML5_WebGL\0.OldBook\MonoBookImages\Chapter7\Book_Img\Figure_7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82" y="2193507"/>
            <a:ext cx="32512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97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“laws,” something people seem to follow</a:t>
            </a:r>
          </a:p>
          <a:p>
            <a:r>
              <a:rPr lang="en-US" dirty="0"/>
              <a:t>Rows x Columns:</a:t>
            </a:r>
          </a:p>
          <a:p>
            <a:pPr lvl="1"/>
            <a:r>
              <a:rPr lang="en-US" dirty="0"/>
              <a:t>Fixed size on a sheet m-pixels by n-pixels</a:t>
            </a:r>
          </a:p>
          <a:p>
            <a:pPr lvl="1"/>
            <a:r>
              <a:rPr lang="en-US" dirty="0"/>
              <a:t>Paddings around each elements</a:t>
            </a:r>
          </a:p>
          <a:p>
            <a:r>
              <a:rPr lang="en-US" dirty="0"/>
              <a:t>Single row (or part of a row) defines action</a:t>
            </a:r>
          </a:p>
          <a:p>
            <a:pPr lvl="1"/>
            <a:r>
              <a:rPr lang="en-US" dirty="0"/>
              <a:t>Almost never cross rows</a:t>
            </a:r>
          </a:p>
        </p:txBody>
      </p:sp>
      <p:pic>
        <p:nvPicPr>
          <p:cNvPr id="2050" name="Picture 2" descr="E:\Work\1.Classes\z.ReadyForArchive\2014.CSS385\Source\ClassExamples\Week4\6.SpriteAnimation\Assets\Resources\Textures\Many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754063"/>
            <a:ext cx="396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34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sung\Dropbox\1.Projects\2014.11.HTML5_WebGL\0.OldBook\MonoBookImages\Chapter7\Book_Img\Unnum_7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111779"/>
            <a:ext cx="40481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4379383"/>
            <a:ext cx="6934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Sprite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Direction: </a:t>
            </a:r>
          </a:p>
          <a:p>
            <a:pPr lvl="1"/>
            <a:r>
              <a:rPr lang="en-US" dirty="0"/>
              <a:t>Forward (Left towards right)</a:t>
            </a:r>
          </a:p>
          <a:p>
            <a:pPr lvl="1"/>
            <a:r>
              <a:rPr lang="en-US" dirty="0"/>
              <a:t>Backward (Right towards left)</a:t>
            </a:r>
          </a:p>
          <a:p>
            <a:pPr lvl="1"/>
            <a:r>
              <a:rPr lang="en-US" dirty="0"/>
              <a:t>Swing</a:t>
            </a:r>
          </a:p>
          <a:p>
            <a:r>
              <a:rPr lang="en-US" dirty="0"/>
              <a:t>Speed: rate at which to change</a:t>
            </a:r>
          </a:p>
        </p:txBody>
      </p:sp>
      <p:pic>
        <p:nvPicPr>
          <p:cNvPr id="3075" name="Picture 3" descr="C:\Users\ksung\Dropbox\1.Projects\2014.11.HTML5_WebGL\0.OldBook\MonoBookImages\Chapter7\Book_Img\Figure_7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2" y="3742795"/>
            <a:ext cx="4770788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68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5.3: Sprite Animation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58" y="1668325"/>
            <a:ext cx="8491904" cy="461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53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5.3: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gain understanding of animated sprite sheets </a:t>
            </a:r>
          </a:p>
          <a:p>
            <a:pPr lvl="0"/>
            <a:r>
              <a:rPr lang="en-US" dirty="0"/>
              <a:t>experience the creation of sprite animations</a:t>
            </a:r>
          </a:p>
          <a:p>
            <a:pPr lvl="0"/>
            <a:r>
              <a:rPr lang="en-US" dirty="0"/>
              <a:t>define abstractions for implementing sprite animations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NO!!</a:t>
            </a:r>
          </a:p>
          <a:p>
            <a:r>
              <a:rPr lang="en-US" dirty="0"/>
              <a:t>Access/update </a:t>
            </a:r>
            <a:r>
              <a:rPr lang="en-US" dirty="0" err="1"/>
              <a:t>SpriteShader’s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mTexCoordBuffer</a:t>
            </a:r>
            <a:endParaRPr lang="en-US" dirty="0"/>
          </a:p>
          <a:p>
            <a:pPr lvl="1"/>
            <a:r>
              <a:rPr lang="en-US" dirty="0"/>
              <a:t>Change per animation update!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37488-5C24-4841-8098-E8969D74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85" y="1574669"/>
            <a:ext cx="6146647" cy="385235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F25253F3-4360-4B47-A683-09983A8428F4}"/>
              </a:ext>
            </a:extLst>
          </p:cNvPr>
          <p:cNvSpPr/>
          <p:nvPr/>
        </p:nvSpPr>
        <p:spPr>
          <a:xfrm>
            <a:off x="7724771" y="2991536"/>
            <a:ext cx="4285000" cy="980072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sung\Dropbox\1.Projects\2014.11.HTML5_WebGL\0.OldBook\MonoBookImages\Chapter7\Book_Img\Figure_7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59" y="203728"/>
            <a:ext cx="4770788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SpriteAnimateRenderable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animation type/speed</a:t>
            </a:r>
          </a:p>
          <a:p>
            <a:r>
              <a:rPr lang="en-US" dirty="0"/>
              <a:t>Support defining and moving of sprite elements UV-area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50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SpriteAnimateRenderable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variables</a:t>
            </a:r>
          </a:p>
          <a:p>
            <a:pPr lvl="1"/>
            <a:r>
              <a:rPr lang="en-US" dirty="0" err="1"/>
              <a:t>Decribe</a:t>
            </a:r>
            <a:r>
              <a:rPr lang="en-US" dirty="0"/>
              <a:t> the sprite element: </a:t>
            </a:r>
          </a:p>
          <a:p>
            <a:pPr lvl="2"/>
            <a:r>
              <a:rPr lang="en-US" dirty="0" err="1"/>
              <a:t>mFirstElmLeft</a:t>
            </a:r>
            <a:r>
              <a:rPr lang="en-US" dirty="0"/>
              <a:t>: UV of the left-most element</a:t>
            </a:r>
          </a:p>
          <a:p>
            <a:pPr lvl="2"/>
            <a:r>
              <a:rPr lang="en-US" dirty="0"/>
              <a:t>Top, Width, Height, padding, num</a:t>
            </a:r>
          </a:p>
          <a:p>
            <a:pPr lvl="1"/>
            <a:r>
              <a:rPr lang="en-US" dirty="0"/>
              <a:t>Per animation setting: Type (left/right/swing), interval</a:t>
            </a:r>
          </a:p>
          <a:p>
            <a:pPr lvl="1"/>
            <a:r>
              <a:rPr lang="en-US" dirty="0"/>
              <a:t>Current state (for implementation): </a:t>
            </a:r>
            <a:r>
              <a:rPr lang="en-US" dirty="0" err="1"/>
              <a:t>mCurrentAnimAdvance</a:t>
            </a:r>
            <a:r>
              <a:rPr lang="en-US" dirty="0"/>
              <a:t>, </a:t>
            </a:r>
            <a:r>
              <a:rPr lang="en-US" dirty="0" err="1"/>
              <a:t>mCurrentElm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initAnimation</a:t>
            </a:r>
            <a:r>
              <a:rPr lang="en-US" dirty="0"/>
              <a:t>(): set </a:t>
            </a:r>
            <a:r>
              <a:rPr lang="en-US" dirty="0" err="1"/>
              <a:t>CurrentAnimAdvance</a:t>
            </a:r>
            <a:r>
              <a:rPr lang="en-US" dirty="0"/>
              <a:t> and </a:t>
            </a:r>
            <a:r>
              <a:rPr lang="en-US" dirty="0" err="1"/>
              <a:t>CurrentElm</a:t>
            </a:r>
            <a:endParaRPr lang="en-US" dirty="0"/>
          </a:p>
          <a:p>
            <a:r>
              <a:rPr lang="en-US" dirty="0"/>
              <a:t>Animation control: </a:t>
            </a:r>
          </a:p>
          <a:p>
            <a:pPr lvl="1"/>
            <a:r>
              <a:rPr lang="en-US" dirty="0" err="1"/>
              <a:t>setSpriteSequence</a:t>
            </a:r>
            <a:r>
              <a:rPr lang="en-US" dirty="0"/>
              <a:t>(), </a:t>
            </a:r>
            <a:r>
              <a:rPr lang="en-US" dirty="0" err="1"/>
              <a:t>setAnimationSpeed</a:t>
            </a:r>
            <a:r>
              <a:rPr lang="en-US" dirty="0"/>
              <a:t>(), </a:t>
            </a:r>
            <a:r>
              <a:rPr lang="en-US" dirty="0" err="1"/>
              <a:t>setAnimationType</a:t>
            </a:r>
            <a:r>
              <a:rPr lang="en-US" dirty="0"/>
              <a:t>(), </a:t>
            </a:r>
            <a:r>
              <a:rPr lang="en-US" dirty="0" err="1"/>
              <a:t>setAnimationSpeed</a:t>
            </a:r>
            <a:r>
              <a:rPr lang="en-US" dirty="0"/>
              <a:t>()</a:t>
            </a:r>
          </a:p>
          <a:p>
            <a:r>
              <a:rPr lang="en-US" dirty="0" err="1"/>
              <a:t>updateAnimation</a:t>
            </a:r>
            <a:r>
              <a:rPr lang="en-US" dirty="0"/>
              <a:t>():  </a:t>
            </a:r>
            <a:r>
              <a:rPr lang="en-US" b="1" dirty="0"/>
              <a:t>THIS IS KEY! </a:t>
            </a:r>
            <a:r>
              <a:rPr lang="en-US" dirty="0"/>
              <a:t>Must call this in Scene::update()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texture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from one coordinate system to another!</a:t>
            </a:r>
          </a:p>
          <a:p>
            <a:r>
              <a:rPr lang="en-US" dirty="0"/>
              <a:t>Texture Coordinate System (UV Coordinate)</a:t>
            </a:r>
          </a:p>
          <a:p>
            <a:pPr lvl="1"/>
            <a:r>
              <a:rPr lang="en-US" dirty="0"/>
              <a:t>Just as NDC and WC, independent of pixel (or texel resolution)</a:t>
            </a:r>
          </a:p>
          <a:p>
            <a:r>
              <a:rPr lang="en-US" dirty="0"/>
              <a:t>Constant range</a:t>
            </a:r>
          </a:p>
          <a:p>
            <a:pPr lvl="1"/>
            <a:r>
              <a:rPr lang="en-US" dirty="0"/>
              <a:t>0  &lt; U &lt; 1</a:t>
            </a:r>
          </a:p>
          <a:p>
            <a:pPr lvl="1"/>
            <a:r>
              <a:rPr lang="en-US" dirty="0"/>
              <a:t>0 &lt; V &lt; 1</a:t>
            </a:r>
          </a:p>
          <a:p>
            <a:r>
              <a:rPr lang="en-US" dirty="0"/>
              <a:t>Always cover the entire texture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10" y="3462214"/>
            <a:ext cx="2819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58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Sprite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7A553-3997-43E3-BBED-8CC1290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66" y="2413050"/>
            <a:ext cx="9632868" cy="36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4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F0869-2AD8-4FD2-B7C1-947A2B29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3" y="2987498"/>
            <a:ext cx="6605958" cy="3189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Sprite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and update (in </a:t>
            </a:r>
            <a:r>
              <a:rPr lang="en-US" dirty="0" err="1"/>
              <a:t>MyGame</a:t>
            </a:r>
            <a:r>
              <a:rPr lang="en-US" dirty="0"/>
              <a:t>::update())</a:t>
            </a:r>
          </a:p>
          <a:p>
            <a:r>
              <a:rPr lang="en-US" dirty="0"/>
              <a:t>NOTE: must call </a:t>
            </a:r>
            <a:r>
              <a:rPr lang="en-US" b="1" u="sng" dirty="0" err="1"/>
              <a:t>obj.updateAnimation</a:t>
            </a:r>
            <a:r>
              <a:rPr lang="en-US" b="1" u="sng" dirty="0"/>
              <a:t>()</a:t>
            </a:r>
            <a:r>
              <a:rPr lang="en-US" b="1" dirty="0"/>
              <a:t> </a:t>
            </a:r>
            <a:r>
              <a:rPr lang="en-US" dirty="0"/>
              <a:t>to see animation!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39193" y="4265193"/>
            <a:ext cx="3614698" cy="634073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9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important in games</a:t>
            </a:r>
          </a:p>
          <a:p>
            <a:r>
              <a:rPr lang="en-US" dirty="0"/>
              <a:t>Especially for debug output</a:t>
            </a:r>
          </a:p>
          <a:p>
            <a:r>
              <a:rPr lang="en-US" dirty="0"/>
              <a:t>Pain to support</a:t>
            </a:r>
          </a:p>
          <a:p>
            <a:r>
              <a:rPr lang="en-US" dirty="0"/>
              <a:t>Hack: </a:t>
            </a:r>
            <a:r>
              <a:rPr lang="en-US" b="1" dirty="0"/>
              <a:t>Bitmap fonts</a:t>
            </a:r>
          </a:p>
          <a:p>
            <a:pPr lvl="1"/>
            <a:r>
              <a:rPr lang="en-US" dirty="0"/>
              <a:t>Image + Instruction (to decode)</a:t>
            </a:r>
          </a:p>
        </p:txBody>
      </p:sp>
      <p:pic>
        <p:nvPicPr>
          <p:cNvPr id="13314" name="Picture 2" descr="C:\Users\ksung\Dropbox\2.Classes\490-GameEngine\www\MP\MP4\Consolas-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98" y="355599"/>
            <a:ext cx="4842935" cy="48429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367278"/>
            <a:ext cx="11018987" cy="28468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47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5.4: Font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1642534"/>
            <a:ext cx="7009359" cy="468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9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5.4: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text is not as interesting as the problem at hand</a:t>
            </a:r>
          </a:p>
          <a:p>
            <a:r>
              <a:rPr lang="en-US" dirty="0"/>
              <a:t>Designing a text solution based on what we have</a:t>
            </a:r>
          </a:p>
          <a:p>
            <a:r>
              <a:rPr lang="en-US" dirty="0"/>
              <a:t>Given a “string”:</a:t>
            </a:r>
          </a:p>
          <a:p>
            <a:pPr lvl="1"/>
            <a:r>
              <a:rPr lang="en-US" dirty="0"/>
              <a:t>find UV for first character from the bitmap font image</a:t>
            </a:r>
          </a:p>
          <a:p>
            <a:pPr lvl="1"/>
            <a:r>
              <a:rPr lang="en-US" dirty="0"/>
              <a:t>Set the sprite element UV values of a </a:t>
            </a:r>
            <a:r>
              <a:rPr lang="en-US" dirty="0" err="1"/>
              <a:t>SpriteRenderable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draw the </a:t>
            </a:r>
            <a:r>
              <a:rPr lang="en-US" dirty="0" err="1"/>
              <a:t>SpriteRenderable</a:t>
            </a:r>
            <a:r>
              <a:rPr lang="en-US" dirty="0"/>
              <a:t>: one character</a:t>
            </a:r>
          </a:p>
          <a:p>
            <a:pPr lvl="1"/>
            <a:r>
              <a:rPr lang="en-US" dirty="0"/>
              <a:t>Compute space to skip</a:t>
            </a:r>
          </a:p>
          <a:p>
            <a:pPr lvl="1"/>
            <a:r>
              <a:rPr lang="en-US" dirty="0"/>
              <a:t>Repeat for next character </a:t>
            </a:r>
          </a:p>
          <a:p>
            <a:r>
              <a:rPr lang="en-US" dirty="0"/>
              <a:t>Abstract the above: </a:t>
            </a:r>
            <a:r>
              <a:rPr lang="en-US" dirty="0" err="1"/>
              <a:t>FontRenderable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85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working with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_ALL_ external resources</a:t>
            </a:r>
          </a:p>
          <a:p>
            <a:r>
              <a:rPr lang="en-US" dirty="0"/>
              <a:t>Load:</a:t>
            </a:r>
          </a:p>
          <a:p>
            <a:pPr lvl="1"/>
            <a:r>
              <a:rPr lang="en-US" dirty="0" err="1"/>
              <a:t>DefaultResources</a:t>
            </a:r>
            <a:r>
              <a:rPr lang="en-US" dirty="0"/>
              <a:t>: default system font</a:t>
            </a:r>
          </a:p>
          <a:p>
            <a:pPr lvl="1"/>
            <a:r>
              <a:rPr lang="en-US" dirty="0"/>
              <a:t>Per game scene font (if you have any)</a:t>
            </a:r>
          </a:p>
          <a:p>
            <a:r>
              <a:rPr lang="en-US" dirty="0"/>
              <a:t>Create a </a:t>
            </a:r>
            <a:r>
              <a:rPr lang="en-US" dirty="0" err="1"/>
              <a:t>Renderable</a:t>
            </a:r>
            <a:r>
              <a:rPr lang="en-US" dirty="0"/>
              <a:t> to draw with it</a:t>
            </a:r>
          </a:p>
          <a:p>
            <a:pPr lvl="1"/>
            <a:r>
              <a:rPr lang="en-US" dirty="0"/>
              <a:t>Slightly different …</a:t>
            </a:r>
          </a:p>
        </p:txBody>
      </p:sp>
    </p:spTree>
    <p:extLst>
      <p:ext uri="{BB962C8B-B14F-4D97-AF65-F5344CB8AC3E}">
        <p14:creationId xmlns:p14="http://schemas.microsoft.com/office/powerpoint/2010/main" val="3182516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resource manager</a:t>
            </a:r>
          </a:p>
          <a:p>
            <a:r>
              <a:rPr lang="en-US" dirty="0"/>
              <a:t>Texture mapping</a:t>
            </a:r>
          </a:p>
          <a:p>
            <a:pPr lvl="1"/>
            <a:r>
              <a:rPr lang="en-US" dirty="0"/>
              <a:t>UV Coordinate System</a:t>
            </a:r>
          </a:p>
          <a:p>
            <a:r>
              <a:rPr lang="en-US" dirty="0"/>
              <a:t>Sprite elements in a Texture</a:t>
            </a:r>
          </a:p>
          <a:p>
            <a:pPr lvl="1"/>
            <a:r>
              <a:rPr lang="en-US" dirty="0"/>
              <a:t>Drawing with sprites</a:t>
            </a:r>
          </a:p>
          <a:p>
            <a:r>
              <a:rPr lang="en-US" dirty="0"/>
              <a:t>Sprite Sheet for animation</a:t>
            </a:r>
          </a:p>
          <a:p>
            <a:pPr lvl="1"/>
            <a:r>
              <a:rPr lang="en-US" dirty="0"/>
              <a:t>Sprite Animation</a:t>
            </a:r>
          </a:p>
          <a:p>
            <a:r>
              <a:rPr lang="en-US" dirty="0"/>
              <a:t>Bitmap font</a:t>
            </a:r>
          </a:p>
          <a:p>
            <a:r>
              <a:rPr lang="en-US" dirty="0"/>
              <a:t>Next: Simple behavior </a:t>
            </a:r>
            <a:r>
              <a:rPr lang="en-US"/>
              <a:t>(collision)!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095541"/>
            <a:ext cx="67246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 mapping:</a:t>
            </a:r>
          </a:p>
          <a:p>
            <a:pPr lvl="1"/>
            <a:r>
              <a:rPr lang="en-US" dirty="0"/>
              <a:t>Associate UV positions with </a:t>
            </a:r>
            <a:br>
              <a:rPr lang="en-US" dirty="0"/>
            </a:br>
            <a:r>
              <a:rPr lang="en-US" dirty="0"/>
              <a:t>corresponding geometric positions</a:t>
            </a:r>
          </a:p>
          <a:p>
            <a:r>
              <a:rPr lang="en-US" dirty="0"/>
              <a:t>Define UV values at vertices</a:t>
            </a:r>
            <a:br>
              <a:rPr lang="en-US" dirty="0"/>
            </a:br>
            <a:r>
              <a:rPr lang="en-US" dirty="0"/>
              <a:t>    in Model Space!!</a:t>
            </a:r>
          </a:p>
          <a:p>
            <a:r>
              <a:rPr lang="en-US" dirty="0"/>
              <a:t>Communicate this</a:t>
            </a:r>
            <a:br>
              <a:rPr lang="en-US" dirty="0"/>
            </a:br>
            <a:r>
              <a:rPr lang="en-US" dirty="0"/>
              <a:t>    association to the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WebGL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UV to the Model</a:t>
            </a:r>
          </a:p>
        </p:txBody>
      </p:sp>
    </p:spTree>
    <p:extLst>
      <p:ext uri="{BB962C8B-B14F-4D97-AF65-F5344CB8AC3E}">
        <p14:creationId xmlns:p14="http://schemas.microsoft.com/office/powerpoint/2010/main" val="34236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Question: What will I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object:</a:t>
            </a:r>
          </a:p>
          <a:p>
            <a:pPr lvl="1"/>
            <a:r>
              <a:rPr lang="en-US" dirty="0"/>
              <a:t>V1: Position=(-0.5,-0.5)  UV=(0, 0)</a:t>
            </a:r>
          </a:p>
          <a:p>
            <a:pPr lvl="1"/>
            <a:r>
              <a:rPr lang="en-US" dirty="0"/>
              <a:t>V2: Position=(-0.5, 0.5)  UV=(0, 1)</a:t>
            </a:r>
          </a:p>
          <a:p>
            <a:pPr lvl="1"/>
            <a:r>
              <a:rPr lang="en-US" dirty="0"/>
              <a:t>V3: Position=(0.5,0.5)  UV=(1, 1)</a:t>
            </a:r>
          </a:p>
          <a:p>
            <a:pPr lvl="1"/>
            <a:r>
              <a:rPr lang="en-US" dirty="0"/>
              <a:t>V4: Position=(0.5, -0.5) UV=(1,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6174" y="3890459"/>
            <a:ext cx="1317641" cy="123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20" y="1234693"/>
            <a:ext cx="2425263" cy="2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3743</Words>
  <Application>Microsoft Office PowerPoint</Application>
  <PresentationFormat>Widescreen</PresentationFormat>
  <Paragraphs>528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Chapter 5</vt:lpstr>
      <vt:lpstr>This Chapter</vt:lpstr>
      <vt:lpstr>Texture Mapping</vt:lpstr>
      <vt:lpstr>Why Texture Mapping</vt:lpstr>
      <vt:lpstr>Texture Mapping Considerations</vt:lpstr>
      <vt:lpstr>A Word about “Transparency” or Alpha</vt:lpstr>
      <vt:lpstr>How to texture map?</vt:lpstr>
      <vt:lpstr>Mapping UV to the Model</vt:lpstr>
      <vt:lpstr>Question: What will I see</vt:lpstr>
      <vt:lpstr>Answer: What will I see</vt:lpstr>
      <vt:lpstr>Question: What about now?</vt:lpstr>
      <vt:lpstr>Answer: What about now?</vt:lpstr>
      <vt:lpstr>Answer: What about now?</vt:lpstr>
      <vt:lpstr>Question: What about now?</vt:lpstr>
      <vt:lpstr>Answer: What about now?</vt:lpstr>
      <vt:lpstr>Answer: What about now?</vt:lpstr>
      <vt:lpstr>Answer: What about now?</vt:lpstr>
      <vt:lpstr>Answer: What about now?</vt:lpstr>
      <vt:lpstr>Answer: What about now?</vt:lpstr>
      <vt:lpstr>Answer: What about now?</vt:lpstr>
      <vt:lpstr>Question: What will I see now?</vt:lpstr>
      <vt:lpstr>Answer: What will I see now?</vt:lpstr>
      <vt:lpstr>Answer: What will I see now?</vt:lpstr>
      <vt:lpstr>5.1: TextureShader Project</vt:lpstr>
      <vt:lpstr>5.1: Goals</vt:lpstr>
      <vt:lpstr>Texture Implementation overview</vt:lpstr>
      <vt:lpstr>Review: SimpleShader and GLSL Shaders</vt:lpstr>
      <vt:lpstr>Texture Implementation overview</vt:lpstr>
      <vt:lpstr>texture_vs (Vertex Shader)</vt:lpstr>
      <vt:lpstr>Texture_fs (Fragment Shader): Variables</vt:lpstr>
      <vt:lpstr>Texture Implementation overview</vt:lpstr>
      <vt:lpstr>VertexBuffer support for UV Coordinate</vt:lpstr>
      <vt:lpstr>Texture Implementation overview</vt:lpstr>
      <vt:lpstr>TextureShader</vt:lpstr>
      <vt:lpstr>Texture Implementation overview</vt:lpstr>
      <vt:lpstr>shader_resources: Enable sharing</vt:lpstr>
      <vt:lpstr>Texture Implementation overview</vt:lpstr>
      <vt:lpstr>TextureRenderable: connection to texture_vs/fs</vt:lpstr>
      <vt:lpstr>Texture Implementation overview</vt:lpstr>
      <vt:lpstr>texture module</vt:lpstr>
      <vt:lpstr>Engine configuration changes</vt:lpstr>
      <vt:lpstr>Testing Texture map …</vt:lpstr>
      <vt:lpstr>Texture Implementation overview</vt:lpstr>
      <vt:lpstr>Learning from Example 5.1</vt:lpstr>
      <vt:lpstr>Image File, State, and WebGL</vt:lpstr>
      <vt:lpstr>Sprite Sheets: Collection of object images</vt:lpstr>
      <vt:lpstr>Sprite Sheet: </vt:lpstr>
      <vt:lpstr>Drawing with Sprite Sheets</vt:lpstr>
      <vt:lpstr>Questions:</vt:lpstr>
      <vt:lpstr>Answer:</vt:lpstr>
      <vt:lpstr>Answer:</vt:lpstr>
      <vt:lpstr>5.2: Sprite Shaders Project</vt:lpstr>
      <vt:lpstr> 5.2 Goals:</vt:lpstr>
      <vt:lpstr>Recall: TextureShader …</vt:lpstr>
      <vt:lpstr>SpriteShader:</vt:lpstr>
      <vt:lpstr>SpriteShader</vt:lpstr>
      <vt:lpstr>SpriteShader: custom texture coordinate</vt:lpstr>
      <vt:lpstr>SpriteRenderable:</vt:lpstr>
      <vt:lpstr>SpriteRenderable: UV to WebGL format</vt:lpstr>
      <vt:lpstr>Testing SpriteRenderable</vt:lpstr>
      <vt:lpstr>Changing UV in Update</vt:lpstr>
      <vt:lpstr>Sprite Animations</vt:lpstr>
      <vt:lpstr>Organization Conventions</vt:lpstr>
      <vt:lpstr>Parameters of Sprite Animation</vt:lpstr>
      <vt:lpstr>5.3: Sprite Animation Project</vt:lpstr>
      <vt:lpstr>5.3: Goals</vt:lpstr>
      <vt:lpstr>Implementation consideration</vt:lpstr>
      <vt:lpstr>SpriteAnimateRenderable:</vt:lpstr>
      <vt:lpstr>SpriteAnimateRenderable: constructor</vt:lpstr>
      <vt:lpstr>Testing Sprite Animation</vt:lpstr>
      <vt:lpstr>Testing Sprite Animation</vt:lpstr>
      <vt:lpstr>Fonts</vt:lpstr>
      <vt:lpstr>5.4: Font Support</vt:lpstr>
      <vt:lpstr>5.4: Goal</vt:lpstr>
      <vt:lpstr>Procedure of working with fonts</vt:lpstr>
      <vt:lpstr>Chapter 5: learned?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463</cp:revision>
  <dcterms:created xsi:type="dcterms:W3CDTF">2015-10-15T20:24:08Z</dcterms:created>
  <dcterms:modified xsi:type="dcterms:W3CDTF">2022-01-11T22:32:34Z</dcterms:modified>
</cp:coreProperties>
</file>