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309" r:id="rId6"/>
    <p:sldId id="311" r:id="rId7"/>
    <p:sldId id="302" r:id="rId8"/>
    <p:sldId id="259" r:id="rId9"/>
    <p:sldId id="310" r:id="rId10"/>
    <p:sldId id="312" r:id="rId11"/>
    <p:sldId id="303" r:id="rId12"/>
    <p:sldId id="265" r:id="rId13"/>
    <p:sldId id="266" r:id="rId14"/>
    <p:sldId id="273" r:id="rId15"/>
    <p:sldId id="313" r:id="rId16"/>
    <p:sldId id="274" r:id="rId17"/>
    <p:sldId id="304" r:id="rId18"/>
    <p:sldId id="275" r:id="rId19"/>
    <p:sldId id="320" r:id="rId20"/>
    <p:sldId id="321" r:id="rId21"/>
    <p:sldId id="322" r:id="rId22"/>
    <p:sldId id="323" r:id="rId23"/>
    <p:sldId id="324" r:id="rId24"/>
    <p:sldId id="284" r:id="rId25"/>
    <p:sldId id="318" r:id="rId26"/>
    <p:sldId id="325" r:id="rId27"/>
    <p:sldId id="305" r:id="rId28"/>
    <p:sldId id="285" r:id="rId29"/>
    <p:sldId id="286" r:id="rId30"/>
    <p:sldId id="306" r:id="rId31"/>
    <p:sldId id="289" r:id="rId32"/>
    <p:sldId id="326" r:id="rId33"/>
    <p:sldId id="316" r:id="rId34"/>
    <p:sldId id="327" r:id="rId35"/>
    <p:sldId id="295" r:id="rId36"/>
    <p:sldId id="296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2E7B-EDC6-431A-B01C-3F5E952ACD78}"/>
              </a:ext>
            </a:extLst>
          </p:cNvPr>
          <p:cNvSpPr txBox="1">
            <a:spLocks/>
          </p:cNvSpPr>
          <p:nvPr userDrawn="1"/>
        </p:nvSpPr>
        <p:spPr>
          <a:xfrm>
            <a:off x="844138" y="6332599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4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494567-491C-4FCA-B239-0F27A40AFADF}"/>
              </a:ext>
            </a:extLst>
          </p:cNvPr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pi_fetch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sync.asp" TargetMode="External"/><Relationship Id="rId2" Type="http://schemas.openxmlformats.org/officeDocument/2006/relationships/hyperlink" Target="https://www.w3schools.com/js/js_promis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Common Components of Video Games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whiteXform</a:t>
            </a:r>
            <a:endParaRPr lang="en-US" dirty="0"/>
          </a:p>
          <a:p>
            <a:pPr lvl="1"/>
            <a:r>
              <a:rPr lang="en-US" dirty="0"/>
              <a:t>What is the linear speed of its movement?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0.05/(1/60) units/sec or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0.05*60 units/sec = 3 unit/sec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In this case, width of world = 20units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Takes about 20/3 to cover the width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A little more than 6 seconds</a:t>
            </a:r>
            <a:endParaRPr lang="en-US" sz="18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What is the angular speed of its rotation?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1-degree/(1/60 sec) or 60-degrees/sec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Or exactly 6 seconds for a complete revolution</a:t>
            </a:r>
            <a:endParaRPr lang="en-US" sz="1800" dirty="0"/>
          </a:p>
          <a:p>
            <a:r>
              <a:rPr lang="en-US" dirty="0" err="1"/>
              <a:t>redXform</a:t>
            </a:r>
            <a:endParaRPr lang="en-US" dirty="0"/>
          </a:p>
          <a:p>
            <a:pPr lvl="1"/>
            <a:r>
              <a:rPr lang="en-US" dirty="0"/>
              <a:t>What is the speed of its size change?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5981D-3B3B-4B17-BAFD-EF6ED30B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02" y="1122219"/>
            <a:ext cx="7846548" cy="40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4.2: 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50233"/>
            <a:ext cx="7910512" cy="5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4.2: Event and </a:t>
            </a:r>
            <a:r>
              <a:rPr lang="en-US" dirty="0" err="1"/>
              <a:t>Keycodes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and event handlers</a:t>
            </a:r>
          </a:p>
          <a:p>
            <a:r>
              <a:rPr lang="en-US" dirty="0"/>
              <a:t>HTML5 Event registration and handlers</a:t>
            </a:r>
          </a:p>
          <a:p>
            <a:pPr lvl="1"/>
            <a:r>
              <a:rPr lang="en-US" dirty="0" err="1"/>
              <a:t>window.addEventListener</a:t>
            </a:r>
            <a:r>
              <a:rPr lang="en-US" dirty="0"/>
              <a:t>(“Event”, handler)</a:t>
            </a:r>
          </a:p>
          <a:p>
            <a:r>
              <a:rPr lang="en-US" dirty="0" err="1"/>
              <a:t>Keycodes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‘A’ = xx</a:t>
            </a:r>
          </a:p>
          <a:p>
            <a:pPr lvl="1"/>
            <a:r>
              <a:rPr lang="en-US" dirty="0"/>
              <a:t>‘B’ = xx+1 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4.2: New module: input.js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621B2D-F5B4-477D-95D5-E955E95C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States: (must be updated per frame)</a:t>
            </a:r>
          </a:p>
          <a:p>
            <a:r>
              <a:rPr lang="en-US" dirty="0"/>
              <a:t>Event handler:</a:t>
            </a:r>
          </a:p>
          <a:p>
            <a:pPr lvl="1"/>
            <a:r>
              <a:rPr lang="en-US" dirty="0" err="1"/>
              <a:t>onKeyDown</a:t>
            </a:r>
            <a:r>
              <a:rPr lang="en-US" dirty="0"/>
              <a:t>() / </a:t>
            </a:r>
            <a:r>
              <a:rPr lang="en-US" dirty="0" err="1"/>
              <a:t>onKeyUp</a:t>
            </a:r>
            <a:r>
              <a:rPr lang="en-US" dirty="0"/>
              <a:t>()</a:t>
            </a:r>
          </a:p>
          <a:p>
            <a:r>
              <a:rPr lang="en-US" dirty="0" err="1"/>
              <a:t>init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Called from engine::</a:t>
            </a:r>
            <a:r>
              <a:rPr lang="en-US" dirty="0" err="1"/>
              <a:t>init</a:t>
            </a:r>
            <a:r>
              <a:rPr lang="en-US" dirty="0"/>
              <a:t>()  (in index.js) </a:t>
            </a:r>
          </a:p>
          <a:p>
            <a:r>
              <a:rPr lang="en-US" dirty="0"/>
              <a:t>update()</a:t>
            </a:r>
          </a:p>
          <a:p>
            <a:pPr lvl="1"/>
            <a:r>
              <a:rPr lang="en-US" dirty="0"/>
              <a:t>Called from loop::</a:t>
            </a:r>
            <a:r>
              <a:rPr lang="en-US" dirty="0" err="1"/>
              <a:t>loopOnce</a:t>
            </a:r>
            <a:r>
              <a:rPr lang="en-US" dirty="0"/>
              <a:t>()</a:t>
            </a:r>
          </a:p>
          <a:p>
            <a:r>
              <a:rPr lang="en-US" dirty="0"/>
              <a:t>Queries for client</a:t>
            </a:r>
          </a:p>
          <a:p>
            <a:pPr lvl="1"/>
            <a:r>
              <a:rPr lang="en-US" dirty="0" err="1"/>
              <a:t>isKeyPressed</a:t>
            </a:r>
            <a:r>
              <a:rPr lang="en-US" dirty="0"/>
              <a:t>() / </a:t>
            </a:r>
            <a:r>
              <a:rPr lang="en-US" dirty="0" err="1"/>
              <a:t>isKeyClicked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ADD29-077B-4B12-B76F-06F28DC2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39" y="2076636"/>
            <a:ext cx="9350458" cy="20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4.2: Testing Keyboard </a:t>
            </a:r>
            <a:r>
              <a:rPr lang="en-US" dirty="0" err="1"/>
              <a:t>MyGame.update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81E8D-F685-4986-B7C0-F0FD263A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initialization:</a:t>
            </a:r>
          </a:p>
          <a:p>
            <a:pPr lvl="1"/>
            <a:r>
              <a:rPr lang="en-US" dirty="0"/>
              <a:t>Called once from </a:t>
            </a:r>
            <a:r>
              <a:rPr lang="en-US" dirty="0" err="1"/>
              <a:t>Window.onload</a:t>
            </a:r>
            <a:r>
              <a:rPr lang="en-US" dirty="0"/>
              <a:t>() </a:t>
            </a:r>
          </a:p>
          <a:p>
            <a:r>
              <a:rPr lang="en-US" dirty="0"/>
              <a:t>Polling for input state: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F786F-BB4D-4F19-A526-D3F2E0A0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15" y="3206370"/>
            <a:ext cx="6974967" cy="36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runtime complexity of  </a:t>
            </a:r>
            <a:r>
              <a:rPr lang="en-US" dirty="0" err="1"/>
              <a:t>Input.update</a:t>
            </a:r>
            <a:r>
              <a:rPr lang="en-US" dirty="0"/>
              <a:t>()?</a:t>
            </a:r>
          </a:p>
          <a:p>
            <a:r>
              <a:rPr lang="en-US" dirty="0"/>
              <a:t>How would you implement a “</a:t>
            </a:r>
            <a:r>
              <a:rPr lang="en-US" b="1" dirty="0" err="1"/>
              <a:t>isKeyUp</a:t>
            </a:r>
            <a:r>
              <a:rPr lang="en-US" b="1" dirty="0"/>
              <a:t>()</a:t>
            </a:r>
            <a:r>
              <a:rPr lang="en-US" dirty="0"/>
              <a:t>” function?</a:t>
            </a:r>
          </a:p>
          <a:p>
            <a:pPr lvl="1"/>
            <a:r>
              <a:rPr lang="en-US" dirty="0"/>
              <a:t>To detect the key-up event</a:t>
            </a:r>
          </a:p>
          <a:p>
            <a:pPr lvl="1"/>
            <a:r>
              <a:rPr lang="en-US" dirty="0"/>
              <a:t>Will the runtime complexity change?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B3EA8-3D71-4F8D-94EE-24707010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15" y="615724"/>
            <a:ext cx="7627126" cy="19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Synchronous load:  (SimpleShader._</a:t>
            </a:r>
            <a:r>
              <a:rPr lang="en-US" dirty="0" err="1"/>
              <a:t>loadAndCompileShader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Issue load and wait</a:t>
            </a:r>
          </a:p>
          <a:p>
            <a:pPr lvl="1"/>
            <a:r>
              <a:rPr lang="en-US" dirty="0"/>
              <a:t>Stops web browser!!</a:t>
            </a:r>
          </a:p>
          <a:p>
            <a:pPr lvl="1"/>
            <a:r>
              <a:rPr lang="en-US" dirty="0"/>
              <a:t>May seem “hang” to user</a:t>
            </a:r>
          </a:p>
          <a:p>
            <a:r>
              <a:rPr lang="en-US" dirty="0"/>
              <a:t>Asynchronous load:</a:t>
            </a:r>
          </a:p>
          <a:p>
            <a:pPr lvl="1"/>
            <a:r>
              <a:rPr lang="en-US" dirty="0"/>
              <a:t>Issue load, provide “Callback” and continue</a:t>
            </a:r>
          </a:p>
          <a:p>
            <a:pPr lvl="1"/>
            <a:r>
              <a:rPr lang="en-US" dirty="0"/>
              <a:t>“Callback” is called when load is completed</a:t>
            </a:r>
          </a:p>
          <a:p>
            <a:pPr lvl="1"/>
            <a:r>
              <a:rPr lang="en-US" dirty="0"/>
              <a:t>Pro:</a:t>
            </a:r>
          </a:p>
          <a:p>
            <a:pPr lvl="2"/>
            <a:r>
              <a:rPr lang="en-US" dirty="0"/>
              <a:t>Efficient, support interactivity</a:t>
            </a:r>
          </a:p>
          <a:p>
            <a:pPr lvl="1"/>
            <a:r>
              <a:rPr lang="en-US" dirty="0"/>
              <a:t>Con:</a:t>
            </a:r>
          </a:p>
          <a:p>
            <a:pPr lvl="2"/>
            <a:r>
              <a:rPr lang="en-US" dirty="0"/>
              <a:t>Complex, requires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4.3: Resource Management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825625"/>
            <a:ext cx="7629525" cy="45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4.3: </a:t>
            </a:r>
            <a:r>
              <a:rPr lang="en-US" dirty="0" err="1"/>
              <a:t>ResourceMap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MayEntry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Reference to the loaded resource</a:t>
            </a:r>
          </a:p>
          <a:p>
            <a:pPr lvl="1"/>
            <a:r>
              <a:rPr lang="en-US" dirty="0" err="1"/>
              <a:t>Referenc</a:t>
            </a:r>
            <a:r>
              <a:rPr lang="en-US" dirty="0"/>
              <a:t> Count: how many client requests to load this item</a:t>
            </a:r>
          </a:p>
          <a:p>
            <a:r>
              <a:rPr lang="en-US" dirty="0"/>
              <a:t>ResourceMap: a simple dictionary of </a:t>
            </a:r>
            <a:r>
              <a:rPr lang="en-US" dirty="0" err="1"/>
              <a:t>MapEntry</a:t>
            </a:r>
            <a:endParaRPr lang="en-US" dirty="0"/>
          </a:p>
          <a:p>
            <a:pPr lvl="1"/>
            <a:r>
              <a:rPr lang="en-US" dirty="0"/>
              <a:t>Key-value pair of “string=id” and corresponding </a:t>
            </a:r>
            <a:r>
              <a:rPr lang="en-US" dirty="0" err="1"/>
              <a:t>MapEntry</a:t>
            </a:r>
            <a:endParaRPr lang="en-US" dirty="0"/>
          </a:p>
          <a:p>
            <a:pPr lvl="1"/>
            <a:r>
              <a:rPr lang="en-US" dirty="0"/>
              <a:t>E.g., file name and content of file</a:t>
            </a:r>
          </a:p>
          <a:p>
            <a:r>
              <a:rPr lang="en-US" dirty="0"/>
              <a:t>Utility functions: set/get/has/</a:t>
            </a:r>
            <a:r>
              <a:rPr lang="en-US" dirty="0" err="1"/>
              <a:t>loadRequested</a:t>
            </a:r>
            <a:r>
              <a:rPr lang="en-US" dirty="0"/>
              <a:t>/unload</a:t>
            </a:r>
          </a:p>
          <a:p>
            <a:r>
              <a:rPr lang="en-US" dirty="0"/>
              <a:t>“</a:t>
            </a:r>
            <a:r>
              <a:rPr lang="en-US" i="1" dirty="0"/>
              <a:t>Virtual</a:t>
            </a:r>
            <a:r>
              <a:rPr lang="en-US" dirty="0"/>
              <a:t>” </a:t>
            </a:r>
            <a:r>
              <a:rPr lang="en-US" dirty="0" err="1"/>
              <a:t>loadDecodeParse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Define steps, lets caller define actual behavior details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b="1" i="1" dirty="0"/>
              <a:t>fetch </a:t>
            </a:r>
            <a:r>
              <a:rPr lang="en-US" dirty="0"/>
              <a:t>to send HTTP get request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https://www.w3schools.com/js/js_api_fetch.asp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332A-8691-4987-86A2-0CBC014D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Promise,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11F8-6924-4E5B-BDE3-15F4138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do not define new Promise, we work with existing Promise</a:t>
            </a:r>
          </a:p>
          <a:p>
            <a:pPr lvl="1"/>
            <a:r>
              <a:rPr lang="en-US" dirty="0"/>
              <a:t>Each Async load request is sent in a Promise: which may or may not complete immediate (</a:t>
            </a:r>
            <a:r>
              <a:rPr lang="en-US" dirty="0" err="1"/>
              <a:t>Javascript</a:t>
            </a:r>
            <a:r>
              <a:rPr lang="en-US" dirty="0"/>
              <a:t>::fetch returns a Promise)</a:t>
            </a:r>
          </a:p>
          <a:p>
            <a:pPr lvl="1"/>
            <a:r>
              <a:rPr lang="en-US" dirty="0"/>
              <a:t>These Promise(s) are pushed into an array of promise </a:t>
            </a:r>
          </a:p>
          <a:p>
            <a:pPr lvl="2"/>
            <a:r>
              <a:rPr lang="en-US" dirty="0" err="1"/>
              <a:t>resource_map</a:t>
            </a:r>
            <a:r>
              <a:rPr lang="en-US" dirty="0"/>
              <a:t>::</a:t>
            </a:r>
            <a:r>
              <a:rPr lang="en-US" dirty="0" err="1"/>
              <a:t>mOutstandingPromises</a:t>
            </a:r>
            <a:endParaRPr lang="en-US" dirty="0"/>
          </a:p>
          <a:p>
            <a:pPr lvl="1"/>
            <a:r>
              <a:rPr lang="en-US" dirty="0"/>
              <a:t>When all load requests are sent</a:t>
            </a:r>
          </a:p>
          <a:p>
            <a:pPr lvl="1"/>
            <a:r>
              <a:rPr lang="en-US" dirty="0"/>
              <a:t>Call a function to stop and wait for all promises to be completed</a:t>
            </a:r>
          </a:p>
          <a:p>
            <a:pPr lvl="2"/>
            <a:r>
              <a:rPr lang="en-US" dirty="0"/>
              <a:t>Stop and wait: </a:t>
            </a:r>
            <a:r>
              <a:rPr lang="en-US" b="1" dirty="0"/>
              <a:t>await</a:t>
            </a:r>
          </a:p>
          <a:p>
            <a:pPr lvl="2"/>
            <a:r>
              <a:rPr lang="en-US" dirty="0"/>
              <a:t>Must be called from an </a:t>
            </a:r>
            <a:r>
              <a:rPr lang="en-US" b="1" dirty="0" err="1"/>
              <a:t>aysnc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r>
              <a:rPr lang="en-US" dirty="0"/>
              <a:t>Ref: </a:t>
            </a:r>
          </a:p>
          <a:p>
            <a:pPr lvl="1"/>
            <a:r>
              <a:rPr lang="en-US" dirty="0"/>
              <a:t>Promise </a:t>
            </a:r>
            <a:r>
              <a:rPr lang="en-US" dirty="0">
                <a:hlinkClick r:id="rId2"/>
              </a:rPr>
              <a:t>https://www.w3schools.com/js/js_promise.asp</a:t>
            </a:r>
            <a:endParaRPr lang="en-US" dirty="0"/>
          </a:p>
          <a:p>
            <a:pPr lvl="1"/>
            <a:r>
              <a:rPr lang="en-US" dirty="0"/>
              <a:t>async/await: </a:t>
            </a:r>
            <a:r>
              <a:rPr lang="en-US" dirty="0">
                <a:hlinkClick r:id="rId3"/>
              </a:rPr>
              <a:t>https://www.w3schools.com/js/js_async.asp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1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the </a:t>
            </a:r>
            <a:r>
              <a:rPr lang="en-US" dirty="0" err="1"/>
              <a:t>Renderable</a:t>
            </a:r>
            <a:r>
              <a:rPr lang="en-US" dirty="0"/>
              <a:t> object’s position, size, and rotation to construct complex movements and animations</a:t>
            </a:r>
          </a:p>
          <a:p>
            <a:pPr lvl="0"/>
            <a:r>
              <a:rPr lang="en-US" dirty="0"/>
              <a:t>Receive keyboard input from the player and animate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  <a:p>
            <a:pPr lvl="0"/>
            <a:r>
              <a:rPr lang="en-US" dirty="0"/>
              <a:t>Work with asynchronous loading and unloading of external assets</a:t>
            </a:r>
          </a:p>
          <a:p>
            <a:pPr lvl="0"/>
            <a:r>
              <a:rPr lang="en-US" dirty="0"/>
              <a:t>Define, load, and execute a simple game level from a scene file</a:t>
            </a:r>
          </a:p>
          <a:p>
            <a:pPr lvl="0"/>
            <a:r>
              <a:rPr lang="en-US" dirty="0"/>
              <a:t>Change game levels by loading a new scene</a:t>
            </a:r>
          </a:p>
          <a:p>
            <a:pPr lvl="0"/>
            <a:r>
              <a:rPr lang="en-US" dirty="0"/>
              <a:t>Work with sound clips for background music and audio cues</a:t>
            </a:r>
          </a:p>
        </p:txBody>
      </p:sp>
    </p:spTree>
    <p:extLst>
      <p:ext uri="{BB962C8B-B14F-4D97-AF65-F5344CB8AC3E}">
        <p14:creationId xmlns:p14="http://schemas.microsoft.com/office/powerpoint/2010/main" val="313815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8D3B-F8EA-4052-B228-A1CBFC10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4.3: resource/text module (text.js)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A304-8643-4F83-8FEB-B1FFD278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resource_map</a:t>
            </a:r>
            <a:r>
              <a:rPr lang="en-US" dirty="0"/>
              <a:t> as map</a:t>
            </a:r>
          </a:p>
          <a:p>
            <a:r>
              <a:rPr lang="en-US" dirty="0"/>
              <a:t>Define the loading details</a:t>
            </a:r>
          </a:p>
          <a:p>
            <a:pPr lvl="1"/>
            <a:r>
              <a:rPr lang="en-US" dirty="0" err="1"/>
              <a:t>decodeText</a:t>
            </a:r>
            <a:r>
              <a:rPr lang="en-US" dirty="0"/>
              <a:t>(): how to decode a loaded file into text</a:t>
            </a:r>
          </a:p>
          <a:p>
            <a:pPr lvl="1"/>
            <a:r>
              <a:rPr lang="en-US" dirty="0" err="1"/>
              <a:t>parseText</a:t>
            </a:r>
            <a:r>
              <a:rPr lang="en-US" dirty="0"/>
              <a:t>(): there is nothing to do to “parse” a text file</a:t>
            </a:r>
          </a:p>
          <a:p>
            <a:pPr lvl="1"/>
            <a:r>
              <a:rPr lang="en-US" dirty="0"/>
              <a:t>load(): calls </a:t>
            </a:r>
            <a:r>
              <a:rPr lang="en-US" dirty="0" err="1"/>
              <a:t>map.loadDecideParse</a:t>
            </a:r>
            <a:r>
              <a:rPr lang="en-US" dirty="0"/>
              <a:t>() with actual behavior</a:t>
            </a:r>
          </a:p>
          <a:p>
            <a:r>
              <a:rPr lang="en-US" dirty="0"/>
              <a:t>When call text::load()</a:t>
            </a:r>
          </a:p>
          <a:p>
            <a:pPr lvl="1"/>
            <a:r>
              <a:rPr lang="en-US" dirty="0"/>
              <a:t>HTTP get request is sent (async) via </a:t>
            </a:r>
            <a:r>
              <a:rPr lang="en-US" dirty="0" err="1"/>
              <a:t>Javascript</a:t>
            </a:r>
            <a:r>
              <a:rPr lang="en-US" dirty="0"/>
              <a:t>::fetch</a:t>
            </a:r>
          </a:p>
          <a:p>
            <a:pPr lvl="1"/>
            <a:r>
              <a:rPr lang="en-US" dirty="0"/>
              <a:t>The Promise returned by </a:t>
            </a:r>
            <a:r>
              <a:rPr lang="en-US" dirty="0" err="1"/>
              <a:t>Javascrip</a:t>
            </a:r>
            <a:r>
              <a:rPr lang="en-US" dirty="0"/>
              <a:t>::fetch is pushed into the </a:t>
            </a:r>
            <a:r>
              <a:rPr lang="en-US" dirty="0" err="1"/>
              <a:t>mOutstandingPromises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414761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39CB-CDED-4A9B-91F1-3A33D731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4.3: Async </a:t>
            </a:r>
            <a:r>
              <a:rPr lang="en-US" dirty="0" err="1"/>
              <a:t>textfile</a:t>
            </a:r>
            <a:r>
              <a:rPr lang="en-US" dirty="0"/>
              <a:t>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E02-E67C-4097-9897-BA41684D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Window.onload</a:t>
            </a:r>
            <a:r>
              <a:rPr lang="en-US" dirty="0"/>
              <a:t>() 				my_game.js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Engine.init</a:t>
            </a:r>
            <a:r>
              <a:rPr lang="en-US" dirty="0">
                <a:sym typeface="Wingdings" panose="05000000000000000000" pitchFamily="2" charset="2"/>
              </a:rPr>
              <a:t>() 						index.js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shaderResource.init</a:t>
            </a:r>
            <a:r>
              <a:rPr lang="en-US" dirty="0">
                <a:sym typeface="Wingdings" panose="05000000000000000000" pitchFamily="2" charset="2"/>
              </a:rPr>
              <a:t>() 					    shader_resources.js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Define a Promise to: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Issue two </a:t>
            </a:r>
            <a:r>
              <a:rPr lang="en-US" dirty="0" err="1">
                <a:sym typeface="Wingdings" panose="05000000000000000000" pitchFamily="2" charset="2"/>
              </a:rPr>
              <a:t>textfile</a:t>
            </a:r>
            <a:r>
              <a:rPr lang="en-US" dirty="0">
                <a:sym typeface="Wingdings" panose="05000000000000000000" pitchFamily="2" charset="2"/>
              </a:rPr>
              <a:t> loading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When loadings are done: Calls </a:t>
            </a:r>
            <a:r>
              <a:rPr lang="en-US" dirty="0" err="1">
                <a:sym typeface="Wingdings" panose="05000000000000000000" pitchFamily="2" charset="2"/>
              </a:rPr>
              <a:t>createShaders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Push the Promise into ResourceMap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When this Promise is fulfilled SimpleShader is created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loop.start</a:t>
            </a:r>
            <a:r>
              <a:rPr lang="en-US" dirty="0">
                <a:sym typeface="Wingdings" panose="05000000000000000000" pitchFamily="2" charset="2"/>
              </a:rPr>
              <a:t>()						loop.js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resource_map</a:t>
            </a:r>
            <a:r>
              <a:rPr lang="en-US" dirty="0">
                <a:sym typeface="Wingdings" panose="05000000000000000000" pitchFamily="2" charset="2"/>
              </a:rPr>
              <a:t>::</a:t>
            </a:r>
            <a:r>
              <a:rPr lang="en-US" dirty="0" err="1">
                <a:sym typeface="Wingdings" panose="05000000000000000000" pitchFamily="2" charset="2"/>
              </a:rPr>
              <a:t>waitOnPromises</a:t>
            </a:r>
            <a:r>
              <a:rPr lang="en-US" dirty="0">
                <a:sym typeface="Wingdings" panose="05000000000000000000" pitchFamily="2" charset="2"/>
              </a:rPr>
              <a:t>()			    resource_map.js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Remembers this position in loop::start()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Returns to the caller </a:t>
            </a:r>
            <a:r>
              <a:rPr lang="en-US" dirty="0" err="1">
                <a:sym typeface="Wingdings" panose="05000000000000000000" pitchFamily="2" charset="2"/>
              </a:rPr>
              <a:t>Window.onload</a:t>
            </a:r>
            <a:r>
              <a:rPr lang="en-US" dirty="0">
                <a:sym typeface="Wingdings" panose="05000000000000000000" pitchFamily="2" charset="2"/>
              </a:rPr>
              <a:t>()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7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3443-359E-4702-BFE6-2DE70B0D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</a:t>
            </a:r>
            <a:r>
              <a:rPr lang="en-US" b="1" dirty="0" err="1">
                <a:solidFill>
                  <a:srgbClr val="FF0000"/>
                </a:solidFill>
              </a:rPr>
              <a:t>this:</a:t>
            </a:r>
            <a:r>
              <a:rPr lang="en-US" dirty="0" err="1"/>
              <a:t>Example</a:t>
            </a:r>
            <a:r>
              <a:rPr lang="en-US" dirty="0"/>
              <a:t>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0862-7F2C-4842-A08F-296F3F1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Edit: loop.js</a:t>
            </a:r>
          </a:p>
          <a:p>
            <a:pPr lvl="1"/>
            <a:r>
              <a:rPr lang="en-US" dirty="0"/>
              <a:t>In </a:t>
            </a:r>
            <a:r>
              <a:rPr lang="en-US" b="1" i="1" dirty="0"/>
              <a:t>start()</a:t>
            </a:r>
            <a:r>
              <a:rPr lang="en-US" dirty="0"/>
              <a:t>: insert output to console after </a:t>
            </a:r>
            <a:r>
              <a:rPr lang="en-US" b="1" i="1" dirty="0" err="1"/>
              <a:t>waitOnPromises</a:t>
            </a:r>
            <a:r>
              <a:rPr lang="en-US" b="1" i="1" dirty="0"/>
              <a:t>()</a:t>
            </a:r>
          </a:p>
          <a:p>
            <a:r>
              <a:rPr lang="en-US" dirty="0"/>
              <a:t>Edit: my_game.js</a:t>
            </a:r>
          </a:p>
          <a:p>
            <a:pPr lvl="1"/>
            <a:r>
              <a:rPr lang="en-US" dirty="0"/>
              <a:t>In </a:t>
            </a:r>
            <a:r>
              <a:rPr lang="en-US" b="1" i="1" dirty="0"/>
              <a:t>onload()</a:t>
            </a:r>
            <a:r>
              <a:rPr lang="en-US" dirty="0"/>
              <a:t>: Insert output to console after </a:t>
            </a:r>
            <a:r>
              <a:rPr lang="en-US" b="1" i="1" dirty="0" err="1"/>
              <a:t>loop.start</a:t>
            </a:r>
            <a:r>
              <a:rPr lang="en-US" b="1" i="1" dirty="0"/>
              <a:t>()</a:t>
            </a:r>
          </a:p>
          <a:p>
            <a:r>
              <a:rPr lang="en-US" dirty="0"/>
              <a:t>What is the output you expect?</a:t>
            </a:r>
          </a:p>
          <a:p>
            <a:r>
              <a:rPr lang="en-US" dirty="0"/>
              <a:t>What is the output you observe?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28CF0-6563-4BAE-9803-BAC7EA2C6ADD}"/>
              </a:ext>
            </a:extLst>
          </p:cNvPr>
          <p:cNvGrpSpPr/>
          <p:nvPr/>
        </p:nvGrpSpPr>
        <p:grpSpPr>
          <a:xfrm>
            <a:off x="5638237" y="365125"/>
            <a:ext cx="6769619" cy="1910276"/>
            <a:chOff x="4236603" y="1572120"/>
            <a:chExt cx="6769619" cy="1910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4FA451-6A45-421E-B12D-48E332608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6603" y="1572120"/>
              <a:ext cx="6769619" cy="185688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727B41-63A0-43DD-8DF0-586B1E29DB33}"/>
                </a:ext>
              </a:extLst>
            </p:cNvPr>
            <p:cNvSpPr/>
            <p:nvPr/>
          </p:nvSpPr>
          <p:spPr>
            <a:xfrm>
              <a:off x="4330046" y="3065095"/>
              <a:ext cx="4026369" cy="41730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240FB-0B27-4705-902A-328054D89B06}"/>
              </a:ext>
            </a:extLst>
          </p:cNvPr>
          <p:cNvGrpSpPr/>
          <p:nvPr/>
        </p:nvGrpSpPr>
        <p:grpSpPr>
          <a:xfrm>
            <a:off x="7173259" y="3560397"/>
            <a:ext cx="4893038" cy="980430"/>
            <a:chOff x="5931811" y="3564871"/>
            <a:chExt cx="4893038" cy="9804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002691-F8DF-4AD7-BD55-CBDC88B3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1811" y="3564871"/>
              <a:ext cx="4839607" cy="93370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74BE6D-B910-4775-BEEB-42A00C19B225}"/>
                </a:ext>
              </a:extLst>
            </p:cNvPr>
            <p:cNvSpPr/>
            <p:nvPr/>
          </p:nvSpPr>
          <p:spPr>
            <a:xfrm>
              <a:off x="6798480" y="4128000"/>
              <a:ext cx="4026369" cy="41730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4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1C2DB-AD52-45C8-8525-3B76E8B9F6B1}"/>
              </a:ext>
            </a:extLst>
          </p:cNvPr>
          <p:cNvSpPr/>
          <p:nvPr/>
        </p:nvSpPr>
        <p:spPr>
          <a:xfrm>
            <a:off x="1107959" y="5969440"/>
            <a:ext cx="10645752" cy="805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53443-359E-4702-BFE6-2DE70B0D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</a:t>
            </a:r>
            <a:r>
              <a:rPr lang="en-US" b="1" dirty="0" err="1">
                <a:solidFill>
                  <a:srgbClr val="FF0000"/>
                </a:solidFill>
              </a:rPr>
              <a:t>this:</a:t>
            </a:r>
            <a:r>
              <a:rPr lang="en-US" dirty="0" err="1"/>
              <a:t>Example</a:t>
            </a:r>
            <a:r>
              <a:rPr lang="en-US" dirty="0"/>
              <a:t>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0862-7F2C-4842-A08F-296F3F16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649701" cy="5032375"/>
          </a:xfrm>
        </p:spPr>
        <p:txBody>
          <a:bodyPr>
            <a:normAutofit/>
          </a:bodyPr>
          <a:lstStyle/>
          <a:p>
            <a:r>
              <a:rPr lang="en-US" dirty="0"/>
              <a:t>Edit: loop.js</a:t>
            </a:r>
          </a:p>
          <a:p>
            <a:pPr lvl="1"/>
            <a:r>
              <a:rPr lang="en-US" dirty="0"/>
              <a:t>In </a:t>
            </a:r>
            <a:r>
              <a:rPr lang="en-US" b="1" i="1" dirty="0"/>
              <a:t>start()</a:t>
            </a:r>
            <a:r>
              <a:rPr lang="en-US" dirty="0"/>
              <a:t>: insert output to console after </a:t>
            </a:r>
            <a:r>
              <a:rPr lang="en-US" b="1" i="1" dirty="0" err="1"/>
              <a:t>waitOnPromises</a:t>
            </a:r>
            <a:r>
              <a:rPr lang="en-US" b="1" i="1" dirty="0"/>
              <a:t>()</a:t>
            </a:r>
          </a:p>
          <a:p>
            <a:r>
              <a:rPr lang="en-US" dirty="0"/>
              <a:t>Edit: my_game.js</a:t>
            </a:r>
          </a:p>
          <a:p>
            <a:pPr lvl="1"/>
            <a:r>
              <a:rPr lang="en-US" dirty="0"/>
              <a:t>In </a:t>
            </a:r>
            <a:r>
              <a:rPr lang="en-US" b="1" i="1" dirty="0"/>
              <a:t>onload()</a:t>
            </a:r>
            <a:r>
              <a:rPr lang="en-US" dirty="0"/>
              <a:t>: Insert output to console after </a:t>
            </a:r>
            <a:r>
              <a:rPr lang="en-US" b="1" i="1" dirty="0" err="1"/>
              <a:t>loop.start</a:t>
            </a:r>
            <a:r>
              <a:rPr lang="en-US" b="1" i="1" dirty="0"/>
              <a:t>()</a:t>
            </a:r>
          </a:p>
          <a:p>
            <a:r>
              <a:rPr lang="en-US" dirty="0"/>
              <a:t>What is the output you expect?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From Loop</a:t>
            </a:r>
            <a:r>
              <a:rPr lang="en-US" dirty="0">
                <a:solidFill>
                  <a:srgbClr val="FF0000"/>
                </a:solidFill>
              </a:rPr>
              <a:t>” appear before “</a:t>
            </a:r>
            <a:r>
              <a:rPr lang="en-US" b="1" dirty="0">
                <a:solidFill>
                  <a:srgbClr val="FF0000"/>
                </a:solidFill>
              </a:rPr>
              <a:t>From onload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r>
              <a:rPr lang="en-US" dirty="0"/>
              <a:t>What is the output you observe?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From onload</a:t>
            </a:r>
            <a:r>
              <a:rPr lang="en-US" dirty="0">
                <a:solidFill>
                  <a:srgbClr val="FF0000"/>
                </a:solidFill>
              </a:rPr>
              <a:t>” appear before “</a:t>
            </a:r>
            <a:r>
              <a:rPr lang="en-US" b="1" dirty="0">
                <a:solidFill>
                  <a:srgbClr val="FF0000"/>
                </a:solidFill>
              </a:rPr>
              <a:t>From Loop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happened?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await: stopped execution at line 57 of loop.js (waiting) and returned to caller (line: 106 of onload())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Sometime later, when all Promises are fulfilled, execution continues from Line 57 of loop.js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28CF0-6563-4BAE-9803-BAC7EA2C6ADD}"/>
              </a:ext>
            </a:extLst>
          </p:cNvPr>
          <p:cNvGrpSpPr/>
          <p:nvPr/>
        </p:nvGrpSpPr>
        <p:grpSpPr>
          <a:xfrm>
            <a:off x="5638237" y="365125"/>
            <a:ext cx="6769619" cy="1910276"/>
            <a:chOff x="4236603" y="1572120"/>
            <a:chExt cx="6769619" cy="1910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4FA451-6A45-421E-B12D-48E332608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6603" y="1572120"/>
              <a:ext cx="6769619" cy="185688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727B41-63A0-43DD-8DF0-586B1E29DB33}"/>
                </a:ext>
              </a:extLst>
            </p:cNvPr>
            <p:cNvSpPr/>
            <p:nvPr/>
          </p:nvSpPr>
          <p:spPr>
            <a:xfrm>
              <a:off x="4330046" y="3065095"/>
              <a:ext cx="4026369" cy="41730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240FB-0B27-4705-902A-328054D89B06}"/>
              </a:ext>
            </a:extLst>
          </p:cNvPr>
          <p:cNvGrpSpPr/>
          <p:nvPr/>
        </p:nvGrpSpPr>
        <p:grpSpPr>
          <a:xfrm>
            <a:off x="7200059" y="3655566"/>
            <a:ext cx="4839607" cy="980430"/>
            <a:chOff x="5931811" y="3564871"/>
            <a:chExt cx="4839607" cy="9804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002691-F8DF-4AD7-BD55-CBDC88B3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1811" y="3564871"/>
              <a:ext cx="4839607" cy="93370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74BE6D-B910-4775-BEEB-42A00C19B225}"/>
                </a:ext>
              </a:extLst>
            </p:cNvPr>
            <p:cNvSpPr/>
            <p:nvPr/>
          </p:nvSpPr>
          <p:spPr>
            <a:xfrm>
              <a:off x="6798481" y="4128000"/>
              <a:ext cx="3460052" cy="41730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5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4.3: Testing </a:t>
            </a:r>
            <a:r>
              <a:rPr lang="en-US" dirty="0" err="1"/>
              <a:t>async</a:t>
            </a:r>
            <a:r>
              <a:rPr lang="en-US" dirty="0"/>
              <a:t> loading: </a:t>
            </a:r>
            <a:r>
              <a:rPr lang="en-US" dirty="0" err="1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worry about anything!</a:t>
            </a:r>
          </a:p>
          <a:p>
            <a:r>
              <a:rPr lang="en-US" dirty="0"/>
              <a:t>Identical to as before</a:t>
            </a:r>
          </a:p>
          <a:p>
            <a:r>
              <a:rPr lang="en-US" dirty="0"/>
              <a:t>Async loading is </a:t>
            </a:r>
            <a:r>
              <a:rPr lang="en-US" dirty="0" err="1"/>
              <a:t>hiddent</a:t>
            </a:r>
            <a:r>
              <a:rPr lang="en-US" dirty="0"/>
              <a:t> completely from the client!</a:t>
            </a:r>
          </a:p>
        </p:txBody>
      </p:sp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Questions: </a:t>
            </a:r>
            <a:r>
              <a:rPr lang="en-US" dirty="0"/>
              <a:t>Assume an empty </a:t>
            </a:r>
            <a:r>
              <a:rPr lang="en-US" dirty="0" err="1"/>
              <a:t>resource_map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/>
              <a:t>When loop::start() calls </a:t>
            </a:r>
            <a:r>
              <a:rPr lang="en-US" dirty="0" err="1"/>
              <a:t>map.waitOnPromises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What is the size of </a:t>
            </a:r>
            <a:r>
              <a:rPr lang="en-US" dirty="0" err="1"/>
              <a:t>resource_map</a:t>
            </a:r>
            <a:r>
              <a:rPr lang="en-US" dirty="0"/>
              <a:t>::</a:t>
            </a:r>
            <a:r>
              <a:rPr lang="en-US" dirty="0" err="1"/>
              <a:t>mOutstandingPromises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Promise(s) in the array?</a:t>
            </a:r>
          </a:p>
          <a:p>
            <a:r>
              <a:rPr lang="en-US" dirty="0"/>
              <a:t>If I issue the following function calls one after the other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engine.text.load</a:t>
            </a:r>
            <a:r>
              <a:rPr lang="en-US" sz="1900" dirty="0"/>
              <a:t>("myFile.txt");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engine.text.load</a:t>
            </a:r>
            <a:r>
              <a:rPr lang="en-US" sz="1900" dirty="0"/>
              <a:t>("myFile.txt");</a:t>
            </a:r>
          </a:p>
          <a:p>
            <a:pPr lvl="1"/>
            <a:r>
              <a:rPr lang="en-US" dirty="0"/>
              <a:t>What is the size of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600" dirty="0" err="1"/>
              <a:t>resource_map</a:t>
            </a:r>
            <a:r>
              <a:rPr lang="en-US" sz="1600" dirty="0"/>
              <a:t>::</a:t>
            </a:r>
            <a:r>
              <a:rPr lang="en-US" sz="1600" dirty="0" err="1"/>
              <a:t>mOutstandingPromises</a:t>
            </a:r>
            <a:endParaRPr lang="en-US" dirty="0"/>
          </a:p>
          <a:p>
            <a:pPr lvl="1"/>
            <a:r>
              <a:rPr lang="en-US" dirty="0"/>
              <a:t>How many actual HTTP get are issued?</a:t>
            </a:r>
          </a:p>
        </p:txBody>
      </p:sp>
    </p:spTree>
    <p:extLst>
      <p:ext uri="{BB962C8B-B14F-4D97-AF65-F5344CB8AC3E}">
        <p14:creationId xmlns:p14="http://schemas.microsoft.com/office/powerpoint/2010/main" val="327822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/>
              <a:t>When loop::start() calls </a:t>
            </a:r>
            <a:r>
              <a:rPr lang="en-US" dirty="0" err="1"/>
              <a:t>map.waitOnPromises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What is the size of </a:t>
            </a:r>
            <a:r>
              <a:rPr lang="en-US" dirty="0" err="1"/>
              <a:t>resource_map</a:t>
            </a:r>
            <a:r>
              <a:rPr lang="en-US" dirty="0"/>
              <a:t>::</a:t>
            </a:r>
            <a:r>
              <a:rPr lang="en-US" dirty="0" err="1"/>
              <a:t>mOutstandingPromises</a:t>
            </a:r>
            <a:r>
              <a:rPr lang="en-US" dirty="0"/>
              <a:t>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3</a:t>
            </a:r>
            <a:endParaRPr lang="en-US" dirty="0"/>
          </a:p>
          <a:p>
            <a:pPr lvl="1"/>
            <a:r>
              <a:rPr lang="en-US" dirty="0"/>
              <a:t>What are the Promise(s) in the array?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[0]: text file load of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simple_fs.glsl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(from shader_resources.js)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[1]: text file load of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simple_vs.glsl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(from shader_resources.js)</a:t>
            </a:r>
            <a:endParaRPr lang="en-US" dirty="0"/>
          </a:p>
          <a:p>
            <a:pPr lvl="2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[2]: after [0] and [1] the creation of SimpleShader (from shader_resources.js)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resource_map</a:t>
            </a:r>
            <a:r>
              <a:rPr lang="en-US" dirty="0"/>
              <a:t> is empty and I issue the following function calls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engine.text.load</a:t>
            </a:r>
            <a:r>
              <a:rPr lang="en-US" sz="1900" dirty="0"/>
              <a:t>("myFile.txt");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engine.text.load</a:t>
            </a:r>
            <a:r>
              <a:rPr lang="en-US" sz="1900" dirty="0"/>
              <a:t>("myFile.txt");</a:t>
            </a:r>
          </a:p>
          <a:p>
            <a:pPr lvl="1"/>
            <a:r>
              <a:rPr lang="en-US" dirty="0"/>
              <a:t>What is the size of </a:t>
            </a:r>
            <a:r>
              <a:rPr lang="en-US" dirty="0" err="1"/>
              <a:t>resource_map</a:t>
            </a:r>
            <a:r>
              <a:rPr lang="en-US" dirty="0"/>
              <a:t>::</a:t>
            </a:r>
            <a:r>
              <a:rPr lang="en-US" dirty="0" err="1"/>
              <a:t>mOutstandingPromises</a:t>
            </a: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1</a:t>
            </a:r>
          </a:p>
          <a:p>
            <a:pPr lvl="1"/>
            <a:r>
              <a:rPr lang="en-US" dirty="0"/>
              <a:t>How many actual HTTP get are issued?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0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4.4: Scene File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5" y="1825625"/>
            <a:ext cx="7704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4.4: Scene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“assets” folder</a:t>
            </a:r>
          </a:p>
          <a:p>
            <a:pPr lvl="1"/>
            <a:r>
              <a:rPr lang="en-US" dirty="0"/>
              <a:t>A </a:t>
            </a:r>
            <a:r>
              <a:rPr lang="en-US" b="1" u="sng" dirty="0"/>
              <a:t>convention</a:t>
            </a:r>
            <a:r>
              <a:rPr lang="en-US" dirty="0"/>
              <a:t> for ourselves (NOT defined by anything!!)</a:t>
            </a:r>
          </a:p>
          <a:p>
            <a:r>
              <a:rPr lang="en-US" dirty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B197E-37E4-48FE-84DC-8BE19B4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5" y="3262927"/>
            <a:ext cx="9462149" cy="34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4.4: </a:t>
            </a:r>
            <a:r>
              <a:rPr lang="en-US" dirty="0" err="1"/>
              <a:t>MyGame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Constructor: declaring </a:t>
            </a:r>
            <a:r>
              <a:rPr lang="en-US" dirty="0" err="1"/>
              <a:t>var</a:t>
            </a:r>
            <a:r>
              <a:rPr lang="en-US" dirty="0"/>
              <a:t> and defining constants</a:t>
            </a:r>
          </a:p>
          <a:p>
            <a:pPr lvl="1"/>
            <a:r>
              <a:rPr lang="en-US" dirty="0"/>
              <a:t>Game specific resources (assets) MAY NOT be there!!</a:t>
            </a:r>
          </a:p>
          <a:p>
            <a:r>
              <a:rPr lang="en-US" dirty="0"/>
              <a:t>Init(): allocate and instantiate, setting up states</a:t>
            </a:r>
          </a:p>
          <a:p>
            <a:pPr lvl="1"/>
            <a:r>
              <a:rPr lang="en-US" dirty="0"/>
              <a:t>Game specific resources are loaded!!</a:t>
            </a:r>
          </a:p>
          <a:p>
            <a:r>
              <a:rPr lang="en-US" dirty="0"/>
              <a:t>update()/draw(): Seen this before … again:</a:t>
            </a:r>
          </a:p>
          <a:p>
            <a:pPr lvl="1"/>
            <a:r>
              <a:rPr lang="en-US" dirty="0"/>
              <a:t>update(): DO NOT try to draw anything</a:t>
            </a:r>
          </a:p>
          <a:p>
            <a:pPr lvl="1"/>
            <a:r>
              <a:rPr lang="en-US" dirty="0"/>
              <a:t>draw(): DO NOT make any changes to game state!</a:t>
            </a:r>
          </a:p>
          <a:p>
            <a:r>
              <a:rPr lang="en-US" dirty="0"/>
              <a:t>load()/unload(): loading/unloading of scene specific information!!</a:t>
            </a:r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4.5: Scene Objects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58" y="1825625"/>
            <a:ext cx="7592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4.5: Scene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GameEngine</a:t>
            </a:r>
            <a:r>
              <a:rPr lang="en-US" dirty="0"/>
              <a:t> (Core and Loop) interface protocol with game developer (our API user)</a:t>
            </a:r>
          </a:p>
          <a:p>
            <a:r>
              <a:rPr lang="en-US" dirty="0"/>
              <a:t>Abstract class for subclass by clients</a:t>
            </a:r>
          </a:p>
          <a:p>
            <a:pPr lvl="1"/>
            <a:r>
              <a:rPr lang="en-US" dirty="0"/>
              <a:t>draw() and update(): must be defined by subclass</a:t>
            </a:r>
          </a:p>
          <a:p>
            <a:pPr lvl="1"/>
            <a:r>
              <a:rPr lang="en-US" dirty="0"/>
              <a:t>next(): subclass MUST call this method to stop current loop</a:t>
            </a:r>
          </a:p>
          <a:p>
            <a:pPr lvl="2"/>
            <a:r>
              <a:rPr lang="en-US" dirty="0"/>
              <a:t>By default loop module is not visible by the client (not exported from index.js)</a:t>
            </a:r>
          </a:p>
        </p:txBody>
      </p:sp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4F3-E0A8-4CF1-AE69-6C228814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4.5: Loading of next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6795-DA02-4DA2-8E99-0B93FC6B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 the next() function</a:t>
            </a:r>
          </a:p>
          <a:p>
            <a:r>
              <a:rPr lang="en-US" dirty="0"/>
              <a:t>next() implementation</a:t>
            </a:r>
          </a:p>
          <a:p>
            <a:pPr lvl="1"/>
            <a:r>
              <a:rPr lang="en-US" dirty="0"/>
              <a:t>MUST call </a:t>
            </a:r>
            <a:r>
              <a:rPr lang="en-US" dirty="0" err="1"/>
              <a:t>super.next</a:t>
            </a:r>
            <a:r>
              <a:rPr lang="en-US" dirty="0"/>
              <a:t>()</a:t>
            </a:r>
          </a:p>
          <a:p>
            <a:r>
              <a:rPr lang="en-US" dirty="0"/>
              <a:t>Example showed here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MyGame</a:t>
            </a:r>
            <a:endParaRPr lang="en-US" dirty="0"/>
          </a:p>
          <a:p>
            <a:pPr lvl="1"/>
            <a:r>
              <a:rPr lang="en-US" dirty="0"/>
              <a:t>Call </a:t>
            </a:r>
            <a:r>
              <a:rPr lang="en-US" dirty="0" err="1"/>
              <a:t>this.next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From update()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451E9-31E8-4141-BACF-F5C514DD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23" y="1662321"/>
            <a:ext cx="6749576" cy="42512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C9751B-2F80-4A14-95A2-DD2E56E9C90C}"/>
              </a:ext>
            </a:extLst>
          </p:cNvPr>
          <p:cNvSpPr/>
          <p:nvPr/>
        </p:nvSpPr>
        <p:spPr>
          <a:xfrm>
            <a:off x="5798425" y="2205171"/>
            <a:ext cx="3639251" cy="70489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03635C-6D93-4078-B8E3-8DFBCB404B84}"/>
              </a:ext>
            </a:extLst>
          </p:cNvPr>
          <p:cNvSpPr/>
          <p:nvPr/>
        </p:nvSpPr>
        <p:spPr>
          <a:xfrm>
            <a:off x="5016402" y="4207256"/>
            <a:ext cx="3639251" cy="170630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 err="1"/>
              <a:t>MyGame</a:t>
            </a:r>
            <a:r>
              <a:rPr lang="en-US" dirty="0"/>
              <a:t>: Constructor(), </a:t>
            </a:r>
            <a:r>
              <a:rPr lang="en-US" dirty="0" err="1"/>
              <a:t>init</a:t>
            </a:r>
            <a:r>
              <a:rPr lang="en-US" dirty="0"/>
              <a:t>(), load(), unload(), draw(), update()</a:t>
            </a:r>
          </a:p>
          <a:p>
            <a:pPr lvl="1"/>
            <a:r>
              <a:rPr lang="en-US" dirty="0"/>
              <a:t>What is the sequence that the above functions are called?</a:t>
            </a:r>
          </a:p>
          <a:p>
            <a:pPr lvl="2"/>
            <a:r>
              <a:rPr lang="en-US" dirty="0"/>
              <a:t>First is:? </a:t>
            </a:r>
          </a:p>
          <a:p>
            <a:pPr lvl="2"/>
            <a:r>
              <a:rPr lang="en-US" dirty="0"/>
              <a:t>Second is:?</a:t>
            </a:r>
          </a:p>
          <a:p>
            <a:r>
              <a:rPr lang="en-US" dirty="0"/>
              <a:t>Use our engine as an example, explain </a:t>
            </a:r>
          </a:p>
          <a:p>
            <a:pPr lvl="1"/>
            <a:r>
              <a:rPr lang="en-US" dirty="0"/>
              <a:t>why that in addition to </a:t>
            </a:r>
            <a:r>
              <a:rPr lang="en-US" dirty="0" err="1"/>
              <a:t>Constuctor</a:t>
            </a:r>
            <a:r>
              <a:rPr lang="en-US" dirty="0"/>
              <a:t>(), there is the </a:t>
            </a:r>
            <a:r>
              <a:rPr lang="en-US" dirty="0" err="1"/>
              <a:t>init</a:t>
            </a:r>
            <a:r>
              <a:rPr lang="en-US" dirty="0"/>
              <a:t>() function?</a:t>
            </a:r>
          </a:p>
          <a:p>
            <a:r>
              <a:rPr lang="en-US" dirty="0"/>
              <a:t>Which file include the code that calls the </a:t>
            </a:r>
          </a:p>
          <a:p>
            <a:pPr lvl="1"/>
            <a:r>
              <a:rPr lang="en-US" dirty="0" err="1"/>
              <a:t>myGame.init</a:t>
            </a:r>
            <a:r>
              <a:rPr lang="en-US" dirty="0"/>
              <a:t>() function?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8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dirty="0" err="1"/>
              <a:t>MyGame</a:t>
            </a:r>
            <a:r>
              <a:rPr lang="en-US" dirty="0"/>
              <a:t>: Constructor(), </a:t>
            </a:r>
            <a:r>
              <a:rPr lang="en-US" dirty="0" err="1"/>
              <a:t>init</a:t>
            </a:r>
            <a:r>
              <a:rPr lang="en-US" dirty="0"/>
              <a:t>(), load(), unload(), draw(), update()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Constructor(), load(),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() … loops of draw() + update() … unload()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unload() is called from Scene::next() or Scene::stop()</a:t>
            </a:r>
          </a:p>
          <a:p>
            <a:r>
              <a:rPr lang="en-US" dirty="0"/>
              <a:t>Use our engine as an example, explain </a:t>
            </a:r>
          </a:p>
          <a:p>
            <a:pPr lvl="1"/>
            <a:r>
              <a:rPr lang="en-US" dirty="0"/>
              <a:t>why that in addition to </a:t>
            </a:r>
            <a:r>
              <a:rPr lang="en-US" dirty="0" err="1"/>
              <a:t>Constuctor</a:t>
            </a:r>
            <a:r>
              <a:rPr lang="en-US" dirty="0"/>
              <a:t>(), there is the </a:t>
            </a:r>
            <a:r>
              <a:rPr lang="en-US" dirty="0" err="1"/>
              <a:t>init</a:t>
            </a:r>
            <a:r>
              <a:rPr lang="en-US" dirty="0"/>
              <a:t>() function?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: initialize variables/constants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load():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use the initialized variable/constants for loading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: is not called until _AFTER_ load()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Constructor initializes for load(), and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() initialize for update()</a:t>
            </a:r>
          </a:p>
          <a:p>
            <a:r>
              <a:rPr lang="en-US" dirty="0"/>
              <a:t>Which file include the code that calls the </a:t>
            </a:r>
          </a:p>
          <a:p>
            <a:pPr lvl="1"/>
            <a:r>
              <a:rPr lang="en-US" dirty="0" err="1"/>
              <a:t>myGame.init</a:t>
            </a:r>
            <a:r>
              <a:rPr lang="en-US" dirty="0"/>
              <a:t>() function?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loop::start(), before starting the loop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4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4.6: Audio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Audio: files</a:t>
            </a:r>
          </a:p>
          <a:p>
            <a:pPr lvl="1"/>
            <a:r>
              <a:rPr lang="en-US" dirty="0"/>
              <a:t>Just another example of external resource!</a:t>
            </a:r>
          </a:p>
          <a:p>
            <a:pPr lvl="1"/>
            <a:r>
              <a:rPr lang="en-US" dirty="0"/>
              <a:t>Support for mp3 and wav formats</a:t>
            </a:r>
          </a:p>
          <a:p>
            <a:r>
              <a:rPr lang="en-US" dirty="0"/>
              <a:t>HTML5: </a:t>
            </a:r>
            <a:r>
              <a:rPr lang="en-US" dirty="0" err="1"/>
              <a:t>AudioContext</a:t>
            </a:r>
            <a:endParaRPr lang="en-US" dirty="0"/>
          </a:p>
          <a:p>
            <a:pPr lvl="1"/>
            <a:r>
              <a:rPr lang="en-US" dirty="0"/>
              <a:t>Load/Decode audio resources</a:t>
            </a:r>
          </a:p>
          <a:p>
            <a:pPr lvl="1"/>
            <a:r>
              <a:rPr lang="en-US" dirty="0"/>
              <a:t>Play audio resources!!</a:t>
            </a:r>
          </a:p>
          <a:p>
            <a:r>
              <a:rPr lang="en-US" dirty="0"/>
              <a:t>Two important categories</a:t>
            </a:r>
          </a:p>
          <a:p>
            <a:pPr lvl="1"/>
            <a:r>
              <a:rPr lang="en-US" dirty="0"/>
              <a:t>Audio as music: e.g., background</a:t>
            </a:r>
          </a:p>
          <a:p>
            <a:pPr lvl="2"/>
            <a:r>
              <a:rPr lang="en-US" dirty="0"/>
              <a:t>Continuous playing, need control</a:t>
            </a:r>
          </a:p>
          <a:p>
            <a:pPr lvl="1"/>
            <a:r>
              <a:rPr lang="en-US" dirty="0"/>
              <a:t>Audio as cue: </a:t>
            </a:r>
          </a:p>
          <a:p>
            <a:pPr lvl="2"/>
            <a:r>
              <a:rPr lang="en-US" dirty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4.6: resources/audio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text/xml loading</a:t>
            </a:r>
          </a:p>
          <a:p>
            <a:pPr lvl="1"/>
            <a:r>
              <a:rPr lang="en-US" dirty="0"/>
              <a:t>Defines decode and parse functions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resource:map</a:t>
            </a:r>
            <a:r>
              <a:rPr lang="en-US" dirty="0"/>
              <a:t>::</a:t>
            </a:r>
            <a:r>
              <a:rPr lang="en-US" dirty="0" err="1"/>
              <a:t>loadDecodeParse</a:t>
            </a:r>
            <a:r>
              <a:rPr lang="en-US" dirty="0"/>
              <a:t>() to actually load</a:t>
            </a:r>
          </a:p>
          <a:p>
            <a:r>
              <a:rPr lang="en-US" dirty="0"/>
              <a:t>Slightly more involved than other </a:t>
            </a:r>
            <a:r>
              <a:rPr lang="en-US" dirty="0" err="1"/>
              <a:t>resoruces</a:t>
            </a:r>
            <a:endParaRPr lang="en-US" dirty="0"/>
          </a:p>
          <a:p>
            <a:pPr lvl="1"/>
            <a:r>
              <a:rPr lang="en-US" dirty="0"/>
              <a:t>Background: needs to start/stop, adjust volume</a:t>
            </a:r>
          </a:p>
          <a:p>
            <a:pPr lvl="1"/>
            <a:r>
              <a:rPr lang="en-US" dirty="0"/>
              <a:t>Cue: start (cannot stop)</a:t>
            </a:r>
          </a:p>
        </p:txBody>
      </p:sp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Game loop</a:t>
            </a:r>
          </a:p>
          <a:p>
            <a:pPr lvl="0"/>
            <a:r>
              <a:rPr lang="en-US" dirty="0"/>
              <a:t>Keyboard input: event and </a:t>
            </a:r>
            <a:r>
              <a:rPr lang="en-US"/>
              <a:t>keycodes</a:t>
            </a:r>
            <a:endParaRPr lang="en-US" dirty="0"/>
          </a:p>
          <a:p>
            <a:pPr lvl="0"/>
            <a:r>
              <a:rPr lang="en-US" dirty="0"/>
              <a:t>Resource management and asynchronous loading</a:t>
            </a:r>
          </a:p>
          <a:p>
            <a:pPr lvl="0"/>
            <a:r>
              <a:rPr lang="en-US" dirty="0"/>
              <a:t>Game level and scene files</a:t>
            </a:r>
          </a:p>
          <a:p>
            <a:pPr lvl="1"/>
            <a:r>
              <a:rPr lang="en-US" dirty="0"/>
              <a:t>How to subclass with JavaScript</a:t>
            </a:r>
          </a:p>
          <a:p>
            <a:pPr lvl="0"/>
            <a:r>
              <a:rPr lang="en-US" dirty="0"/>
              <a:t>Audio support</a:t>
            </a:r>
          </a:p>
        </p:txBody>
      </p:sp>
    </p:spTree>
    <p:extLst>
      <p:ext uri="{BB962C8B-B14F-4D97-AF65-F5344CB8AC3E}">
        <p14:creationId xmlns:p14="http://schemas.microsoft.com/office/powerpoint/2010/main" val="65077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Input() inside vs outside of the real-time loop?</a:t>
            </a:r>
          </a:p>
          <a:p>
            <a:pPr lvl="1"/>
            <a:r>
              <a:rPr lang="en-US" dirty="0"/>
              <a:t>Responsiveness when game is lagging</a:t>
            </a:r>
          </a:p>
          <a:p>
            <a:r>
              <a:rPr lang="en-US" dirty="0"/>
              <a:t>Fixed update rate:</a:t>
            </a:r>
          </a:p>
          <a:p>
            <a:pPr lvl="1"/>
            <a:r>
              <a:rPr lang="en-US" dirty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Frame/Second?</a:t>
            </a:r>
          </a:p>
          <a:p>
            <a:r>
              <a:rPr lang="en-US" dirty="0"/>
              <a:t>Is it possible to have the following, and why?</a:t>
            </a:r>
          </a:p>
          <a:p>
            <a:pPr lvl="1"/>
            <a:r>
              <a:rPr lang="en-US" dirty="0"/>
              <a:t>Multiple update() calls per draw()</a:t>
            </a:r>
          </a:p>
          <a:p>
            <a:pPr lvl="1"/>
            <a:r>
              <a:rPr lang="en-US" dirty="0"/>
              <a:t>Multiple input() calls per draw()</a:t>
            </a:r>
          </a:p>
          <a:p>
            <a:pPr lvl="1"/>
            <a:r>
              <a:rPr lang="en-US" dirty="0"/>
              <a:t>Multiple draw() calls per update()</a:t>
            </a:r>
          </a:p>
          <a:p>
            <a:pPr lvl="1"/>
            <a:r>
              <a:rPr lang="en-US" dirty="0"/>
              <a:t>Multiple draw() calls per input()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0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6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Frame/Second?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1/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elapsedTime-ms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or 1000/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elapsedTime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Is it possible to have the following, and why?</a:t>
            </a:r>
          </a:p>
          <a:p>
            <a:pPr lvl="1"/>
            <a:r>
              <a:rPr lang="en-US" dirty="0"/>
              <a:t>Multiple update() calls per draw()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YES! 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When takes too much time to update/draw/input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Multiple input() calls per draw()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 input/draw tied together</a:t>
            </a:r>
            <a:b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/>
          </a:p>
          <a:p>
            <a:pPr lvl="1"/>
            <a:r>
              <a:rPr lang="en-US" dirty="0"/>
              <a:t>Multiple draw() calls per update()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Yes: when running way ahead, no need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to update</a:t>
            </a:r>
            <a:b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dirty="0"/>
          </a:p>
          <a:p>
            <a:pPr lvl="1"/>
            <a:r>
              <a:rPr lang="en-US" dirty="0"/>
              <a:t>Multiple draw() calls per input()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NO: input/draw tied!!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8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4.1: Game Loop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16" y="1649560"/>
            <a:ext cx="618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4.1: New Module (loop.js)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Engine component in the core folder</a:t>
            </a:r>
          </a:p>
          <a:p>
            <a:pPr lvl="1"/>
            <a:r>
              <a:rPr lang="en-US" dirty="0" err="1"/>
              <a:t>loopOnce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requestAnimationFrame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 input() checking yet</a:t>
            </a:r>
          </a:p>
          <a:p>
            <a:pPr lvl="2"/>
            <a:r>
              <a:rPr lang="en-US" dirty="0"/>
              <a:t>update() and draw()</a:t>
            </a:r>
          </a:p>
          <a:p>
            <a:pPr lvl="1"/>
            <a:r>
              <a:rPr lang="en-US" dirty="0"/>
              <a:t>start() / stop()</a:t>
            </a:r>
          </a:p>
          <a:p>
            <a:r>
              <a:rPr lang="en-US" dirty="0" err="1"/>
              <a:t>MyGame</a:t>
            </a:r>
            <a:r>
              <a:rPr lang="en-US" dirty="0"/>
              <a:t>: or clients of the engine, must support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():  called from loop::start()</a:t>
            </a:r>
          </a:p>
          <a:p>
            <a:pPr lvl="1"/>
            <a:r>
              <a:rPr lang="en-US" dirty="0"/>
              <a:t>update() and draw(): called from loop::</a:t>
            </a:r>
            <a:r>
              <a:rPr lang="en-US" dirty="0" err="1"/>
              <a:t>loopOnce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lagging … </a:t>
            </a:r>
          </a:p>
          <a:p>
            <a:r>
              <a:rPr lang="en-US" dirty="0" err="1"/>
              <a:t>whiteXform</a:t>
            </a:r>
            <a:endParaRPr lang="en-US" dirty="0"/>
          </a:p>
          <a:p>
            <a:pPr lvl="1"/>
            <a:r>
              <a:rPr lang="en-US" dirty="0"/>
              <a:t>What is the linear speed of its movement?</a:t>
            </a:r>
          </a:p>
          <a:p>
            <a:pPr lvl="1"/>
            <a:r>
              <a:rPr lang="en-US" dirty="0"/>
              <a:t>What is the angular speed of its rotation?</a:t>
            </a:r>
          </a:p>
          <a:p>
            <a:r>
              <a:rPr lang="en-US" dirty="0" err="1"/>
              <a:t>redXform</a:t>
            </a:r>
            <a:endParaRPr lang="en-US" dirty="0"/>
          </a:p>
          <a:p>
            <a:pPr lvl="1"/>
            <a:r>
              <a:rPr lang="en-US" dirty="0"/>
              <a:t>What is the speed of its size change?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DC8B-2F12-4AAF-A699-9BF6492A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02" y="1122219"/>
            <a:ext cx="7846548" cy="40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2113</Words>
  <Application>Microsoft Office PowerPoint</Application>
  <PresentationFormat>Widescreen</PresentationFormat>
  <Paragraphs>289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Chapter 4</vt:lpstr>
      <vt:lpstr>This Chapter</vt:lpstr>
      <vt:lpstr>Game Loop</vt:lpstr>
      <vt:lpstr>Game Loop: Implementation</vt:lpstr>
      <vt:lpstr>Questions</vt:lpstr>
      <vt:lpstr>Questions</vt:lpstr>
      <vt:lpstr>4.1: Game Loop Project</vt:lpstr>
      <vt:lpstr>4.1: New Module (loop.js)</vt:lpstr>
      <vt:lpstr>Questions</vt:lpstr>
      <vt:lpstr>Questions</vt:lpstr>
      <vt:lpstr>4.2: Keyboard Input</vt:lpstr>
      <vt:lpstr>4.2: Event and Keycodes</vt:lpstr>
      <vt:lpstr>4.2: New module: input.js</vt:lpstr>
      <vt:lpstr>4.2: Testing Keyboard MyGame.update()</vt:lpstr>
      <vt:lpstr>Questions</vt:lpstr>
      <vt:lpstr>Resource Management</vt:lpstr>
      <vt:lpstr>4.3: Resource Management Project</vt:lpstr>
      <vt:lpstr>4.3: ResourceMap</vt:lpstr>
      <vt:lpstr>Javascript: Promise, async/await</vt:lpstr>
      <vt:lpstr>4.3: resource/text module (text.js)</vt:lpstr>
      <vt:lpstr>4.3: Async textfile loading</vt:lpstr>
      <vt:lpstr>Try this:Example 4.3</vt:lpstr>
      <vt:lpstr>Try this:Example 4.3</vt:lpstr>
      <vt:lpstr>4.3: Testing async loading: MyGame</vt:lpstr>
      <vt:lpstr>Questions: Assume an empty resource_map </vt:lpstr>
      <vt:lpstr>Questions:</vt:lpstr>
      <vt:lpstr>4.4: Scene File Project</vt:lpstr>
      <vt:lpstr>4.4: Scene File</vt:lpstr>
      <vt:lpstr>4.4: MyGame class</vt:lpstr>
      <vt:lpstr>4.5: Scene Objects Project</vt:lpstr>
      <vt:lpstr>4.5: Scene Objects</vt:lpstr>
      <vt:lpstr>4.5: Loading of next Scene</vt:lpstr>
      <vt:lpstr>Questions</vt:lpstr>
      <vt:lpstr>Questions</vt:lpstr>
      <vt:lpstr>4.6: Audio support</vt:lpstr>
      <vt:lpstr>4.6: resources/audio module</vt:lpstr>
      <vt:lpstr>Chapter 4: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281</cp:revision>
  <dcterms:created xsi:type="dcterms:W3CDTF">2015-10-15T20:24:08Z</dcterms:created>
  <dcterms:modified xsi:type="dcterms:W3CDTF">2022-01-06T01:19:19Z</dcterms:modified>
</cp:coreProperties>
</file>