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8" r:id="rId3"/>
    <p:sldId id="429" r:id="rId4"/>
    <p:sldId id="430" r:id="rId5"/>
    <p:sldId id="514" r:id="rId6"/>
    <p:sldId id="436" r:id="rId7"/>
    <p:sldId id="437" r:id="rId8"/>
    <p:sldId id="431" r:id="rId9"/>
    <p:sldId id="432" r:id="rId10"/>
    <p:sldId id="438" r:id="rId11"/>
    <p:sldId id="433" r:id="rId12"/>
    <p:sldId id="434" r:id="rId13"/>
    <p:sldId id="435" r:id="rId14"/>
    <p:sldId id="441" r:id="rId15"/>
    <p:sldId id="442" r:id="rId16"/>
    <p:sldId id="443" r:id="rId17"/>
    <p:sldId id="515" r:id="rId18"/>
    <p:sldId id="444" r:id="rId19"/>
    <p:sldId id="445" r:id="rId20"/>
    <p:sldId id="446" r:id="rId21"/>
    <p:sldId id="447" r:id="rId22"/>
    <p:sldId id="448" r:id="rId23"/>
    <p:sldId id="451" r:id="rId24"/>
    <p:sldId id="449" r:id="rId25"/>
    <p:sldId id="450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4" r:id="rId36"/>
    <p:sldId id="461" r:id="rId37"/>
    <p:sldId id="462" r:id="rId38"/>
    <p:sldId id="465" r:id="rId39"/>
    <p:sldId id="466" r:id="rId40"/>
    <p:sldId id="467" r:id="rId41"/>
    <p:sldId id="468" r:id="rId42"/>
    <p:sldId id="469" r:id="rId43"/>
    <p:sldId id="472" r:id="rId44"/>
    <p:sldId id="473" r:id="rId45"/>
    <p:sldId id="474" r:id="rId46"/>
    <p:sldId id="471" r:id="rId47"/>
    <p:sldId id="470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  <p:sldId id="491" r:id="rId65"/>
    <p:sldId id="493" r:id="rId66"/>
    <p:sldId id="494" r:id="rId67"/>
    <p:sldId id="492" r:id="rId68"/>
    <p:sldId id="496" r:id="rId69"/>
    <p:sldId id="497" r:id="rId70"/>
    <p:sldId id="495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8" r:id="rId80"/>
    <p:sldId id="510" r:id="rId81"/>
    <p:sldId id="511" r:id="rId82"/>
    <p:sldId id="512" r:id="rId83"/>
    <p:sldId id="507" r:id="rId84"/>
    <p:sldId id="513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428"/>
            <p14:sldId id="429"/>
            <p14:sldId id="430"/>
            <p14:sldId id="514"/>
            <p14:sldId id="436"/>
            <p14:sldId id="437"/>
            <p14:sldId id="431"/>
            <p14:sldId id="432"/>
            <p14:sldId id="438"/>
            <p14:sldId id="433"/>
            <p14:sldId id="434"/>
            <p14:sldId id="435"/>
            <p14:sldId id="441"/>
            <p14:sldId id="442"/>
            <p14:sldId id="443"/>
            <p14:sldId id="515"/>
            <p14:sldId id="444"/>
            <p14:sldId id="445"/>
            <p14:sldId id="446"/>
            <p14:sldId id="447"/>
            <p14:sldId id="448"/>
            <p14:sldId id="451"/>
            <p14:sldId id="449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4"/>
            <p14:sldId id="461"/>
            <p14:sldId id="462"/>
            <p14:sldId id="465"/>
            <p14:sldId id="466"/>
            <p14:sldId id="467"/>
            <p14:sldId id="468"/>
            <p14:sldId id="469"/>
            <p14:sldId id="472"/>
            <p14:sldId id="473"/>
            <p14:sldId id="474"/>
            <p14:sldId id="471"/>
            <p14:sldId id="470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3"/>
            <p14:sldId id="494"/>
            <p14:sldId id="492"/>
            <p14:sldId id="496"/>
            <p14:sldId id="497"/>
            <p14:sldId id="495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8"/>
            <p14:sldId id="510"/>
            <p14:sldId id="511"/>
            <p14:sldId id="512"/>
            <p14:sldId id="507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5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a 2D Game Physics Engine: Using HTML5</a:t>
            </a:r>
            <a:r>
              <a:rPr lang="en-US" baseline="0" dirty="0"/>
              <a:t> and JavaScript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oments_of_inerti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oments_of_inertia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9-5 to 9-8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Motion + Collision Resolution/Response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RigidShape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919"/>
            <a:ext cx="3942598" cy="3669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24" y="2762971"/>
            <a:ext cx="3794970" cy="379497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48362" y="2731613"/>
            <a:ext cx="3630532" cy="138318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9013370" y="2505693"/>
            <a:ext cx="2340429" cy="1757549"/>
          </a:xfrm>
          <a:prstGeom prst="wedgeRoundRectCallout">
            <a:avLst>
              <a:gd name="adj1" fmla="val -81622"/>
              <a:gd name="adj2" fmla="val 59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Keep track of 1/Mass (simpler).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Convention: </a:t>
            </a:r>
            <a:r>
              <a:rPr lang="en-US" sz="1600" dirty="0" err="1">
                <a:solidFill>
                  <a:schemeClr val="tx1"/>
                </a:solidFill>
              </a:rPr>
              <a:t>invMass</a:t>
            </a:r>
            <a:r>
              <a:rPr lang="en-US" sz="1600" dirty="0">
                <a:solidFill>
                  <a:schemeClr val="tx1"/>
                </a:solidFill>
              </a:rPr>
              <a:t> of zero means shape is stationary</a:t>
            </a:r>
          </a:p>
        </p:txBody>
      </p:sp>
    </p:spTree>
    <p:extLst>
      <p:ext uri="{BB962C8B-B14F-4D97-AF65-F5344CB8AC3E}">
        <p14:creationId xmlns:p14="http://schemas.microsoft.com/office/powerpoint/2010/main" val="23114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RigidShape</a:t>
            </a:r>
            <a:r>
              <a:rPr lang="en-US" dirty="0"/>
              <a:t> Symplectic Euler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1690688"/>
            <a:ext cx="10233500" cy="40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RigidShape</a:t>
            </a:r>
            <a:r>
              <a:rPr lang="en-US" dirty="0"/>
              <a:t> Symplectic Euler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1690688"/>
            <a:ext cx="10233500" cy="40894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28965" y="3660872"/>
            <a:ext cx="1291675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6785739" y="3406222"/>
            <a:ext cx="2254629" cy="658368"/>
          </a:xfrm>
          <a:prstGeom prst="wedgeRoundRectCallout">
            <a:avLst>
              <a:gd name="adj1" fmla="val -143394"/>
              <a:gd name="adj2" fmla="val -116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Use updated velocity to compute displacement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42200" y="3016251"/>
            <a:ext cx="1955544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741877" y="3406222"/>
            <a:ext cx="2254629" cy="658368"/>
          </a:xfrm>
          <a:prstGeom prst="wedgeRoundRectCallout">
            <a:avLst>
              <a:gd name="adj1" fmla="val -211846"/>
              <a:gd name="adj2" fmla="val -580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Use updated velocity to compute displacements</a:t>
            </a:r>
          </a:p>
        </p:txBody>
      </p:sp>
    </p:spTree>
    <p:extLst>
      <p:ext uri="{BB962C8B-B14F-4D97-AF65-F5344CB8AC3E}">
        <p14:creationId xmlns:p14="http://schemas.microsoft.com/office/powerpoint/2010/main" val="348327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Circle: Update Inertial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called after changing Mass: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59" y="2482491"/>
            <a:ext cx="8684470" cy="39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0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Circle: Update Inertial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called after changing Mass: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59" y="2482491"/>
            <a:ext cx="8684470" cy="39659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93635" y="4210419"/>
            <a:ext cx="3984999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944592" y="2850078"/>
            <a:ext cx="3409207" cy="1066070"/>
          </a:xfrm>
          <a:prstGeom prst="wedgeRoundRectCallout">
            <a:avLst>
              <a:gd name="adj1" fmla="val -76903"/>
              <a:gd name="adj2" fmla="val 947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Assumes: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Mass uniformly distributed over the entire circle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Axis of rotation is at circle center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17964" y="5285855"/>
            <a:ext cx="831272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006935" y="5649057"/>
            <a:ext cx="2788010" cy="1066070"/>
          </a:xfrm>
          <a:prstGeom prst="wedgeRoundRectCallout">
            <a:avLst>
              <a:gd name="adj1" fmla="val -58587"/>
              <a:gd name="adj2" fmla="val -528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slows down circle’s rotation (arbitrarily, chose 12, because it </a:t>
            </a:r>
            <a:r>
              <a:rPr lang="en-US" sz="1600" i="1" dirty="0">
                <a:solidFill>
                  <a:schemeClr val="tx1"/>
                </a:solidFill>
              </a:rPr>
              <a:t>looks </a:t>
            </a:r>
            <a:r>
              <a:rPr lang="en-US" sz="1600" dirty="0">
                <a:solidFill>
                  <a:schemeClr val="tx1"/>
                </a:solidFill>
              </a:rPr>
              <a:t>nice!)</a:t>
            </a:r>
          </a:p>
        </p:txBody>
      </p:sp>
    </p:spTree>
    <p:extLst>
      <p:ext uri="{BB962C8B-B14F-4D97-AF65-F5344CB8AC3E}">
        <p14:creationId xmlns:p14="http://schemas.microsoft.com/office/powerpoint/2010/main" val="44155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Rectangle: update </a:t>
            </a:r>
            <a:r>
              <a:rPr lang="en-US" dirty="0" err="1"/>
              <a:t>intertia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called after changing the Mass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5857" y="2346960"/>
            <a:ext cx="8145458" cy="3754476"/>
            <a:chOff x="1196699" y="2727918"/>
            <a:chExt cx="10368616" cy="49097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99" y="2727918"/>
              <a:ext cx="9081135" cy="722964"/>
            </a:xfrm>
            <a:prstGeom prst="rect">
              <a:avLst/>
            </a:prstGeom>
          </p:spPr>
        </p:pic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699" y="3286290"/>
              <a:ext cx="10368616" cy="4351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76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Rectangle: update </a:t>
            </a:r>
            <a:r>
              <a:rPr lang="en-US" dirty="0" err="1"/>
              <a:t>intertia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called after changing the Mass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5857" y="2346960"/>
            <a:ext cx="8145458" cy="3754476"/>
            <a:chOff x="1196699" y="2727918"/>
            <a:chExt cx="10368616" cy="49097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99" y="2727918"/>
              <a:ext cx="9081135" cy="722964"/>
            </a:xfrm>
            <a:prstGeom prst="rect">
              <a:avLst/>
            </a:prstGeom>
          </p:spPr>
        </p:pic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699" y="3286290"/>
              <a:ext cx="10368616" cy="4351338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3236307" y="4023761"/>
            <a:ext cx="3984999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883632" y="3315103"/>
            <a:ext cx="3409207" cy="1066070"/>
          </a:xfrm>
          <a:prstGeom prst="wedgeRoundRectCallout">
            <a:avLst>
              <a:gd name="adj1" fmla="val -69214"/>
              <a:gd name="adj2" fmla="val 2951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Assumes: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Mass uniformly distributed over the entire circle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Axis of rotation is at circle center</a:t>
            </a:r>
          </a:p>
        </p:txBody>
      </p:sp>
    </p:spTree>
    <p:extLst>
      <p:ext uri="{BB962C8B-B14F-4D97-AF65-F5344CB8AC3E}">
        <p14:creationId xmlns:p14="http://schemas.microsoft.com/office/powerpoint/2010/main" val="12280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Example 9.5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shapes now moves</a:t>
            </a:r>
          </a:p>
          <a:p>
            <a:r>
              <a:rPr lang="en-US" dirty="0"/>
              <a:t>Cool?</a:t>
            </a:r>
          </a:p>
        </p:txBody>
      </p:sp>
    </p:spTree>
    <p:extLst>
      <p:ext uri="{BB962C8B-B14F-4D97-AF65-F5344CB8AC3E}">
        <p14:creationId xmlns:p14="http://schemas.microsoft.com/office/powerpoint/2010/main" val="160185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Interpenetrations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 Method</a:t>
            </a:r>
          </a:p>
          <a:p>
            <a:pPr lvl="1"/>
            <a:r>
              <a:rPr lang="en-US" dirty="0"/>
              <a:t>Simply displace objects by depth of collision (in the </a:t>
            </a:r>
            <a:r>
              <a:rPr lang="en-US" dirty="0" err="1"/>
              <a:t>CollisionInfo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Lack stability, may result in oscillation when there are clustered of shapes</a:t>
            </a:r>
          </a:p>
          <a:p>
            <a:pPr lvl="1"/>
            <a:r>
              <a:rPr lang="en-US" dirty="0"/>
              <a:t>Works well for simple cases: E.g., Pong Game (no cluster of objects can occur)</a:t>
            </a:r>
          </a:p>
          <a:p>
            <a:r>
              <a:rPr lang="en-US" dirty="0"/>
              <a:t>Impulse Method</a:t>
            </a:r>
          </a:p>
          <a:p>
            <a:pPr lvl="1"/>
            <a:r>
              <a:rPr lang="en-US" dirty="0"/>
              <a:t>Compute </a:t>
            </a:r>
            <a:r>
              <a:rPr lang="en-US" i="1" dirty="0"/>
              <a:t>repulsive impulses </a:t>
            </a:r>
            <a:r>
              <a:rPr lang="en-US" dirty="0"/>
              <a:t>based on object velocities to move in opposite directions</a:t>
            </a:r>
          </a:p>
          <a:p>
            <a:pPr lvl="1"/>
            <a:r>
              <a:rPr lang="en-US" dirty="0"/>
              <a:t>Slows down moving objects rapidly (damping from transfer of momentum) </a:t>
            </a:r>
          </a:p>
          <a:p>
            <a:r>
              <a:rPr lang="en-US" dirty="0"/>
              <a:t>Penalty Method</a:t>
            </a:r>
          </a:p>
          <a:p>
            <a:pPr lvl="1"/>
            <a:r>
              <a:rPr lang="en-US" dirty="0"/>
              <a:t>Models the compression of a spring based on collision depth</a:t>
            </a:r>
          </a:p>
        </p:txBody>
      </p:sp>
    </p:spTree>
    <p:extLst>
      <p:ext uri="{BB962C8B-B14F-4D97-AF65-F5344CB8AC3E}">
        <p14:creationId xmlns:p14="http://schemas.microsoft.com/office/powerpoint/2010/main" val="229866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 + Impulse</a:t>
            </a:r>
          </a:p>
          <a:p>
            <a:pPr lvl="1"/>
            <a:r>
              <a:rPr lang="en-US" dirty="0"/>
              <a:t>Displace + transfer of momentum</a:t>
            </a:r>
          </a:p>
          <a:p>
            <a:pPr lvl="2"/>
            <a:r>
              <a:rPr lang="en-US" dirty="0"/>
              <a:t>Two step process: makes intuitive sense</a:t>
            </a:r>
          </a:p>
          <a:p>
            <a:pPr lvl="1"/>
            <a:r>
              <a:rPr lang="en-US" dirty="0"/>
              <a:t>Penalty Method: complex</a:t>
            </a:r>
          </a:p>
          <a:p>
            <a:r>
              <a:rPr lang="en-US" dirty="0"/>
              <a:t>Projection stability</a:t>
            </a:r>
          </a:p>
          <a:p>
            <a:pPr lvl="1"/>
            <a:r>
              <a:rPr lang="en-US" dirty="0"/>
              <a:t>Relaxation Loop: graduate dis-</a:t>
            </a:r>
            <a:r>
              <a:rPr lang="en-US" dirty="0" err="1"/>
              <a:t>engalement</a:t>
            </a:r>
            <a:r>
              <a:rPr lang="en-US" dirty="0"/>
              <a:t> rather than sudden push!</a:t>
            </a:r>
          </a:p>
          <a:p>
            <a:pPr lvl="1"/>
            <a:r>
              <a:rPr lang="en-US" dirty="0"/>
              <a:t>Relaxation iteration</a:t>
            </a:r>
          </a:p>
          <a:p>
            <a:pPr lvl="2"/>
            <a:r>
              <a:rPr lang="en-US" dirty="0"/>
              <a:t>E.g., Iterates 15 times, resolve 80% of interpenetration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2221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integrals </a:t>
            </a:r>
          </a:p>
          <a:p>
            <a:pPr lvl="1"/>
            <a:r>
              <a:rPr lang="en-US" dirty="0"/>
              <a:t>Euler’s Method and Symplectic Euler Integration</a:t>
            </a:r>
          </a:p>
          <a:p>
            <a:r>
              <a:rPr lang="en-US" dirty="0"/>
              <a:t>Approximate Newtonian motion with Symplectic Euler Integration</a:t>
            </a:r>
          </a:p>
          <a:p>
            <a:r>
              <a:rPr lang="en-US" dirty="0"/>
              <a:t>Resolve Interpenetration</a:t>
            </a:r>
          </a:p>
          <a:p>
            <a:r>
              <a:rPr lang="en-US" dirty="0"/>
              <a:t>Respond to collisions that resemble the real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8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9.6: Positional Correction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work with computed </a:t>
            </a:r>
            <a:r>
              <a:rPr lang="en-US" dirty="0" err="1"/>
              <a:t>CollisionInfo</a:t>
            </a:r>
            <a:endParaRPr lang="en-US" dirty="0"/>
          </a:p>
          <a:p>
            <a:r>
              <a:rPr lang="en-US" dirty="0"/>
              <a:t>Relaxation iteration for Projection Method</a:t>
            </a:r>
          </a:p>
        </p:txBody>
      </p:sp>
    </p:spTree>
    <p:extLst>
      <p:ext uri="{BB962C8B-B14F-4D97-AF65-F5344CB8AC3E}">
        <p14:creationId xmlns:p14="http://schemas.microsoft.com/office/powerpoint/2010/main" val="268353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Physics.js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an outer relaxation loop (index-k)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09677"/>
            <a:ext cx="8375904" cy="2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968751"/>
            <a:ext cx="9117742" cy="38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7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968751"/>
            <a:ext cx="9117742" cy="382836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86528" y="4001294"/>
            <a:ext cx="3569802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9131348" y="4501640"/>
            <a:ext cx="1925573" cy="600712"/>
          </a:xfrm>
          <a:prstGeom prst="wedgeRoundRectCallout">
            <a:avLst>
              <a:gd name="adj1" fmla="val -85819"/>
              <a:gd name="adj2" fmla="val -694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Collision Normal: from s1 towards s2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97040" y="3621450"/>
            <a:ext cx="2710266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9131347" y="2742675"/>
            <a:ext cx="1925573" cy="600712"/>
          </a:xfrm>
          <a:prstGeom prst="wedgeRoundRectCallout">
            <a:avLst>
              <a:gd name="adj1" fmla="val -46880"/>
              <a:gd name="adj2" fmla="val 989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80% of the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num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</m:num>
                      <m:den>
                        <m:f>
                          <m:f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353056" y="3363567"/>
            <a:ext cx="536448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968751"/>
            <a:ext cx="9117742" cy="382836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86528" y="4001294"/>
            <a:ext cx="3569802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9131348" y="4501640"/>
            <a:ext cx="1925573" cy="600712"/>
          </a:xfrm>
          <a:prstGeom prst="wedgeRoundRectCallout">
            <a:avLst>
              <a:gd name="adj1" fmla="val -85819"/>
              <a:gd name="adj2" fmla="val -694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Collision Normal: from s1 towards s2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97040" y="3621450"/>
            <a:ext cx="2710266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9131347" y="2742675"/>
            <a:ext cx="1925573" cy="600712"/>
          </a:xfrm>
          <a:prstGeom prst="wedgeRoundRectCallout">
            <a:avLst>
              <a:gd name="adj1" fmla="val -46880"/>
              <a:gd name="adj2" fmla="val 989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80% of the depth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61488" y="4660616"/>
            <a:ext cx="5175504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5"/>
              <p:cNvSpPr txBox="1">
                <a:spLocks/>
              </p:cNvSpPr>
              <p:nvPr/>
            </p:nvSpPr>
            <p:spPr>
              <a:xfrm>
                <a:off x="5447689" y="5543791"/>
                <a:ext cx="4421735" cy="1013015"/>
              </a:xfrm>
              <a:prstGeom prst="wedgeRoundRectCallout">
                <a:avLst>
                  <a:gd name="adj1" fmla="val 6270"/>
                  <a:gd name="adj2" fmla="val -106935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Moves s1 away from s2 weighted by: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Higher mass, smaller movement!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89" y="5543791"/>
                <a:ext cx="4421735" cy="1013015"/>
              </a:xfrm>
              <a:prstGeom prst="wedgeRoundRectCallout">
                <a:avLst>
                  <a:gd name="adj1" fmla="val 6270"/>
                  <a:gd name="adj2" fmla="val -106935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5"/>
              <p:cNvSpPr txBox="1">
                <a:spLocks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num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</m:num>
                      <m:den>
                        <m:f>
                          <m:f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2353056" y="3363567"/>
            <a:ext cx="536448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0" y="2576009"/>
            <a:ext cx="9132379" cy="28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</p:spTree>
    <p:extLst>
      <p:ext uri="{BB962C8B-B14F-4D97-AF65-F5344CB8AC3E}">
        <p14:creationId xmlns:p14="http://schemas.microsoft.com/office/powerpoint/2010/main" val="1131049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Broad phase</a:t>
            </a:r>
          </a:p>
        </p:txBody>
      </p:sp>
    </p:spTree>
    <p:extLst>
      <p:ext uri="{BB962C8B-B14F-4D97-AF65-F5344CB8AC3E}">
        <p14:creationId xmlns:p14="http://schemas.microsoft.com/office/powerpoint/2010/main" val="186770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been doing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are approximating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27" y="2376868"/>
            <a:ext cx="3099832" cy="488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86" y="860107"/>
            <a:ext cx="3201018" cy="3731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326" y="3978094"/>
            <a:ext cx="3767328" cy="16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Broad phase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Actual collision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26577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Broad phase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Actual collision computation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Ensures collision normal points from s1 towards s2</a:t>
            </a:r>
          </a:p>
        </p:txBody>
      </p:sp>
    </p:spTree>
    <p:extLst>
      <p:ext uri="{BB962C8B-B14F-4D97-AF65-F5344CB8AC3E}">
        <p14:creationId xmlns:p14="http://schemas.microsoft.com/office/powerpoint/2010/main" val="2226124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Broad phase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Actual collision computation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Ensures collision normal points from s1 towards s2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Draw, that should not be here!</a:t>
            </a:r>
          </a:p>
        </p:txBody>
      </p:sp>
    </p:spTree>
    <p:extLst>
      <p:ext uri="{BB962C8B-B14F-4D97-AF65-F5344CB8AC3E}">
        <p14:creationId xmlns:p14="http://schemas.microsoft.com/office/powerpoint/2010/main" val="4179198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Broad phase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Actual collision computation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Ensures collision normal points from s1 towards s2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Draw, that should not be here!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8018296" y="5323852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</a:t>
            </a:r>
          </a:p>
        </p:txBody>
      </p:sp>
    </p:spTree>
    <p:extLst>
      <p:ext uri="{BB962C8B-B14F-4D97-AF65-F5344CB8AC3E}">
        <p14:creationId xmlns:p14="http://schemas.microsoft.com/office/powerpoint/2010/main" val="3775867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resolve collision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Broad phase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Actual collision computation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Ensures collision normal points from s1 towards s2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Draw, that should not be here!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8018296" y="5323852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049654" y="2481196"/>
            <a:ext cx="474144" cy="3604203"/>
          </a:xfrm>
          <a:prstGeom prst="leftBrace">
            <a:avLst>
              <a:gd name="adj1" fmla="val 78049"/>
              <a:gd name="adj2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584960" y="5387658"/>
            <a:ext cx="2878935" cy="1011084"/>
          </a:xfrm>
          <a:prstGeom prst="wedgeRoundRectCallout">
            <a:avLst>
              <a:gd name="adj1" fmla="val -70558"/>
              <a:gd name="adj2" fmla="val -1547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Loops over 15 times per update!!</a:t>
            </a:r>
          </a:p>
        </p:txBody>
      </p:sp>
    </p:spTree>
    <p:extLst>
      <p:ext uri="{BB962C8B-B14F-4D97-AF65-F5344CB8AC3E}">
        <p14:creationId xmlns:p14="http://schemas.microsoft.com/office/powerpoint/2010/main" val="3361479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Shapes movement and positional correction is under control</a:t>
            </a:r>
          </a:p>
          <a:p>
            <a:r>
              <a:rPr lang="en-US" dirty="0"/>
              <a:t>Cool?</a:t>
            </a:r>
          </a:p>
        </p:txBody>
      </p:sp>
    </p:spTree>
    <p:extLst>
      <p:ext uri="{BB962C8B-B14F-4D97-AF65-F5344CB8AC3E}">
        <p14:creationId xmlns:p14="http://schemas.microsoft.com/office/powerpoint/2010/main" val="3118881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Collision: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 Method</a:t>
            </a:r>
          </a:p>
          <a:p>
            <a:pPr lvl="1"/>
            <a:r>
              <a:rPr lang="en-US" dirty="0"/>
              <a:t>Positional Correction</a:t>
            </a:r>
          </a:p>
          <a:p>
            <a:r>
              <a:rPr lang="en-US" dirty="0"/>
              <a:t>Impulse Method</a:t>
            </a:r>
          </a:p>
          <a:p>
            <a:pPr lvl="1"/>
            <a:r>
              <a:rPr lang="en-US" dirty="0"/>
              <a:t>To repulse the colliding objects!</a:t>
            </a:r>
          </a:p>
        </p:txBody>
      </p:sp>
    </p:spTree>
    <p:extLst>
      <p:ext uri="{BB962C8B-B14F-4D97-AF65-F5344CB8AC3E}">
        <p14:creationId xmlns:p14="http://schemas.microsoft.com/office/powerpoint/2010/main" val="4066531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decomposing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True in general:</a:t>
            </a:r>
          </a:p>
          <a:p>
            <a:pPr lvl="1"/>
            <a:r>
              <a:rPr lang="en-US" dirty="0"/>
              <a:t>Decomposed into N/T</a:t>
            </a:r>
          </a:p>
          <a:p>
            <a:pPr lvl="1"/>
            <a:r>
              <a:rPr lang="en-US" dirty="0"/>
              <a:t>Reflection means: flipping N direction and keeping T direction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40" y="1491903"/>
            <a:ext cx="3979520" cy="3473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35" y="2065507"/>
            <a:ext cx="423862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55" y="3228842"/>
            <a:ext cx="4514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2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Symbols</a:t>
                </a:r>
              </a:p>
              <a:p>
                <a:pPr lvl="1"/>
                <a:r>
                  <a:rPr lang="en-US" dirty="0"/>
                  <a:t>Before collision: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After collision: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5"/>
                <a:endParaRPr lang="en-US" dirty="0"/>
              </a:p>
              <a:p>
                <a:r>
                  <a:rPr lang="en-US" dirty="0"/>
                  <a:t>Define relative velocity:</a:t>
                </a:r>
              </a:p>
              <a:p>
                <a:pPr lvl="6"/>
                <a:endParaRPr lang="en-US" dirty="0"/>
              </a:p>
              <a:p>
                <a:r>
                  <a:rPr lang="en-US" dirty="0"/>
                  <a:t>We do not know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(relative velocity after collision)… BUT, </a:t>
                </a:r>
              </a:p>
              <a:p>
                <a:pPr lvl="1"/>
                <a:r>
                  <a:rPr lang="en-US" dirty="0"/>
                  <a:t>We know the normal component: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24" y="714166"/>
            <a:ext cx="3654718" cy="360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22" y="3368838"/>
            <a:ext cx="27051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1272"/>
          <a:stretch/>
        </p:blipFill>
        <p:spPr>
          <a:xfrm>
            <a:off x="4009421" y="5159375"/>
            <a:ext cx="371856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091"/>
          <a:stretch/>
        </p:blipFill>
        <p:spPr>
          <a:xfrm>
            <a:off x="4000500" y="1368287"/>
            <a:ext cx="3726180" cy="115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Velocity after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e: coefficient of restitution: bounciness</a:t>
                </a:r>
              </a:p>
              <a:p>
                <a:pPr lvl="1"/>
                <a:r>
                  <a:rPr lang="en-US" dirty="0"/>
                  <a:t>All variable to the right are defined!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also defined (a number)</a:t>
                </a:r>
              </a:p>
              <a:p>
                <a:pPr lvl="1"/>
                <a:r>
                  <a:rPr lang="en-US" dirty="0"/>
                  <a:t>but we don’t know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!!</a:t>
                </a:r>
              </a:p>
              <a:p>
                <a:r>
                  <a:rPr lang="en-US" dirty="0"/>
                  <a:t>Remember: </a:t>
                </a:r>
              </a:p>
              <a:p>
                <a:endParaRPr lang="en-US" dirty="0"/>
              </a:p>
              <a:p>
                <a:pPr lvl="3"/>
                <a:endParaRPr lang="en-US" dirty="0"/>
              </a:p>
              <a:p>
                <a:pPr lvl="1"/>
                <a:r>
                  <a:rPr lang="en-US" dirty="0"/>
                  <a:t>Yeah, we don’t know what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(velocities _AFTER_ collision)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855" y="4567794"/>
            <a:ext cx="2571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0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Euler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Symplectic Euler Integration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84" y="2224521"/>
            <a:ext cx="4450270" cy="142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52" y="1373855"/>
            <a:ext cx="2976285" cy="149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52" y="3730752"/>
            <a:ext cx="2952919" cy="1457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584" y="4319587"/>
            <a:ext cx="4257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6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Impulse: change in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Object-A with </a:t>
                </a:r>
              </a:p>
              <a:p>
                <a:pPr lvl="1"/>
                <a:r>
                  <a:rPr lang="en-US" dirty="0"/>
                  <a:t>Mass,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Traveling with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After collision traveling with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momentum change as impulse, j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75" y="4001294"/>
            <a:ext cx="33147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5" y="4934744"/>
            <a:ext cx="2600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0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Impulse: change in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Object-A with </a:t>
                </a:r>
              </a:p>
              <a:p>
                <a:pPr lvl="1"/>
                <a:r>
                  <a:rPr lang="en-US" dirty="0"/>
                  <a:t>Mass,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Traveling with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After collision traveling with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momentum change as impulse, j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75" y="4001294"/>
            <a:ext cx="33147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5" y="4934744"/>
            <a:ext cx="2600325" cy="1123950"/>
          </a:xfrm>
          <a:prstGeom prst="rect">
            <a:avLst/>
          </a:prstGeom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6257077" y="4840353"/>
            <a:ext cx="2878935" cy="1011084"/>
          </a:xfrm>
          <a:prstGeom prst="wedgeRoundRectCallout">
            <a:avLst>
              <a:gd name="adj1" fmla="val -109739"/>
              <a:gd name="adj2" fmla="val 234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Says, change in velocity is inversely proportional to mass. The heavier, the less change!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64625" y="5553145"/>
            <a:ext cx="694143" cy="43322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0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impulse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know:</a:t>
            </a:r>
          </a:p>
          <a:p>
            <a:pPr lvl="5"/>
            <a:endParaRPr lang="en-US" dirty="0"/>
          </a:p>
          <a:p>
            <a:r>
              <a:rPr lang="en-US" dirty="0"/>
              <a:t>In the normal direction                                   and</a:t>
            </a:r>
          </a:p>
          <a:p>
            <a:pPr lvl="5"/>
            <a:endParaRPr lang="en-US" dirty="0"/>
          </a:p>
          <a:p>
            <a:r>
              <a:rPr lang="en-US" dirty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/>
              <a:t>But, we know: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38249" cy="901559"/>
            <a:chOff x="1902053" y="5020050"/>
            <a:chExt cx="473824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0971"/>
            <a:stretch/>
          </p:blipFill>
          <p:spPr>
            <a:xfrm>
              <a:off x="3721591" y="5020050"/>
              <a:ext cx="291871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135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impulse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know:</a:t>
            </a:r>
          </a:p>
          <a:p>
            <a:pPr lvl="5"/>
            <a:endParaRPr lang="en-US" dirty="0"/>
          </a:p>
          <a:p>
            <a:r>
              <a:rPr lang="en-US" dirty="0"/>
              <a:t>In the normal direction                                   and</a:t>
            </a:r>
          </a:p>
          <a:p>
            <a:pPr lvl="5"/>
            <a:endParaRPr lang="en-US" dirty="0"/>
          </a:p>
          <a:p>
            <a:r>
              <a:rPr lang="en-US" dirty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/>
              <a:t>But, we know: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38249" cy="901559"/>
            <a:chOff x="1902053" y="5020050"/>
            <a:chExt cx="473824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0971"/>
            <a:stretch/>
          </p:blipFill>
          <p:spPr>
            <a:xfrm>
              <a:off x="3721591" y="5020050"/>
              <a:ext cx="291871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5"/>
              <p:cNvSpPr txBox="1">
                <a:spLocks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Everything defined,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1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964914" y="3891914"/>
            <a:ext cx="357171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impulse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know:</a:t>
            </a:r>
          </a:p>
          <a:p>
            <a:pPr lvl="5"/>
            <a:endParaRPr lang="en-US" dirty="0"/>
          </a:p>
          <a:p>
            <a:r>
              <a:rPr lang="en-US" dirty="0"/>
              <a:t>In the normal direction                                   and</a:t>
            </a:r>
          </a:p>
          <a:p>
            <a:pPr lvl="5"/>
            <a:endParaRPr lang="en-US" dirty="0"/>
          </a:p>
          <a:p>
            <a:r>
              <a:rPr lang="en-US" dirty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/>
              <a:t>But, we know: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23009" cy="901559"/>
            <a:chOff x="1902053" y="5020050"/>
            <a:chExt cx="472300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1436"/>
            <a:stretch/>
          </p:blipFill>
          <p:spPr>
            <a:xfrm>
              <a:off x="3721591" y="5020050"/>
              <a:ext cx="290347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5"/>
              <p:cNvSpPr txBox="1">
                <a:spLocks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Everything defined,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1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964914" y="3891914"/>
            <a:ext cx="357171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28122" y="4928827"/>
            <a:ext cx="1680498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772516" y="4864812"/>
            <a:ext cx="2878935" cy="1011084"/>
          </a:xfrm>
          <a:prstGeom prst="wedgeRoundRectCallout">
            <a:avLst>
              <a:gd name="adj1" fmla="val -75580"/>
              <a:gd name="adj2" fmla="val -98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Everything is defined</a:t>
            </a:r>
          </a:p>
        </p:txBody>
      </p:sp>
    </p:spTree>
    <p:extLst>
      <p:ext uri="{BB962C8B-B14F-4D97-AF65-F5344CB8AC3E}">
        <p14:creationId xmlns:p14="http://schemas.microsoft.com/office/powerpoint/2010/main" val="3322642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impulse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know:</a:t>
            </a:r>
          </a:p>
          <a:p>
            <a:pPr lvl="5"/>
            <a:endParaRPr lang="en-US" dirty="0"/>
          </a:p>
          <a:p>
            <a:r>
              <a:rPr lang="en-US" dirty="0"/>
              <a:t>In the normal direction                                   and</a:t>
            </a:r>
          </a:p>
          <a:p>
            <a:pPr lvl="5"/>
            <a:endParaRPr lang="en-US" dirty="0"/>
          </a:p>
          <a:p>
            <a:r>
              <a:rPr lang="en-US" dirty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/>
              <a:t>But, we know: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23009" cy="901559"/>
            <a:chOff x="1902053" y="5020050"/>
            <a:chExt cx="472300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1436"/>
            <a:stretch/>
          </p:blipFill>
          <p:spPr>
            <a:xfrm>
              <a:off x="3721591" y="5020050"/>
              <a:ext cx="290347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5"/>
              <p:cNvSpPr txBox="1">
                <a:spLocks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Everything defined,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1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964914" y="3891914"/>
            <a:ext cx="357171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28122" y="4928827"/>
            <a:ext cx="1665258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772516" y="4864812"/>
            <a:ext cx="2878935" cy="1011084"/>
          </a:xfrm>
          <a:prstGeom prst="wedgeRoundRectCallout">
            <a:avLst>
              <a:gd name="adj1" fmla="val -75580"/>
              <a:gd name="adj2" fmla="val -682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Everything is defined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63690" y="3891914"/>
            <a:ext cx="162115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54028" y="4921289"/>
            <a:ext cx="162115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6706" y="4939327"/>
            <a:ext cx="2878935" cy="1011084"/>
          </a:xfrm>
          <a:prstGeom prst="wedgeRoundRectCallout">
            <a:avLst>
              <a:gd name="adj1" fmla="val 58878"/>
              <a:gd name="adj2" fmla="val -1115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Everything is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5"/>
              <p:cNvSpPr txBox="1">
                <a:spLocks/>
              </p:cNvSpPr>
              <p:nvPr/>
            </p:nvSpPr>
            <p:spPr>
              <a:xfrm>
                <a:off x="86369" y="4921289"/>
                <a:ext cx="2878935" cy="1011084"/>
              </a:xfrm>
              <a:prstGeom prst="wedgeRoundRectCallout">
                <a:avLst>
                  <a:gd name="adj1" fmla="val 57819"/>
                  <a:gd name="adj2" fmla="val -41488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These are the same thing!! Can solve for the impulse,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" y="4921289"/>
                <a:ext cx="2878935" cy="1011084"/>
              </a:xfrm>
              <a:prstGeom prst="wedgeRoundRectCallout">
                <a:avLst>
                  <a:gd name="adj1" fmla="val 57819"/>
                  <a:gd name="adj2" fmla="val -41488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18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impulse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velocity derived from impulse equations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Relative velocity based on arbitrary bounciness</a:t>
            </a:r>
          </a:p>
          <a:p>
            <a:endParaRPr lang="en-US" dirty="0"/>
          </a:p>
          <a:p>
            <a:r>
              <a:rPr lang="en-US" dirty="0"/>
              <a:t>Says: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39" y="2197974"/>
            <a:ext cx="4140829" cy="56252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20439" y="3230474"/>
            <a:ext cx="4297682" cy="749907"/>
            <a:chOff x="1902053" y="5020050"/>
            <a:chExt cx="4777370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9778"/>
            <a:stretch/>
          </p:blipFill>
          <p:spPr>
            <a:xfrm>
              <a:off x="3721592" y="5020050"/>
              <a:ext cx="295783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297" y="3906411"/>
            <a:ext cx="4480783" cy="906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240" y="4900994"/>
            <a:ext cx="2568162" cy="13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89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in Normal and Tangent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Tangent: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Assuming f is friction coefficient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48194"/>
            <a:ext cx="2568162" cy="1391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0" y="3370412"/>
            <a:ext cx="2841307" cy="15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94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Step A</a:t>
            </a:r>
            <a:r>
              <a:rPr lang="en-US" dirty="0"/>
              <a:t>: make sure at least one of the colliding shapes is not static</a:t>
            </a:r>
          </a:p>
          <a:p>
            <a:pPr lvl="1"/>
            <a:r>
              <a:rPr lang="en-US" dirty="0"/>
              <a:t>an inverse mass that is not equal to 0</a:t>
            </a:r>
          </a:p>
          <a:p>
            <a:r>
              <a:rPr lang="en-US" b="1" dirty="0"/>
              <a:t>Step B</a:t>
            </a:r>
            <a:r>
              <a:rPr lang="en-US" dirty="0"/>
              <a:t>: positional correction with relaxation iterations</a:t>
            </a:r>
          </a:p>
          <a:p>
            <a:r>
              <a:rPr lang="en-US" b="1" dirty="0"/>
              <a:t>Step C</a:t>
            </a:r>
            <a:r>
              <a:rPr lang="en-US" dirty="0"/>
              <a:t>: compute relative velocity</a:t>
            </a:r>
          </a:p>
          <a:p>
            <a:r>
              <a:rPr lang="en-US" b="1" dirty="0"/>
              <a:t>Step D</a:t>
            </a:r>
            <a:r>
              <a:rPr lang="en-US" dirty="0"/>
              <a:t>: compute the Normal and Tangent components of the relative velocity</a:t>
            </a:r>
          </a:p>
          <a:p>
            <a:pPr lvl="1"/>
            <a:r>
              <a:rPr lang="en-US" dirty="0"/>
              <a:t>Normal component indicates how rapidly the two shapes are moving toward or away </a:t>
            </a:r>
          </a:p>
          <a:p>
            <a:pPr lvl="1"/>
            <a:r>
              <a:rPr lang="en-US" dirty="0"/>
              <a:t>Positive value: the shapes are moving away from each and impulse response will </a:t>
            </a:r>
            <a:r>
              <a:rPr lang="en-US" b="1" i="1" dirty="0"/>
              <a:t>not </a:t>
            </a:r>
            <a:r>
              <a:rPr lang="en-US" dirty="0"/>
              <a:t>be necessary.</a:t>
            </a:r>
          </a:p>
          <a:p>
            <a:pPr lvl="2"/>
            <a:r>
              <a:rPr lang="en-US" dirty="0"/>
              <a:t>Remember, the two are already not interpenetrating at this point (taken care of in Step B)</a:t>
            </a:r>
          </a:p>
          <a:p>
            <a:r>
              <a:rPr lang="en-US" b="1" dirty="0"/>
              <a:t>Step E/F</a:t>
            </a:r>
            <a:r>
              <a:rPr lang="en-US" dirty="0"/>
              <a:t>: compute the impulse in the normal and tangent directions</a:t>
            </a:r>
          </a:p>
          <a:p>
            <a:r>
              <a:rPr lang="en-US" b="1" dirty="0"/>
              <a:t>Step G</a:t>
            </a:r>
            <a:r>
              <a:rPr lang="en-US" dirty="0"/>
              <a:t>: apply impulses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5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9.7: Collision Impulse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details of Impulse Method computations</a:t>
            </a:r>
          </a:p>
          <a:p>
            <a:pPr lvl="0"/>
            <a:r>
              <a:rPr lang="en-US" dirty="0"/>
              <a:t>To build a system that resolves the collision between colliding shapes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Euler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Symplectic Euler Integration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84" y="2224521"/>
            <a:ext cx="4450270" cy="142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52" y="1373855"/>
            <a:ext cx="2976285" cy="149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52" y="3730752"/>
            <a:ext cx="2952919" cy="1457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584" y="4319587"/>
            <a:ext cx="4257675" cy="15716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447993" y="3073467"/>
            <a:ext cx="1815266" cy="71411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14140" y="5148245"/>
            <a:ext cx="1520900" cy="71411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195546" y="1373855"/>
            <a:ext cx="676364" cy="6738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33728" y="4513994"/>
            <a:ext cx="676364" cy="6738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Physics.js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Relaxation iteration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shape objects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Broad phase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Actual collision computation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Ensures collision normal points from s1 towards s2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Draw, that should not be here!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8018296" y="5323852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</a:t>
            </a:r>
          </a:p>
        </p:txBody>
      </p:sp>
    </p:spTree>
    <p:extLst>
      <p:ext uri="{BB962C8B-B14F-4D97-AF65-F5344CB8AC3E}">
        <p14:creationId xmlns:p14="http://schemas.microsoft.com/office/powerpoint/2010/main" val="3688694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physics.js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8018296" y="5323852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 + Impulse</a:t>
            </a:r>
          </a:p>
        </p:txBody>
      </p:sp>
    </p:spTree>
    <p:extLst>
      <p:ext uri="{BB962C8B-B14F-4D97-AF65-F5344CB8AC3E}">
        <p14:creationId xmlns:p14="http://schemas.microsoft.com/office/powerpoint/2010/main" val="690686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5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Only if both are non-static</a:t>
            </a:r>
          </a:p>
        </p:txBody>
      </p:sp>
    </p:spTree>
    <p:extLst>
      <p:ext uri="{BB962C8B-B14F-4D97-AF65-F5344CB8AC3E}">
        <p14:creationId xmlns:p14="http://schemas.microsoft.com/office/powerpoint/2010/main" val="2530275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Only if both are non-static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</a:t>
            </a:r>
          </a:p>
        </p:txBody>
      </p:sp>
    </p:spTree>
    <p:extLst>
      <p:ext uri="{BB962C8B-B14F-4D97-AF65-F5344CB8AC3E}">
        <p14:creationId xmlns:p14="http://schemas.microsoft.com/office/powerpoint/2010/main" val="668204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Only if both are non-static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257576" y="2313798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Relative velocity</a:t>
            </a:r>
          </a:p>
        </p:txBody>
      </p:sp>
    </p:spTree>
    <p:extLst>
      <p:ext uri="{BB962C8B-B14F-4D97-AF65-F5344CB8AC3E}">
        <p14:creationId xmlns:p14="http://schemas.microsoft.com/office/powerpoint/2010/main" val="3928417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Only if both are non-static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257576" y="2313798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Relative velocity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204236" y="3899140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Normal component of relative velocity!</a:t>
            </a:r>
          </a:p>
        </p:txBody>
      </p:sp>
    </p:spTree>
    <p:extLst>
      <p:ext uri="{BB962C8B-B14F-4D97-AF65-F5344CB8AC3E}">
        <p14:creationId xmlns:p14="http://schemas.microsoft.com/office/powerpoint/2010/main" val="4209441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Only if both are non-static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Projection Method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257576" y="2313798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Relative velocity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204236" y="3899140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Normal component of relative velocity!</a:t>
            </a: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2204236" y="558185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Use min of the two, a choice</a:t>
            </a:r>
          </a:p>
        </p:txBody>
      </p:sp>
    </p:spTree>
    <p:extLst>
      <p:ext uri="{BB962C8B-B14F-4D97-AF65-F5344CB8AC3E}">
        <p14:creationId xmlns:p14="http://schemas.microsoft.com/office/powerpoint/2010/main" val="12326536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and using impulse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973580"/>
            <a:ext cx="10776585" cy="3123247"/>
            <a:chOff x="493395" y="1690688"/>
            <a:chExt cx="13125450" cy="44043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0" y="1690688"/>
              <a:ext cx="10058400" cy="1000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95" y="2637472"/>
              <a:ext cx="13125450" cy="345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992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and using impulse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973580"/>
            <a:ext cx="10776585" cy="3123247"/>
            <a:chOff x="493395" y="1690688"/>
            <a:chExt cx="13125450" cy="44043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0" y="1690688"/>
              <a:ext cx="10058400" cy="1000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95" y="2637472"/>
              <a:ext cx="13125450" cy="3457575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3368039" y="3911279"/>
            <a:ext cx="8246745" cy="82074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096000" y="4680273"/>
            <a:ext cx="4770120" cy="1496690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Remember: n is collision normal (point </a:t>
            </a:r>
            <a:r>
              <a:rPr lang="en-US" sz="1600" dirty="0" err="1">
                <a:solidFill>
                  <a:schemeClr val="tx1"/>
                </a:solidFill>
              </a:rPr>
              <a:t>fom</a:t>
            </a:r>
            <a:r>
              <a:rPr lang="en-US" sz="1600" dirty="0">
                <a:solidFill>
                  <a:schemeClr val="tx1"/>
                </a:solidFill>
              </a:rPr>
              <a:t> S1 to S2)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Velocity change is inversely proportional to mass, the heavier, the less change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!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115" y="757820"/>
            <a:ext cx="2568162" cy="1391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75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Physical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Mass</a:t>
            </a:r>
            <a:r>
              <a:rPr lang="en-US" dirty="0"/>
              <a:t>: amount of matter in an object, or how dense an object is.</a:t>
            </a:r>
          </a:p>
          <a:p>
            <a:r>
              <a:rPr lang="en-US" b="1" dirty="0"/>
              <a:t>Force</a:t>
            </a:r>
            <a:r>
              <a:rPr lang="en-US" dirty="0"/>
              <a:t>: interaction or energy imparted on an object that will change the motion of that object.</a:t>
            </a:r>
          </a:p>
          <a:p>
            <a:r>
              <a:rPr lang="en-US" b="1" dirty="0"/>
              <a:t>Relative Velocity</a:t>
            </a:r>
            <a:r>
              <a:rPr lang="en-US" dirty="0"/>
              <a:t>: difference in velocity between two travel shapes.</a:t>
            </a:r>
          </a:p>
          <a:p>
            <a:r>
              <a:rPr lang="en-US" b="1" dirty="0"/>
              <a:t>Coefficient of Restitution</a:t>
            </a:r>
            <a:r>
              <a:rPr lang="en-US" dirty="0"/>
              <a:t>: the ratio of relative velocity after and before a collision. This is a measure of how much of the kinetic energy remains for the object to rebound from one another, or, bounciness. </a:t>
            </a:r>
          </a:p>
          <a:p>
            <a:r>
              <a:rPr lang="en-US" b="1" dirty="0"/>
              <a:t>Coefficient of Friction</a:t>
            </a:r>
            <a:r>
              <a:rPr lang="en-US" dirty="0"/>
              <a:t>: a number that describes the ratio of the force of friction between two bodies. In your very simplistic implementation, friction is applied directly to slow down linear motion or rotation.</a:t>
            </a:r>
          </a:p>
          <a:p>
            <a:r>
              <a:rPr lang="en-US" b="1" dirty="0"/>
              <a:t>Impulse</a:t>
            </a:r>
            <a:r>
              <a:rPr lang="en-US" dirty="0"/>
              <a:t>: accumulated force over time that can cause a change in the velocity. For example, resulting from a collision.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47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the tangent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606868"/>
            <a:ext cx="10223182" cy="4989195"/>
            <a:chOff x="1033462" y="2495550"/>
            <a:chExt cx="12915900" cy="71951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462" y="2495550"/>
              <a:ext cx="10125075" cy="1866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462" y="4366260"/>
              <a:ext cx="12915900" cy="532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352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the tangent direction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867"/>
            <a:ext cx="8014191" cy="12945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1922" y="1604226"/>
            <a:ext cx="8246745" cy="14209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597022" y="3220778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597022" y="4588801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81564" y="3894220"/>
            <a:ext cx="0" cy="136908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4480" y="4360015"/>
                <a:ext cx="447367" cy="43749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2000" baseline="-25000" dirty="0"/>
                  <a:t>AB1</a:t>
                </a:r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80" y="4360015"/>
                <a:ext cx="447367" cy="437492"/>
              </a:xfrm>
              <a:prstGeom prst="rect">
                <a:avLst/>
              </a:prstGeom>
              <a:blipFill rotWithShape="0">
                <a:blip r:embed="rId3"/>
                <a:stretch>
                  <a:fillRect l="-18919" r="-21622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blipFill rotWithShape="0">
                <a:blip r:embed="rId4"/>
                <a:stretch>
                  <a:fillRect l="-22581" t="-4615"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>
            <a:spLocks noChangeAspect="1"/>
          </p:cNvSpPr>
          <p:nvPr/>
        </p:nvSpPr>
        <p:spPr>
          <a:xfrm>
            <a:off x="5046988" y="5507031"/>
            <a:ext cx="14908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907527" y="3278770"/>
            <a:ext cx="13946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122420" y="4143075"/>
            <a:ext cx="1159144" cy="111828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5"/>
          <p:cNvSpPr txBox="1">
            <a:spLocks/>
          </p:cNvSpPr>
          <p:nvPr/>
        </p:nvSpPr>
        <p:spPr>
          <a:xfrm>
            <a:off x="6298073" y="3764670"/>
            <a:ext cx="4770120" cy="1496690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Complete the diagram based on the above code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32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the tangent direction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867"/>
            <a:ext cx="8014191" cy="12945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1922" y="1604226"/>
            <a:ext cx="8246745" cy="14209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597022" y="3220778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597022" y="4588801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76943" y="4483262"/>
                <a:ext cx="447367" cy="43749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2000" baseline="-25000" dirty="0"/>
                  <a:t>AB1</a:t>
                </a:r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43" y="4483262"/>
                <a:ext cx="447367" cy="437492"/>
              </a:xfrm>
              <a:prstGeom prst="rect">
                <a:avLst/>
              </a:prstGeom>
              <a:blipFill rotWithShape="0">
                <a:blip r:embed="rId3"/>
                <a:stretch>
                  <a:fillRect l="-20548" r="-21918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blipFill rotWithShape="0">
                <a:blip r:embed="rId4"/>
                <a:stretch>
                  <a:fillRect l="-22581" t="-4615"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7847242" y="4142657"/>
            <a:ext cx="246281" cy="1118703"/>
          </a:xfrm>
          <a:prstGeom prst="rightBrace">
            <a:avLst>
              <a:gd name="adj1" fmla="val 1042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22420" y="4142657"/>
            <a:ext cx="361674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35650" y="5261360"/>
            <a:ext cx="262665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81564" y="3894220"/>
            <a:ext cx="0" cy="136908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2420" y="4143075"/>
            <a:ext cx="1159144" cy="111828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8259804" y="4484132"/>
            <a:ext cx="2145222" cy="64668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relativeVelocity.dot(n)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4137667" y="4140407"/>
            <a:ext cx="1197938" cy="7239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5046988" y="5507031"/>
            <a:ext cx="14908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4907527" y="3278770"/>
            <a:ext cx="13946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31" name="Title 5"/>
          <p:cNvSpPr txBox="1">
            <a:spLocks/>
          </p:cNvSpPr>
          <p:nvPr/>
        </p:nvSpPr>
        <p:spPr>
          <a:xfrm>
            <a:off x="2131721" y="3190240"/>
            <a:ext cx="2145222" cy="646688"/>
          </a:xfrm>
          <a:prstGeom prst="wedgeRoundRectCallout">
            <a:avLst>
              <a:gd name="adj1" fmla="val 59922"/>
              <a:gd name="adj2" fmla="val 9292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tangent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9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the tangent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606868"/>
            <a:ext cx="10223182" cy="4989195"/>
            <a:chOff x="1033462" y="2495550"/>
            <a:chExt cx="12915900" cy="71951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462" y="2495550"/>
              <a:ext cx="10125075" cy="1866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462" y="4366260"/>
              <a:ext cx="12915900" cy="5324475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721922" y="2846286"/>
            <a:ext cx="10563298" cy="387455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629" y="1311995"/>
            <a:ext cx="2841307" cy="1505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4541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and linear responses …</a:t>
            </a:r>
          </a:p>
          <a:p>
            <a:r>
              <a:rPr lang="en-US" dirty="0"/>
              <a:t>Need the shapes to rotate!</a:t>
            </a:r>
          </a:p>
        </p:txBody>
      </p:sp>
    </p:spTree>
    <p:extLst>
      <p:ext uri="{BB962C8B-B14F-4D97-AF65-F5344CB8AC3E}">
        <p14:creationId xmlns:p14="http://schemas.microsoft.com/office/powerpoint/2010/main" val="1100903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Linear vs Rotation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Displacement: </a:t>
            </a:r>
            <a:r>
              <a:rPr lang="en-US" b="1" dirty="0"/>
              <a:t>rotation</a:t>
            </a:r>
          </a:p>
          <a:p>
            <a:r>
              <a:rPr lang="en-US" dirty="0"/>
              <a:t>Velocity: </a:t>
            </a:r>
            <a:r>
              <a:rPr lang="en-US" b="1" dirty="0"/>
              <a:t>angular velocity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a vector perpendicular to Velocity!</a:t>
            </a:r>
            <a:r>
              <a:rPr lang="en-US" dirty="0"/>
              <a:t>)</a:t>
            </a:r>
          </a:p>
          <a:p>
            <a:r>
              <a:rPr lang="en-US" dirty="0"/>
              <a:t>Force: </a:t>
            </a:r>
            <a:r>
              <a:rPr lang="en-US" b="1" dirty="0"/>
              <a:t>torque</a:t>
            </a:r>
            <a:endParaRPr lang="en-US" dirty="0"/>
          </a:p>
          <a:p>
            <a:r>
              <a:rPr lang="en-US" dirty="0"/>
              <a:t>Mass: </a:t>
            </a:r>
            <a:r>
              <a:rPr lang="en-US" b="1" dirty="0"/>
              <a:t>rotational inertia</a:t>
            </a:r>
          </a:p>
          <a:p>
            <a:pPr lvl="1"/>
            <a:r>
              <a:rPr lang="en-US" dirty="0"/>
              <a:t>rotational inertia is also known as the angular mass, or rotational inertia</a:t>
            </a:r>
          </a:p>
          <a:p>
            <a:pPr lvl="1"/>
            <a:r>
              <a:rPr lang="en-US" dirty="0"/>
              <a:t>determines the torque needed for a desired angular acceleration about a rotational axis</a:t>
            </a:r>
          </a:p>
          <a:p>
            <a:pPr lvl="1"/>
            <a:r>
              <a:rPr lang="en-US" dirty="0"/>
              <a:t>Derived based on </a:t>
            </a:r>
            <a:r>
              <a:rPr lang="en-US" b="1" dirty="0"/>
              <a:t>Mass</a:t>
            </a:r>
            <a:r>
              <a:rPr lang="en-US" dirty="0"/>
              <a:t> and </a:t>
            </a:r>
            <a:r>
              <a:rPr lang="en-US" b="1" dirty="0"/>
              <a:t>shape geometry</a:t>
            </a:r>
          </a:p>
          <a:p>
            <a:pPr lvl="2"/>
            <a:r>
              <a:rPr lang="en-US" dirty="0">
                <a:hlinkClick r:id="rId2"/>
              </a:rPr>
              <a:t>https://en.wikipedia.org/wiki/List_of_moments_of_inertia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156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rotation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Velocity on the shape is positional dependent!</a:t>
                </a:r>
              </a:p>
              <a:p>
                <a:pPr lvl="1"/>
                <a:r>
                  <a:rPr lang="en-US" dirty="0"/>
                  <a:t>Angular velocity is a vector that is perpendicular to the linear velocity.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dirty="0"/>
                  <a:t> is a vector in the z direction since objects rotate around their center of mass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31616"/>
            <a:ext cx="3292792" cy="3139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080510"/>
            <a:ext cx="3886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55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65" y="2607575"/>
            <a:ext cx="4878029" cy="3498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velocity before and after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Linear 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Angular velocity: I is inertia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978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out everything we know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After collision, 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know these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75" y="1690688"/>
            <a:ext cx="2155206" cy="20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57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out everything we know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After collision, 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know these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75" y="1690688"/>
            <a:ext cx="2155206" cy="20547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32880" y="2201932"/>
            <a:ext cx="2632365" cy="7419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5535073" y="1825625"/>
            <a:ext cx="2145222" cy="646688"/>
          </a:xfrm>
          <a:prstGeom prst="wedgeRoundRectCallout">
            <a:avLst>
              <a:gd name="adj1" fmla="val -66913"/>
              <a:gd name="adj2" fmla="val 7291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All given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64103" y="3259304"/>
            <a:ext cx="2632365" cy="7419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5"/>
              <p:cNvSpPr txBox="1">
                <a:spLocks/>
              </p:cNvSpPr>
              <p:nvPr/>
            </p:nvSpPr>
            <p:spPr>
              <a:xfrm>
                <a:off x="5566296" y="3259304"/>
                <a:ext cx="2145222" cy="646688"/>
              </a:xfrm>
              <a:prstGeom prst="wedgeRoundRectCallout">
                <a:avLst>
                  <a:gd name="adj1" fmla="val -66081"/>
                  <a:gd name="adj2" fmla="val 13600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both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96" y="3259304"/>
                <a:ext cx="2145222" cy="646688"/>
              </a:xfrm>
              <a:prstGeom prst="wedgeRoundRectCallout">
                <a:avLst>
                  <a:gd name="adj1" fmla="val -66081"/>
                  <a:gd name="adj2" fmla="val 13600"/>
                  <a:gd name="adj3" fmla="val 16667"/>
                </a:avLst>
              </a:prstGeom>
              <a:blipFill rotWithShape="0">
                <a:blip r:embed="rId4"/>
                <a:stretch>
                  <a:fillRect b="-4630"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7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Linear vs Rotation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Displacement: </a:t>
            </a:r>
            <a:r>
              <a:rPr lang="en-US" b="1" dirty="0"/>
              <a:t>rotation</a:t>
            </a:r>
          </a:p>
          <a:p>
            <a:r>
              <a:rPr lang="en-US" dirty="0"/>
              <a:t>Velocity: </a:t>
            </a:r>
            <a:r>
              <a:rPr lang="en-US" b="1" dirty="0"/>
              <a:t>angular velocity</a:t>
            </a:r>
            <a:endParaRPr lang="en-US" dirty="0"/>
          </a:p>
          <a:p>
            <a:r>
              <a:rPr lang="en-US" dirty="0"/>
              <a:t>Force: </a:t>
            </a:r>
            <a:r>
              <a:rPr lang="en-US" b="1" dirty="0"/>
              <a:t>torque</a:t>
            </a:r>
            <a:r>
              <a:rPr lang="en-US" dirty="0"/>
              <a:t> </a:t>
            </a:r>
          </a:p>
          <a:p>
            <a:r>
              <a:rPr lang="en-US" dirty="0"/>
              <a:t>Mass: </a:t>
            </a:r>
            <a:r>
              <a:rPr lang="en-US" b="1" dirty="0"/>
              <a:t>rotational inertia</a:t>
            </a:r>
          </a:p>
          <a:p>
            <a:pPr lvl="1"/>
            <a:r>
              <a:rPr lang="en-US" dirty="0"/>
              <a:t>rotational inertia is also known as the angular mass, or rotational inertia</a:t>
            </a:r>
          </a:p>
          <a:p>
            <a:pPr lvl="1"/>
            <a:r>
              <a:rPr lang="en-US" dirty="0"/>
              <a:t>determines the torque needed for a desired angular acceleration about a rotational axis</a:t>
            </a:r>
          </a:p>
          <a:p>
            <a:pPr lvl="1"/>
            <a:r>
              <a:rPr lang="en-US" dirty="0"/>
              <a:t>Derived based on </a:t>
            </a:r>
            <a:r>
              <a:rPr lang="en-US" b="1" dirty="0"/>
              <a:t>Mass</a:t>
            </a:r>
            <a:r>
              <a:rPr lang="en-US" dirty="0"/>
              <a:t> and </a:t>
            </a:r>
            <a:r>
              <a:rPr lang="en-US" b="1" dirty="0"/>
              <a:t>shape geometry</a:t>
            </a:r>
          </a:p>
          <a:p>
            <a:pPr lvl="2"/>
            <a:r>
              <a:rPr lang="en-US" dirty="0">
                <a:hlinkClick r:id="rId2"/>
              </a:rPr>
              <a:t>https://en.wikipedia.org/wiki/List_of_moments_of_inertia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34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component … again!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54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Recall, for linear motion … looked Normal</a:t>
                </a:r>
              </a:p>
              <a:p>
                <a:pPr lvl="1"/>
                <a:r>
                  <a:rPr lang="en-US" dirty="0"/>
                  <a:t>Assumption, entire shape has the same velocity</a:t>
                </a:r>
              </a:p>
              <a:p>
                <a:pPr lvl="5"/>
                <a:endParaRPr lang="en-US" dirty="0"/>
              </a:p>
              <a:p>
                <a:r>
                  <a:rPr lang="en-US" dirty="0"/>
                  <a:t>Relative velocity, at the point of collision, P, after collision: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Relative velocity, at the point of collision, P, before/after collision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546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1272"/>
          <a:stretch/>
        </p:blipFill>
        <p:spPr>
          <a:xfrm>
            <a:off x="7493061" y="1672295"/>
            <a:ext cx="371856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for impulse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5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for impulse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230417" y="2808558"/>
            <a:ext cx="8297185" cy="350334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5"/>
              <p:cNvSpPr txBox="1">
                <a:spLocks/>
              </p:cNvSpPr>
              <p:nvPr/>
            </p:nvSpPr>
            <p:spPr>
              <a:xfrm>
                <a:off x="8454991" y="1937137"/>
                <a:ext cx="2145222" cy="646688"/>
              </a:xfrm>
              <a:prstGeom prst="wedgeRoundRectCallout">
                <a:avLst>
                  <a:gd name="adj1" fmla="val -55269"/>
                  <a:gd name="adj2" fmla="val 83264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Only unknown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!! </a:t>
                </a:r>
              </a:p>
            </p:txBody>
          </p:sp>
        </mc:Choice>
        <mc:Fallback xmlns="">
          <p:sp>
            <p:nvSpPr>
              <p:cNvPr id="5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91" y="1937137"/>
                <a:ext cx="2145222" cy="646688"/>
              </a:xfrm>
              <a:prstGeom prst="wedgeRoundRectCallout">
                <a:avLst>
                  <a:gd name="adj1" fmla="val -55269"/>
                  <a:gd name="adj2" fmla="val 83264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Impulses that supporting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0"/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25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9-8: Angular Impulse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details of angular impulse</a:t>
            </a:r>
          </a:p>
          <a:p>
            <a:pPr lvl="0"/>
            <a:r>
              <a:rPr lang="en-US" dirty="0"/>
              <a:t>To integration rotation into your collision resolution</a:t>
            </a:r>
          </a:p>
          <a:p>
            <a:pPr lvl="0"/>
            <a:r>
              <a:rPr lang="en-US" dirty="0"/>
              <a:t>To complete the physics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0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all Physics.js!!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4651476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//.. Check for stationary object + Positional Correction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//r is vector from center of shape to collision point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r2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newV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 +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mAngularVelocity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cross R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v1 = s1.mVelocity.add(new Vec2(-1 * s1.mAngularVelocity * r1.y,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s1.mAngularVelocity * r1.x));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v2 = s2.mVelocity.add(new Vec2(-1 * s2.mAngularVelocity * r2.y,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s2.mAngularVelocity * r2.x));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relativeVelocity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v2.subtract(v1);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Relative velocity in normal direction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relativeVelocity.dot(n);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… </a:t>
            </a:r>
          </a:p>
          <a:p>
            <a:pPr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all Physics.js!!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2484492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//.. Check for stationary object + Positional Correction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//r is vector from center of shape to collision point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r2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newV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 +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mAngularVelocity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cross R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v1 = s1.mVelocity.add(new Vec2(-1 * s1.mAngularVelocity * r1.y,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s1.mAngularVelocity * r1.x));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v2 = s2.mVelocity.add(new Vec2(-1 * s2.mAngularVelocity * r2.y,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s2.mAngularVelocity * r2.x));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relativeVelocity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v2.subtract(v1);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Relative velocity in normal direction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relativeVelocity.dot(n);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… </a:t>
            </a:r>
          </a:p>
          <a:p>
            <a:pPr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92395" y="1780711"/>
            <a:ext cx="6690731" cy="23097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1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317011" y="3753896"/>
            <a:ext cx="1828800" cy="1828800"/>
            <a:chOff x="9012292" y="2695051"/>
            <a:chExt cx="1828800" cy="1828800"/>
          </a:xfrm>
        </p:grpSpPr>
        <p:sp>
          <p:nvSpPr>
            <p:cNvPr id="8" name="Oval 7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Or 8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03707" y="4294272"/>
            <a:ext cx="1828800" cy="1828800"/>
            <a:chOff x="9012292" y="2695051"/>
            <a:chExt cx="1828800" cy="1828800"/>
          </a:xfrm>
        </p:grpSpPr>
        <p:sp>
          <p:nvSpPr>
            <p:cNvPr id="13" name="Oval 12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all physics.js!!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2484492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//.. Check for stationary object + Positional Correction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92395" y="1780711"/>
            <a:ext cx="6690731" cy="23097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5194711" y="4368002"/>
            <a:ext cx="869728" cy="323344"/>
          </a:xfrm>
          <a:prstGeom prst="wedgeRoundRectCallout">
            <a:avLst>
              <a:gd name="adj1" fmla="val 80715"/>
              <a:gd name="adj2" fmla="val 14672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30691" y="2620080"/>
            <a:ext cx="9277071" cy="67622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53794" y="4987538"/>
            <a:ext cx="163082" cy="18280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5373159" y="5170341"/>
            <a:ext cx="24846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/>
              <a:t>S1</a:t>
            </a:r>
            <a:endParaRPr lang="zh-CN" altLang="en-US" sz="2000" dirty="0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7539903" y="3766653"/>
            <a:ext cx="24846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/>
              <a:t>S2</a:t>
            </a:r>
            <a:endParaRPr lang="zh-CN" alt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6683771" y="4804735"/>
            <a:ext cx="163082" cy="18280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930044" y="4690643"/>
            <a:ext cx="163082" cy="18280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98958" y="4668296"/>
            <a:ext cx="1020028" cy="523003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7353505" y="4825866"/>
            <a:ext cx="869728" cy="323344"/>
          </a:xfrm>
          <a:prstGeom prst="wedgeRoundRectCallout">
            <a:avLst>
              <a:gd name="adj1" fmla="val -77246"/>
              <a:gd name="adj2" fmla="val -643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389334" y="5605220"/>
            <a:ext cx="3352371" cy="1176955"/>
          </a:xfrm>
          <a:prstGeom prst="wedgeRoundRectCallout">
            <a:avLst>
              <a:gd name="adj1" fmla="val -38963"/>
              <a:gd name="adj2" fmla="val -10798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P: a weighted </a:t>
            </a:r>
            <a:r>
              <a:rPr lang="en-US" sz="1600" dirty="0" err="1">
                <a:solidFill>
                  <a:schemeClr val="tx1"/>
                </a:solidFill>
              </a:rPr>
              <a:t>Avg</a:t>
            </a:r>
            <a:r>
              <a:rPr lang="en-US" sz="1600" dirty="0">
                <a:solidFill>
                  <a:schemeClr val="tx1"/>
                </a:solidFill>
              </a:rPr>
              <a:t> of Start/End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based on relative Mass of S1 and S2</a:t>
            </a:r>
          </a:p>
        </p:txBody>
      </p:sp>
    </p:spTree>
    <p:extLst>
      <p:ext uri="{BB962C8B-B14F-4D97-AF65-F5344CB8AC3E}">
        <p14:creationId xmlns:p14="http://schemas.microsoft.com/office/powerpoint/2010/main" val="4134878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all physics.js!!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2484492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//.. Check for stationary object + Positional Correction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//r is vector from center of shape to collision point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r2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newV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 +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mAngularVelocity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cross R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v1 = s1.mVelocity.add(new Vec2(-1 * s1.mAngularVelocity * r1.y,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s1.mAngularVelocity * r1.x));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v2 = s2.mVelocity.add(new Vec2(-1 * s2.mAngularVelocity * r2.y,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s2.mAngularVelocity * r2.x));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relativeVelocity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v2.subtract(v1);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Relative velocity in normal direction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relativeVelocity.dot(n);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… </a:t>
            </a:r>
          </a:p>
          <a:p>
            <a:pPr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92395" y="1780711"/>
            <a:ext cx="6690731" cy="23097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0691" y="2620080"/>
            <a:ext cx="9277071" cy="67622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85815" y="4431782"/>
            <a:ext cx="4358185" cy="8862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5"/>
              <p:cNvSpPr txBox="1">
                <a:spLocks/>
              </p:cNvSpPr>
              <p:nvPr/>
            </p:nvSpPr>
            <p:spPr>
              <a:xfrm>
                <a:off x="9263875" y="3500427"/>
                <a:ext cx="3087773" cy="1862710"/>
              </a:xfrm>
              <a:prstGeom prst="wedgeRoundRectCallout">
                <a:avLst>
                  <a:gd name="adj1" fmla="val -61288"/>
                  <a:gd name="adj2" fmla="val -3156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875" y="3500427"/>
                <a:ext cx="3087773" cy="1862710"/>
              </a:xfrm>
              <a:prstGeom prst="wedgeRoundRectCallout">
                <a:avLst>
                  <a:gd name="adj1" fmla="val -61288"/>
                  <a:gd name="adj2" fmla="val -3156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15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impulse: Normal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N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R1crossN = r1.cross(n);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R2crossN = r2.cross(n);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scalar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http://www.myphysicslab.com/collision.html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>
                <a:latin typeface="Consolas" panose="020B0609020204030204" pitchFamily="49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R1crossN * R1crossN * s1.mInertia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R2crossN * R2crossN * s2.mInertia);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s1.mAngularVelocity 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s1.mInertia;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s2.mAngularVelocity 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9.5. </a:t>
            </a:r>
            <a:r>
              <a:rPr lang="en-US" dirty="0" err="1"/>
              <a:t>RigidShape</a:t>
            </a:r>
            <a:r>
              <a:rPr lang="en-US" dirty="0"/>
              <a:t> Movement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Movement based on Symplectic Euler Integration</a:t>
            </a:r>
          </a:p>
          <a:p>
            <a:r>
              <a:rPr lang="en-US" dirty="0"/>
              <a:t>Complete </a:t>
            </a:r>
            <a:r>
              <a:rPr lang="en-US" dirty="0" err="1"/>
              <a:t>RigidShape</a:t>
            </a:r>
            <a:r>
              <a:rPr lang="en-US" dirty="0"/>
              <a:t> class with all physical attributes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451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impulse: Normal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N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R1crossN = r1.cross(n);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R2crossN = r2.cross(n);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scalar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http://www.myphysicslab.com/collision.html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>
                <a:latin typeface="Consolas" panose="020B0609020204030204" pitchFamily="49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R1crossN * R1crossN * s1.mInertia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R2crossN * R2crossN * s2.mInertia);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s1.mAngularVelocity 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s1.mInertia;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s2.mAngularVelocity 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5"/>
              <p:cNvSpPr txBox="1">
                <a:spLocks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64590" y="2429658"/>
            <a:ext cx="2346217" cy="2598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41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impulse: Normal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N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R1crossN = r1.cross(n);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R2crossN = r2.cross(n);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scalar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http://www.myphysicslab.com/collision.html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>
                <a:latin typeface="Consolas" panose="020B0609020204030204" pitchFamily="49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R1crossN * R1crossN * s1.mInertia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R2crossN * R2crossN * s2.mInertia);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s1.mAngularVelocity 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s1.mInertia;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s2.mAngularVelocity 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5"/>
              <p:cNvSpPr txBox="1">
                <a:spLocks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64590" y="2429658"/>
            <a:ext cx="2346217" cy="2598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19" y="3060276"/>
            <a:ext cx="4250055" cy="1218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535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impulse: Normal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N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R1crossN = r1.cross(n);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R2crossN = r2.cross(n);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scalar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http://www.myphysicslab.com/collision.html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>
                <a:latin typeface="Consolas" panose="020B0609020204030204" pitchFamily="49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R1crossN * R1crossN * s1.mInertia +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R2crossN * R2crossN * s2.mInertia);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s1.mAngularVelocity 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s1.mInertia;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s2.mAngularVelocity 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5"/>
              <p:cNvSpPr txBox="1">
                <a:spLocks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64590" y="2429658"/>
            <a:ext cx="2346217" cy="2598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19" y="3060276"/>
            <a:ext cx="4250055" cy="1218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59" y="4928737"/>
            <a:ext cx="6446520" cy="794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387711" y="4967806"/>
            <a:ext cx="2106560" cy="68020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4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with the Tangent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tangent = </a:t>
            </a:r>
            <a:r>
              <a:rPr lang="en-US" sz="2300" dirty="0" err="1">
                <a:latin typeface="Consolas" panose="020B0609020204030204" pitchFamily="49" charset="0"/>
              </a:rPr>
              <a:t>tangent.normalize</a:t>
            </a:r>
            <a:r>
              <a:rPr lang="en-US" sz="2300" dirty="0">
                <a:latin typeface="Consolas" panose="020B0609020204030204" pitchFamily="49" charset="0"/>
              </a:rPr>
              <a:t>().scale(-1);</a:t>
            </a:r>
          </a:p>
          <a:p>
            <a:pPr marL="0" indent="0">
              <a:buNone/>
            </a:pPr>
            <a:r>
              <a:rPr lang="en-US" sz="2300" dirty="0" err="1">
                <a:latin typeface="Consolas" panose="020B0609020204030204" pitchFamily="49" charset="0"/>
              </a:rPr>
              <a:t>var</a:t>
            </a:r>
            <a:r>
              <a:rPr lang="en-US" sz="2300" dirty="0">
                <a:latin typeface="Consolas" panose="020B0609020204030204" pitchFamily="49" charset="0"/>
              </a:rPr>
              <a:t> R1crossT = r1.cross(tangent);</a:t>
            </a:r>
            <a:br>
              <a:rPr lang="en-US" sz="2300" dirty="0">
                <a:latin typeface="Consolas" panose="020B0609020204030204" pitchFamily="49" charset="0"/>
              </a:rPr>
            </a:br>
            <a:r>
              <a:rPr lang="en-US" sz="2300" dirty="0" err="1">
                <a:latin typeface="Consolas" panose="020B0609020204030204" pitchFamily="49" charset="0"/>
              </a:rPr>
              <a:t>var</a:t>
            </a:r>
            <a:r>
              <a:rPr lang="en-US" sz="2300" dirty="0">
                <a:latin typeface="Consolas" panose="020B0609020204030204" pitchFamily="49" charset="0"/>
              </a:rPr>
              <a:t> R2crossT = r2.cross(tangent);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Consolas" panose="020B0609020204030204" pitchFamily="49" charset="0"/>
              </a:rPr>
              <a:t>var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= -(1 + </a:t>
            </a:r>
            <a:r>
              <a:rPr lang="en-US" sz="2300" dirty="0" err="1">
                <a:latin typeface="Consolas" panose="020B0609020204030204" pitchFamily="49" charset="0"/>
              </a:rPr>
              <a:t>newRestituion</a:t>
            </a:r>
            <a:r>
              <a:rPr lang="en-US" sz="2300" dirty="0">
                <a:latin typeface="Consolas" panose="020B0609020204030204" pitchFamily="49" charset="0"/>
              </a:rPr>
              <a:t>) * </a:t>
            </a:r>
            <a:br>
              <a:rPr lang="en-US" sz="2300" dirty="0">
                <a:latin typeface="Consolas" panose="020B0609020204030204" pitchFamily="49" charset="0"/>
              </a:rPr>
            </a:br>
            <a:r>
              <a:rPr lang="en-US" sz="2300" dirty="0">
                <a:latin typeface="Consolas" panose="020B0609020204030204" pitchFamily="49" charset="0"/>
              </a:rPr>
              <a:t>         relativeVelocity.dot(tangent) * </a:t>
            </a:r>
            <a:r>
              <a:rPr lang="en-US" sz="2300" dirty="0" err="1">
                <a:latin typeface="Consolas" panose="020B0609020204030204" pitchFamily="49" charset="0"/>
              </a:rPr>
              <a:t>newFriction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br>
              <a:rPr lang="en-US" sz="2300" dirty="0">
                <a:latin typeface="Consolas" panose="020B0609020204030204" pitchFamily="49" charset="0"/>
              </a:rPr>
            </a:b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=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/ (s1.mInvMass + s2.mInvMass + 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R1crossT * R1crossT * s1.mInertia + 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R2crossT * R2crossT * s2.mInertia);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s1.mAngularVelocity -= R1crossT *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* s1.mInertia;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s2.mAngularVelocity += R2crossT *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3715130"/>
            <a:ext cx="3268980" cy="111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29" y="5686927"/>
            <a:ext cx="6446520" cy="794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654661" y="5744005"/>
            <a:ext cx="2106560" cy="68020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13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run 9.8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 eh?</a:t>
            </a:r>
          </a:p>
        </p:txBody>
      </p:sp>
    </p:spTree>
    <p:extLst>
      <p:ext uri="{BB962C8B-B14F-4D97-AF65-F5344CB8AC3E}">
        <p14:creationId xmlns:p14="http://schemas.microsoft.com/office/powerpoint/2010/main" val="167236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RigidShape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919"/>
            <a:ext cx="3942598" cy="3669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24" y="2762971"/>
            <a:ext cx="3794970" cy="37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7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Words>3776</Words>
  <Application>Microsoft Office PowerPoint</Application>
  <PresentationFormat>Widescreen</PresentationFormat>
  <Paragraphs>542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宋体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Chapter 9-5 to 9-8</vt:lpstr>
      <vt:lpstr>Goals</vt:lpstr>
      <vt:lpstr>Movement</vt:lpstr>
      <vt:lpstr>Approximating Integrals</vt:lpstr>
      <vt:lpstr>Approximating Integrals</vt:lpstr>
      <vt:lpstr>Newtonian Physical Attributes</vt:lpstr>
      <vt:lpstr>Newtonian Linear vs Rotation Mechanics</vt:lpstr>
      <vt:lpstr>9.5. RigidShape Movement Project</vt:lpstr>
      <vt:lpstr>RigidShape class:</vt:lpstr>
      <vt:lpstr>RigidShape class:</vt:lpstr>
      <vt:lpstr>RigidShape Symplectic Euler Integration</vt:lpstr>
      <vt:lpstr>RigidShape Symplectic Euler Integration</vt:lpstr>
      <vt:lpstr>Circle: Update Inertial</vt:lpstr>
      <vt:lpstr>Circle: Update Inertial</vt:lpstr>
      <vt:lpstr>Rectangle: update intertia</vt:lpstr>
      <vt:lpstr>Rectangle: update intertia</vt:lpstr>
      <vt:lpstr>Run Example 9.5</vt:lpstr>
      <vt:lpstr>Resolving Interpenetrations</vt:lpstr>
      <vt:lpstr>Our implementation</vt:lpstr>
      <vt:lpstr>9.6: Positional Correction Project</vt:lpstr>
      <vt:lpstr>Implementation: Physics.js</vt:lpstr>
      <vt:lpstr>Positional Correction</vt:lpstr>
      <vt:lpstr>Positional Correction</vt:lpstr>
      <vt:lpstr>Positional Correction</vt:lpstr>
      <vt:lpstr>Resolve Collision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Run 9.6</vt:lpstr>
      <vt:lpstr>Resolving Collision: </vt:lpstr>
      <vt:lpstr>Background: decomposing vectors</vt:lpstr>
      <vt:lpstr>Relative Velocity</vt:lpstr>
      <vt:lpstr>Relative Velocity after collision</vt:lpstr>
      <vt:lpstr>Impulse: change in momentum</vt:lpstr>
      <vt:lpstr>Impulse: change in momentum</vt:lpstr>
      <vt:lpstr>Work with impulse …</vt:lpstr>
      <vt:lpstr>Work with impulse …</vt:lpstr>
      <vt:lpstr>Work with impulse …</vt:lpstr>
      <vt:lpstr>Work with impulse …</vt:lpstr>
      <vt:lpstr>Solving for the impulse</vt:lpstr>
      <vt:lpstr>Impulse in Normal and Tangent directions</vt:lpstr>
      <vt:lpstr>Implementation</vt:lpstr>
      <vt:lpstr>9.7: Collision Impulse Project</vt:lpstr>
      <vt:lpstr>All in Physics.js</vt:lpstr>
      <vt:lpstr>All in physics.js</vt:lpstr>
      <vt:lpstr>resolveCollision</vt:lpstr>
      <vt:lpstr>resolveCollision</vt:lpstr>
      <vt:lpstr>resolveCollision</vt:lpstr>
      <vt:lpstr>resolveCollision</vt:lpstr>
      <vt:lpstr>resolveCollision</vt:lpstr>
      <vt:lpstr>resolveCollision</vt:lpstr>
      <vt:lpstr>Computing and using impulse</vt:lpstr>
      <vt:lpstr>Computing and using impulse</vt:lpstr>
      <vt:lpstr>Work on the tangent direction</vt:lpstr>
      <vt:lpstr>Work on the tangent direction</vt:lpstr>
      <vt:lpstr>Work on the tangent direction</vt:lpstr>
      <vt:lpstr>Work on the tangent direction</vt:lpstr>
      <vt:lpstr>Run 9.7</vt:lpstr>
      <vt:lpstr>Newtonian Linear vs Rotation Mechanics</vt:lpstr>
      <vt:lpstr>Support for rotation …</vt:lpstr>
      <vt:lpstr>Angular velocity before and after collision</vt:lpstr>
      <vt:lpstr>Listing out everything we know so far</vt:lpstr>
      <vt:lpstr>Listing out everything we know so far</vt:lpstr>
      <vt:lpstr>Normal component … again! </vt:lpstr>
      <vt:lpstr>Compute for impulse …</vt:lpstr>
      <vt:lpstr>Compute for impulse …</vt:lpstr>
      <vt:lpstr>Impulses that supporting rotation</vt:lpstr>
      <vt:lpstr>9-8: Angular Impulse Project</vt:lpstr>
      <vt:lpstr>Implementation: all Physics.js!!</vt:lpstr>
      <vt:lpstr>Implementation: all Physics.js!!</vt:lpstr>
      <vt:lpstr>Implementation: all physics.js!!</vt:lpstr>
      <vt:lpstr>Implementation: all physics.js!!</vt:lpstr>
      <vt:lpstr>The impulse: Normal component</vt:lpstr>
      <vt:lpstr>The impulse: Normal component</vt:lpstr>
      <vt:lpstr>The impulse: Normal component</vt:lpstr>
      <vt:lpstr>The impulse: Normal component</vt:lpstr>
      <vt:lpstr>Continue with the Tangent </vt:lpstr>
      <vt:lpstr>Test run 9.8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1646</cp:revision>
  <dcterms:created xsi:type="dcterms:W3CDTF">2015-10-15T20:24:08Z</dcterms:created>
  <dcterms:modified xsi:type="dcterms:W3CDTF">2024-02-27T17:41:52Z</dcterms:modified>
</cp:coreProperties>
</file>