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326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a 2D Game Physics Engine: Using HTML5</a:t>
            </a:r>
            <a:r>
              <a:rPr lang="en-US" baseline="0" dirty="0" smtClean="0"/>
              <a:t> and JavaScript</a:t>
            </a:r>
            <a:endParaRPr lang="en-US" dirty="0" smtClean="0"/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3: Collision</a:t>
            </a:r>
            <a:r>
              <a:rPr lang="en-US" baseline="0" dirty="0" smtClean="0"/>
              <a:t> Detection</a:t>
            </a:r>
            <a:endParaRPr lang="en-US" dirty="0" smtClean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a 2D Game Physics Engine. Tanaya, Chen, Pavleas, Sung, 2017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Thinking about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3.2: Record the Collision Information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59" y="1825625"/>
            <a:ext cx="10198241" cy="33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660225" y="1895708"/>
            <a:ext cx="2575929" cy="2436270"/>
            <a:chOff x="4633253" y="1894121"/>
            <a:chExt cx="2575929" cy="2436270"/>
          </a:xfrm>
        </p:grpSpPr>
        <p:sp>
          <p:nvSpPr>
            <p:cNvPr id="8" name="Oval 7"/>
            <p:cNvSpPr/>
            <p:nvPr/>
          </p:nvSpPr>
          <p:spPr>
            <a:xfrm>
              <a:off x="4633253" y="1894121"/>
              <a:ext cx="2575929" cy="2436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Or 26"/>
            <p:cNvSpPr/>
            <p:nvPr/>
          </p:nvSpPr>
          <p:spPr>
            <a:xfrm>
              <a:off x="5798167" y="2975376"/>
              <a:ext cx="183755" cy="166734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Information: circle/circle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97" b="63606"/>
          <a:stretch/>
        </p:blipFill>
        <p:spPr>
          <a:xfrm>
            <a:off x="491098" y="4536998"/>
            <a:ext cx="10515600" cy="821725"/>
          </a:xfrm>
          <a:prstGeom prst="rect">
            <a:avLst/>
          </a:prstGeom>
        </p:spPr>
      </p:pic>
      <p:sp>
        <p:nvSpPr>
          <p:cNvPr id="9" name="Title 5"/>
          <p:cNvSpPr txBox="1">
            <a:spLocks/>
          </p:cNvSpPr>
          <p:nvPr/>
        </p:nvSpPr>
        <p:spPr>
          <a:xfrm>
            <a:off x="2673197" y="2591868"/>
            <a:ext cx="708771" cy="347983"/>
          </a:xfrm>
          <a:prstGeom prst="wedgeRoundRectCallout">
            <a:avLst>
              <a:gd name="adj1" fmla="val 43999"/>
              <a:gd name="adj2" fmla="val 11778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7423330" y="2393890"/>
            <a:ext cx="708771" cy="347983"/>
          </a:xfrm>
          <a:prstGeom prst="wedgeRoundRectCallout">
            <a:avLst>
              <a:gd name="adj1" fmla="val -93655"/>
              <a:gd name="adj2" fmla="val 7880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60361" y="1726017"/>
            <a:ext cx="1831746" cy="482538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5"/>
          <p:cNvSpPr txBox="1">
            <a:spLocks/>
          </p:cNvSpPr>
          <p:nvPr/>
        </p:nvSpPr>
        <p:spPr>
          <a:xfrm>
            <a:off x="3798434" y="1262178"/>
            <a:ext cx="1097325" cy="489276"/>
          </a:xfrm>
          <a:prstGeom prst="wedgeRoundRectCallout">
            <a:avLst>
              <a:gd name="adj1" fmla="val 5225"/>
              <a:gd name="adj2" fmla="val 9848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vFrom1to2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76234" y="3294394"/>
            <a:ext cx="152400" cy="17635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68016" y="3062112"/>
            <a:ext cx="1229820" cy="32189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5154850" y="2351222"/>
            <a:ext cx="1730112" cy="431708"/>
          </a:xfrm>
          <a:prstGeom prst="wedgeRoundRectCallout">
            <a:avLst>
              <a:gd name="adj1" fmla="val -28631"/>
              <a:gd name="adj2" fmla="val 14152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radiusC2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23220" y="5070946"/>
            <a:ext cx="278768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660225" y="3496926"/>
            <a:ext cx="3630628" cy="1574021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5604895"/>
            <a:ext cx="10515600" cy="57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Information is meant for C1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82910" y="2611100"/>
            <a:ext cx="1817849" cy="1719291"/>
            <a:chOff x="3275119" y="2611100"/>
            <a:chExt cx="1817849" cy="1719291"/>
          </a:xfrm>
        </p:grpSpPr>
        <p:sp>
          <p:nvSpPr>
            <p:cNvPr id="7" name="Oval 6"/>
            <p:cNvSpPr/>
            <p:nvPr/>
          </p:nvSpPr>
          <p:spPr>
            <a:xfrm>
              <a:off x="3275119" y="2611100"/>
              <a:ext cx="1817849" cy="1719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Or 28"/>
            <p:cNvSpPr/>
            <p:nvPr/>
          </p:nvSpPr>
          <p:spPr>
            <a:xfrm>
              <a:off x="4167718" y="3348601"/>
              <a:ext cx="183755" cy="166734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25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3.2: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Physics.collision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boundTest</a:t>
            </a:r>
            <a:r>
              <a:rPr lang="en-US" dirty="0" smtClean="0"/>
              <a:t>() before </a:t>
            </a:r>
            <a:r>
              <a:rPr lang="en-US" dirty="0" err="1" smtClean="0"/>
              <a:t>collisionTest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Not all </a:t>
            </a:r>
            <a:r>
              <a:rPr lang="en-US" dirty="0" err="1" smtClean="0"/>
              <a:t>collisionTest</a:t>
            </a:r>
            <a:r>
              <a:rPr lang="en-US" dirty="0" smtClean="0"/>
              <a:t>() are implemented</a:t>
            </a:r>
          </a:p>
          <a:p>
            <a:pPr lvl="2"/>
            <a:r>
              <a:rPr lang="en-US" dirty="0" smtClean="0"/>
              <a:t>Rectangle: not supported at all</a:t>
            </a:r>
          </a:p>
          <a:p>
            <a:pPr lvl="2"/>
            <a:r>
              <a:rPr lang="en-US" dirty="0" smtClean="0"/>
              <a:t>Only Circle works for now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8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5" y="2899876"/>
            <a:ext cx="11591538" cy="2608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Physics: collision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375"/>
            <a:ext cx="10515600" cy="4351338"/>
          </a:xfrm>
        </p:spPr>
        <p:txBody>
          <a:bodyPr/>
          <a:lstStyle/>
          <a:p>
            <a:r>
              <a:rPr lang="en-US" dirty="0" smtClean="0"/>
              <a:t>Ensure always from i  towards j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303405" y="2232508"/>
            <a:ext cx="708771" cy="347983"/>
          </a:xfrm>
          <a:prstGeom prst="wedgeRoundRectCallout">
            <a:avLst>
              <a:gd name="adj1" fmla="val 30419"/>
              <a:gd name="adj2" fmla="val 30763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??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64307" y="3494799"/>
            <a:ext cx="10719154" cy="12087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l="7480" t="25796" b="36931"/>
          <a:stretch/>
        </p:blipFill>
        <p:spPr>
          <a:xfrm>
            <a:off x="1119582" y="2292300"/>
            <a:ext cx="10724499" cy="972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Physics: collision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994"/>
            <a:ext cx="10515600" cy="4351338"/>
          </a:xfrm>
        </p:spPr>
        <p:txBody>
          <a:bodyPr/>
          <a:lstStyle/>
          <a:p>
            <a:r>
              <a:rPr lang="en-US" dirty="0" smtClean="0"/>
              <a:t>Ensure from i towards j:</a:t>
            </a:r>
            <a:endParaRPr lang="en-US" dirty="0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916354" y="5614619"/>
            <a:ext cx="708771" cy="347983"/>
          </a:xfrm>
          <a:prstGeom prst="wedgeRoundRectCallout">
            <a:avLst>
              <a:gd name="adj1" fmla="val 20085"/>
              <a:gd name="adj2" fmla="val -10525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Obj</a:t>
            </a:r>
            <a:r>
              <a:rPr lang="en-US" sz="1600" dirty="0" smtClean="0">
                <a:solidFill>
                  <a:schemeClr val="tx1"/>
                </a:solidFill>
              </a:rPr>
              <a:t>-i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6241765" y="5266636"/>
            <a:ext cx="708771" cy="347983"/>
          </a:xfrm>
          <a:prstGeom prst="wedgeRoundRectCallout">
            <a:avLst>
              <a:gd name="adj1" fmla="val -35757"/>
              <a:gd name="adj2" fmla="val -1109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</a:rPr>
              <a:t>Obj</a:t>
            </a:r>
            <a:r>
              <a:rPr lang="en-US" sz="1600" dirty="0" smtClean="0">
                <a:solidFill>
                  <a:schemeClr val="tx1"/>
                </a:solidFill>
              </a:rPr>
              <a:t>-j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6"/>
            <a:endCxn id="24" idx="3"/>
          </p:cNvCxnSpPr>
          <p:nvPr/>
        </p:nvCxnSpPr>
        <p:spPr>
          <a:xfrm flipV="1">
            <a:off x="4988318" y="4499375"/>
            <a:ext cx="1211224" cy="13217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987517" y="3801202"/>
            <a:ext cx="1817849" cy="1719291"/>
            <a:chOff x="891938" y="4157456"/>
            <a:chExt cx="1817849" cy="1719291"/>
          </a:xfrm>
        </p:grpSpPr>
        <p:sp>
          <p:nvSpPr>
            <p:cNvPr id="19" name="Oval 18"/>
            <p:cNvSpPr/>
            <p:nvPr/>
          </p:nvSpPr>
          <p:spPr>
            <a:xfrm>
              <a:off x="891938" y="4157456"/>
              <a:ext cx="1817849" cy="1719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Or 19"/>
            <p:cNvSpPr/>
            <p:nvPr/>
          </p:nvSpPr>
          <p:spPr>
            <a:xfrm>
              <a:off x="1708984" y="4904435"/>
              <a:ext cx="183755" cy="166734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1044" y="3870461"/>
            <a:ext cx="1181445" cy="1215891"/>
            <a:chOff x="891938" y="4157456"/>
            <a:chExt cx="1817849" cy="1719291"/>
          </a:xfrm>
        </p:grpSpPr>
        <p:sp>
          <p:nvSpPr>
            <p:cNvPr id="23" name="Oval 22"/>
            <p:cNvSpPr/>
            <p:nvPr/>
          </p:nvSpPr>
          <p:spPr>
            <a:xfrm>
              <a:off x="891938" y="4157456"/>
              <a:ext cx="1817849" cy="1719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/>
            <p:cNvSpPr/>
            <p:nvPr/>
          </p:nvSpPr>
          <p:spPr>
            <a:xfrm>
              <a:off x="1708984" y="4904435"/>
              <a:ext cx="183755" cy="166734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035301" y="2539850"/>
            <a:ext cx="8861671" cy="3296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464098" y="2912258"/>
            <a:ext cx="660153" cy="1668663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Appreciate the significant </a:t>
            </a:r>
            <a:r>
              <a:rPr lang="en-US" b="1" dirty="0"/>
              <a:t>computational cost </a:t>
            </a:r>
            <a:r>
              <a:rPr lang="en-US" dirty="0"/>
              <a:t>of detecting object collisions.</a:t>
            </a:r>
          </a:p>
          <a:p>
            <a:pPr lvl="0"/>
            <a:r>
              <a:rPr lang="en-US" b="1" dirty="0"/>
              <a:t>Optimize</a:t>
            </a:r>
            <a:r>
              <a:rPr lang="en-US" dirty="0"/>
              <a:t> object collision detection with </a:t>
            </a:r>
            <a:r>
              <a:rPr lang="en-US" b="1" dirty="0"/>
              <a:t>broad phase </a:t>
            </a:r>
            <a:r>
              <a:rPr lang="en-US" dirty="0"/>
              <a:t>collisions to avoid unnecessary computations.</a:t>
            </a:r>
          </a:p>
          <a:p>
            <a:pPr lvl="0"/>
            <a:r>
              <a:rPr lang="en-US" dirty="0"/>
              <a:t>Understand that, in a computer simulation, rigid bodies can </a:t>
            </a:r>
            <a:r>
              <a:rPr lang="en-US" b="1" dirty="0"/>
              <a:t>interpenetrate </a:t>
            </a:r>
            <a:r>
              <a:rPr lang="en-US" dirty="0"/>
              <a:t>during a collision and that this interpenetration must be </a:t>
            </a:r>
            <a:r>
              <a:rPr lang="en-US" b="1" dirty="0"/>
              <a:t>resolved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Learn and use the </a:t>
            </a:r>
            <a:r>
              <a:rPr lang="en-US" b="1" dirty="0"/>
              <a:t>Separating Axis Theorem (SAT)</a:t>
            </a:r>
            <a:r>
              <a:rPr lang="en-US" dirty="0"/>
              <a:t> to detect rigid body collisions.</a:t>
            </a:r>
          </a:p>
          <a:p>
            <a:pPr lvl="0"/>
            <a:r>
              <a:rPr lang="en-US" dirty="0"/>
              <a:t>Compute the necessary information to support </a:t>
            </a:r>
            <a:r>
              <a:rPr lang="en-US" dirty="0" smtClean="0"/>
              <a:t>effective </a:t>
            </a:r>
            <a:r>
              <a:rPr lang="en-US" dirty="0"/>
              <a:t>resolution of </a:t>
            </a:r>
            <a:r>
              <a:rPr lang="en-US" dirty="0" smtClean="0"/>
              <a:t>interpenetration (cover next chapter)</a:t>
            </a:r>
            <a:endParaRPr lang="en-US" dirty="0"/>
          </a:p>
          <a:p>
            <a:pPr lvl="0"/>
            <a:r>
              <a:rPr lang="en-US" dirty="0"/>
              <a:t>Implement an efficient collision detection algorithm that is based on SAT.</a:t>
            </a:r>
          </a:p>
          <a:p>
            <a:pPr lvl="0"/>
            <a:r>
              <a:rPr lang="en-US" dirty="0"/>
              <a:t>Detect collisions between rigid rectangles and circles </a:t>
            </a:r>
            <a:r>
              <a:rPr lang="en-US" dirty="0" smtClean="0"/>
              <a:t>accurately.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Discretized positions </a:t>
            </a:r>
            <a:br>
              <a:rPr lang="en-US" dirty="0" smtClean="0"/>
            </a:br>
            <a:r>
              <a:rPr lang="en-US" dirty="0" smtClean="0"/>
              <a:t>in the world</a:t>
            </a:r>
          </a:p>
          <a:p>
            <a:r>
              <a:rPr lang="en-US" dirty="0" smtClean="0"/>
              <a:t>You don’t see this </a:t>
            </a:r>
            <a:br>
              <a:rPr lang="en-US" dirty="0" smtClean="0"/>
            </a:br>
            <a:r>
              <a:rPr lang="en-US" dirty="0" smtClean="0"/>
              <a:t>in the real world!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41" y="1229277"/>
            <a:ext cx="3787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Interpenetration!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rigid bodies cannot </a:t>
            </a:r>
            <a:br>
              <a:rPr lang="en-US" dirty="0" smtClean="0"/>
            </a:br>
            <a:r>
              <a:rPr lang="en-US" dirty="0" smtClean="0"/>
              <a:t>do this!</a:t>
            </a:r>
          </a:p>
          <a:p>
            <a:r>
              <a:rPr lang="en-US" dirty="0" smtClean="0"/>
              <a:t>We must resolve this!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10" y="1110008"/>
            <a:ext cx="41166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7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cost:</a:t>
            </a:r>
          </a:p>
          <a:p>
            <a:pPr lvl="1"/>
            <a:r>
              <a:rPr lang="en-US" dirty="0" smtClean="0"/>
              <a:t>Discussed this last week</a:t>
            </a:r>
          </a:p>
          <a:p>
            <a:r>
              <a:rPr lang="en-US" dirty="0" smtClean="0"/>
              <a:t>Optimization: Broad phase method (acceleration strategies)</a:t>
            </a:r>
          </a:p>
          <a:p>
            <a:pPr lvl="1"/>
            <a:r>
              <a:rPr lang="en-US" dirty="0" smtClean="0"/>
              <a:t>Divide the space</a:t>
            </a:r>
          </a:p>
          <a:p>
            <a:pPr lvl="1"/>
            <a:r>
              <a:rPr lang="en-US" dirty="0" smtClean="0"/>
              <a:t>Divide the object</a:t>
            </a:r>
          </a:p>
          <a:p>
            <a:r>
              <a:rPr lang="en-US" dirty="0" smtClean="0"/>
              <a:t>Learned BBOX</a:t>
            </a:r>
          </a:p>
          <a:p>
            <a:r>
              <a:rPr lang="en-US" dirty="0" smtClean="0"/>
              <a:t>Now, use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 collisions between circles/rectangles</a:t>
            </a:r>
          </a:p>
          <a:p>
            <a:r>
              <a:rPr lang="en-US" dirty="0" smtClean="0"/>
              <a:t>Source code:</a:t>
            </a:r>
          </a:p>
          <a:p>
            <a:pPr lvl="1"/>
            <a:r>
              <a:rPr lang="en-US" dirty="0" err="1" smtClean="0"/>
              <a:t>RigidShape</a:t>
            </a:r>
            <a:r>
              <a:rPr lang="en-US" dirty="0" smtClean="0"/>
              <a:t>: </a:t>
            </a:r>
            <a:r>
              <a:rPr lang="en-US" dirty="0" err="1" smtClean="0"/>
              <a:t>mBoundRadius</a:t>
            </a:r>
            <a:r>
              <a:rPr lang="en-US" dirty="0" smtClean="0"/>
              <a:t> + </a:t>
            </a:r>
            <a:r>
              <a:rPr lang="en-US" dirty="0" err="1" smtClean="0"/>
              <a:t>boundTest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Constructor: </a:t>
            </a:r>
            <a:r>
              <a:rPr lang="en-US" dirty="0" err="1" smtClean="0"/>
              <a:t>mAllObjects.push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 What does this do?</a:t>
            </a:r>
            <a:endParaRPr lang="en-US" dirty="0" smtClean="0"/>
          </a:p>
          <a:p>
            <a:pPr lvl="2"/>
            <a:r>
              <a:rPr lang="en-US" dirty="0" smtClean="0"/>
              <a:t>Subclasses: Rectangle, Circle</a:t>
            </a:r>
          </a:p>
          <a:p>
            <a:pPr lvl="1"/>
            <a:r>
              <a:rPr lang="en-US" dirty="0" smtClean="0"/>
              <a:t>Calling sequence</a:t>
            </a:r>
          </a:p>
          <a:p>
            <a:pPr lvl="2"/>
            <a:r>
              <a:rPr lang="en-US" dirty="0" smtClean="0"/>
              <a:t>Index.html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initializeEngineCore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runGameLoop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update()/draw()/</a:t>
            </a:r>
            <a:r>
              <a:rPr lang="en-US" dirty="0" err="1" smtClean="0">
                <a:sym typeface="Wingdings" panose="05000000000000000000" pitchFamily="2" charset="2"/>
              </a:rPr>
              <a:t>updateUI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dirty="0" smtClean="0"/>
              <a:t>Inner loop</a:t>
            </a:r>
          </a:p>
          <a:p>
            <a:pPr lvl="3"/>
            <a:r>
              <a:rPr lang="en-US" dirty="0" err="1" smtClean="0"/>
              <a:t>Physics.collision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!!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O(n^2) </a:t>
            </a:r>
            <a:r>
              <a:rPr lang="en-US" dirty="0" err="1" smtClean="0">
                <a:sym typeface="Wingdings" panose="05000000000000000000" pitchFamily="2" charset="2"/>
              </a:rPr>
              <a:t>testings</a:t>
            </a:r>
            <a:r>
              <a:rPr lang="en-US" dirty="0" smtClean="0">
                <a:sym typeface="Wingdings" panose="05000000000000000000" pitchFamily="2" charset="2"/>
              </a:rPr>
              <a:t>: draw in green if collide!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51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Circle/Circle collision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43" y="1492097"/>
            <a:ext cx="7638165" cy="53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8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57" y="2088366"/>
            <a:ext cx="6979601" cy="3825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very cool because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Yes/No answer is </a:t>
            </a:r>
            <a:r>
              <a:rPr lang="en-US" b="1" dirty="0" smtClean="0"/>
              <a:t>NOT</a:t>
            </a:r>
            <a:br>
              <a:rPr lang="en-US" b="1" dirty="0" smtClean="0"/>
            </a:br>
            <a:r>
              <a:rPr lang="en-US" dirty="0" smtClean="0"/>
              <a:t>good enough!</a:t>
            </a:r>
          </a:p>
          <a:p>
            <a:pPr lvl="1"/>
            <a:r>
              <a:rPr lang="en-US" dirty="0" smtClean="0"/>
              <a:t>Must resolve the interpenetration</a:t>
            </a:r>
          </a:p>
          <a:p>
            <a:r>
              <a:rPr lang="en-US" dirty="0" smtClean="0"/>
              <a:t>Void </a:t>
            </a:r>
            <a:r>
              <a:rPr lang="en-US" dirty="0"/>
              <a:t>space for </a:t>
            </a:r>
            <a:br>
              <a:rPr lang="en-US" dirty="0"/>
            </a:br>
            <a:r>
              <a:rPr lang="en-US" dirty="0"/>
              <a:t>rectangles!</a:t>
            </a:r>
          </a:p>
          <a:p>
            <a:pPr lvl="1"/>
            <a:r>
              <a:rPr lang="en-US" dirty="0" smtClean="0"/>
              <a:t>Will fix this over </a:t>
            </a:r>
            <a:br>
              <a:rPr lang="en-US" dirty="0" smtClean="0"/>
            </a:br>
            <a:r>
              <a:rPr lang="en-US" dirty="0" smtClean="0"/>
              <a:t>the next few</a:t>
            </a:r>
            <a:br>
              <a:rPr lang="en-US" dirty="0" smtClean="0"/>
            </a:br>
            <a:r>
              <a:rPr lang="en-US" dirty="0" smtClean="0"/>
              <a:t>chapters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6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55" y="1027906"/>
            <a:ext cx="7018145" cy="3629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kept to resolve </a:t>
            </a:r>
            <a:br>
              <a:rPr lang="en-US" dirty="0" smtClean="0"/>
            </a:br>
            <a:r>
              <a:rPr lang="en-US" dirty="0" smtClean="0"/>
              <a:t>interpenetration </a:t>
            </a:r>
            <a:br>
              <a:rPr lang="en-US" dirty="0" smtClean="0"/>
            </a:br>
            <a:r>
              <a:rPr lang="en-US" dirty="0" smtClean="0"/>
              <a:t>(next chapter)</a:t>
            </a:r>
          </a:p>
          <a:p>
            <a:r>
              <a:rPr lang="en-US" b="1" dirty="0" smtClean="0"/>
              <a:t>Depth</a:t>
            </a:r>
            <a:r>
              <a:rPr lang="en-US" dirty="0" smtClean="0"/>
              <a:t>: smallest distance</a:t>
            </a:r>
            <a:br>
              <a:rPr lang="en-US" dirty="0" smtClean="0"/>
            </a:br>
            <a:r>
              <a:rPr lang="en-US" dirty="0" smtClean="0"/>
              <a:t>      to push to resolve</a:t>
            </a:r>
          </a:p>
          <a:p>
            <a:r>
              <a:rPr lang="en-US" b="1" dirty="0" smtClean="0"/>
              <a:t>Normal: </a:t>
            </a:r>
            <a:r>
              <a:rPr lang="en-US" dirty="0" smtClean="0"/>
              <a:t>the direction to push</a:t>
            </a:r>
          </a:p>
          <a:p>
            <a:r>
              <a:rPr lang="en-US" b="1" dirty="0" smtClean="0"/>
              <a:t>Start/End: </a:t>
            </a:r>
            <a:r>
              <a:rPr lang="en-US" dirty="0" smtClean="0"/>
              <a:t>from to positions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8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304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Chapter 3</vt:lpstr>
      <vt:lpstr>Goals</vt:lpstr>
      <vt:lpstr>Rigid Body Motion</vt:lpstr>
      <vt:lpstr>Interpenetration!</vt:lpstr>
      <vt:lpstr>Detecting Collision</vt:lpstr>
      <vt:lpstr>Example 3.1</vt:lpstr>
      <vt:lpstr>Circle/Circle collision test</vt:lpstr>
      <vt:lpstr>Not very cool because …</vt:lpstr>
      <vt:lpstr>Collision Information</vt:lpstr>
      <vt:lpstr>Example 3.2: Record the Collision Information</vt:lpstr>
      <vt:lpstr>Collision Information: circle/circle</vt:lpstr>
      <vt:lpstr>Example 3.2: Source code</vt:lpstr>
      <vt:lpstr>Examine the Physics: collision source code </vt:lpstr>
      <vt:lpstr>Examine the Physics: collision source code 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1100</cp:revision>
  <dcterms:created xsi:type="dcterms:W3CDTF">2015-10-15T20:24:08Z</dcterms:created>
  <dcterms:modified xsi:type="dcterms:W3CDTF">2017-02-08T23:15:12Z</dcterms:modified>
</cp:coreProperties>
</file>