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" r:id="rId2"/>
    <p:sldId id="380" r:id="rId3"/>
    <p:sldId id="421" r:id="rId4"/>
    <p:sldId id="428" r:id="rId5"/>
    <p:sldId id="422" r:id="rId6"/>
    <p:sldId id="423" r:id="rId7"/>
    <p:sldId id="436" r:id="rId8"/>
    <p:sldId id="424" r:id="rId9"/>
    <p:sldId id="430" r:id="rId10"/>
    <p:sldId id="348" r:id="rId11"/>
    <p:sldId id="354" r:id="rId12"/>
    <p:sldId id="382" r:id="rId13"/>
    <p:sldId id="384" r:id="rId14"/>
    <p:sldId id="386" r:id="rId15"/>
    <p:sldId id="387" r:id="rId16"/>
    <p:sldId id="441" r:id="rId17"/>
    <p:sldId id="388" r:id="rId18"/>
    <p:sldId id="389" r:id="rId19"/>
    <p:sldId id="390" r:id="rId20"/>
    <p:sldId id="442" r:id="rId21"/>
    <p:sldId id="391" r:id="rId22"/>
    <p:sldId id="392" r:id="rId23"/>
    <p:sldId id="349" r:id="rId24"/>
    <p:sldId id="351" r:id="rId2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F05E56-0E69-464C-A098-80D3EF9DCA39}">
          <p14:sldIdLst>
            <p14:sldId id="341"/>
            <p14:sldId id="380"/>
            <p14:sldId id="421"/>
            <p14:sldId id="428"/>
            <p14:sldId id="422"/>
            <p14:sldId id="423"/>
            <p14:sldId id="436"/>
            <p14:sldId id="424"/>
            <p14:sldId id="430"/>
            <p14:sldId id="348"/>
            <p14:sldId id="354"/>
            <p14:sldId id="382"/>
            <p14:sldId id="384"/>
            <p14:sldId id="386"/>
            <p14:sldId id="387"/>
            <p14:sldId id="441"/>
            <p14:sldId id="388"/>
            <p14:sldId id="389"/>
            <p14:sldId id="390"/>
            <p14:sldId id="442"/>
            <p14:sldId id="391"/>
            <p14:sldId id="392"/>
            <p14:sldId id="349"/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83" autoAdjust="0"/>
  </p:normalViewPr>
  <p:slideViewPr>
    <p:cSldViewPr snapToGrid="0">
      <p:cViewPr varScale="1">
        <p:scale>
          <a:sx n="113" d="100"/>
          <a:sy n="113" d="100"/>
        </p:scale>
        <p:origin x="483" y="72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 a 2D Game Physics Engine: Using HTML5</a:t>
            </a:r>
            <a:r>
              <a:rPr lang="en-US" baseline="0" dirty="0" smtClean="0"/>
              <a:t> and JavaScript</a:t>
            </a:r>
            <a:endParaRPr lang="en-US" dirty="0" smtClean="0"/>
          </a:p>
          <a:p>
            <a:pPr algn="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Ch</a:t>
            </a:r>
            <a:r>
              <a:rPr lang="en-US" dirty="0" smtClean="0"/>
              <a:t> 3: Collision Detection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4619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Build a 2D Game Physics Engine. Tanaya, Chen, Pavleas, Sung, 2017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Axis Theorem (SAT)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868" y="3307962"/>
            <a:ext cx="7350584" cy="33693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83" y="1690688"/>
            <a:ext cx="10667431" cy="18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9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Point: Efficient SAT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two convex polygons: A and B</a:t>
            </a:r>
          </a:p>
          <a:p>
            <a:r>
              <a:rPr lang="en-US" b="1" dirty="0" smtClean="0"/>
              <a:t>Support Point</a:t>
            </a:r>
          </a:p>
          <a:p>
            <a:pPr lvl="1"/>
            <a:r>
              <a:rPr lang="en-US" dirty="0" smtClean="0"/>
              <a:t>For an edge on </a:t>
            </a:r>
            <a:r>
              <a:rPr lang="en-US" b="1" dirty="0" smtClean="0"/>
              <a:t>A</a:t>
            </a:r>
            <a:r>
              <a:rPr lang="en-US" dirty="0" smtClean="0"/>
              <a:t> (will use the edge normal) [</a:t>
            </a:r>
            <a:r>
              <a:rPr lang="en-US" dirty="0" err="1" smtClean="0"/>
              <a:t>faceNormal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For each Vertex on </a:t>
            </a:r>
            <a:r>
              <a:rPr lang="en-US" b="1" dirty="0" smtClean="0"/>
              <a:t>B</a:t>
            </a:r>
          </a:p>
          <a:p>
            <a:r>
              <a:rPr lang="en-US" dirty="0" smtClean="0"/>
              <a:t>Vertex-i on B is a support point for an edge-e on A when</a:t>
            </a:r>
          </a:p>
          <a:p>
            <a:pPr lvl="1"/>
            <a:r>
              <a:rPr lang="en-US" dirty="0" smtClean="0"/>
              <a:t>Vertex-i has the </a:t>
            </a:r>
            <a:r>
              <a:rPr lang="en-US" b="1" u="sng" dirty="0" smtClean="0"/>
              <a:t>MOST NEGATIVE </a:t>
            </a:r>
            <a:r>
              <a:rPr lang="en-US" dirty="0" smtClean="0"/>
              <a:t>distance from edge-e</a:t>
            </a:r>
          </a:p>
          <a:p>
            <a:pPr lvl="1"/>
            <a:r>
              <a:rPr lang="en-US" dirty="0" smtClean="0"/>
              <a:t>Distance measured along the face normal of edge-e</a:t>
            </a:r>
          </a:p>
          <a:p>
            <a:pPr lvl="1"/>
            <a:r>
              <a:rPr lang="en-US" dirty="0" smtClean="0"/>
              <a:t>Associated distance: </a:t>
            </a:r>
            <a:r>
              <a:rPr lang="en-US" b="1" dirty="0" smtClean="0"/>
              <a:t>support point distance</a:t>
            </a:r>
          </a:p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Support point relationship changes for each frame!!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Find all the </a:t>
            </a:r>
            <a:r>
              <a:rPr lang="en-US" smtClean="0">
                <a:solidFill>
                  <a:srgbClr val="FF0000"/>
                </a:solidFill>
              </a:rPr>
              <a:t>support points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924881">
            <a:off x="5612509" y="213682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478174">
            <a:off x="4224938" y="2369531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5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Find all the </a:t>
            </a:r>
            <a:r>
              <a:rPr lang="en-US" smtClean="0">
                <a:solidFill>
                  <a:srgbClr val="FF0000"/>
                </a:solidFill>
              </a:rPr>
              <a:t>support points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Edge-e and </a:t>
            </a:r>
            <a:br>
              <a:rPr lang="en-US" dirty="0" smtClean="0"/>
            </a:br>
            <a:r>
              <a:rPr lang="en-US" dirty="0" smtClean="0"/>
              <a:t>face normal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924881">
            <a:off x="5612509" y="213682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478174">
            <a:off x="4224938" y="2369531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99320" y="2202011"/>
            <a:ext cx="1343425" cy="978317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658715" y="2140349"/>
            <a:ext cx="396983" cy="55082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7658632" y="1282188"/>
            <a:ext cx="4522563" cy="314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Edge-e on A</a:t>
            </a:r>
          </a:p>
          <a:p>
            <a:r>
              <a:rPr lang="en-US" dirty="0" smtClean="0"/>
              <a:t>Vertex-i on B</a:t>
            </a:r>
          </a:p>
          <a:p>
            <a:pPr lvl="1"/>
            <a:r>
              <a:rPr lang="en-US" dirty="0" smtClean="0"/>
              <a:t>Distance measured along face normal of Edge-e</a:t>
            </a:r>
          </a:p>
        </p:txBody>
      </p:sp>
    </p:spTree>
    <p:extLst>
      <p:ext uri="{BB962C8B-B14F-4D97-AF65-F5344CB8AC3E}">
        <p14:creationId xmlns:p14="http://schemas.microsoft.com/office/powerpoint/2010/main" val="199945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Find all the support points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 and </a:t>
            </a:r>
            <a:br>
              <a:rPr lang="en-US" dirty="0" smtClean="0"/>
            </a:br>
            <a:r>
              <a:rPr lang="en-US" dirty="0" smtClean="0"/>
              <a:t>face normal</a:t>
            </a:r>
          </a:p>
          <a:p>
            <a:endParaRPr lang="en-US" dirty="0"/>
          </a:p>
          <a:p>
            <a:r>
              <a:rPr lang="en-US" dirty="0" smtClean="0"/>
              <a:t>Vertex-i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924881">
            <a:off x="5612509" y="213682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478174">
            <a:off x="4224938" y="2369531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99320" y="2202011"/>
            <a:ext cx="1343425" cy="978317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658715" y="2140349"/>
            <a:ext cx="396983" cy="55082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96118" y="4051212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658632" y="1282188"/>
            <a:ext cx="4522563" cy="314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Edge-e on A</a:t>
            </a:r>
          </a:p>
          <a:p>
            <a:r>
              <a:rPr lang="en-US" dirty="0" smtClean="0"/>
              <a:t>Vertex-i on B</a:t>
            </a:r>
          </a:p>
          <a:p>
            <a:pPr lvl="1"/>
            <a:r>
              <a:rPr lang="en-US" dirty="0" smtClean="0"/>
              <a:t>Distance measured along face normal of Edge-e</a:t>
            </a:r>
          </a:p>
        </p:txBody>
      </p:sp>
    </p:spTree>
    <p:extLst>
      <p:ext uri="{BB962C8B-B14F-4D97-AF65-F5344CB8AC3E}">
        <p14:creationId xmlns:p14="http://schemas.microsoft.com/office/powerpoint/2010/main" val="349527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Find all the support points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 and </a:t>
            </a:r>
            <a:br>
              <a:rPr lang="en-US" dirty="0" smtClean="0"/>
            </a:br>
            <a:r>
              <a:rPr lang="en-US" dirty="0" smtClean="0"/>
              <a:t>face normal</a:t>
            </a:r>
          </a:p>
          <a:p>
            <a:endParaRPr lang="en-US" dirty="0"/>
          </a:p>
          <a:p>
            <a:r>
              <a:rPr lang="en-US" dirty="0" smtClean="0"/>
              <a:t>Vertex-i</a:t>
            </a:r>
          </a:p>
          <a:p>
            <a:r>
              <a:rPr lang="en-US" dirty="0" smtClean="0"/>
              <a:t>Distance measured</a:t>
            </a:r>
            <a:br>
              <a:rPr lang="en-US" dirty="0" smtClean="0"/>
            </a:br>
            <a:r>
              <a:rPr lang="en-US" dirty="0" smtClean="0"/>
              <a:t>along face normal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(negative number)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924881">
            <a:off x="5612509" y="213682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478174">
            <a:off x="4224938" y="2369531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99320" y="2202011"/>
            <a:ext cx="1343425" cy="978317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658715" y="2140349"/>
            <a:ext cx="396983" cy="55082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83938" y="2614972"/>
            <a:ext cx="1152320" cy="15282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96118" y="4051212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658632" y="1282188"/>
            <a:ext cx="4522563" cy="314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Edge-e on A</a:t>
            </a:r>
          </a:p>
          <a:p>
            <a:r>
              <a:rPr lang="en-US" dirty="0" smtClean="0"/>
              <a:t>Vertex-i on B</a:t>
            </a:r>
          </a:p>
          <a:p>
            <a:pPr lvl="1"/>
            <a:r>
              <a:rPr lang="en-US" dirty="0" smtClean="0"/>
              <a:t>Distance measured along face normal of Edge-e</a:t>
            </a:r>
          </a:p>
        </p:txBody>
      </p:sp>
    </p:spTree>
    <p:extLst>
      <p:ext uri="{BB962C8B-B14F-4D97-AF65-F5344CB8AC3E}">
        <p14:creationId xmlns:p14="http://schemas.microsoft.com/office/powerpoint/2010/main" val="203267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Support point?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 and </a:t>
            </a:r>
            <a:br>
              <a:rPr lang="en-US" dirty="0" smtClean="0"/>
            </a:br>
            <a:r>
              <a:rPr lang="en-US" dirty="0" smtClean="0"/>
              <a:t>face normal</a:t>
            </a:r>
          </a:p>
          <a:p>
            <a:endParaRPr lang="en-US" dirty="0"/>
          </a:p>
          <a:p>
            <a:r>
              <a:rPr lang="en-US" dirty="0" smtClean="0"/>
              <a:t>Vertex-i</a:t>
            </a:r>
          </a:p>
          <a:p>
            <a:r>
              <a:rPr lang="en-US" dirty="0" smtClean="0"/>
              <a:t>Distance measured</a:t>
            </a:r>
            <a:br>
              <a:rPr lang="en-US" dirty="0" smtClean="0"/>
            </a:br>
            <a:r>
              <a:rPr lang="en-US" dirty="0" smtClean="0"/>
              <a:t>along face normal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(negative number)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924881">
            <a:off x="5612509" y="213682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478174">
            <a:off x="4224938" y="2369531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99320" y="2202011"/>
            <a:ext cx="1343425" cy="978317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658715" y="2140349"/>
            <a:ext cx="396983" cy="55082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83938" y="2614972"/>
            <a:ext cx="1152320" cy="15282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96118" y="4051212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658632" y="1282188"/>
            <a:ext cx="4522563" cy="314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Edge-e on A</a:t>
            </a:r>
          </a:p>
          <a:p>
            <a:r>
              <a:rPr lang="en-US" dirty="0" smtClean="0"/>
              <a:t>Vertex-i on B</a:t>
            </a:r>
          </a:p>
          <a:p>
            <a:pPr lvl="1"/>
            <a:r>
              <a:rPr lang="en-US" dirty="0" smtClean="0"/>
              <a:t>Distance measured along face normal of Edge-e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004667" y="2034090"/>
            <a:ext cx="1971298" cy="261439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935825" y="4556484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488753" y="926567"/>
            <a:ext cx="1152320" cy="15282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600933" y="2362807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606735" y="1561450"/>
            <a:ext cx="296904" cy="39376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872278" y="1863211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512225" y="735980"/>
            <a:ext cx="3255099" cy="2370449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33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Support point?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 and </a:t>
            </a:r>
            <a:br>
              <a:rPr lang="en-US" dirty="0" smtClean="0"/>
            </a:br>
            <a:r>
              <a:rPr lang="en-US" dirty="0" smtClean="0"/>
              <a:t>face normal</a:t>
            </a:r>
          </a:p>
          <a:p>
            <a:endParaRPr lang="en-US" dirty="0"/>
          </a:p>
          <a:p>
            <a:r>
              <a:rPr lang="en-US" dirty="0" smtClean="0"/>
              <a:t>Vertex-i</a:t>
            </a:r>
          </a:p>
          <a:p>
            <a:r>
              <a:rPr lang="en-US" dirty="0" smtClean="0"/>
              <a:t>Distance measured</a:t>
            </a:r>
            <a:br>
              <a:rPr lang="en-US" dirty="0" smtClean="0"/>
            </a:br>
            <a:r>
              <a:rPr lang="en-US" dirty="0" smtClean="0"/>
              <a:t>along face normal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(negative number)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924881">
            <a:off x="5612509" y="213682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478174">
            <a:off x="4224938" y="2369531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99320" y="2202011"/>
            <a:ext cx="1343425" cy="978317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658715" y="2140349"/>
            <a:ext cx="396983" cy="55082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83938" y="2614972"/>
            <a:ext cx="1152320" cy="15282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96118" y="4051212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658632" y="1282188"/>
            <a:ext cx="4522563" cy="314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Edge-e on A</a:t>
            </a:r>
          </a:p>
          <a:p>
            <a:r>
              <a:rPr lang="en-US" dirty="0" smtClean="0"/>
              <a:t>Vertex-i on B</a:t>
            </a:r>
          </a:p>
          <a:p>
            <a:pPr lvl="1"/>
            <a:r>
              <a:rPr lang="en-US" dirty="0" smtClean="0"/>
              <a:t>Distance measured along face normal of Edge-e</a:t>
            </a:r>
          </a:p>
          <a:p>
            <a:r>
              <a:rPr lang="en-US" dirty="0" smtClean="0"/>
              <a:t>Support point is the MOST negative!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004667" y="2034090"/>
            <a:ext cx="1971298" cy="261439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935825" y="4556484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488753" y="926567"/>
            <a:ext cx="1152320" cy="15282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600933" y="2362807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606735" y="1561450"/>
            <a:ext cx="296904" cy="39376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872278" y="1863211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512225" y="735980"/>
            <a:ext cx="3255099" cy="2370449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517040" y="4400004"/>
            <a:ext cx="904454" cy="48931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9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about this edge?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Edge-e and </a:t>
            </a:r>
            <a:br>
              <a:rPr lang="en-US" dirty="0" smtClean="0"/>
            </a:br>
            <a:r>
              <a:rPr lang="en-US" dirty="0" smtClean="0"/>
              <a:t>face normal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924881">
            <a:off x="5612509" y="213682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478174">
            <a:off x="4224938" y="2369531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336258" y="1943302"/>
            <a:ext cx="601897" cy="2217520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7658632" y="1282188"/>
            <a:ext cx="4522563" cy="314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Edge-e on A</a:t>
            </a:r>
          </a:p>
          <a:p>
            <a:r>
              <a:rPr lang="en-US" dirty="0" smtClean="0"/>
              <a:t>Vertex-i on B</a:t>
            </a:r>
          </a:p>
          <a:p>
            <a:pPr lvl="1"/>
            <a:r>
              <a:rPr lang="en-US" dirty="0" smtClean="0"/>
              <a:t>Distance measured along face normal of Edge-e</a:t>
            </a:r>
          </a:p>
          <a:p>
            <a:r>
              <a:rPr lang="en-US" dirty="0" smtClean="0"/>
              <a:t>Support point is the MOST negative!</a:t>
            </a:r>
          </a:p>
        </p:txBody>
      </p:sp>
    </p:spTree>
    <p:extLst>
      <p:ext uri="{BB962C8B-B14F-4D97-AF65-F5344CB8AC3E}">
        <p14:creationId xmlns:p14="http://schemas.microsoft.com/office/powerpoint/2010/main" val="49833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about this edge?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Edge-e and </a:t>
            </a:r>
            <a:br>
              <a:rPr lang="en-US" dirty="0" smtClean="0"/>
            </a:br>
            <a:r>
              <a:rPr lang="en-US" dirty="0" smtClean="0"/>
              <a:t>face normal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924881">
            <a:off x="5612509" y="213682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478174">
            <a:off x="4224938" y="2369531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336258" y="1943302"/>
            <a:ext cx="601897" cy="2217520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7658632" y="1282188"/>
            <a:ext cx="4522563" cy="314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Edge-e on A</a:t>
            </a:r>
          </a:p>
          <a:p>
            <a:r>
              <a:rPr lang="en-US" dirty="0" smtClean="0"/>
              <a:t>Vertex-i on B</a:t>
            </a:r>
          </a:p>
          <a:p>
            <a:pPr lvl="1"/>
            <a:r>
              <a:rPr lang="en-US" dirty="0" smtClean="0"/>
              <a:t>Distance measured along face normal of Edge-e</a:t>
            </a:r>
          </a:p>
          <a:p>
            <a:r>
              <a:rPr lang="en-US" dirty="0" smtClean="0"/>
              <a:t>Support point is the MOST negative!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757444" y="2818193"/>
            <a:ext cx="879762" cy="23522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09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about this edge?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Edge-e and </a:t>
            </a:r>
            <a:br>
              <a:rPr lang="en-US" dirty="0" smtClean="0"/>
            </a:br>
            <a:r>
              <a:rPr lang="en-US" dirty="0" smtClean="0"/>
              <a:t>face normal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924881">
            <a:off x="5612509" y="213682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478174">
            <a:off x="4224938" y="2369531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336258" y="1943302"/>
            <a:ext cx="601897" cy="2217520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7658632" y="1282188"/>
            <a:ext cx="4522563" cy="314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Edge-e on A</a:t>
            </a:r>
          </a:p>
          <a:p>
            <a:r>
              <a:rPr lang="en-US" dirty="0" smtClean="0"/>
              <a:t>Vertex-i on B</a:t>
            </a:r>
          </a:p>
          <a:p>
            <a:pPr lvl="1"/>
            <a:r>
              <a:rPr lang="en-US" dirty="0" smtClean="0"/>
              <a:t>Distance measured along face normal of Edge-e</a:t>
            </a:r>
          </a:p>
          <a:p>
            <a:r>
              <a:rPr lang="en-US" dirty="0" smtClean="0"/>
              <a:t>Support point is the MOST negative!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757444" y="2818193"/>
            <a:ext cx="879762" cy="23522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617245" y="4865787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78198" y="3148547"/>
            <a:ext cx="2059646" cy="54267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5"/>
          <p:cNvSpPr txBox="1">
            <a:spLocks/>
          </p:cNvSpPr>
          <p:nvPr/>
        </p:nvSpPr>
        <p:spPr>
          <a:xfrm>
            <a:off x="4726730" y="1341390"/>
            <a:ext cx="2497872" cy="656121"/>
          </a:xfrm>
          <a:prstGeom prst="wedgeRoundRectCallout">
            <a:avLst>
              <a:gd name="adj1" fmla="val -35688"/>
              <a:gd name="adj2" fmla="val 9808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This distance is positive?!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756593" y="2202010"/>
            <a:ext cx="1014520" cy="26730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786249" y="2295458"/>
            <a:ext cx="1040775" cy="3881505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08332" y="5808723"/>
            <a:ext cx="471016" cy="12410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52336" y="4593722"/>
            <a:ext cx="1455009" cy="38336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12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Iterate through ALL </a:t>
            </a:r>
            <a:r>
              <a:rPr lang="en-US" b="1" dirty="0" smtClean="0"/>
              <a:t>face normal</a:t>
            </a:r>
          </a:p>
          <a:p>
            <a:r>
              <a:rPr lang="en-US" dirty="0" smtClean="0"/>
              <a:t>Define a line</a:t>
            </a:r>
          </a:p>
          <a:p>
            <a:r>
              <a:rPr lang="en-US" dirty="0" smtClean="0"/>
              <a:t>Project all edges onto the line</a:t>
            </a:r>
          </a:p>
          <a:p>
            <a:r>
              <a:rPr lang="en-US" dirty="0" smtClean="0"/>
              <a:t>If no overlaps in the projected </a:t>
            </a:r>
            <a:r>
              <a:rPr lang="en-US" dirty="0" err="1" smtClean="0"/>
              <a:t>segements</a:t>
            </a:r>
            <a:endParaRPr lang="en-US" dirty="0" smtClean="0"/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 Conclusion: no collision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Early termination!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If reach the end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Collision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25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about this edge?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Edge-e and </a:t>
            </a:r>
            <a:br>
              <a:rPr lang="en-US" dirty="0" smtClean="0"/>
            </a:br>
            <a:r>
              <a:rPr lang="en-US" dirty="0" smtClean="0"/>
              <a:t>face normal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924881">
            <a:off x="5612509" y="2136825"/>
            <a:ext cx="1769872" cy="2318137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9478174">
            <a:off x="4224938" y="2369531"/>
            <a:ext cx="1656789" cy="3381202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336258" y="1943302"/>
            <a:ext cx="601897" cy="2217520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7658632" y="1282188"/>
            <a:ext cx="4522563" cy="3142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Edge-e on A</a:t>
            </a:r>
          </a:p>
          <a:p>
            <a:r>
              <a:rPr lang="en-US" dirty="0" smtClean="0"/>
              <a:t>Vertex-i on B</a:t>
            </a:r>
          </a:p>
          <a:p>
            <a:pPr lvl="1"/>
            <a:r>
              <a:rPr lang="en-US" dirty="0" smtClean="0"/>
              <a:t>Distance measured along face normal of Edge-e</a:t>
            </a:r>
          </a:p>
          <a:p>
            <a:r>
              <a:rPr lang="en-US" dirty="0" smtClean="0"/>
              <a:t>Support point is the MOST negative!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757444" y="2818193"/>
            <a:ext cx="879762" cy="23522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617245" y="4865787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78198" y="3148547"/>
            <a:ext cx="2059646" cy="54267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497445" y="4739722"/>
            <a:ext cx="594731" cy="48931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5"/>
          <p:cNvSpPr txBox="1">
            <a:spLocks/>
          </p:cNvSpPr>
          <p:nvPr/>
        </p:nvSpPr>
        <p:spPr>
          <a:xfrm>
            <a:off x="4726730" y="1341390"/>
            <a:ext cx="2497872" cy="656121"/>
          </a:xfrm>
          <a:prstGeom prst="wedgeRoundRectCallout">
            <a:avLst>
              <a:gd name="adj1" fmla="val -35688"/>
              <a:gd name="adj2" fmla="val 9808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This distance is positive?!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756593" y="2202010"/>
            <a:ext cx="1014520" cy="26730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786249" y="2295458"/>
            <a:ext cx="1040775" cy="3881505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08332" y="5808723"/>
            <a:ext cx="471016" cy="12410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52336" y="4593722"/>
            <a:ext cx="1455009" cy="38336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2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Find all the </a:t>
            </a:r>
            <a:r>
              <a:rPr lang="en-US" smtClean="0">
                <a:solidFill>
                  <a:srgbClr val="FF0000"/>
                </a:solidFill>
              </a:rPr>
              <a:t>support points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65045" y="1490055"/>
            <a:ext cx="1582617" cy="1864233"/>
            <a:chOff x="4224938" y="2136825"/>
            <a:chExt cx="3157443" cy="3613908"/>
          </a:xfrm>
        </p:grpSpPr>
        <p:sp>
          <p:nvSpPr>
            <p:cNvPr id="10" name="Rectangle 9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Arrow Connector 6"/>
          <p:cNvCxnSpPr/>
          <p:nvPr/>
        </p:nvCxnSpPr>
        <p:spPr>
          <a:xfrm flipV="1">
            <a:off x="736916" y="1530688"/>
            <a:ext cx="656452" cy="480992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464716" y="2646539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966974" y="1530688"/>
            <a:ext cx="1582617" cy="1864233"/>
            <a:chOff x="4224938" y="2136825"/>
            <a:chExt cx="3157443" cy="3613908"/>
          </a:xfrm>
        </p:grpSpPr>
        <p:sp>
          <p:nvSpPr>
            <p:cNvPr id="12" name="Rectangle 11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60096" y="1690688"/>
            <a:ext cx="1582617" cy="1864233"/>
            <a:chOff x="4224938" y="2136825"/>
            <a:chExt cx="3157443" cy="3613908"/>
          </a:xfrm>
        </p:grpSpPr>
        <p:sp>
          <p:nvSpPr>
            <p:cNvPr id="16" name="Rectangle 15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58557" y="1690688"/>
            <a:ext cx="1582617" cy="1864233"/>
            <a:chOff x="4224938" y="2136825"/>
            <a:chExt cx="3157443" cy="3613908"/>
          </a:xfrm>
        </p:grpSpPr>
        <p:sp>
          <p:nvSpPr>
            <p:cNvPr id="19" name="Rectangle 18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4557476" y="2993337"/>
            <a:ext cx="656452" cy="480992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904835" y="1731321"/>
            <a:ext cx="1010497" cy="1422016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235484" y="2203371"/>
            <a:ext cx="1010497" cy="1422016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809502" y="1354337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169030" y="2653523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307944" y="1763008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894536" y="3244514"/>
            <a:ext cx="276398" cy="3753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0"/>
          </p:cNvCxnSpPr>
          <p:nvPr/>
        </p:nvCxnSpPr>
        <p:spPr>
          <a:xfrm flipH="1" flipV="1">
            <a:off x="824897" y="1434297"/>
            <a:ext cx="250629" cy="33670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9316906" y="2914719"/>
            <a:ext cx="446068" cy="32979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481789" y="2210258"/>
            <a:ext cx="422766" cy="31256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317445" y="4050378"/>
            <a:ext cx="1582617" cy="1864233"/>
            <a:chOff x="4224938" y="2136825"/>
            <a:chExt cx="3157443" cy="3613908"/>
          </a:xfrm>
        </p:grpSpPr>
        <p:sp>
          <p:nvSpPr>
            <p:cNvPr id="41" name="Rectangle 40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 flipV="1">
            <a:off x="1876139" y="3961856"/>
            <a:ext cx="317931" cy="1160545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464716" y="5416070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119374" y="4091011"/>
            <a:ext cx="1582617" cy="1864233"/>
            <a:chOff x="4224938" y="2136825"/>
            <a:chExt cx="3157443" cy="3613908"/>
          </a:xfrm>
        </p:grpSpPr>
        <p:sp>
          <p:nvSpPr>
            <p:cNvPr id="46" name="Rectangle 45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812496" y="4251011"/>
            <a:ext cx="1582617" cy="1864233"/>
            <a:chOff x="4224938" y="2136825"/>
            <a:chExt cx="3157443" cy="3613908"/>
          </a:xfrm>
        </p:grpSpPr>
        <p:sp>
          <p:nvSpPr>
            <p:cNvPr id="49" name="Rectangle 48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810957" y="4251011"/>
            <a:ext cx="1582617" cy="1864233"/>
            <a:chOff x="4224938" y="2136825"/>
            <a:chExt cx="3157443" cy="3613908"/>
          </a:xfrm>
        </p:grpSpPr>
        <p:sp>
          <p:nvSpPr>
            <p:cNvPr id="52" name="Rectangle 51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 flipH="1" flipV="1">
            <a:off x="1494196" y="4348060"/>
            <a:ext cx="559956" cy="15162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5526764" y="4222668"/>
            <a:ext cx="317931" cy="1160545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3650663" y="4509866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706638" y="4795924"/>
            <a:ext cx="608845" cy="16486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7682688" y="4133669"/>
            <a:ext cx="855395" cy="250991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10357346" y="5290574"/>
            <a:ext cx="855395" cy="250991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126284" y="3790849"/>
            <a:ext cx="132378" cy="4683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10567784" y="5444800"/>
            <a:ext cx="155247" cy="5492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981945" y="4241344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321430" y="6106476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619971" y="1444389"/>
            <a:ext cx="899261" cy="122152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861279" y="1425763"/>
            <a:ext cx="899261" cy="122152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5" idx="2"/>
          </p:cNvCxnSpPr>
          <p:nvPr/>
        </p:nvCxnSpPr>
        <p:spPr>
          <a:xfrm flipH="1">
            <a:off x="7169030" y="2536596"/>
            <a:ext cx="338692" cy="20510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20" idx="1"/>
          </p:cNvCxnSpPr>
          <p:nvPr/>
        </p:nvCxnSpPr>
        <p:spPr>
          <a:xfrm flipH="1">
            <a:off x="9735168" y="1836807"/>
            <a:ext cx="1634024" cy="108633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74174" y="5340290"/>
            <a:ext cx="761930" cy="16658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3720432" y="4627578"/>
            <a:ext cx="1860598" cy="40679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7404628" y="4259164"/>
            <a:ext cx="559888" cy="19613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9838729" y="4321431"/>
            <a:ext cx="241742" cy="84686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1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Axis of least penetration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65045" y="1490055"/>
            <a:ext cx="1582617" cy="1864233"/>
            <a:chOff x="4224938" y="2136825"/>
            <a:chExt cx="3157443" cy="3613908"/>
          </a:xfrm>
        </p:grpSpPr>
        <p:sp>
          <p:nvSpPr>
            <p:cNvPr id="10" name="Rectangle 9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Arrow Connector 6"/>
          <p:cNvCxnSpPr/>
          <p:nvPr/>
        </p:nvCxnSpPr>
        <p:spPr>
          <a:xfrm flipV="1">
            <a:off x="736916" y="1530688"/>
            <a:ext cx="656452" cy="480992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464716" y="2646539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966974" y="1530688"/>
            <a:ext cx="1582617" cy="1864233"/>
            <a:chOff x="4224938" y="2136825"/>
            <a:chExt cx="3157443" cy="3613908"/>
          </a:xfrm>
        </p:grpSpPr>
        <p:sp>
          <p:nvSpPr>
            <p:cNvPr id="12" name="Rectangle 11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60096" y="1690688"/>
            <a:ext cx="1582617" cy="1864233"/>
            <a:chOff x="4224938" y="2136825"/>
            <a:chExt cx="3157443" cy="3613908"/>
          </a:xfrm>
        </p:grpSpPr>
        <p:sp>
          <p:nvSpPr>
            <p:cNvPr id="16" name="Rectangle 15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58557" y="1690688"/>
            <a:ext cx="1582617" cy="1864233"/>
            <a:chOff x="4224938" y="2136825"/>
            <a:chExt cx="3157443" cy="3613908"/>
          </a:xfrm>
        </p:grpSpPr>
        <p:sp>
          <p:nvSpPr>
            <p:cNvPr id="19" name="Rectangle 18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flipV="1">
            <a:off x="4557476" y="2993337"/>
            <a:ext cx="656452" cy="480992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904835" y="1731321"/>
            <a:ext cx="1010497" cy="1422016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235484" y="2203371"/>
            <a:ext cx="1010497" cy="1422016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809502" y="1354337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169030" y="2653523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307944" y="1763008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894536" y="3244514"/>
            <a:ext cx="276398" cy="3753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0"/>
          </p:cNvCxnSpPr>
          <p:nvPr/>
        </p:nvCxnSpPr>
        <p:spPr>
          <a:xfrm flipH="1" flipV="1">
            <a:off x="824897" y="1434297"/>
            <a:ext cx="250629" cy="33670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9316906" y="2914719"/>
            <a:ext cx="446068" cy="32979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481789" y="2210258"/>
            <a:ext cx="422766" cy="31256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317445" y="4050378"/>
            <a:ext cx="1582617" cy="1864233"/>
            <a:chOff x="4224938" y="2136825"/>
            <a:chExt cx="3157443" cy="3613908"/>
          </a:xfrm>
        </p:grpSpPr>
        <p:sp>
          <p:nvSpPr>
            <p:cNvPr id="41" name="Rectangle 40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 flipV="1">
            <a:off x="1876139" y="3961856"/>
            <a:ext cx="317931" cy="1160545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464716" y="5416070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119374" y="4091011"/>
            <a:ext cx="1582617" cy="1864233"/>
            <a:chOff x="4224938" y="2136825"/>
            <a:chExt cx="3157443" cy="3613908"/>
          </a:xfrm>
        </p:grpSpPr>
        <p:sp>
          <p:nvSpPr>
            <p:cNvPr id="46" name="Rectangle 45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812496" y="4251011"/>
            <a:ext cx="1582617" cy="1864233"/>
            <a:chOff x="4224938" y="2136825"/>
            <a:chExt cx="3157443" cy="3613908"/>
          </a:xfrm>
        </p:grpSpPr>
        <p:sp>
          <p:nvSpPr>
            <p:cNvPr id="49" name="Rectangle 48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810957" y="4251011"/>
            <a:ext cx="1582617" cy="1864233"/>
            <a:chOff x="4224938" y="2136825"/>
            <a:chExt cx="3157443" cy="3613908"/>
          </a:xfrm>
        </p:grpSpPr>
        <p:sp>
          <p:nvSpPr>
            <p:cNvPr id="52" name="Rectangle 51"/>
            <p:cNvSpPr/>
            <p:nvPr/>
          </p:nvSpPr>
          <p:spPr>
            <a:xfrm rot="924881">
              <a:off x="5612509" y="2136825"/>
              <a:ext cx="1769872" cy="231813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 rot="19478174">
              <a:off x="4224938" y="2369531"/>
              <a:ext cx="1656789" cy="3381202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 flipH="1" flipV="1">
            <a:off x="1494196" y="4348060"/>
            <a:ext cx="559956" cy="15162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5526764" y="4222668"/>
            <a:ext cx="317931" cy="1160545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3650663" y="4509866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5706638" y="4795924"/>
            <a:ext cx="608845" cy="16486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7682688" y="4133669"/>
            <a:ext cx="855395" cy="250991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10357346" y="5290574"/>
            <a:ext cx="855395" cy="250991"/>
          </a:xfrm>
          <a:prstGeom prst="straightConnector1">
            <a:avLst/>
          </a:prstGeom>
          <a:ln w="41275">
            <a:solidFill>
              <a:srgbClr val="FF0000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8126284" y="3790849"/>
            <a:ext cx="132378" cy="46831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10567784" y="5444800"/>
            <a:ext cx="155247" cy="54921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981945" y="4241344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321430" y="6106476"/>
            <a:ext cx="152400" cy="176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619971" y="1444389"/>
            <a:ext cx="899261" cy="122152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861279" y="1425763"/>
            <a:ext cx="899261" cy="122152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5" idx="2"/>
          </p:cNvCxnSpPr>
          <p:nvPr/>
        </p:nvCxnSpPr>
        <p:spPr>
          <a:xfrm flipH="1">
            <a:off x="7169030" y="2536596"/>
            <a:ext cx="338692" cy="20510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20" idx="1"/>
          </p:cNvCxnSpPr>
          <p:nvPr/>
        </p:nvCxnSpPr>
        <p:spPr>
          <a:xfrm flipH="1">
            <a:off x="9735168" y="1836807"/>
            <a:ext cx="1634024" cy="108633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74174" y="5340290"/>
            <a:ext cx="761930" cy="16658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3720432" y="4627578"/>
            <a:ext cx="1860598" cy="40679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7404628" y="4259164"/>
            <a:ext cx="559888" cy="196139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9838729" y="4321431"/>
            <a:ext cx="241742" cy="84686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6247338" y="1477326"/>
            <a:ext cx="2290746" cy="225125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3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859" y="3065412"/>
            <a:ext cx="5271344" cy="26619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Support Point: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Vertex-i </a:t>
            </a:r>
            <a:r>
              <a:rPr lang="en-US" dirty="0"/>
              <a:t>on B is a support point for an </a:t>
            </a:r>
            <a:r>
              <a:rPr lang="en-US" dirty="0" smtClean="0"/>
              <a:t>edge-e </a:t>
            </a:r>
            <a:r>
              <a:rPr lang="en-US" dirty="0"/>
              <a:t>on A when</a:t>
            </a:r>
          </a:p>
          <a:p>
            <a:pPr lvl="1"/>
            <a:r>
              <a:rPr lang="en-US" dirty="0"/>
              <a:t>Vertex-i has the </a:t>
            </a:r>
            <a:r>
              <a:rPr lang="en-US" b="1" u="sng" dirty="0"/>
              <a:t>MOST NEGATIVE </a:t>
            </a:r>
            <a:r>
              <a:rPr lang="en-US" dirty="0"/>
              <a:t>distance from </a:t>
            </a:r>
            <a:r>
              <a:rPr lang="en-US" dirty="0" smtClean="0"/>
              <a:t>edge-e</a:t>
            </a:r>
            <a:endParaRPr lang="en-US" dirty="0"/>
          </a:p>
          <a:p>
            <a:pPr lvl="1"/>
            <a:r>
              <a:rPr lang="en-US" dirty="0"/>
              <a:t>Distance measured along the normal of </a:t>
            </a:r>
            <a:r>
              <a:rPr lang="en-US" dirty="0" smtClean="0"/>
              <a:t>edge-e</a:t>
            </a:r>
          </a:p>
          <a:p>
            <a:r>
              <a:rPr lang="en-US" dirty="0" smtClean="0"/>
              <a:t>For edge e</a:t>
            </a:r>
            <a:r>
              <a:rPr lang="en-US" baseline="-25000" dirty="0" smtClean="0"/>
              <a:t>B1:</a:t>
            </a:r>
            <a:r>
              <a:rPr lang="en-US" dirty="0" smtClean="0"/>
              <a:t> no support point</a:t>
            </a:r>
          </a:p>
          <a:p>
            <a:pPr lvl="1"/>
            <a:r>
              <a:rPr lang="en-US" dirty="0" smtClean="0"/>
              <a:t>Because A is entirely </a:t>
            </a:r>
            <a:r>
              <a:rPr lang="en-US" i="1" dirty="0" smtClean="0"/>
              <a:t>in front </a:t>
            </a:r>
            <a:r>
              <a:rPr lang="en-US" dirty="0" smtClean="0"/>
              <a:t>of B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 No support points: </a:t>
            </a:r>
            <a:r>
              <a:rPr lang="en-US" b="1" u="sng" dirty="0" smtClean="0">
                <a:sym typeface="Wingdings" panose="05000000000000000000" pitchFamily="2" charset="2"/>
              </a:rPr>
              <a:t>DO NOT collide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Early termination!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As soon as we find an edge without support points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Implementation note:</a:t>
            </a:r>
          </a:p>
          <a:p>
            <a:pPr lvl="1"/>
            <a:r>
              <a:rPr lang="en-US" dirty="0" smtClean="0"/>
              <a:t>Support Distance: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measured along negative normal 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Implementation with Support Point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61" y="1599531"/>
            <a:ext cx="7500829" cy="413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8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How to resolve overlap?</a:t>
            </a:r>
            <a:endParaRPr lang="en-US" dirty="0"/>
          </a:p>
        </p:txBody>
      </p:sp>
      <p:sp>
        <p:nvSpPr>
          <p:cNvPr id="148" name="Content Placeholder 1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8" name="Title 5"/>
          <p:cNvSpPr txBox="1">
            <a:spLocks/>
          </p:cNvSpPr>
          <p:nvPr/>
        </p:nvSpPr>
        <p:spPr>
          <a:xfrm>
            <a:off x="6599728" y="1349318"/>
            <a:ext cx="2497872" cy="1008956"/>
          </a:xfrm>
          <a:prstGeom prst="wedgeRoundRectCallout">
            <a:avLst>
              <a:gd name="adj1" fmla="val -109591"/>
              <a:gd name="adj2" fmla="val 10362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</a:rPr>
              <a:t>Pay attention to the overlaps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 rot="20663412">
            <a:off x="5131611" y="3058301"/>
            <a:ext cx="2447754" cy="2337104"/>
            <a:chOff x="2458742" y="2510400"/>
            <a:chExt cx="1817849" cy="1719291"/>
          </a:xfrm>
        </p:grpSpPr>
        <p:sp>
          <p:nvSpPr>
            <p:cNvPr id="76" name="Rectangle 75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Or 78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3763114" y="3571585"/>
            <a:ext cx="3374770" cy="2864799"/>
            <a:chOff x="4368638" y="3125011"/>
            <a:chExt cx="2286410" cy="2258797"/>
          </a:xfrm>
        </p:grpSpPr>
        <p:sp>
          <p:nvSpPr>
            <p:cNvPr id="72" name="Rectangle 71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Or 74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71" name="Straight Connector 70"/>
          <p:cNvCxnSpPr/>
          <p:nvPr/>
        </p:nvCxnSpPr>
        <p:spPr>
          <a:xfrm>
            <a:off x="5187468" y="3532225"/>
            <a:ext cx="1547135" cy="217928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727520" y="3751656"/>
            <a:ext cx="463205" cy="58881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4086255" y="3412217"/>
            <a:ext cx="1003860" cy="69870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437393" y="2566357"/>
            <a:ext cx="741018" cy="965868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5826057" y="2611513"/>
            <a:ext cx="716784" cy="481479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2128305" y="1785049"/>
            <a:ext cx="4345033" cy="303120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4794244" y="3019847"/>
            <a:ext cx="463205" cy="58881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6242394" y="2223403"/>
            <a:ext cx="1028295" cy="1340314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293704" y="3394441"/>
            <a:ext cx="1233396" cy="1607651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4935955" y="2933888"/>
            <a:ext cx="1854401" cy="2417090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5266764" y="2932219"/>
            <a:ext cx="466162" cy="352559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4524341" y="3189251"/>
            <a:ext cx="596305" cy="404044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 rot="3310761">
            <a:off x="4241572" y="2810957"/>
            <a:ext cx="1014846" cy="1027494"/>
          </a:xfrm>
          <a:prstGeom prst="roundRect">
            <a:avLst/>
          </a:prstGeom>
          <a:solidFill>
            <a:schemeClr val="accent4">
              <a:lumMod val="75000"/>
              <a:alpha val="50000"/>
            </a:schemeClr>
          </a:solidFill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6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How to resolve overlap?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 rot="20663412">
            <a:off x="5289115" y="2734541"/>
            <a:ext cx="2447754" cy="2337104"/>
            <a:chOff x="2458742" y="2510400"/>
            <a:chExt cx="1817849" cy="1719291"/>
          </a:xfrm>
        </p:grpSpPr>
        <p:sp>
          <p:nvSpPr>
            <p:cNvPr id="76" name="Rectangle 75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Or 78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3920618" y="3247825"/>
            <a:ext cx="3374770" cy="2864799"/>
            <a:chOff x="4368638" y="3125011"/>
            <a:chExt cx="2286410" cy="2258797"/>
          </a:xfrm>
        </p:grpSpPr>
        <p:sp>
          <p:nvSpPr>
            <p:cNvPr id="72" name="Rectangle 71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Or 74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71" name="Straight Connector 70"/>
          <p:cNvCxnSpPr/>
          <p:nvPr/>
        </p:nvCxnSpPr>
        <p:spPr>
          <a:xfrm>
            <a:off x="5344085" y="3206278"/>
            <a:ext cx="1547135" cy="217928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885024" y="3427896"/>
            <a:ext cx="463205" cy="58881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4243759" y="3088457"/>
            <a:ext cx="1003860" cy="69870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594897" y="2242597"/>
            <a:ext cx="741018" cy="965868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5983561" y="2287753"/>
            <a:ext cx="716784" cy="481479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2880511" y="1390950"/>
            <a:ext cx="3851156" cy="268666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4951748" y="2696087"/>
            <a:ext cx="463205" cy="58881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6399898" y="1899643"/>
            <a:ext cx="1028295" cy="1340314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451208" y="3070681"/>
            <a:ext cx="1233396" cy="1607651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093459" y="2610128"/>
            <a:ext cx="1854401" cy="2417090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5424268" y="2608459"/>
            <a:ext cx="466162" cy="352559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4681845" y="2865491"/>
            <a:ext cx="596305" cy="404044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 rot="924881">
            <a:off x="6333932" y="2690815"/>
            <a:ext cx="1380951" cy="1808738"/>
          </a:xfrm>
          <a:prstGeom prst="rect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6931548" y="4643497"/>
            <a:ext cx="499382" cy="34195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6110030" y="2521670"/>
            <a:ext cx="499382" cy="34195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5603493" y="4244319"/>
            <a:ext cx="499382" cy="34195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0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 rot="20663412">
            <a:off x="6111638" y="2270779"/>
            <a:ext cx="2447754" cy="2337104"/>
            <a:chOff x="2458742" y="2510400"/>
            <a:chExt cx="1817849" cy="1719291"/>
          </a:xfrm>
        </p:grpSpPr>
        <p:sp>
          <p:nvSpPr>
            <p:cNvPr id="76" name="Rectangle 75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Or 78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4743141" y="2784063"/>
            <a:ext cx="3374770" cy="2864799"/>
            <a:chOff x="4368638" y="3125011"/>
            <a:chExt cx="2286410" cy="2258797"/>
          </a:xfrm>
        </p:grpSpPr>
        <p:sp>
          <p:nvSpPr>
            <p:cNvPr id="72" name="Rectangle 71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Or 74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71" name="Straight Connector 70"/>
          <p:cNvCxnSpPr/>
          <p:nvPr/>
        </p:nvCxnSpPr>
        <p:spPr>
          <a:xfrm>
            <a:off x="6167977" y="2744703"/>
            <a:ext cx="1547135" cy="217928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707547" y="2964134"/>
            <a:ext cx="463205" cy="58881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066282" y="2624695"/>
            <a:ext cx="1003860" cy="69870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417420" y="1778835"/>
            <a:ext cx="741018" cy="965868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6806084" y="1823991"/>
            <a:ext cx="716784" cy="481479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3374410" y="708196"/>
            <a:ext cx="4493692" cy="313491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5774271" y="2232325"/>
            <a:ext cx="463205" cy="58881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7222421" y="1435881"/>
            <a:ext cx="1028295" cy="1340314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5273731" y="2606919"/>
            <a:ext cx="1233396" cy="1607651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915982" y="2146366"/>
            <a:ext cx="1854401" cy="2417090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6246791" y="2144697"/>
            <a:ext cx="466162" cy="352559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5504368" y="2401729"/>
            <a:ext cx="596305" cy="404044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 rot="19388001">
            <a:off x="5370805" y="2535518"/>
            <a:ext cx="914787" cy="329442"/>
          </a:xfrm>
          <a:prstGeom prst="roundRect">
            <a:avLst/>
          </a:prstGeom>
          <a:solidFill>
            <a:schemeClr val="accent4">
              <a:lumMod val="75000"/>
              <a:alpha val="50000"/>
            </a:schemeClr>
          </a:solidFill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itle 5"/>
          <p:cNvSpPr txBox="1">
            <a:spLocks/>
          </p:cNvSpPr>
          <p:nvPr/>
        </p:nvSpPr>
        <p:spPr>
          <a:xfrm>
            <a:off x="3187178" y="708195"/>
            <a:ext cx="2886786" cy="1008956"/>
          </a:xfrm>
          <a:prstGeom prst="wedgeRoundRectCallout">
            <a:avLst>
              <a:gd name="adj1" fmla="val 37527"/>
              <a:gd name="adj2" fmla="val 13204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“push out” (along  Axis direction)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82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 rot="924881">
            <a:off x="6243965" y="1711332"/>
            <a:ext cx="1380951" cy="1808738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 rot="20663412">
            <a:off x="5715095" y="1434642"/>
            <a:ext cx="2425860" cy="2316200"/>
          </a:xfrm>
          <a:prstGeom prst="ellipse">
            <a:avLst/>
          </a:prstGeom>
          <a:noFill/>
          <a:ln w="952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Or 101"/>
          <p:cNvSpPr/>
          <p:nvPr/>
        </p:nvSpPr>
        <p:spPr>
          <a:xfrm rot="20663412">
            <a:off x="6794795" y="2442416"/>
            <a:ext cx="245215" cy="224621"/>
          </a:xfrm>
          <a:prstGeom prst="flowChartOr">
            <a:avLst/>
          </a:prstGeom>
          <a:noFill/>
          <a:ln w="952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rot="19478174">
            <a:off x="5364603" y="2021397"/>
            <a:ext cx="1292718" cy="263820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4358838" y="1943335"/>
            <a:ext cx="3344584" cy="2839175"/>
          </a:xfrm>
          <a:prstGeom prst="ellipse">
            <a:avLst/>
          </a:prstGeom>
          <a:noFill/>
          <a:ln w="952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Or 97"/>
          <p:cNvSpPr/>
          <p:nvPr/>
        </p:nvSpPr>
        <p:spPr>
          <a:xfrm>
            <a:off x="5862087" y="3176869"/>
            <a:ext cx="338083" cy="275338"/>
          </a:xfrm>
          <a:prstGeom prst="flowChartOr">
            <a:avLst/>
          </a:prstGeom>
          <a:noFill/>
          <a:ln w="952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/>
          <p:nvPr/>
        </p:nvCxnSpPr>
        <p:spPr>
          <a:xfrm flipV="1">
            <a:off x="6047626" y="1560334"/>
            <a:ext cx="466770" cy="17199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5277113" y="2139220"/>
            <a:ext cx="1027813" cy="24998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Can we resolve based on other edges/axes?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2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46386" y="1434642"/>
            <a:ext cx="4994569" cy="4541697"/>
            <a:chOff x="678819" y="673370"/>
            <a:chExt cx="4994569" cy="4541697"/>
          </a:xfrm>
        </p:grpSpPr>
        <p:grpSp>
          <p:nvGrpSpPr>
            <p:cNvPr id="92" name="Group 91"/>
            <p:cNvGrpSpPr/>
            <p:nvPr/>
          </p:nvGrpSpPr>
          <p:grpSpPr>
            <a:xfrm rot="20663412">
              <a:off x="3247528" y="673370"/>
              <a:ext cx="2425860" cy="2316200"/>
              <a:chOff x="2458742" y="2510400"/>
              <a:chExt cx="1817849" cy="1719291"/>
            </a:xfrm>
          </p:grpSpPr>
          <p:sp>
            <p:nvSpPr>
              <p:cNvPr id="99" name="Rectangle 98"/>
              <p:cNvSpPr/>
              <p:nvPr/>
            </p:nvSpPr>
            <p:spPr>
              <a:xfrm rot="1861469">
                <a:off x="2850251" y="2716437"/>
                <a:ext cx="1034833" cy="1342607"/>
              </a:xfrm>
              <a:prstGeom prst="rect">
                <a:avLst/>
              </a:prstGeom>
              <a:solidFill>
                <a:schemeClr val="accent1">
                  <a:alpha val="9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0" name="Group 99"/>
              <p:cNvGrpSpPr/>
              <p:nvPr/>
            </p:nvGrpSpPr>
            <p:grpSpPr>
              <a:xfrm>
                <a:off x="2458742" y="2510400"/>
                <a:ext cx="1817849" cy="1719291"/>
                <a:chOff x="891938" y="4157456"/>
                <a:chExt cx="1817849" cy="1719291"/>
              </a:xfrm>
            </p:grpSpPr>
            <p:sp>
              <p:nvSpPr>
                <p:cNvPr id="101" name="Oval 100"/>
                <p:cNvSpPr/>
                <p:nvPr/>
              </p:nvSpPr>
              <p:spPr>
                <a:xfrm>
                  <a:off x="891938" y="4157456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Flowchart: Or 101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3" name="Group 92"/>
            <p:cNvGrpSpPr/>
            <p:nvPr/>
          </p:nvGrpSpPr>
          <p:grpSpPr>
            <a:xfrm>
              <a:off x="1891271" y="1182063"/>
              <a:ext cx="3344584" cy="2839175"/>
              <a:chOff x="4368638" y="3125011"/>
              <a:chExt cx="2286410" cy="2258797"/>
            </a:xfrm>
          </p:grpSpPr>
          <p:sp>
            <p:nvSpPr>
              <p:cNvPr id="95" name="Rectangle 94"/>
              <p:cNvSpPr/>
              <p:nvPr/>
            </p:nvSpPr>
            <p:spPr>
              <a:xfrm rot="19478174">
                <a:off x="5056195" y="3187116"/>
                <a:ext cx="883722" cy="2098905"/>
              </a:xfrm>
              <a:prstGeom prst="rect">
                <a:avLst/>
              </a:prstGeom>
              <a:solidFill>
                <a:schemeClr val="accent1">
                  <a:alpha val="5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4368638" y="3125011"/>
                <a:ext cx="2286410" cy="2258797"/>
                <a:chOff x="891938" y="4157456"/>
                <a:chExt cx="1817849" cy="1719291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891938" y="4157456"/>
                  <a:ext cx="1817849" cy="1719291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Flowchart: Or 97"/>
                <p:cNvSpPr/>
                <p:nvPr/>
              </p:nvSpPr>
              <p:spPr>
                <a:xfrm>
                  <a:off x="1708984" y="4904435"/>
                  <a:ext cx="183755" cy="166734"/>
                </a:xfrm>
                <a:prstGeom prst="flowChartOr">
                  <a:avLst/>
                </a:prstGeom>
                <a:noFill/>
                <a:ln w="9525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94" name="Straight Connector 93"/>
            <p:cNvCxnSpPr/>
            <p:nvPr/>
          </p:nvCxnSpPr>
          <p:spPr>
            <a:xfrm flipV="1">
              <a:off x="3580059" y="799062"/>
              <a:ext cx="466770" cy="171997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H="1" flipV="1">
              <a:off x="2809546" y="1377948"/>
              <a:ext cx="1027813" cy="24998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3053612" y="2519319"/>
              <a:ext cx="517929" cy="188583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 flipV="1">
              <a:off x="3169775" y="4224919"/>
              <a:ext cx="1298912" cy="321606"/>
            </a:xfrm>
            <a:prstGeom prst="straightConnector1">
              <a:avLst/>
            </a:prstGeom>
            <a:ln w="34925">
              <a:solidFill>
                <a:schemeClr val="accent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4353761" y="3242644"/>
              <a:ext cx="522168" cy="1834963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H="1" flipV="1">
              <a:off x="1647893" y="4205075"/>
              <a:ext cx="674588" cy="158673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H="1" flipV="1">
              <a:off x="678819" y="3845319"/>
              <a:ext cx="4008749" cy="97501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4392768" y="2877503"/>
              <a:ext cx="517929" cy="188583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V="1">
              <a:off x="3522619" y="3993176"/>
              <a:ext cx="256897" cy="902768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V="1">
              <a:off x="2316460" y="1182064"/>
              <a:ext cx="972946" cy="3419052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1">
              <a:off x="1550769" y="1796014"/>
              <a:ext cx="751052" cy="2639289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Dot"/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 flipH="1" flipV="1">
              <a:off x="3647010" y="4713574"/>
              <a:ext cx="677177" cy="167772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 flipH="1" flipV="1">
              <a:off x="2286121" y="4693637"/>
              <a:ext cx="2025658" cy="521430"/>
            </a:xfrm>
            <a:prstGeom prst="straightConnector1">
              <a:avLst/>
            </a:prstGeom>
            <a:ln w="3492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Can we resolve based on other edges/axes?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6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 rot="20663412">
            <a:off x="5137580" y="1277135"/>
            <a:ext cx="2425860" cy="2316200"/>
            <a:chOff x="2458742" y="2510400"/>
            <a:chExt cx="1817849" cy="1719291"/>
          </a:xfrm>
        </p:grpSpPr>
        <p:sp>
          <p:nvSpPr>
            <p:cNvPr id="99" name="Rectangle 98"/>
            <p:cNvSpPr/>
            <p:nvPr/>
          </p:nvSpPr>
          <p:spPr>
            <a:xfrm rot="1861469">
              <a:off x="2850251" y="2716437"/>
              <a:ext cx="1034833" cy="1342607"/>
            </a:xfrm>
            <a:prstGeom prst="rect">
              <a:avLst/>
            </a:prstGeom>
            <a:solidFill>
              <a:schemeClr val="accent1">
                <a:alpha val="9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2458742" y="2510400"/>
              <a:ext cx="1817849" cy="1719291"/>
              <a:chOff x="891938" y="4157456"/>
              <a:chExt cx="1817849" cy="1719291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lowchart: Or 101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3781323" y="1785828"/>
            <a:ext cx="3344584" cy="2839175"/>
            <a:chOff x="4368638" y="3125011"/>
            <a:chExt cx="2286410" cy="2258797"/>
          </a:xfrm>
        </p:grpSpPr>
        <p:sp>
          <p:nvSpPr>
            <p:cNvPr id="95" name="Rectangle 94"/>
            <p:cNvSpPr/>
            <p:nvPr/>
          </p:nvSpPr>
          <p:spPr>
            <a:xfrm rot="19478174">
              <a:off x="5056195" y="3187116"/>
              <a:ext cx="883722" cy="209890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4368638" y="3125011"/>
              <a:ext cx="2286410" cy="2258797"/>
              <a:chOff x="891938" y="4157456"/>
              <a:chExt cx="1817849" cy="1719291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891938" y="4157456"/>
                <a:ext cx="1817849" cy="1719291"/>
              </a:xfrm>
              <a:prstGeom prst="ellipse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lowchart: Or 97"/>
              <p:cNvSpPr/>
              <p:nvPr/>
            </p:nvSpPr>
            <p:spPr>
              <a:xfrm>
                <a:off x="1708984" y="4904435"/>
                <a:ext cx="183755" cy="166734"/>
              </a:xfrm>
              <a:prstGeom prst="flowChartOr">
                <a:avLst/>
              </a:prstGeom>
              <a:noFill/>
              <a:ln w="952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94" name="Straight Connector 93"/>
          <p:cNvCxnSpPr/>
          <p:nvPr/>
        </p:nvCxnSpPr>
        <p:spPr>
          <a:xfrm flipV="1">
            <a:off x="5470111" y="1402827"/>
            <a:ext cx="466770" cy="17199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4699598" y="1981713"/>
            <a:ext cx="1027813" cy="24998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4943664" y="3123084"/>
            <a:ext cx="517929" cy="188583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5059827" y="4828684"/>
            <a:ext cx="1298912" cy="321606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6243813" y="3846409"/>
            <a:ext cx="522168" cy="1834963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3537945" y="4808840"/>
            <a:ext cx="674588" cy="158673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 flipV="1">
            <a:off x="2568871" y="4449084"/>
            <a:ext cx="4008749" cy="97501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6282820" y="3481268"/>
            <a:ext cx="517929" cy="188583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5412671" y="4596941"/>
            <a:ext cx="256897" cy="902768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4206512" y="1785829"/>
            <a:ext cx="972946" cy="3419052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3440821" y="2399779"/>
            <a:ext cx="751052" cy="2639289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5537062" y="5317339"/>
            <a:ext cx="677177" cy="167772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 flipV="1">
            <a:off x="4176173" y="5297402"/>
            <a:ext cx="2025658" cy="521430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 rot="776195">
            <a:off x="4859327" y="4863837"/>
            <a:ext cx="1736395" cy="329442"/>
          </a:xfrm>
          <a:prstGeom prst="roundRect">
            <a:avLst/>
          </a:prstGeom>
          <a:solidFill>
            <a:schemeClr val="accent4">
              <a:lumMod val="75000"/>
              <a:alpha val="50000"/>
            </a:schemeClr>
          </a:solidFill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7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 rot="924881">
            <a:off x="7959012" y="1514450"/>
            <a:ext cx="1380951" cy="1808738"/>
          </a:xfrm>
          <a:prstGeom prst="rect">
            <a:avLst/>
          </a:prstGeom>
          <a:solidFill>
            <a:schemeClr val="accent1">
              <a:alpha val="9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 rot="20663412">
            <a:off x="7430142" y="1237760"/>
            <a:ext cx="2425860" cy="2316200"/>
            <a:chOff x="891938" y="4157456"/>
            <a:chExt cx="1817849" cy="1719291"/>
          </a:xfrm>
        </p:grpSpPr>
        <p:sp>
          <p:nvSpPr>
            <p:cNvPr id="101" name="Oval 100"/>
            <p:cNvSpPr/>
            <p:nvPr/>
          </p:nvSpPr>
          <p:spPr>
            <a:xfrm>
              <a:off x="891938" y="4157456"/>
              <a:ext cx="1817849" cy="1719291"/>
            </a:xfrm>
            <a:prstGeom prst="ellipse">
              <a:avLst/>
            </a:prstGeom>
            <a:noFill/>
            <a:ln w="9525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lowchart: Or 101"/>
            <p:cNvSpPr/>
            <p:nvPr/>
          </p:nvSpPr>
          <p:spPr>
            <a:xfrm>
              <a:off x="1708984" y="4904435"/>
              <a:ext cx="183755" cy="166734"/>
            </a:xfrm>
            <a:prstGeom prst="flowChartOr">
              <a:avLst/>
            </a:prstGeom>
            <a:noFill/>
            <a:ln w="9525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/>
          <p:cNvSpPr/>
          <p:nvPr/>
        </p:nvSpPr>
        <p:spPr>
          <a:xfrm rot="19478174">
            <a:off x="7079650" y="1824515"/>
            <a:ext cx="1292718" cy="263820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073885" y="1746453"/>
            <a:ext cx="3344584" cy="2839175"/>
          </a:xfrm>
          <a:prstGeom prst="ellipse">
            <a:avLst/>
          </a:prstGeom>
          <a:noFill/>
          <a:ln w="952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Or 97"/>
          <p:cNvSpPr/>
          <p:nvPr/>
        </p:nvSpPr>
        <p:spPr>
          <a:xfrm>
            <a:off x="7577134" y="2979987"/>
            <a:ext cx="338083" cy="275338"/>
          </a:xfrm>
          <a:prstGeom prst="flowChartOr">
            <a:avLst/>
          </a:prstGeom>
          <a:noFill/>
          <a:ln w="952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/>
          <p:nvPr/>
        </p:nvCxnSpPr>
        <p:spPr>
          <a:xfrm flipV="1">
            <a:off x="7762673" y="1363452"/>
            <a:ext cx="466770" cy="17199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6992160" y="1942338"/>
            <a:ext cx="1027813" cy="24998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7236226" y="3083709"/>
            <a:ext cx="517929" cy="188583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7352389" y="4789309"/>
            <a:ext cx="1298912" cy="321606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8536375" y="3807034"/>
            <a:ext cx="522168" cy="1834963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5830507" y="4769465"/>
            <a:ext cx="674588" cy="158673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 flipV="1">
            <a:off x="4861433" y="4409709"/>
            <a:ext cx="4008749" cy="97501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V="1">
            <a:off x="8575382" y="3441893"/>
            <a:ext cx="517929" cy="188583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7705233" y="4557566"/>
            <a:ext cx="256897" cy="902768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6499074" y="1746454"/>
            <a:ext cx="972946" cy="3419052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5733383" y="2360404"/>
            <a:ext cx="751052" cy="2639289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7829624" y="5277964"/>
            <a:ext cx="677177" cy="167772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 flipV="1">
            <a:off x="6468735" y="5258027"/>
            <a:ext cx="2025658" cy="521430"/>
          </a:xfrm>
          <a:prstGeom prst="straightConnector1">
            <a:avLst/>
          </a:prstGeom>
          <a:ln w="34925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 rot="776195">
            <a:off x="7110907" y="4819815"/>
            <a:ext cx="1777903" cy="329442"/>
          </a:xfrm>
          <a:prstGeom prst="roundRect">
            <a:avLst/>
          </a:prstGeom>
          <a:solidFill>
            <a:schemeClr val="accent4">
              <a:lumMod val="75000"/>
              <a:alpha val="50000"/>
            </a:schemeClr>
          </a:solidFill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 rot="19478174">
            <a:off x="5702273" y="1492132"/>
            <a:ext cx="1292718" cy="263820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6219989" y="1407298"/>
            <a:ext cx="1191388" cy="28977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6644728" y="4264460"/>
            <a:ext cx="1324768" cy="32221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Interesting? Does not quite work?</a:t>
            </a:r>
            <a:endParaRPr lang="en-US" dirty="0"/>
          </a:p>
        </p:txBody>
      </p:sp>
      <p:sp>
        <p:nvSpPr>
          <p:cNvPr id="6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Notice that … </a:t>
            </a:r>
            <a:br>
              <a:rPr lang="en-US" dirty="0" smtClean="0"/>
            </a:br>
            <a:r>
              <a:rPr lang="en-US" dirty="0" smtClean="0"/>
              <a:t>    Always push “the other”</a:t>
            </a:r>
          </a:p>
          <a:p>
            <a:r>
              <a:rPr lang="en-US" dirty="0" smtClean="0"/>
              <a:t>Resolved polygon no longer </a:t>
            </a:r>
            <a:br>
              <a:rPr lang="en-US" dirty="0" smtClean="0"/>
            </a:br>
            <a:r>
              <a:rPr lang="en-US" dirty="0" smtClean="0"/>
              <a:t>    collided with the edge!</a:t>
            </a:r>
          </a:p>
          <a:p>
            <a:pPr lvl="1"/>
            <a:r>
              <a:rPr lang="en-US" dirty="0" smtClean="0"/>
              <a:t>But pushed too far!</a:t>
            </a:r>
          </a:p>
          <a:p>
            <a:r>
              <a:rPr lang="en-US" dirty="0" smtClean="0"/>
              <a:t>Two observations:</a:t>
            </a:r>
          </a:p>
          <a:p>
            <a:pPr lvl="1"/>
            <a:r>
              <a:rPr lang="en-US" dirty="0" smtClean="0"/>
              <a:t>First. Per-edge operation!!</a:t>
            </a:r>
          </a:p>
          <a:p>
            <a:pPr lvl="1"/>
            <a:r>
              <a:rPr lang="en-US" dirty="0" smtClean="0"/>
              <a:t>Resolve in the</a:t>
            </a:r>
            <a:br>
              <a:rPr lang="en-US" dirty="0" smtClean="0"/>
            </a:br>
            <a:r>
              <a:rPr lang="en-US" dirty="0" smtClean="0"/>
              <a:t>direction of the axis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4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2455</TotalTime>
  <Words>493</Words>
  <Application>Microsoft Office PowerPoint</Application>
  <PresentationFormat>Widescreen</PresentationFormat>
  <Paragraphs>116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Separating Axis Theorem (SAT)</vt:lpstr>
      <vt:lpstr>SAT …</vt:lpstr>
      <vt:lpstr>How to resolve overlap?</vt:lpstr>
      <vt:lpstr>How to resolve overlap?</vt:lpstr>
      <vt:lpstr>PowerPoint Presentation</vt:lpstr>
      <vt:lpstr>Can we resolve based on other edges/axes?</vt:lpstr>
      <vt:lpstr>Can we resolve based on other edges/axes?</vt:lpstr>
      <vt:lpstr>PowerPoint Presentation</vt:lpstr>
      <vt:lpstr>Interesting? Does not quite work?</vt:lpstr>
      <vt:lpstr>Support Point: Efficient SAT Implementation</vt:lpstr>
      <vt:lpstr>Find all the support points</vt:lpstr>
      <vt:lpstr>Find all the support points</vt:lpstr>
      <vt:lpstr>Find all the support points</vt:lpstr>
      <vt:lpstr>Find all the support points</vt:lpstr>
      <vt:lpstr>Support point?</vt:lpstr>
      <vt:lpstr>Support point?</vt:lpstr>
      <vt:lpstr>What about this edge?</vt:lpstr>
      <vt:lpstr>What about this edge?</vt:lpstr>
      <vt:lpstr>What about this edge?</vt:lpstr>
      <vt:lpstr>What about this edge?</vt:lpstr>
      <vt:lpstr>Find all the support points</vt:lpstr>
      <vt:lpstr>Axis of least penetration</vt:lpstr>
      <vt:lpstr>No Support Point:</vt:lpstr>
      <vt:lpstr>SAT Implementation with Support Point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Admin Kelvin Sung</cp:lastModifiedBy>
  <cp:revision>1375</cp:revision>
  <cp:lastPrinted>2017-02-14T01:13:23Z</cp:lastPrinted>
  <dcterms:created xsi:type="dcterms:W3CDTF">2015-10-15T20:24:08Z</dcterms:created>
  <dcterms:modified xsi:type="dcterms:W3CDTF">2017-02-23T01:08:53Z</dcterms:modified>
</cp:coreProperties>
</file>