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9"/>
  </p:notesMasterIdLst>
  <p:sldIdLst>
    <p:sldId id="272" r:id="rId2"/>
    <p:sldId id="269" r:id="rId3"/>
    <p:sldId id="270" r:id="rId4"/>
    <p:sldId id="262" r:id="rId5"/>
    <p:sldId id="268" r:id="rId6"/>
    <p:sldId id="267" r:id="rId7"/>
    <p:sldId id="266" r:id="rId8"/>
    <p:sldId id="265" r:id="rId9"/>
    <p:sldId id="263" r:id="rId10"/>
    <p:sldId id="264" r:id="rId11"/>
    <p:sldId id="273" r:id="rId12"/>
    <p:sldId id="274" r:id="rId13"/>
    <p:sldId id="275" r:id="rId14"/>
    <p:sldId id="276" r:id="rId15"/>
    <p:sldId id="277" r:id="rId16"/>
    <p:sldId id="278" r:id="rId17"/>
    <p:sldId id="279" r:id="rId18"/>
  </p:sldIdLst>
  <p:sldSz cx="9144000" cy="5143500" type="screen16x9"/>
  <p:notesSz cx="6858000" cy="9144000"/>
  <p:embeddedFontLst>
    <p:embeddedFont>
      <p:font typeface="Franklin Gothic Medium" panose="020B0603020102020204" pitchFamily="34" charset="0"/>
      <p:regular r:id="rId20"/>
      <p:italic r:id="rId21"/>
    </p:embeddedFont>
    <p:embeddedFont>
      <p:font typeface="Franklin Gothic Book" panose="020B0503020102020204" pitchFamily="34" charset="0"/>
      <p:regular r:id="rId22"/>
      <p:italic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691" autoAdjust="0"/>
  </p:normalViewPr>
  <p:slideViewPr>
    <p:cSldViewPr snapToGrid="0" snapToObjects="1">
      <p:cViewPr varScale="1">
        <p:scale>
          <a:sx n="119" d="100"/>
          <a:sy n="119" d="100"/>
        </p:scale>
        <p:origin x="418" y="91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5666EB-6110-554C-B2F5-61BEC37B8607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6BAA4-A89C-FE45-95AD-5168FC1D8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95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E9B6DA-1856-0C44-A01D-0486255555F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10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76E4A-BA7C-AB4A-A37C-6B66953FA520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159E-A393-2E45-BCBF-7C01B5C7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34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76E4A-BA7C-AB4A-A37C-6B66953FA520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159E-A393-2E45-BCBF-7C01B5C7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602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76E4A-BA7C-AB4A-A37C-6B66953FA520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159E-A393-2E45-BCBF-7C01B5C7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87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76E4A-BA7C-AB4A-A37C-6B66953FA520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159E-A393-2E45-BCBF-7C01B5C7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87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76E4A-BA7C-AB4A-A37C-6B66953FA520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159E-A393-2E45-BCBF-7C01B5C7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20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76E4A-BA7C-AB4A-A37C-6B66953FA520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159E-A393-2E45-BCBF-7C01B5C7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974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76E4A-BA7C-AB4A-A37C-6B66953FA520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159E-A393-2E45-BCBF-7C01B5C7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74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76E4A-BA7C-AB4A-A37C-6B66953FA520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159E-A393-2E45-BCBF-7C01B5C7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931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76E4A-BA7C-AB4A-A37C-6B66953FA520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159E-A393-2E45-BCBF-7C01B5C7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982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76E4A-BA7C-AB4A-A37C-6B66953FA520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159E-A393-2E45-BCBF-7C01B5C7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20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76E4A-BA7C-AB4A-A37C-6B66953FA520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159E-A393-2E45-BCBF-7C01B5C7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29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76E4A-BA7C-AB4A-A37C-6B66953FA520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0159E-A393-2E45-BCBF-7C01B5C7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6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9538" y="3206222"/>
            <a:ext cx="55061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Nuclear waste</a:t>
            </a:r>
          </a:p>
          <a:p>
            <a:pPr algn="ctr"/>
            <a:r>
              <a:rPr lang="en-US" sz="3200" dirty="0" smtClean="0"/>
              <a:t>first version</a:t>
            </a:r>
          </a:p>
        </p:txBody>
      </p:sp>
    </p:spTree>
    <p:extLst>
      <p:ext uri="{BB962C8B-B14F-4D97-AF65-F5344CB8AC3E}">
        <p14:creationId xmlns:p14="http://schemas.microsoft.com/office/powerpoint/2010/main" val="123587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7069666" y="384687"/>
            <a:ext cx="619492" cy="948813"/>
            <a:chOff x="7069666" y="384687"/>
            <a:chExt cx="619492" cy="948813"/>
          </a:xfrm>
        </p:grpSpPr>
        <p:sp>
          <p:nvSpPr>
            <p:cNvPr id="47" name="Freeform 46"/>
            <p:cNvSpPr/>
            <p:nvPr/>
          </p:nvSpPr>
          <p:spPr>
            <a:xfrm>
              <a:off x="7069666" y="645143"/>
              <a:ext cx="469284" cy="688357"/>
            </a:xfrm>
            <a:custGeom>
              <a:avLst/>
              <a:gdLst>
                <a:gd name="connsiteX0" fmla="*/ 0 w 262466"/>
                <a:gd name="connsiteY0" fmla="*/ 592667 h 592667"/>
                <a:gd name="connsiteX1" fmla="*/ 101600 w 262466"/>
                <a:gd name="connsiteY1" fmla="*/ 139700 h 592667"/>
                <a:gd name="connsiteX2" fmla="*/ 262466 w 262466"/>
                <a:gd name="connsiteY2" fmla="*/ 0 h 59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2466" h="592667">
                  <a:moveTo>
                    <a:pt x="0" y="592667"/>
                  </a:moveTo>
                  <a:cubicBezTo>
                    <a:pt x="28928" y="415572"/>
                    <a:pt x="57856" y="238478"/>
                    <a:pt x="101600" y="139700"/>
                  </a:cubicBezTo>
                  <a:cubicBezTo>
                    <a:pt x="145344" y="40922"/>
                    <a:pt x="262466" y="0"/>
                    <a:pt x="262466" y="0"/>
                  </a:cubicBezTo>
                </a:path>
              </a:pathLst>
            </a:custGeom>
            <a:ln w="190500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Isosceles Triangle 48"/>
            <p:cNvSpPr/>
            <p:nvPr/>
          </p:nvSpPr>
          <p:spPr>
            <a:xfrm rot="3255058">
              <a:off x="7316949" y="434822"/>
              <a:ext cx="422344" cy="32207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Down Arrow 30"/>
          <p:cNvSpPr/>
          <p:nvPr/>
        </p:nvSpPr>
        <p:spPr>
          <a:xfrm rot="2512985">
            <a:off x="4712873" y="3720286"/>
            <a:ext cx="182094" cy="255561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4616095" y="1008035"/>
            <a:ext cx="2922855" cy="2832579"/>
          </a:xfrm>
          <a:custGeom>
            <a:avLst/>
            <a:gdLst>
              <a:gd name="connsiteX0" fmla="*/ 0 w 2922855"/>
              <a:gd name="connsiteY0" fmla="*/ 0 h 2832579"/>
              <a:gd name="connsiteX1" fmla="*/ 997802 w 2922855"/>
              <a:gd name="connsiteY1" fmla="*/ 1915267 h 2832579"/>
              <a:gd name="connsiteX2" fmla="*/ 2922855 w 2922855"/>
              <a:gd name="connsiteY2" fmla="*/ 2832579 h 2832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22855" h="2832579">
                <a:moveTo>
                  <a:pt x="0" y="0"/>
                </a:moveTo>
                <a:cubicBezTo>
                  <a:pt x="255330" y="721585"/>
                  <a:pt x="510660" y="1443171"/>
                  <a:pt x="997802" y="1915267"/>
                </a:cubicBezTo>
                <a:cubicBezTo>
                  <a:pt x="1484944" y="2387363"/>
                  <a:pt x="2922855" y="2832579"/>
                  <a:pt x="2922855" y="2832579"/>
                </a:cubicBezTo>
              </a:path>
            </a:pathLst>
          </a:custGeom>
          <a:ln w="127000">
            <a:solidFill>
              <a:schemeClr val="accent4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3020228">
            <a:off x="997803" y="3337948"/>
            <a:ext cx="977645" cy="881222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429637" y="1687102"/>
            <a:ext cx="2529781" cy="2365200"/>
            <a:chOff x="2439073" y="1451571"/>
            <a:chExt cx="2529781" cy="2365200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2509625" y="1451571"/>
              <a:ext cx="2364440" cy="2365200"/>
            </a:xfrm>
            <a:prstGeom prst="ellipse">
              <a:avLst/>
            </a:prstGeom>
            <a:solidFill>
              <a:schemeClr val="accent5">
                <a:lumMod val="75000"/>
                <a:alpha val="62000"/>
              </a:schemeClr>
            </a:solidFill>
            <a:ln>
              <a:solidFill>
                <a:schemeClr val="bg1">
                  <a:lumMod val="1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439073" y="2864844"/>
              <a:ext cx="25297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  <a:latin typeface="+mj-lt"/>
                </a:rPr>
                <a:t>Power reactors</a:t>
              </a:r>
              <a:endParaRPr lang="en-US" sz="2400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6" name="Picture 5" descr="NuclearPowerPlan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6787" y="1633017"/>
              <a:ext cx="1004073" cy="1252482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947409" y="2556325"/>
            <a:ext cx="4002726" cy="856035"/>
            <a:chOff x="947409" y="2717610"/>
            <a:chExt cx="4002726" cy="856035"/>
          </a:xfrm>
        </p:grpSpPr>
        <p:sp>
          <p:nvSpPr>
            <p:cNvPr id="10" name="Pentagon 9"/>
            <p:cNvSpPr/>
            <p:nvPr/>
          </p:nvSpPr>
          <p:spPr>
            <a:xfrm>
              <a:off x="947409" y="2717610"/>
              <a:ext cx="4002726" cy="839960"/>
            </a:xfrm>
            <a:prstGeom prst="homePlate">
              <a:avLst/>
            </a:prstGeom>
            <a:gradFill flip="none" rotWithShape="1">
              <a:gsLst>
                <a:gs pos="0">
                  <a:schemeClr val="accent4"/>
                </a:gs>
                <a:gs pos="100000">
                  <a:srgbClr val="FFFFFF"/>
                </a:gs>
                <a:gs pos="60000">
                  <a:schemeClr val="accent5"/>
                </a:gs>
              </a:gsLst>
              <a:lin ang="0" scaled="1"/>
              <a:tileRect/>
            </a:gradFill>
            <a:ln w="25400">
              <a:gradFill flip="none" rotWithShape="1">
                <a:gsLst>
                  <a:gs pos="0">
                    <a:schemeClr val="accent4"/>
                  </a:gs>
                  <a:gs pos="100000">
                    <a:schemeClr val="accent5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715481" y="2742648"/>
              <a:ext cx="12346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New</a:t>
              </a:r>
            </a:p>
            <a:p>
              <a:pPr algn="ctr"/>
              <a:r>
                <a:rPr lang="en-US" sz="2400" dirty="0" smtClean="0"/>
                <a:t>Fuel</a:t>
              </a:r>
              <a:endParaRPr lang="en-US" sz="2400" dirty="0"/>
            </a:p>
          </p:txBody>
        </p:sp>
      </p:grpSp>
      <p:sp>
        <p:nvSpPr>
          <p:cNvPr id="8" name="Oval 7"/>
          <p:cNvSpPr/>
          <p:nvPr/>
        </p:nvSpPr>
        <p:spPr>
          <a:xfrm>
            <a:off x="78507" y="2402033"/>
            <a:ext cx="1705441" cy="1168539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Uranium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Mining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270605" y="4243302"/>
            <a:ext cx="1411034" cy="675384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20000"/>
                  <a:lumOff val="8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Mill tailings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094195" y="3880936"/>
            <a:ext cx="1673082" cy="1120626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20000"/>
                  <a:lumOff val="8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Liquid and gaseous radioactive waste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950135" y="4321558"/>
            <a:ext cx="1411034" cy="675384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20000"/>
                  <a:lumOff val="8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Low level waste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553278" y="4326178"/>
            <a:ext cx="1411034" cy="675384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20000"/>
                  <a:lumOff val="8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Waste from dismantling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580484" y="3539397"/>
            <a:ext cx="1411034" cy="675384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20000"/>
                  <a:lumOff val="8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Used MOX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402348" y="2528337"/>
            <a:ext cx="1644066" cy="675384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20000"/>
                  <a:lumOff val="8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Unreprocessed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fuel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304447" y="1127938"/>
            <a:ext cx="1411034" cy="675384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20000"/>
                  <a:lumOff val="8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Depleted uranium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628371" y="121403"/>
            <a:ext cx="1935132" cy="1428214"/>
          </a:xfrm>
          <a:prstGeom prst="ellipse">
            <a:avLst/>
          </a:prstGeom>
          <a:solidFill>
            <a:schemeClr val="accent1">
              <a:lumMod val="25000"/>
              <a:lumOff val="75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1"/>
                </a:solidFill>
              </a:rPr>
              <a:t>Production</a:t>
            </a:r>
          </a:p>
          <a:p>
            <a:pPr algn="ctr"/>
            <a:r>
              <a:rPr lang="en-US" sz="2000" dirty="0" smtClean="0">
                <a:solidFill>
                  <a:schemeClr val="accent1"/>
                </a:solidFill>
              </a:rPr>
              <a:t>of MOX/</a:t>
            </a:r>
            <a:r>
              <a:rPr lang="en-US" sz="2000" dirty="0" err="1" smtClean="0">
                <a:solidFill>
                  <a:schemeClr val="accent1"/>
                </a:solidFill>
              </a:rPr>
              <a:t>Ure</a:t>
            </a:r>
            <a:r>
              <a:rPr lang="en-US" sz="2000" dirty="0" smtClean="0">
                <a:solidFill>
                  <a:schemeClr val="accent1"/>
                </a:solidFill>
              </a:rPr>
              <a:t> fuel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26" name="Up Arrow 25"/>
          <p:cNvSpPr/>
          <p:nvPr/>
        </p:nvSpPr>
        <p:spPr>
          <a:xfrm>
            <a:off x="2681639" y="1868548"/>
            <a:ext cx="676385" cy="885056"/>
          </a:xfrm>
          <a:prstGeom prst="upArrow">
            <a:avLst/>
          </a:prstGeom>
          <a:gradFill>
            <a:gsLst>
              <a:gs pos="0">
                <a:schemeClr val="accent4">
                  <a:lumMod val="75000"/>
                </a:schemeClr>
              </a:gs>
              <a:gs pos="100000">
                <a:schemeClr val="accent2">
                  <a:lumMod val="40000"/>
                  <a:lumOff val="60000"/>
                </a:schemeClr>
              </a:gs>
            </a:gsLst>
          </a:gra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976122" y="2433048"/>
            <a:ext cx="2077916" cy="1168539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Fuel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Production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680052" y="61067"/>
            <a:ext cx="1427689" cy="675384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20000"/>
                  <a:lumOff val="8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Waste from reprocessing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Down Arrow 28"/>
          <p:cNvSpPr/>
          <p:nvPr/>
        </p:nvSpPr>
        <p:spPr>
          <a:xfrm>
            <a:off x="5645015" y="4052302"/>
            <a:ext cx="182094" cy="275583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 rot="19748019">
            <a:off x="6342236" y="3847900"/>
            <a:ext cx="182094" cy="556715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3014874" y="763097"/>
            <a:ext cx="609170" cy="364841"/>
          </a:xfrm>
          <a:custGeom>
            <a:avLst/>
            <a:gdLst>
              <a:gd name="connsiteX0" fmla="*/ 0 w 681444"/>
              <a:gd name="connsiteY0" fmla="*/ 352081 h 352081"/>
              <a:gd name="connsiteX1" fmla="*/ 154874 w 681444"/>
              <a:gd name="connsiteY1" fmla="*/ 31984 h 352081"/>
              <a:gd name="connsiteX2" fmla="*/ 681444 w 681444"/>
              <a:gd name="connsiteY2" fmla="*/ 11332 h 35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1444" h="352081">
                <a:moveTo>
                  <a:pt x="0" y="352081"/>
                </a:moveTo>
                <a:cubicBezTo>
                  <a:pt x="20650" y="220428"/>
                  <a:pt x="41300" y="88775"/>
                  <a:pt x="154874" y="31984"/>
                </a:cubicBezTo>
                <a:cubicBezTo>
                  <a:pt x="268448" y="-24807"/>
                  <a:pt x="681444" y="11332"/>
                  <a:pt x="681444" y="11332"/>
                </a:cubicBezTo>
              </a:path>
            </a:pathLst>
          </a:custGeom>
          <a:ln w="63500">
            <a:solidFill>
              <a:schemeClr val="accent4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7229047" y="1951562"/>
            <a:ext cx="1244486" cy="652012"/>
            <a:chOff x="7229047" y="1951562"/>
            <a:chExt cx="1244486" cy="652012"/>
          </a:xfrm>
        </p:grpSpPr>
        <p:sp>
          <p:nvSpPr>
            <p:cNvPr id="34" name="Freeform 33"/>
            <p:cNvSpPr/>
            <p:nvPr/>
          </p:nvSpPr>
          <p:spPr>
            <a:xfrm>
              <a:off x="7229047" y="1951562"/>
              <a:ext cx="989583" cy="450472"/>
            </a:xfrm>
            <a:custGeom>
              <a:avLst/>
              <a:gdLst>
                <a:gd name="connsiteX0" fmla="*/ 0 w 929242"/>
                <a:gd name="connsiteY0" fmla="*/ 0 h 578241"/>
                <a:gd name="connsiteX1" fmla="*/ 671119 w 929242"/>
                <a:gd name="connsiteY1" fmla="*/ 258143 h 578241"/>
                <a:gd name="connsiteX2" fmla="*/ 929242 w 929242"/>
                <a:gd name="connsiteY2" fmla="*/ 578241 h 578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9242" h="578241">
                  <a:moveTo>
                    <a:pt x="0" y="0"/>
                  </a:moveTo>
                  <a:cubicBezTo>
                    <a:pt x="258122" y="80884"/>
                    <a:pt x="516245" y="161769"/>
                    <a:pt x="671119" y="258143"/>
                  </a:cubicBezTo>
                  <a:cubicBezTo>
                    <a:pt x="825993" y="354517"/>
                    <a:pt x="929242" y="578241"/>
                    <a:pt x="929242" y="578241"/>
                  </a:cubicBezTo>
                </a:path>
              </a:pathLst>
            </a:custGeom>
            <a:ln w="190500">
              <a:solidFill>
                <a:schemeClr val="accent4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Isosceles Triangle 34"/>
            <p:cNvSpPr/>
            <p:nvPr/>
          </p:nvSpPr>
          <p:spPr>
            <a:xfrm rot="7969997">
              <a:off x="7961317" y="2091359"/>
              <a:ext cx="523423" cy="501008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8" name="Straight Connector 37"/>
          <p:cNvCxnSpPr/>
          <p:nvPr/>
        </p:nvCxnSpPr>
        <p:spPr>
          <a:xfrm rot="21360000" flipV="1">
            <a:off x="7007395" y="1348577"/>
            <a:ext cx="70737" cy="323970"/>
          </a:xfrm>
          <a:prstGeom prst="line">
            <a:avLst/>
          </a:prstGeom>
          <a:ln w="2540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 rot="21255180">
            <a:off x="6290595" y="1539394"/>
            <a:ext cx="1234654" cy="839960"/>
            <a:chOff x="6113310" y="1534409"/>
            <a:chExt cx="1234654" cy="839960"/>
          </a:xfrm>
        </p:grpSpPr>
        <p:sp>
          <p:nvSpPr>
            <p:cNvPr id="15" name="Pentagon 14"/>
            <p:cNvSpPr/>
            <p:nvPr/>
          </p:nvSpPr>
          <p:spPr>
            <a:xfrm rot="19759788">
              <a:off x="6257345" y="1534409"/>
              <a:ext cx="1003634" cy="839960"/>
            </a:xfrm>
            <a:prstGeom prst="homePlate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100000">
                  <a:srgbClr val="FFFFFF"/>
                </a:gs>
              </a:gsLst>
              <a:lin ang="0" scaled="1"/>
              <a:tileRect/>
            </a:gra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 rot="344820">
              <a:off x="6113310" y="1629136"/>
              <a:ext cx="123465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Spent</a:t>
              </a:r>
            </a:p>
            <a:p>
              <a:pPr algn="ctr"/>
              <a:r>
                <a:rPr lang="en-US" sz="2000" dirty="0" smtClean="0"/>
                <a:t>Fuel</a:t>
              </a:r>
              <a:endParaRPr lang="en-US" sz="2000" dirty="0"/>
            </a:p>
          </p:txBody>
        </p:sp>
      </p:grpSp>
      <p:sp>
        <p:nvSpPr>
          <p:cNvPr id="48" name="Freeform 47"/>
          <p:cNvSpPr/>
          <p:nvPr/>
        </p:nvSpPr>
        <p:spPr>
          <a:xfrm>
            <a:off x="5492952" y="332640"/>
            <a:ext cx="1503230" cy="907243"/>
          </a:xfrm>
          <a:custGeom>
            <a:avLst/>
            <a:gdLst>
              <a:gd name="connsiteX0" fmla="*/ 1582373 w 1582373"/>
              <a:gd name="connsiteY0" fmla="*/ 907243 h 907243"/>
              <a:gd name="connsiteX1" fmla="*/ 1199379 w 1582373"/>
              <a:gd name="connsiteY1" fmla="*/ 181458 h 907243"/>
              <a:gd name="connsiteX2" fmla="*/ 685359 w 1582373"/>
              <a:gd name="connsiteY2" fmla="*/ 12 h 907243"/>
              <a:gd name="connsiteX3" fmla="*/ 0 w 1582373"/>
              <a:gd name="connsiteY3" fmla="*/ 171378 h 907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2373" h="907243">
                <a:moveTo>
                  <a:pt x="1582373" y="907243"/>
                </a:moveTo>
                <a:cubicBezTo>
                  <a:pt x="1465627" y="619953"/>
                  <a:pt x="1348881" y="332663"/>
                  <a:pt x="1199379" y="181458"/>
                </a:cubicBezTo>
                <a:cubicBezTo>
                  <a:pt x="1049877" y="30253"/>
                  <a:pt x="885255" y="1692"/>
                  <a:pt x="685359" y="12"/>
                </a:cubicBezTo>
                <a:cubicBezTo>
                  <a:pt x="485463" y="-1668"/>
                  <a:pt x="0" y="171378"/>
                  <a:pt x="0" y="171378"/>
                </a:cubicBezTo>
              </a:path>
            </a:pathLst>
          </a:custGeom>
          <a:ln w="63500">
            <a:solidFill>
              <a:schemeClr val="accent4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5827109" y="126662"/>
            <a:ext cx="1262238" cy="675384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20000"/>
                  <a:lumOff val="8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Separated 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fissiles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562524" y="930860"/>
            <a:ext cx="2095173" cy="535027"/>
          </a:xfrm>
          <a:prstGeom prst="ellipse">
            <a:avLst/>
          </a:prstGeom>
          <a:solidFill>
            <a:schemeClr val="accent1">
              <a:lumMod val="25000"/>
              <a:lumOff val="75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36000" rIns="0" bIns="36000" rtlCol="0" anchor="ctr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1"/>
                </a:solidFill>
              </a:rPr>
              <a:t>Reprocessing</a:t>
            </a:r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7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9538" y="3206222"/>
            <a:ext cx="55061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PowerPoint</a:t>
            </a:r>
          </a:p>
          <a:p>
            <a:pPr algn="ctr"/>
            <a:r>
              <a:rPr lang="en-US" sz="3200" dirty="0" smtClean="0"/>
              <a:t>in PowerPoint</a:t>
            </a:r>
          </a:p>
          <a:p>
            <a:pPr algn="ctr"/>
            <a:r>
              <a:rPr lang="en-US" sz="2000" i="1" dirty="0" smtClean="0"/>
              <a:t>(with a few animations)</a:t>
            </a:r>
          </a:p>
        </p:txBody>
      </p:sp>
    </p:spTree>
    <p:extLst>
      <p:ext uri="{BB962C8B-B14F-4D97-AF65-F5344CB8AC3E}">
        <p14:creationId xmlns:p14="http://schemas.microsoft.com/office/powerpoint/2010/main" val="79948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>
          <a:xfrm>
            <a:off x="985481" y="624979"/>
            <a:ext cx="7272767" cy="38685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>
            <a:spLocks/>
          </p:cNvSpPr>
          <p:nvPr/>
        </p:nvSpPr>
        <p:spPr>
          <a:xfrm>
            <a:off x="985481" y="624978"/>
            <a:ext cx="7272767" cy="43204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>
            <a:spLocks/>
          </p:cNvSpPr>
          <p:nvPr/>
        </p:nvSpPr>
        <p:spPr>
          <a:xfrm flipH="1">
            <a:off x="2151496" y="1057027"/>
            <a:ext cx="61927" cy="343653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>
            <a:spLocks/>
          </p:cNvSpPr>
          <p:nvPr/>
        </p:nvSpPr>
        <p:spPr>
          <a:xfrm>
            <a:off x="1188470" y="1868491"/>
            <a:ext cx="788016" cy="504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1191629" y="2530976"/>
            <a:ext cx="784857" cy="504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/>
          </p:cNvSpPr>
          <p:nvPr/>
        </p:nvSpPr>
        <p:spPr>
          <a:xfrm>
            <a:off x="1188470" y="3821132"/>
            <a:ext cx="788015" cy="504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/>
          </p:cNvSpPr>
          <p:nvPr/>
        </p:nvSpPr>
        <p:spPr>
          <a:xfrm>
            <a:off x="2699392" y="1390030"/>
            <a:ext cx="4848508" cy="27416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1188470" y="1192538"/>
            <a:ext cx="788016" cy="504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/>
          </p:cNvSpPr>
          <p:nvPr/>
        </p:nvSpPr>
        <p:spPr>
          <a:xfrm>
            <a:off x="1188470" y="3160174"/>
            <a:ext cx="788015" cy="504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>
            <a:spLocks/>
          </p:cNvSpPr>
          <p:nvPr/>
        </p:nvSpPr>
        <p:spPr>
          <a:xfrm>
            <a:off x="3522484" y="2000251"/>
            <a:ext cx="3022224" cy="1632957"/>
          </a:xfrm>
          <a:prstGeom prst="rect">
            <a:avLst/>
          </a:prstGeom>
          <a:solidFill>
            <a:schemeClr val="bg2"/>
          </a:solidFill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cursor.pn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00" y="3492000"/>
            <a:ext cx="401383" cy="412750"/>
          </a:xfrm>
          <a:prstGeom prst="rect">
            <a:avLst/>
          </a:prstGeom>
        </p:spPr>
      </p:pic>
      <p:sp>
        <p:nvSpPr>
          <p:cNvPr id="26" name="Rectangle 25"/>
          <p:cNvSpPr>
            <a:spLocks/>
          </p:cNvSpPr>
          <p:nvPr/>
        </p:nvSpPr>
        <p:spPr>
          <a:xfrm>
            <a:off x="1355238" y="2663826"/>
            <a:ext cx="471022" cy="23812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computer_mou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489" y="3891600"/>
            <a:ext cx="714146" cy="112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17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86400" y="624978"/>
            <a:ext cx="7272767" cy="38685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86400" y="624977"/>
            <a:ext cx="7272767" cy="43204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flipH="1">
            <a:off x="2152415" y="1057026"/>
            <a:ext cx="61927" cy="343653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89389" y="1868490"/>
            <a:ext cx="788016" cy="504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92548" y="2530975"/>
            <a:ext cx="784857" cy="504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89389" y="3821131"/>
            <a:ext cx="788015" cy="504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700311" y="1390029"/>
            <a:ext cx="4848508" cy="27416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189389" y="1192537"/>
            <a:ext cx="788016" cy="504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189389" y="3160173"/>
            <a:ext cx="788015" cy="504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523403" y="2000250"/>
            <a:ext cx="3022224" cy="1632957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938318" y="1937444"/>
            <a:ext cx="154800" cy="135000"/>
          </a:xfrm>
          <a:prstGeom prst="rect">
            <a:avLst/>
          </a:prstGeom>
          <a:solidFill>
            <a:schemeClr val="bg1"/>
          </a:solidFill>
          <a:ln w="254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446003" y="1935989"/>
            <a:ext cx="154800" cy="135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468226" y="2698896"/>
            <a:ext cx="154800" cy="135000"/>
          </a:xfrm>
          <a:prstGeom prst="rect">
            <a:avLst/>
          </a:prstGeom>
          <a:solidFill>
            <a:schemeClr val="bg1"/>
          </a:solidFill>
          <a:ln w="254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938318" y="3565019"/>
            <a:ext cx="154800" cy="135000"/>
          </a:xfrm>
          <a:prstGeom prst="rect">
            <a:avLst/>
          </a:prstGeom>
          <a:solidFill>
            <a:schemeClr val="bg1"/>
          </a:solidFill>
          <a:ln w="254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446003" y="2698896"/>
            <a:ext cx="154800" cy="135000"/>
          </a:xfrm>
          <a:prstGeom prst="rect">
            <a:avLst/>
          </a:prstGeom>
          <a:solidFill>
            <a:schemeClr val="bg1"/>
          </a:solidFill>
          <a:ln w="254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460672" y="1932750"/>
            <a:ext cx="154800" cy="135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446003" y="3565707"/>
            <a:ext cx="154800" cy="135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938318" y="1561593"/>
            <a:ext cx="154800" cy="135000"/>
          </a:xfrm>
          <a:prstGeom prst="ellipse">
            <a:avLst/>
          </a:prstGeom>
          <a:solidFill>
            <a:srgbClr val="01D900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68226" y="3565707"/>
            <a:ext cx="154800" cy="135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1" idx="4"/>
            <a:endCxn id="4" idx="0"/>
          </p:cNvCxnSpPr>
          <p:nvPr/>
        </p:nvCxnSpPr>
        <p:spPr>
          <a:xfrm>
            <a:off x="5015718" y="1696593"/>
            <a:ext cx="0" cy="240851"/>
          </a:xfrm>
          <a:prstGeom prst="line">
            <a:avLst/>
          </a:prstGeom>
          <a:ln>
            <a:solidFill>
              <a:schemeClr val="accent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356157" y="2663825"/>
            <a:ext cx="471022" cy="23812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computer_mouse_left_click.png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489" y="3890606"/>
            <a:ext cx="714146" cy="1123188"/>
          </a:xfrm>
          <a:prstGeom prst="rect">
            <a:avLst/>
          </a:prstGeom>
        </p:spPr>
      </p:pic>
      <p:pic>
        <p:nvPicPr>
          <p:cNvPr id="27" name="Picture 26" descr="cursor.png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00" y="3492000"/>
            <a:ext cx="401383" cy="41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065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986400" y="624978"/>
            <a:ext cx="7272767" cy="38685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986400" y="624977"/>
            <a:ext cx="7272767" cy="43204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 flipH="1">
            <a:off x="2152415" y="1057026"/>
            <a:ext cx="61927" cy="343653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189389" y="1868490"/>
            <a:ext cx="788016" cy="504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192548" y="2530975"/>
            <a:ext cx="784857" cy="504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189389" y="3821131"/>
            <a:ext cx="788015" cy="504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700311" y="1390029"/>
            <a:ext cx="4848508" cy="27416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189389" y="1192537"/>
            <a:ext cx="788016" cy="504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189389" y="3160173"/>
            <a:ext cx="788015" cy="504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523403" y="2000250"/>
            <a:ext cx="3022224" cy="1632957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938318" y="1937444"/>
            <a:ext cx="154800" cy="135000"/>
          </a:xfrm>
          <a:prstGeom prst="rect">
            <a:avLst/>
          </a:prstGeom>
          <a:solidFill>
            <a:schemeClr val="bg1"/>
          </a:solidFill>
          <a:ln w="254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446003" y="1935989"/>
            <a:ext cx="154800" cy="135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468226" y="2698896"/>
            <a:ext cx="154800" cy="135000"/>
          </a:xfrm>
          <a:prstGeom prst="rect">
            <a:avLst/>
          </a:prstGeom>
          <a:solidFill>
            <a:schemeClr val="bg1"/>
          </a:solidFill>
          <a:ln w="254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938318" y="3565019"/>
            <a:ext cx="154800" cy="135000"/>
          </a:xfrm>
          <a:prstGeom prst="rect">
            <a:avLst/>
          </a:prstGeom>
          <a:solidFill>
            <a:schemeClr val="bg1"/>
          </a:solidFill>
          <a:ln w="254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446003" y="2698896"/>
            <a:ext cx="154800" cy="135000"/>
          </a:xfrm>
          <a:prstGeom prst="rect">
            <a:avLst/>
          </a:prstGeom>
          <a:solidFill>
            <a:schemeClr val="bg1"/>
          </a:solidFill>
          <a:ln w="254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6390827" y="1932750"/>
            <a:ext cx="154800" cy="135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446003" y="3565707"/>
            <a:ext cx="154800" cy="135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938318" y="1561593"/>
            <a:ext cx="154800" cy="135000"/>
          </a:xfrm>
          <a:prstGeom prst="ellipse">
            <a:avLst/>
          </a:prstGeom>
          <a:solidFill>
            <a:srgbClr val="01D900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468226" y="3565707"/>
            <a:ext cx="154800" cy="135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>
            <a:stCxn id="48" idx="4"/>
            <a:endCxn id="41" idx="0"/>
          </p:cNvCxnSpPr>
          <p:nvPr/>
        </p:nvCxnSpPr>
        <p:spPr>
          <a:xfrm>
            <a:off x="5015718" y="1696593"/>
            <a:ext cx="0" cy="240851"/>
          </a:xfrm>
          <a:prstGeom prst="line">
            <a:avLst/>
          </a:prstGeom>
          <a:ln>
            <a:solidFill>
              <a:schemeClr val="accent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356157" y="2663825"/>
            <a:ext cx="471022" cy="23812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 descr="powerpoint_menu_botto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773" y="1020970"/>
            <a:ext cx="2014220" cy="32854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2" name="Picture 31" descr="computer_mouse_right_clic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200" y="3890605"/>
            <a:ext cx="714146" cy="1123188"/>
          </a:xfrm>
          <a:prstGeom prst="rect">
            <a:avLst/>
          </a:prstGeom>
        </p:spPr>
      </p:pic>
      <p:pic>
        <p:nvPicPr>
          <p:cNvPr id="33" name="Picture 32" descr="powerpoint_menu_top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772" y="1007976"/>
            <a:ext cx="2014220" cy="3285490"/>
          </a:xfrm>
          <a:prstGeom prst="rect">
            <a:avLst/>
          </a:prstGeom>
        </p:spPr>
      </p:pic>
      <p:pic>
        <p:nvPicPr>
          <p:cNvPr id="52" name="Picture 51" descr="cursor.png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654" y="3492000"/>
            <a:ext cx="401383" cy="41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16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986400" y="624978"/>
            <a:ext cx="7272767" cy="38685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986400" y="624977"/>
            <a:ext cx="7272767" cy="43204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 flipH="1">
            <a:off x="2152415" y="1057026"/>
            <a:ext cx="61927" cy="343653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189389" y="1868490"/>
            <a:ext cx="788016" cy="504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192548" y="2530975"/>
            <a:ext cx="784857" cy="504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189389" y="3821131"/>
            <a:ext cx="788015" cy="504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700311" y="1390029"/>
            <a:ext cx="4848508" cy="27416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189389" y="1192537"/>
            <a:ext cx="788016" cy="504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189389" y="3160173"/>
            <a:ext cx="788015" cy="504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523403" y="2000250"/>
            <a:ext cx="3022224" cy="1632957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938318" y="1937444"/>
            <a:ext cx="154800" cy="135000"/>
          </a:xfrm>
          <a:prstGeom prst="rect">
            <a:avLst/>
          </a:prstGeom>
          <a:solidFill>
            <a:schemeClr val="bg1"/>
          </a:solidFill>
          <a:ln w="254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446003" y="1935989"/>
            <a:ext cx="154800" cy="135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6468226" y="2698896"/>
            <a:ext cx="154800" cy="135000"/>
          </a:xfrm>
          <a:prstGeom prst="rect">
            <a:avLst/>
          </a:prstGeom>
          <a:solidFill>
            <a:schemeClr val="bg1"/>
          </a:solidFill>
          <a:ln w="254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938318" y="3565019"/>
            <a:ext cx="154800" cy="135000"/>
          </a:xfrm>
          <a:prstGeom prst="rect">
            <a:avLst/>
          </a:prstGeom>
          <a:solidFill>
            <a:schemeClr val="bg1"/>
          </a:solidFill>
          <a:ln w="254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446003" y="2698896"/>
            <a:ext cx="154800" cy="135000"/>
          </a:xfrm>
          <a:prstGeom prst="rect">
            <a:avLst/>
          </a:prstGeom>
          <a:solidFill>
            <a:schemeClr val="bg1"/>
          </a:solidFill>
          <a:ln w="254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390827" y="1932750"/>
            <a:ext cx="154800" cy="135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446003" y="3565707"/>
            <a:ext cx="154800" cy="135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938318" y="1561593"/>
            <a:ext cx="154800" cy="135000"/>
          </a:xfrm>
          <a:prstGeom prst="ellipse">
            <a:avLst/>
          </a:prstGeom>
          <a:solidFill>
            <a:srgbClr val="01D900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6468226" y="3565707"/>
            <a:ext cx="154800" cy="135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/>
          <p:cNvCxnSpPr>
            <a:stCxn id="50" idx="4"/>
            <a:endCxn id="43" idx="0"/>
          </p:cNvCxnSpPr>
          <p:nvPr/>
        </p:nvCxnSpPr>
        <p:spPr>
          <a:xfrm>
            <a:off x="5015718" y="1696593"/>
            <a:ext cx="0" cy="240851"/>
          </a:xfrm>
          <a:prstGeom prst="line">
            <a:avLst/>
          </a:prstGeom>
          <a:ln>
            <a:solidFill>
              <a:schemeClr val="accent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1356157" y="2663825"/>
            <a:ext cx="471022" cy="23812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 descr="powerpoint_menu_botto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773" y="1020970"/>
            <a:ext cx="2014220" cy="32854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1" name="Rectangle 30"/>
          <p:cNvSpPr/>
          <p:nvPr/>
        </p:nvSpPr>
        <p:spPr>
          <a:xfrm>
            <a:off x="5910779" y="3408381"/>
            <a:ext cx="1514332" cy="224827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 descr="computer_mouse_right_clic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200" y="3890605"/>
            <a:ext cx="714146" cy="1123188"/>
          </a:xfrm>
          <a:prstGeom prst="rect">
            <a:avLst/>
          </a:prstGeom>
        </p:spPr>
      </p:pic>
      <p:pic>
        <p:nvPicPr>
          <p:cNvPr id="33" name="Picture 32" descr="powerpoint_menu_top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772" y="1007976"/>
            <a:ext cx="2014220" cy="3285490"/>
          </a:xfrm>
          <a:prstGeom prst="rect">
            <a:avLst/>
          </a:prstGeom>
        </p:spPr>
      </p:pic>
      <p:pic>
        <p:nvPicPr>
          <p:cNvPr id="54" name="Picture 53" descr="cursor.png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654" y="3492000"/>
            <a:ext cx="401383" cy="41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91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9538" y="3206222"/>
            <a:ext cx="550616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Variable assignment</a:t>
            </a:r>
          </a:p>
          <a:p>
            <a:pPr algn="ctr"/>
            <a:r>
              <a:rPr lang="en-US" sz="2000" i="1" dirty="0" smtClean="0"/>
              <a:t>(with animation)</a:t>
            </a:r>
          </a:p>
        </p:txBody>
      </p:sp>
    </p:spTree>
    <p:extLst>
      <p:ext uri="{BB962C8B-B14F-4D97-AF65-F5344CB8AC3E}">
        <p14:creationId xmlns:p14="http://schemas.microsoft.com/office/powerpoint/2010/main" val="308823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6668982" y="345714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263472" y="1870634"/>
            <a:ext cx="2218695" cy="1307090"/>
            <a:chOff x="697768" y="2429730"/>
            <a:chExt cx="2418582" cy="1742787"/>
          </a:xfrm>
        </p:grpSpPr>
        <p:sp>
          <p:nvSpPr>
            <p:cNvPr id="22" name="Cube 21"/>
            <p:cNvSpPr/>
            <p:nvPr/>
          </p:nvSpPr>
          <p:spPr>
            <a:xfrm>
              <a:off x="697768" y="2429730"/>
              <a:ext cx="2418582" cy="1742787"/>
            </a:xfrm>
            <a:prstGeom prst="cube">
              <a:avLst/>
            </a:prstGeom>
            <a:solidFill>
              <a:schemeClr val="accent1">
                <a:lumMod val="75000"/>
                <a:lumOff val="25000"/>
              </a:schemeClr>
            </a:solidFill>
            <a:ln w="9525">
              <a:solidFill>
                <a:schemeClr val="accent1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1058627" y="2429730"/>
              <a:ext cx="0" cy="445899"/>
            </a:xfrm>
            <a:prstGeom prst="line">
              <a:avLst/>
            </a:prstGeom>
            <a:ln w="9525">
              <a:solidFill>
                <a:schemeClr val="accent1">
                  <a:lumMod val="90000"/>
                  <a:lumOff val="1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8723833" y="-1323439"/>
            <a:ext cx="15165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rgbClr val="FF0000"/>
                </a:solidFill>
              </a:rPr>
              <a:t>42</a:t>
            </a:r>
            <a:endParaRPr lang="en-US" sz="8000" b="1" dirty="0">
              <a:solidFill>
                <a:srgbClr val="FF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263472" y="2205059"/>
            <a:ext cx="1892728" cy="972666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  <a:ln>
            <a:solidFill>
              <a:schemeClr val="accent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bg2"/>
                </a:solidFill>
              </a:rPr>
              <a:t>my_variable</a:t>
            </a:r>
            <a:endParaRPr 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72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5.46798E-6 C -0.14966 0.03203 -0.29914 0.06405 -0.39167 0.14779 C -0.48421 0.23153 -0.51997 0.367 -0.55556 0.50247 " pathEditMode="relative" ptsTypes="aaA">
                                      <p:cBhvr>
                                        <p:cTn id="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429637" y="1687102"/>
            <a:ext cx="2529781" cy="2365200"/>
            <a:chOff x="2439073" y="1451571"/>
            <a:chExt cx="2529781" cy="2365200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2509625" y="1451571"/>
              <a:ext cx="2364440" cy="2365200"/>
            </a:xfrm>
            <a:prstGeom prst="ellipse">
              <a:avLst/>
            </a:prstGeom>
            <a:solidFill>
              <a:schemeClr val="accent5">
                <a:lumMod val="75000"/>
                <a:alpha val="62000"/>
              </a:schemeClr>
            </a:solidFill>
            <a:ln>
              <a:solidFill>
                <a:schemeClr val="bg1">
                  <a:lumMod val="1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439073" y="2864844"/>
              <a:ext cx="25297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  <a:latin typeface="+mj-lt"/>
                </a:rPr>
                <a:t>Power reactors</a:t>
              </a:r>
              <a:endParaRPr lang="en-US" sz="2400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6" name="Picture 5" descr="NuclearPowerPlan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6787" y="1633017"/>
              <a:ext cx="1004073" cy="1252482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947409" y="2556325"/>
            <a:ext cx="4002726" cy="856035"/>
            <a:chOff x="947409" y="2717610"/>
            <a:chExt cx="4002726" cy="856035"/>
          </a:xfrm>
        </p:grpSpPr>
        <p:sp>
          <p:nvSpPr>
            <p:cNvPr id="10" name="Pentagon 9"/>
            <p:cNvSpPr/>
            <p:nvPr/>
          </p:nvSpPr>
          <p:spPr>
            <a:xfrm>
              <a:off x="947409" y="2717610"/>
              <a:ext cx="4002726" cy="839960"/>
            </a:xfrm>
            <a:prstGeom prst="homePlate">
              <a:avLst/>
            </a:prstGeom>
            <a:gradFill flip="none" rotWithShape="1">
              <a:gsLst>
                <a:gs pos="0">
                  <a:schemeClr val="accent4"/>
                </a:gs>
                <a:gs pos="100000">
                  <a:srgbClr val="FFFFFF"/>
                </a:gs>
                <a:gs pos="60000">
                  <a:schemeClr val="accent5"/>
                </a:gs>
              </a:gsLst>
              <a:lin ang="0" scaled="1"/>
              <a:tileRect/>
            </a:gradFill>
            <a:ln w="25400">
              <a:gradFill flip="none" rotWithShape="1">
                <a:gsLst>
                  <a:gs pos="0">
                    <a:schemeClr val="accent4"/>
                  </a:gs>
                  <a:gs pos="100000">
                    <a:schemeClr val="accent5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715481" y="2742648"/>
              <a:ext cx="12346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New</a:t>
              </a:r>
            </a:p>
            <a:p>
              <a:pPr algn="ctr"/>
              <a:r>
                <a:rPr lang="en-US" sz="2400" dirty="0" smtClean="0"/>
                <a:t>Fuel</a:t>
              </a:r>
              <a:endParaRPr lang="en-US" sz="2400" dirty="0"/>
            </a:p>
          </p:txBody>
        </p:sp>
      </p:grpSp>
      <p:sp>
        <p:nvSpPr>
          <p:cNvPr id="8" name="Oval 7"/>
          <p:cNvSpPr/>
          <p:nvPr/>
        </p:nvSpPr>
        <p:spPr>
          <a:xfrm>
            <a:off x="78507" y="2402033"/>
            <a:ext cx="1705441" cy="1168539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Uranium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Mining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976122" y="2433048"/>
            <a:ext cx="2077916" cy="1168539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Fuel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Production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18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ight Arrow 24"/>
          <p:cNvSpPr/>
          <p:nvPr/>
        </p:nvSpPr>
        <p:spPr>
          <a:xfrm rot="3020228">
            <a:off x="997803" y="3337948"/>
            <a:ext cx="977645" cy="881222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429637" y="1687102"/>
            <a:ext cx="2529781" cy="2365200"/>
            <a:chOff x="2439073" y="1451571"/>
            <a:chExt cx="2529781" cy="2365200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2509625" y="1451571"/>
              <a:ext cx="2364440" cy="2365200"/>
            </a:xfrm>
            <a:prstGeom prst="ellipse">
              <a:avLst/>
            </a:prstGeom>
            <a:solidFill>
              <a:schemeClr val="accent5">
                <a:lumMod val="75000"/>
                <a:alpha val="62000"/>
              </a:schemeClr>
            </a:solidFill>
            <a:ln>
              <a:solidFill>
                <a:schemeClr val="bg1">
                  <a:lumMod val="1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439073" y="2864844"/>
              <a:ext cx="25297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  <a:latin typeface="+mj-lt"/>
                </a:rPr>
                <a:t>Power reactors</a:t>
              </a:r>
              <a:endParaRPr lang="en-US" sz="2400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6" name="Picture 5" descr="NuclearPowerPlan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6787" y="1633017"/>
              <a:ext cx="1004073" cy="1252482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947409" y="2556325"/>
            <a:ext cx="4002726" cy="856035"/>
            <a:chOff x="947409" y="2717610"/>
            <a:chExt cx="4002726" cy="856035"/>
          </a:xfrm>
        </p:grpSpPr>
        <p:sp>
          <p:nvSpPr>
            <p:cNvPr id="10" name="Pentagon 9"/>
            <p:cNvSpPr/>
            <p:nvPr/>
          </p:nvSpPr>
          <p:spPr>
            <a:xfrm>
              <a:off x="947409" y="2717610"/>
              <a:ext cx="4002726" cy="839960"/>
            </a:xfrm>
            <a:prstGeom prst="homePlate">
              <a:avLst/>
            </a:prstGeom>
            <a:gradFill flip="none" rotWithShape="1">
              <a:gsLst>
                <a:gs pos="0">
                  <a:schemeClr val="accent4"/>
                </a:gs>
                <a:gs pos="100000">
                  <a:srgbClr val="FFFFFF"/>
                </a:gs>
                <a:gs pos="60000">
                  <a:schemeClr val="accent5"/>
                </a:gs>
              </a:gsLst>
              <a:lin ang="0" scaled="1"/>
              <a:tileRect/>
            </a:gradFill>
            <a:ln w="25400">
              <a:gradFill flip="none" rotWithShape="1">
                <a:gsLst>
                  <a:gs pos="0">
                    <a:schemeClr val="accent4"/>
                  </a:gs>
                  <a:gs pos="100000">
                    <a:schemeClr val="accent5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715481" y="2742648"/>
              <a:ext cx="12346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New</a:t>
              </a:r>
            </a:p>
            <a:p>
              <a:pPr algn="ctr"/>
              <a:r>
                <a:rPr lang="en-US" sz="2400" dirty="0" smtClean="0"/>
                <a:t>Fuel</a:t>
              </a:r>
              <a:endParaRPr lang="en-US" sz="2400" dirty="0"/>
            </a:p>
          </p:txBody>
        </p:sp>
      </p:grpSp>
      <p:sp>
        <p:nvSpPr>
          <p:cNvPr id="8" name="Oval 7"/>
          <p:cNvSpPr/>
          <p:nvPr/>
        </p:nvSpPr>
        <p:spPr>
          <a:xfrm>
            <a:off x="78507" y="2402033"/>
            <a:ext cx="1705441" cy="1168539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Uranium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Mining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270605" y="4243302"/>
            <a:ext cx="1411034" cy="675384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20000"/>
                  <a:lumOff val="8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Mill tailings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976122" y="2433048"/>
            <a:ext cx="2077916" cy="1168539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Fuel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Production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42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30"/>
          <p:cNvSpPr/>
          <p:nvPr/>
        </p:nvSpPr>
        <p:spPr>
          <a:xfrm rot="2512985">
            <a:off x="4712873" y="3720286"/>
            <a:ext cx="182094" cy="255561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3020228">
            <a:off x="997803" y="3337948"/>
            <a:ext cx="977645" cy="881222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429637" y="1687102"/>
            <a:ext cx="2529781" cy="2365200"/>
            <a:chOff x="2439073" y="1451571"/>
            <a:chExt cx="2529781" cy="2365200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2509625" y="1451571"/>
              <a:ext cx="2364440" cy="2365200"/>
            </a:xfrm>
            <a:prstGeom prst="ellipse">
              <a:avLst/>
            </a:prstGeom>
            <a:solidFill>
              <a:schemeClr val="accent5">
                <a:lumMod val="75000"/>
                <a:alpha val="62000"/>
              </a:schemeClr>
            </a:solidFill>
            <a:ln>
              <a:solidFill>
                <a:schemeClr val="bg1">
                  <a:lumMod val="1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439073" y="2864844"/>
              <a:ext cx="25297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  <a:latin typeface="+mj-lt"/>
                </a:rPr>
                <a:t>Power reactors</a:t>
              </a:r>
              <a:endParaRPr lang="en-US" sz="2400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6" name="Picture 5" descr="NuclearPowerPlan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6787" y="1633017"/>
              <a:ext cx="1004073" cy="1252482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947409" y="2556325"/>
            <a:ext cx="4002726" cy="856035"/>
            <a:chOff x="947409" y="2717610"/>
            <a:chExt cx="4002726" cy="856035"/>
          </a:xfrm>
        </p:grpSpPr>
        <p:sp>
          <p:nvSpPr>
            <p:cNvPr id="10" name="Pentagon 9"/>
            <p:cNvSpPr/>
            <p:nvPr/>
          </p:nvSpPr>
          <p:spPr>
            <a:xfrm>
              <a:off x="947409" y="2717610"/>
              <a:ext cx="4002726" cy="839960"/>
            </a:xfrm>
            <a:prstGeom prst="homePlate">
              <a:avLst/>
            </a:prstGeom>
            <a:gradFill flip="none" rotWithShape="1">
              <a:gsLst>
                <a:gs pos="0">
                  <a:schemeClr val="accent4"/>
                </a:gs>
                <a:gs pos="100000">
                  <a:srgbClr val="FFFFFF"/>
                </a:gs>
                <a:gs pos="60000">
                  <a:schemeClr val="accent5"/>
                </a:gs>
              </a:gsLst>
              <a:lin ang="0" scaled="1"/>
              <a:tileRect/>
            </a:gradFill>
            <a:ln w="25400">
              <a:gradFill flip="none" rotWithShape="1">
                <a:gsLst>
                  <a:gs pos="0">
                    <a:schemeClr val="accent4"/>
                  </a:gs>
                  <a:gs pos="100000">
                    <a:schemeClr val="accent5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715481" y="2742648"/>
              <a:ext cx="12346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New</a:t>
              </a:r>
            </a:p>
            <a:p>
              <a:pPr algn="ctr"/>
              <a:r>
                <a:rPr lang="en-US" sz="2400" dirty="0" smtClean="0"/>
                <a:t>Fuel</a:t>
              </a:r>
              <a:endParaRPr lang="en-US" sz="2400" dirty="0"/>
            </a:p>
          </p:txBody>
        </p:sp>
      </p:grpSp>
      <p:sp>
        <p:nvSpPr>
          <p:cNvPr id="8" name="Oval 7"/>
          <p:cNvSpPr/>
          <p:nvPr/>
        </p:nvSpPr>
        <p:spPr>
          <a:xfrm>
            <a:off x="78507" y="2402033"/>
            <a:ext cx="1705441" cy="1168539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Uranium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Mining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270605" y="4243302"/>
            <a:ext cx="1411034" cy="675384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20000"/>
                  <a:lumOff val="8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Mill tailings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094195" y="3880936"/>
            <a:ext cx="1673082" cy="1120626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20000"/>
                  <a:lumOff val="8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Liquid and gaseous radioactive waste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950135" y="4321558"/>
            <a:ext cx="1411034" cy="675384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20000"/>
                  <a:lumOff val="8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Low level waste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553278" y="4326178"/>
            <a:ext cx="1411034" cy="675384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20000"/>
                  <a:lumOff val="8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Waste from dismantling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976122" y="2433048"/>
            <a:ext cx="2077916" cy="1168539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Fuel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Production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9" name="Down Arrow 28"/>
          <p:cNvSpPr/>
          <p:nvPr/>
        </p:nvSpPr>
        <p:spPr>
          <a:xfrm>
            <a:off x="5645015" y="4052302"/>
            <a:ext cx="182094" cy="275583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 rot="19748019">
            <a:off x="6342236" y="3847900"/>
            <a:ext cx="182094" cy="556715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08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30"/>
          <p:cNvSpPr/>
          <p:nvPr/>
        </p:nvSpPr>
        <p:spPr>
          <a:xfrm rot="2512985">
            <a:off x="4712873" y="3720286"/>
            <a:ext cx="182094" cy="255561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3020228">
            <a:off x="997803" y="3337948"/>
            <a:ext cx="977645" cy="881222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429637" y="1687102"/>
            <a:ext cx="2529781" cy="2365200"/>
            <a:chOff x="2439073" y="1451571"/>
            <a:chExt cx="2529781" cy="2365200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2509625" y="1451571"/>
              <a:ext cx="2364440" cy="2365200"/>
            </a:xfrm>
            <a:prstGeom prst="ellipse">
              <a:avLst/>
            </a:prstGeom>
            <a:solidFill>
              <a:schemeClr val="accent5">
                <a:lumMod val="75000"/>
                <a:alpha val="62000"/>
              </a:schemeClr>
            </a:solidFill>
            <a:ln>
              <a:solidFill>
                <a:schemeClr val="bg1">
                  <a:lumMod val="1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439073" y="2864844"/>
              <a:ext cx="25297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  <a:latin typeface="+mj-lt"/>
                </a:rPr>
                <a:t>Power reactors</a:t>
              </a:r>
              <a:endParaRPr lang="en-US" sz="2400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6" name="Picture 5" descr="NuclearPowerPlan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6787" y="1633017"/>
              <a:ext cx="1004073" cy="1252482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947409" y="2556325"/>
            <a:ext cx="4002726" cy="856035"/>
            <a:chOff x="947409" y="2717610"/>
            <a:chExt cx="4002726" cy="856035"/>
          </a:xfrm>
        </p:grpSpPr>
        <p:sp>
          <p:nvSpPr>
            <p:cNvPr id="10" name="Pentagon 9"/>
            <p:cNvSpPr/>
            <p:nvPr/>
          </p:nvSpPr>
          <p:spPr>
            <a:xfrm>
              <a:off x="947409" y="2717610"/>
              <a:ext cx="4002726" cy="839960"/>
            </a:xfrm>
            <a:prstGeom prst="homePlate">
              <a:avLst/>
            </a:prstGeom>
            <a:gradFill flip="none" rotWithShape="1">
              <a:gsLst>
                <a:gs pos="0">
                  <a:schemeClr val="accent4"/>
                </a:gs>
                <a:gs pos="100000">
                  <a:srgbClr val="FFFFFF"/>
                </a:gs>
                <a:gs pos="60000">
                  <a:schemeClr val="accent5"/>
                </a:gs>
              </a:gsLst>
              <a:lin ang="0" scaled="1"/>
              <a:tileRect/>
            </a:gradFill>
            <a:ln w="25400">
              <a:gradFill flip="none" rotWithShape="1">
                <a:gsLst>
                  <a:gs pos="0">
                    <a:schemeClr val="accent4"/>
                  </a:gs>
                  <a:gs pos="100000">
                    <a:schemeClr val="accent5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715481" y="2742648"/>
              <a:ext cx="12346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New</a:t>
              </a:r>
            </a:p>
            <a:p>
              <a:pPr algn="ctr"/>
              <a:r>
                <a:rPr lang="en-US" sz="2400" dirty="0" smtClean="0"/>
                <a:t>Fuel</a:t>
              </a:r>
              <a:endParaRPr lang="en-US" sz="2400" dirty="0"/>
            </a:p>
          </p:txBody>
        </p:sp>
      </p:grpSp>
      <p:sp>
        <p:nvSpPr>
          <p:cNvPr id="8" name="Oval 7"/>
          <p:cNvSpPr/>
          <p:nvPr/>
        </p:nvSpPr>
        <p:spPr>
          <a:xfrm>
            <a:off x="78507" y="2402033"/>
            <a:ext cx="1705441" cy="1168539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Uranium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Mining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270605" y="4243302"/>
            <a:ext cx="1411034" cy="675384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20000"/>
                  <a:lumOff val="8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Mill tailings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094195" y="3880936"/>
            <a:ext cx="1673082" cy="1120626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20000"/>
                  <a:lumOff val="8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Liquid and gaseous radioactive waste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950135" y="4321558"/>
            <a:ext cx="1411034" cy="675384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20000"/>
                  <a:lumOff val="8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Low level waste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553278" y="4326178"/>
            <a:ext cx="1411034" cy="675384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20000"/>
                  <a:lumOff val="8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Waste from dismantling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976122" y="2433048"/>
            <a:ext cx="2077916" cy="1168539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Fuel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Production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9" name="Down Arrow 28"/>
          <p:cNvSpPr/>
          <p:nvPr/>
        </p:nvSpPr>
        <p:spPr>
          <a:xfrm>
            <a:off x="5645015" y="4052302"/>
            <a:ext cx="182094" cy="275583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 rot="19748019">
            <a:off x="6342236" y="3847900"/>
            <a:ext cx="182094" cy="556715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 rot="21255180">
            <a:off x="6290595" y="1539394"/>
            <a:ext cx="1234654" cy="839960"/>
            <a:chOff x="6113310" y="1534409"/>
            <a:chExt cx="1234654" cy="839960"/>
          </a:xfrm>
        </p:grpSpPr>
        <p:sp>
          <p:nvSpPr>
            <p:cNvPr id="15" name="Pentagon 14"/>
            <p:cNvSpPr/>
            <p:nvPr/>
          </p:nvSpPr>
          <p:spPr>
            <a:xfrm rot="19759788">
              <a:off x="6257345" y="1534409"/>
              <a:ext cx="1003634" cy="839960"/>
            </a:xfrm>
            <a:prstGeom prst="homePlate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100000">
                  <a:srgbClr val="FFFFFF"/>
                </a:gs>
              </a:gsLst>
              <a:lin ang="0" scaled="1"/>
              <a:tileRect/>
            </a:gra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 rot="344820">
              <a:off x="6113310" y="1629136"/>
              <a:ext cx="123465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Spent</a:t>
              </a:r>
            </a:p>
            <a:p>
              <a:pPr algn="ctr"/>
              <a:r>
                <a:rPr lang="en-US" sz="2000" dirty="0" smtClean="0"/>
                <a:t>Fuel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4919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30"/>
          <p:cNvSpPr/>
          <p:nvPr/>
        </p:nvSpPr>
        <p:spPr>
          <a:xfrm rot="2512985">
            <a:off x="4712873" y="3720286"/>
            <a:ext cx="182094" cy="255561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3020228">
            <a:off x="997803" y="3337948"/>
            <a:ext cx="977645" cy="881222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429637" y="1687102"/>
            <a:ext cx="2529781" cy="2365200"/>
            <a:chOff x="2439073" y="1451571"/>
            <a:chExt cx="2529781" cy="2365200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2509625" y="1451571"/>
              <a:ext cx="2364440" cy="2365200"/>
            </a:xfrm>
            <a:prstGeom prst="ellipse">
              <a:avLst/>
            </a:prstGeom>
            <a:solidFill>
              <a:schemeClr val="accent5">
                <a:lumMod val="75000"/>
                <a:alpha val="62000"/>
              </a:schemeClr>
            </a:solidFill>
            <a:ln>
              <a:solidFill>
                <a:schemeClr val="bg1">
                  <a:lumMod val="1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439073" y="2864844"/>
              <a:ext cx="25297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  <a:latin typeface="+mj-lt"/>
                </a:rPr>
                <a:t>Power reactors</a:t>
              </a:r>
              <a:endParaRPr lang="en-US" sz="2400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6" name="Picture 5" descr="NuclearPowerPlan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6787" y="1633017"/>
              <a:ext cx="1004073" cy="1252482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947409" y="2556325"/>
            <a:ext cx="4002726" cy="856035"/>
            <a:chOff x="947409" y="2717610"/>
            <a:chExt cx="4002726" cy="856035"/>
          </a:xfrm>
        </p:grpSpPr>
        <p:sp>
          <p:nvSpPr>
            <p:cNvPr id="10" name="Pentagon 9"/>
            <p:cNvSpPr/>
            <p:nvPr/>
          </p:nvSpPr>
          <p:spPr>
            <a:xfrm>
              <a:off x="947409" y="2717610"/>
              <a:ext cx="4002726" cy="839960"/>
            </a:xfrm>
            <a:prstGeom prst="homePlate">
              <a:avLst/>
            </a:prstGeom>
            <a:gradFill flip="none" rotWithShape="1">
              <a:gsLst>
                <a:gs pos="0">
                  <a:schemeClr val="accent4"/>
                </a:gs>
                <a:gs pos="100000">
                  <a:srgbClr val="FFFFFF"/>
                </a:gs>
                <a:gs pos="60000">
                  <a:schemeClr val="accent5"/>
                </a:gs>
              </a:gsLst>
              <a:lin ang="0" scaled="1"/>
              <a:tileRect/>
            </a:gradFill>
            <a:ln w="25400">
              <a:gradFill flip="none" rotWithShape="1">
                <a:gsLst>
                  <a:gs pos="0">
                    <a:schemeClr val="accent4"/>
                  </a:gs>
                  <a:gs pos="100000">
                    <a:schemeClr val="accent5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715481" y="2742648"/>
              <a:ext cx="12346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New</a:t>
              </a:r>
            </a:p>
            <a:p>
              <a:pPr algn="ctr"/>
              <a:r>
                <a:rPr lang="en-US" sz="2400" dirty="0" smtClean="0"/>
                <a:t>Fuel</a:t>
              </a:r>
              <a:endParaRPr lang="en-US" sz="2400" dirty="0"/>
            </a:p>
          </p:txBody>
        </p:sp>
      </p:grpSp>
      <p:sp>
        <p:nvSpPr>
          <p:cNvPr id="8" name="Oval 7"/>
          <p:cNvSpPr/>
          <p:nvPr/>
        </p:nvSpPr>
        <p:spPr>
          <a:xfrm>
            <a:off x="78507" y="2402033"/>
            <a:ext cx="1705441" cy="1168539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Uranium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Mining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270605" y="4243302"/>
            <a:ext cx="1411034" cy="675384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20000"/>
                  <a:lumOff val="8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Mill tailings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094195" y="3880936"/>
            <a:ext cx="1673082" cy="1120626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20000"/>
                  <a:lumOff val="8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Liquid and gaseous radioactive waste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950135" y="4321558"/>
            <a:ext cx="1411034" cy="675384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20000"/>
                  <a:lumOff val="8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Low level waste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553278" y="4326178"/>
            <a:ext cx="1411034" cy="675384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20000"/>
                  <a:lumOff val="8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Waste from dismantling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402348" y="2528337"/>
            <a:ext cx="1644066" cy="675384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20000"/>
                  <a:lumOff val="8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Unreprocessed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fuel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976122" y="2433048"/>
            <a:ext cx="2077916" cy="1168539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Fuel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Production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9" name="Down Arrow 28"/>
          <p:cNvSpPr/>
          <p:nvPr/>
        </p:nvSpPr>
        <p:spPr>
          <a:xfrm>
            <a:off x="5645015" y="4052302"/>
            <a:ext cx="182094" cy="275583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 rot="19748019">
            <a:off x="6342236" y="3847900"/>
            <a:ext cx="182094" cy="556715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7229047" y="1951562"/>
            <a:ext cx="1244486" cy="652012"/>
            <a:chOff x="7229047" y="1951562"/>
            <a:chExt cx="1244486" cy="652012"/>
          </a:xfrm>
        </p:grpSpPr>
        <p:sp>
          <p:nvSpPr>
            <p:cNvPr id="34" name="Freeform 33"/>
            <p:cNvSpPr/>
            <p:nvPr/>
          </p:nvSpPr>
          <p:spPr>
            <a:xfrm>
              <a:off x="7229047" y="1951562"/>
              <a:ext cx="989583" cy="450472"/>
            </a:xfrm>
            <a:custGeom>
              <a:avLst/>
              <a:gdLst>
                <a:gd name="connsiteX0" fmla="*/ 0 w 929242"/>
                <a:gd name="connsiteY0" fmla="*/ 0 h 578241"/>
                <a:gd name="connsiteX1" fmla="*/ 671119 w 929242"/>
                <a:gd name="connsiteY1" fmla="*/ 258143 h 578241"/>
                <a:gd name="connsiteX2" fmla="*/ 929242 w 929242"/>
                <a:gd name="connsiteY2" fmla="*/ 578241 h 578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9242" h="578241">
                  <a:moveTo>
                    <a:pt x="0" y="0"/>
                  </a:moveTo>
                  <a:cubicBezTo>
                    <a:pt x="258122" y="80884"/>
                    <a:pt x="516245" y="161769"/>
                    <a:pt x="671119" y="258143"/>
                  </a:cubicBezTo>
                  <a:cubicBezTo>
                    <a:pt x="825993" y="354517"/>
                    <a:pt x="929242" y="578241"/>
                    <a:pt x="929242" y="578241"/>
                  </a:cubicBezTo>
                </a:path>
              </a:pathLst>
            </a:custGeom>
            <a:ln w="190500">
              <a:solidFill>
                <a:schemeClr val="accent4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Isosceles Triangle 34"/>
            <p:cNvSpPr/>
            <p:nvPr/>
          </p:nvSpPr>
          <p:spPr>
            <a:xfrm rot="7969997">
              <a:off x="7961317" y="2091359"/>
              <a:ext cx="523423" cy="501008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8" name="Straight Connector 37"/>
          <p:cNvCxnSpPr/>
          <p:nvPr/>
        </p:nvCxnSpPr>
        <p:spPr>
          <a:xfrm rot="21360000" flipV="1">
            <a:off x="7007395" y="1348577"/>
            <a:ext cx="70737" cy="323970"/>
          </a:xfrm>
          <a:prstGeom prst="line">
            <a:avLst/>
          </a:prstGeom>
          <a:ln w="2540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 rot="21255180">
            <a:off x="6290595" y="1539394"/>
            <a:ext cx="1234654" cy="839960"/>
            <a:chOff x="6113310" y="1534409"/>
            <a:chExt cx="1234654" cy="839960"/>
          </a:xfrm>
        </p:grpSpPr>
        <p:sp>
          <p:nvSpPr>
            <p:cNvPr id="15" name="Pentagon 14"/>
            <p:cNvSpPr/>
            <p:nvPr/>
          </p:nvSpPr>
          <p:spPr>
            <a:xfrm rot="19759788">
              <a:off x="6257345" y="1534409"/>
              <a:ext cx="1003634" cy="839960"/>
            </a:xfrm>
            <a:prstGeom prst="homePlate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100000">
                  <a:srgbClr val="FFFFFF"/>
                </a:gs>
              </a:gsLst>
              <a:lin ang="0" scaled="1"/>
              <a:tileRect/>
            </a:gra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 rot="344820">
              <a:off x="6113310" y="1629136"/>
              <a:ext cx="123465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Spent</a:t>
              </a:r>
            </a:p>
            <a:p>
              <a:pPr algn="ctr"/>
              <a:r>
                <a:rPr lang="en-US" sz="2000" dirty="0" smtClean="0"/>
                <a:t>Fuel</a:t>
              </a:r>
              <a:endParaRPr lang="en-US" sz="2000" dirty="0"/>
            </a:p>
          </p:txBody>
        </p:sp>
      </p:grpSp>
      <p:sp>
        <p:nvSpPr>
          <p:cNvPr id="18" name="Oval 17"/>
          <p:cNvSpPr/>
          <p:nvPr/>
        </p:nvSpPr>
        <p:spPr>
          <a:xfrm>
            <a:off x="6562524" y="930860"/>
            <a:ext cx="2095173" cy="535027"/>
          </a:xfrm>
          <a:prstGeom prst="ellipse">
            <a:avLst/>
          </a:prstGeom>
          <a:solidFill>
            <a:schemeClr val="accent1">
              <a:lumMod val="25000"/>
              <a:lumOff val="75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36000" rIns="0" bIns="36000" rtlCol="0" anchor="ctr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1"/>
                </a:solidFill>
              </a:rPr>
              <a:t>Reprocessing</a:t>
            </a:r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24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/>
          <p:nvPr/>
        </p:nvSpPr>
        <p:spPr>
          <a:xfrm rot="21435504">
            <a:off x="6162356" y="363554"/>
            <a:ext cx="800335" cy="897979"/>
          </a:xfrm>
          <a:custGeom>
            <a:avLst/>
            <a:gdLst>
              <a:gd name="connsiteX0" fmla="*/ 800335 w 800335"/>
              <a:gd name="connsiteY0" fmla="*/ 897979 h 897979"/>
              <a:gd name="connsiteX1" fmla="*/ 508235 w 800335"/>
              <a:gd name="connsiteY1" fmla="*/ 144446 h 897979"/>
              <a:gd name="connsiteX2" fmla="*/ 76435 w 800335"/>
              <a:gd name="connsiteY2" fmla="*/ 4746 h 897979"/>
              <a:gd name="connsiteX3" fmla="*/ 235 w 800335"/>
              <a:gd name="connsiteY3" fmla="*/ 30146 h 897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335" h="897979">
                <a:moveTo>
                  <a:pt x="800335" y="897979"/>
                </a:moveTo>
                <a:cubicBezTo>
                  <a:pt x="714610" y="595648"/>
                  <a:pt x="628885" y="293318"/>
                  <a:pt x="508235" y="144446"/>
                </a:cubicBezTo>
                <a:cubicBezTo>
                  <a:pt x="387585" y="-4426"/>
                  <a:pt x="161102" y="23796"/>
                  <a:pt x="76435" y="4746"/>
                </a:cubicBezTo>
                <a:cubicBezTo>
                  <a:pt x="-8232" y="-14304"/>
                  <a:pt x="235" y="30146"/>
                  <a:pt x="235" y="30146"/>
                </a:cubicBezTo>
              </a:path>
            </a:pathLst>
          </a:custGeom>
          <a:ln w="635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>
            <a:off x="7069666" y="384687"/>
            <a:ext cx="619492" cy="948813"/>
            <a:chOff x="7069666" y="384687"/>
            <a:chExt cx="619492" cy="948813"/>
          </a:xfrm>
        </p:grpSpPr>
        <p:sp>
          <p:nvSpPr>
            <p:cNvPr id="47" name="Freeform 46"/>
            <p:cNvSpPr/>
            <p:nvPr/>
          </p:nvSpPr>
          <p:spPr>
            <a:xfrm>
              <a:off x="7069666" y="645143"/>
              <a:ext cx="469284" cy="688357"/>
            </a:xfrm>
            <a:custGeom>
              <a:avLst/>
              <a:gdLst>
                <a:gd name="connsiteX0" fmla="*/ 0 w 262466"/>
                <a:gd name="connsiteY0" fmla="*/ 592667 h 592667"/>
                <a:gd name="connsiteX1" fmla="*/ 101600 w 262466"/>
                <a:gd name="connsiteY1" fmla="*/ 139700 h 592667"/>
                <a:gd name="connsiteX2" fmla="*/ 262466 w 262466"/>
                <a:gd name="connsiteY2" fmla="*/ 0 h 59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2466" h="592667">
                  <a:moveTo>
                    <a:pt x="0" y="592667"/>
                  </a:moveTo>
                  <a:cubicBezTo>
                    <a:pt x="28928" y="415572"/>
                    <a:pt x="57856" y="238478"/>
                    <a:pt x="101600" y="139700"/>
                  </a:cubicBezTo>
                  <a:cubicBezTo>
                    <a:pt x="145344" y="40922"/>
                    <a:pt x="262466" y="0"/>
                    <a:pt x="262466" y="0"/>
                  </a:cubicBezTo>
                </a:path>
              </a:pathLst>
            </a:custGeom>
            <a:ln w="190500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Isosceles Triangle 48"/>
            <p:cNvSpPr/>
            <p:nvPr/>
          </p:nvSpPr>
          <p:spPr>
            <a:xfrm rot="3255058">
              <a:off x="7316949" y="434822"/>
              <a:ext cx="422344" cy="32207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Down Arrow 30"/>
          <p:cNvSpPr/>
          <p:nvPr/>
        </p:nvSpPr>
        <p:spPr>
          <a:xfrm rot="2512985">
            <a:off x="4712873" y="3720286"/>
            <a:ext cx="182094" cy="255561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3020228">
            <a:off x="997803" y="3337948"/>
            <a:ext cx="977645" cy="881222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429637" y="1687102"/>
            <a:ext cx="2529781" cy="2365200"/>
            <a:chOff x="2439073" y="1451571"/>
            <a:chExt cx="2529781" cy="2365200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2509625" y="1451571"/>
              <a:ext cx="2364440" cy="2365200"/>
            </a:xfrm>
            <a:prstGeom prst="ellipse">
              <a:avLst/>
            </a:prstGeom>
            <a:solidFill>
              <a:schemeClr val="accent5">
                <a:lumMod val="75000"/>
                <a:alpha val="62000"/>
              </a:schemeClr>
            </a:solidFill>
            <a:ln>
              <a:solidFill>
                <a:schemeClr val="bg1">
                  <a:lumMod val="1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439073" y="2864844"/>
              <a:ext cx="25297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  <a:latin typeface="+mj-lt"/>
                </a:rPr>
                <a:t>Power reactors</a:t>
              </a:r>
              <a:endParaRPr lang="en-US" sz="2400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6" name="Picture 5" descr="NuclearPowerPlan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6787" y="1633017"/>
              <a:ext cx="1004073" cy="1252482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947409" y="2556325"/>
            <a:ext cx="4002726" cy="856035"/>
            <a:chOff x="947409" y="2717610"/>
            <a:chExt cx="4002726" cy="856035"/>
          </a:xfrm>
        </p:grpSpPr>
        <p:sp>
          <p:nvSpPr>
            <p:cNvPr id="10" name="Pentagon 9"/>
            <p:cNvSpPr/>
            <p:nvPr/>
          </p:nvSpPr>
          <p:spPr>
            <a:xfrm>
              <a:off x="947409" y="2717610"/>
              <a:ext cx="4002726" cy="839960"/>
            </a:xfrm>
            <a:prstGeom prst="homePlate">
              <a:avLst/>
            </a:prstGeom>
            <a:gradFill flip="none" rotWithShape="1">
              <a:gsLst>
                <a:gs pos="0">
                  <a:schemeClr val="accent4"/>
                </a:gs>
                <a:gs pos="100000">
                  <a:srgbClr val="FFFFFF"/>
                </a:gs>
                <a:gs pos="60000">
                  <a:schemeClr val="accent5"/>
                </a:gs>
              </a:gsLst>
              <a:lin ang="0" scaled="1"/>
              <a:tileRect/>
            </a:gradFill>
            <a:ln w="25400">
              <a:gradFill flip="none" rotWithShape="1">
                <a:gsLst>
                  <a:gs pos="0">
                    <a:schemeClr val="accent4"/>
                  </a:gs>
                  <a:gs pos="100000">
                    <a:schemeClr val="accent5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715481" y="2742648"/>
              <a:ext cx="12346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New</a:t>
              </a:r>
            </a:p>
            <a:p>
              <a:pPr algn="ctr"/>
              <a:r>
                <a:rPr lang="en-US" sz="2400" dirty="0" smtClean="0"/>
                <a:t>Fuel</a:t>
              </a:r>
              <a:endParaRPr lang="en-US" sz="2400" dirty="0"/>
            </a:p>
          </p:txBody>
        </p:sp>
      </p:grpSp>
      <p:sp>
        <p:nvSpPr>
          <p:cNvPr id="8" name="Oval 7"/>
          <p:cNvSpPr/>
          <p:nvPr/>
        </p:nvSpPr>
        <p:spPr>
          <a:xfrm>
            <a:off x="78507" y="2402033"/>
            <a:ext cx="1705441" cy="1168539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Uranium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Mining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270605" y="4243302"/>
            <a:ext cx="1411034" cy="675384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20000"/>
                  <a:lumOff val="8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Mill tailings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094195" y="3880936"/>
            <a:ext cx="1673082" cy="1120626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20000"/>
                  <a:lumOff val="8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Liquid and gaseous radioactive waste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950135" y="4321558"/>
            <a:ext cx="1411034" cy="675384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20000"/>
                  <a:lumOff val="8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Low level waste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553278" y="4326178"/>
            <a:ext cx="1411034" cy="675384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20000"/>
                  <a:lumOff val="8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Waste from dismantling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402348" y="2528337"/>
            <a:ext cx="1644066" cy="675384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20000"/>
                  <a:lumOff val="8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Unreprocessed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fuel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976122" y="2433048"/>
            <a:ext cx="2077916" cy="1168539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Fuel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Production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680052" y="61067"/>
            <a:ext cx="1427689" cy="675384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20000"/>
                  <a:lumOff val="8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Waste from reprocessing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Down Arrow 28"/>
          <p:cNvSpPr/>
          <p:nvPr/>
        </p:nvSpPr>
        <p:spPr>
          <a:xfrm>
            <a:off x="5645015" y="4052302"/>
            <a:ext cx="182094" cy="275583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 rot="19748019">
            <a:off x="6342236" y="3847900"/>
            <a:ext cx="182094" cy="556715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7229047" y="1951562"/>
            <a:ext cx="1244486" cy="652012"/>
            <a:chOff x="7229047" y="1951562"/>
            <a:chExt cx="1244486" cy="652012"/>
          </a:xfrm>
        </p:grpSpPr>
        <p:sp>
          <p:nvSpPr>
            <p:cNvPr id="34" name="Freeform 33"/>
            <p:cNvSpPr/>
            <p:nvPr/>
          </p:nvSpPr>
          <p:spPr>
            <a:xfrm>
              <a:off x="7229047" y="1951562"/>
              <a:ext cx="989583" cy="450472"/>
            </a:xfrm>
            <a:custGeom>
              <a:avLst/>
              <a:gdLst>
                <a:gd name="connsiteX0" fmla="*/ 0 w 929242"/>
                <a:gd name="connsiteY0" fmla="*/ 0 h 578241"/>
                <a:gd name="connsiteX1" fmla="*/ 671119 w 929242"/>
                <a:gd name="connsiteY1" fmla="*/ 258143 h 578241"/>
                <a:gd name="connsiteX2" fmla="*/ 929242 w 929242"/>
                <a:gd name="connsiteY2" fmla="*/ 578241 h 578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9242" h="578241">
                  <a:moveTo>
                    <a:pt x="0" y="0"/>
                  </a:moveTo>
                  <a:cubicBezTo>
                    <a:pt x="258122" y="80884"/>
                    <a:pt x="516245" y="161769"/>
                    <a:pt x="671119" y="258143"/>
                  </a:cubicBezTo>
                  <a:cubicBezTo>
                    <a:pt x="825993" y="354517"/>
                    <a:pt x="929242" y="578241"/>
                    <a:pt x="929242" y="578241"/>
                  </a:cubicBezTo>
                </a:path>
              </a:pathLst>
            </a:custGeom>
            <a:ln w="190500">
              <a:solidFill>
                <a:schemeClr val="accent4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Isosceles Triangle 34"/>
            <p:cNvSpPr/>
            <p:nvPr/>
          </p:nvSpPr>
          <p:spPr>
            <a:xfrm rot="7969997">
              <a:off x="7961317" y="2091359"/>
              <a:ext cx="523423" cy="501008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8" name="Straight Connector 37"/>
          <p:cNvCxnSpPr/>
          <p:nvPr/>
        </p:nvCxnSpPr>
        <p:spPr>
          <a:xfrm rot="21360000" flipV="1">
            <a:off x="7007395" y="1348577"/>
            <a:ext cx="70737" cy="323970"/>
          </a:xfrm>
          <a:prstGeom prst="line">
            <a:avLst/>
          </a:prstGeom>
          <a:ln w="2540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 rot="21255180">
            <a:off x="6290595" y="1539394"/>
            <a:ext cx="1234654" cy="839960"/>
            <a:chOff x="6113310" y="1534409"/>
            <a:chExt cx="1234654" cy="839960"/>
          </a:xfrm>
        </p:grpSpPr>
        <p:sp>
          <p:nvSpPr>
            <p:cNvPr id="15" name="Pentagon 14"/>
            <p:cNvSpPr/>
            <p:nvPr/>
          </p:nvSpPr>
          <p:spPr>
            <a:xfrm rot="19759788">
              <a:off x="6257345" y="1534409"/>
              <a:ext cx="1003634" cy="839960"/>
            </a:xfrm>
            <a:prstGeom prst="homePlate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100000">
                  <a:srgbClr val="FFFFFF"/>
                </a:gs>
              </a:gsLst>
              <a:lin ang="0" scaled="1"/>
              <a:tileRect/>
            </a:gra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 rot="344820">
              <a:off x="6113310" y="1629136"/>
              <a:ext cx="123465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Spent</a:t>
              </a:r>
            </a:p>
            <a:p>
              <a:pPr algn="ctr"/>
              <a:r>
                <a:rPr lang="en-US" sz="2000" dirty="0" smtClean="0"/>
                <a:t>Fuel</a:t>
              </a:r>
              <a:endParaRPr lang="en-US" sz="2000" dirty="0"/>
            </a:p>
          </p:txBody>
        </p:sp>
      </p:grpSp>
      <p:sp>
        <p:nvSpPr>
          <p:cNvPr id="20" name="Rounded Rectangle 19"/>
          <p:cNvSpPr/>
          <p:nvPr/>
        </p:nvSpPr>
        <p:spPr>
          <a:xfrm>
            <a:off x="5827109" y="126662"/>
            <a:ext cx="1262238" cy="675384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20000"/>
                  <a:lumOff val="8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Separated 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fissiles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562524" y="930860"/>
            <a:ext cx="2095173" cy="535027"/>
          </a:xfrm>
          <a:prstGeom prst="ellipse">
            <a:avLst/>
          </a:prstGeom>
          <a:solidFill>
            <a:schemeClr val="accent1">
              <a:lumMod val="25000"/>
              <a:lumOff val="75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36000" rIns="0" bIns="36000" rtlCol="0" anchor="ctr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1"/>
                </a:solidFill>
              </a:rPr>
              <a:t>Reprocessing</a:t>
            </a:r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37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7069666" y="384687"/>
            <a:ext cx="619492" cy="948813"/>
            <a:chOff x="7069666" y="384687"/>
            <a:chExt cx="619492" cy="948813"/>
          </a:xfrm>
        </p:grpSpPr>
        <p:sp>
          <p:nvSpPr>
            <p:cNvPr id="47" name="Freeform 46"/>
            <p:cNvSpPr/>
            <p:nvPr/>
          </p:nvSpPr>
          <p:spPr>
            <a:xfrm>
              <a:off x="7069666" y="645143"/>
              <a:ext cx="469284" cy="688357"/>
            </a:xfrm>
            <a:custGeom>
              <a:avLst/>
              <a:gdLst>
                <a:gd name="connsiteX0" fmla="*/ 0 w 262466"/>
                <a:gd name="connsiteY0" fmla="*/ 592667 h 592667"/>
                <a:gd name="connsiteX1" fmla="*/ 101600 w 262466"/>
                <a:gd name="connsiteY1" fmla="*/ 139700 h 592667"/>
                <a:gd name="connsiteX2" fmla="*/ 262466 w 262466"/>
                <a:gd name="connsiteY2" fmla="*/ 0 h 59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2466" h="592667">
                  <a:moveTo>
                    <a:pt x="0" y="592667"/>
                  </a:moveTo>
                  <a:cubicBezTo>
                    <a:pt x="28928" y="415572"/>
                    <a:pt x="57856" y="238478"/>
                    <a:pt x="101600" y="139700"/>
                  </a:cubicBezTo>
                  <a:cubicBezTo>
                    <a:pt x="145344" y="40922"/>
                    <a:pt x="262466" y="0"/>
                    <a:pt x="262466" y="0"/>
                  </a:cubicBezTo>
                </a:path>
              </a:pathLst>
            </a:custGeom>
            <a:ln w="190500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Isosceles Triangle 48"/>
            <p:cNvSpPr/>
            <p:nvPr/>
          </p:nvSpPr>
          <p:spPr>
            <a:xfrm rot="3255058">
              <a:off x="7316949" y="434822"/>
              <a:ext cx="422344" cy="32207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Down Arrow 30"/>
          <p:cNvSpPr/>
          <p:nvPr/>
        </p:nvSpPr>
        <p:spPr>
          <a:xfrm rot="2512985">
            <a:off x="4712873" y="3720286"/>
            <a:ext cx="182094" cy="255561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3020228">
            <a:off x="997803" y="3337948"/>
            <a:ext cx="977645" cy="881222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429637" y="1687102"/>
            <a:ext cx="2529781" cy="2365200"/>
            <a:chOff x="2439073" y="1451571"/>
            <a:chExt cx="2529781" cy="2365200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2509625" y="1451571"/>
              <a:ext cx="2364440" cy="2365200"/>
            </a:xfrm>
            <a:prstGeom prst="ellipse">
              <a:avLst/>
            </a:prstGeom>
            <a:solidFill>
              <a:schemeClr val="accent5">
                <a:lumMod val="75000"/>
                <a:alpha val="62000"/>
              </a:schemeClr>
            </a:solidFill>
            <a:ln>
              <a:solidFill>
                <a:schemeClr val="bg1">
                  <a:lumMod val="1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439073" y="2864844"/>
              <a:ext cx="25297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  <a:latin typeface="+mj-lt"/>
                </a:rPr>
                <a:t>Power reactors</a:t>
              </a:r>
              <a:endParaRPr lang="en-US" sz="2400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6" name="Picture 5" descr="NuclearPowerPlan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6787" y="1633017"/>
              <a:ext cx="1004073" cy="1252482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947409" y="2556325"/>
            <a:ext cx="4002726" cy="856035"/>
            <a:chOff x="947409" y="2717610"/>
            <a:chExt cx="4002726" cy="856035"/>
          </a:xfrm>
        </p:grpSpPr>
        <p:sp>
          <p:nvSpPr>
            <p:cNvPr id="10" name="Pentagon 9"/>
            <p:cNvSpPr/>
            <p:nvPr/>
          </p:nvSpPr>
          <p:spPr>
            <a:xfrm>
              <a:off x="947409" y="2717610"/>
              <a:ext cx="4002726" cy="839960"/>
            </a:xfrm>
            <a:prstGeom prst="homePlate">
              <a:avLst/>
            </a:prstGeom>
            <a:gradFill flip="none" rotWithShape="1">
              <a:gsLst>
                <a:gs pos="0">
                  <a:schemeClr val="accent4"/>
                </a:gs>
                <a:gs pos="100000">
                  <a:srgbClr val="FFFFFF"/>
                </a:gs>
                <a:gs pos="60000">
                  <a:schemeClr val="accent5"/>
                </a:gs>
              </a:gsLst>
              <a:lin ang="0" scaled="1"/>
              <a:tileRect/>
            </a:gradFill>
            <a:ln w="25400">
              <a:gradFill flip="none" rotWithShape="1">
                <a:gsLst>
                  <a:gs pos="0">
                    <a:schemeClr val="accent4"/>
                  </a:gs>
                  <a:gs pos="100000">
                    <a:schemeClr val="accent5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715481" y="2742648"/>
              <a:ext cx="12346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New</a:t>
              </a:r>
            </a:p>
            <a:p>
              <a:pPr algn="ctr"/>
              <a:r>
                <a:rPr lang="en-US" sz="2400" dirty="0" smtClean="0"/>
                <a:t>Fuel</a:t>
              </a:r>
              <a:endParaRPr lang="en-US" sz="2400" dirty="0"/>
            </a:p>
          </p:txBody>
        </p:sp>
      </p:grpSp>
      <p:sp>
        <p:nvSpPr>
          <p:cNvPr id="8" name="Oval 7"/>
          <p:cNvSpPr/>
          <p:nvPr/>
        </p:nvSpPr>
        <p:spPr>
          <a:xfrm>
            <a:off x="78507" y="2402033"/>
            <a:ext cx="1705441" cy="1168539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Uranium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Mining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270605" y="4243302"/>
            <a:ext cx="1411034" cy="675384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20000"/>
                  <a:lumOff val="8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Mill tailings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094195" y="3880936"/>
            <a:ext cx="1673082" cy="1120626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20000"/>
                  <a:lumOff val="8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Liquid and gaseous radioactive waste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950135" y="4321558"/>
            <a:ext cx="1411034" cy="675384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20000"/>
                  <a:lumOff val="8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Low level waste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553278" y="4326178"/>
            <a:ext cx="1411034" cy="675384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20000"/>
                  <a:lumOff val="8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Waste from dismantling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402348" y="2528337"/>
            <a:ext cx="1644066" cy="675384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20000"/>
                  <a:lumOff val="8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Unreprocessed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fuel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628371" y="121403"/>
            <a:ext cx="1935132" cy="1428214"/>
          </a:xfrm>
          <a:prstGeom prst="ellipse">
            <a:avLst/>
          </a:prstGeom>
          <a:solidFill>
            <a:schemeClr val="accent1">
              <a:lumMod val="25000"/>
              <a:lumOff val="75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1"/>
                </a:solidFill>
              </a:rPr>
              <a:t>Production</a:t>
            </a:r>
          </a:p>
          <a:p>
            <a:pPr algn="ctr"/>
            <a:r>
              <a:rPr lang="en-US" sz="2000" dirty="0" smtClean="0">
                <a:solidFill>
                  <a:schemeClr val="accent1"/>
                </a:solidFill>
              </a:rPr>
              <a:t>of MOX/</a:t>
            </a:r>
            <a:r>
              <a:rPr lang="en-US" sz="2000" dirty="0" err="1" smtClean="0">
                <a:solidFill>
                  <a:schemeClr val="accent1"/>
                </a:solidFill>
              </a:rPr>
              <a:t>Ure</a:t>
            </a:r>
            <a:r>
              <a:rPr lang="en-US" sz="2000" dirty="0" smtClean="0">
                <a:solidFill>
                  <a:schemeClr val="accent1"/>
                </a:solidFill>
              </a:rPr>
              <a:t> fuel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976122" y="2433048"/>
            <a:ext cx="2077916" cy="1168539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Fuel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Production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680052" y="61067"/>
            <a:ext cx="1427689" cy="675384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20000"/>
                  <a:lumOff val="8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Waste from reprocessing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Down Arrow 28"/>
          <p:cNvSpPr/>
          <p:nvPr/>
        </p:nvSpPr>
        <p:spPr>
          <a:xfrm>
            <a:off x="5645015" y="4052302"/>
            <a:ext cx="182094" cy="275583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 rot="19748019">
            <a:off x="6342236" y="3847900"/>
            <a:ext cx="182094" cy="556715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7229047" y="1951562"/>
            <a:ext cx="1244486" cy="652012"/>
            <a:chOff x="7229047" y="1951562"/>
            <a:chExt cx="1244486" cy="652012"/>
          </a:xfrm>
        </p:grpSpPr>
        <p:sp>
          <p:nvSpPr>
            <p:cNvPr id="34" name="Freeform 33"/>
            <p:cNvSpPr/>
            <p:nvPr/>
          </p:nvSpPr>
          <p:spPr>
            <a:xfrm>
              <a:off x="7229047" y="1951562"/>
              <a:ext cx="989583" cy="450472"/>
            </a:xfrm>
            <a:custGeom>
              <a:avLst/>
              <a:gdLst>
                <a:gd name="connsiteX0" fmla="*/ 0 w 929242"/>
                <a:gd name="connsiteY0" fmla="*/ 0 h 578241"/>
                <a:gd name="connsiteX1" fmla="*/ 671119 w 929242"/>
                <a:gd name="connsiteY1" fmla="*/ 258143 h 578241"/>
                <a:gd name="connsiteX2" fmla="*/ 929242 w 929242"/>
                <a:gd name="connsiteY2" fmla="*/ 578241 h 578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9242" h="578241">
                  <a:moveTo>
                    <a:pt x="0" y="0"/>
                  </a:moveTo>
                  <a:cubicBezTo>
                    <a:pt x="258122" y="80884"/>
                    <a:pt x="516245" y="161769"/>
                    <a:pt x="671119" y="258143"/>
                  </a:cubicBezTo>
                  <a:cubicBezTo>
                    <a:pt x="825993" y="354517"/>
                    <a:pt x="929242" y="578241"/>
                    <a:pt x="929242" y="578241"/>
                  </a:cubicBezTo>
                </a:path>
              </a:pathLst>
            </a:custGeom>
            <a:ln w="190500">
              <a:solidFill>
                <a:schemeClr val="accent4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Isosceles Triangle 34"/>
            <p:cNvSpPr/>
            <p:nvPr/>
          </p:nvSpPr>
          <p:spPr>
            <a:xfrm rot="7969997">
              <a:off x="7961317" y="2091359"/>
              <a:ext cx="523423" cy="501008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8" name="Straight Connector 37"/>
          <p:cNvCxnSpPr/>
          <p:nvPr/>
        </p:nvCxnSpPr>
        <p:spPr>
          <a:xfrm rot="21360000" flipV="1">
            <a:off x="7007395" y="1348577"/>
            <a:ext cx="70737" cy="323970"/>
          </a:xfrm>
          <a:prstGeom prst="line">
            <a:avLst/>
          </a:prstGeom>
          <a:ln w="2540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 rot="21255180">
            <a:off x="6290595" y="1539394"/>
            <a:ext cx="1234654" cy="839960"/>
            <a:chOff x="6113310" y="1534409"/>
            <a:chExt cx="1234654" cy="839960"/>
          </a:xfrm>
        </p:grpSpPr>
        <p:sp>
          <p:nvSpPr>
            <p:cNvPr id="15" name="Pentagon 14"/>
            <p:cNvSpPr/>
            <p:nvPr/>
          </p:nvSpPr>
          <p:spPr>
            <a:xfrm rot="19759788">
              <a:off x="6257345" y="1534409"/>
              <a:ext cx="1003634" cy="839960"/>
            </a:xfrm>
            <a:prstGeom prst="homePlate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100000">
                  <a:srgbClr val="FFFFFF"/>
                </a:gs>
              </a:gsLst>
              <a:lin ang="0" scaled="1"/>
              <a:tileRect/>
            </a:gra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 rot="344820">
              <a:off x="6113310" y="1629136"/>
              <a:ext cx="123465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Spent</a:t>
              </a:r>
            </a:p>
            <a:p>
              <a:pPr algn="ctr"/>
              <a:r>
                <a:rPr lang="en-US" sz="2000" dirty="0" smtClean="0"/>
                <a:t>Fuel</a:t>
              </a:r>
              <a:endParaRPr lang="en-US" sz="2000" dirty="0"/>
            </a:p>
          </p:txBody>
        </p:sp>
      </p:grpSp>
      <p:sp>
        <p:nvSpPr>
          <p:cNvPr id="48" name="Freeform 47"/>
          <p:cNvSpPr/>
          <p:nvPr/>
        </p:nvSpPr>
        <p:spPr>
          <a:xfrm>
            <a:off x="5492952" y="332640"/>
            <a:ext cx="1503230" cy="907243"/>
          </a:xfrm>
          <a:custGeom>
            <a:avLst/>
            <a:gdLst>
              <a:gd name="connsiteX0" fmla="*/ 1582373 w 1582373"/>
              <a:gd name="connsiteY0" fmla="*/ 907243 h 907243"/>
              <a:gd name="connsiteX1" fmla="*/ 1199379 w 1582373"/>
              <a:gd name="connsiteY1" fmla="*/ 181458 h 907243"/>
              <a:gd name="connsiteX2" fmla="*/ 685359 w 1582373"/>
              <a:gd name="connsiteY2" fmla="*/ 12 h 907243"/>
              <a:gd name="connsiteX3" fmla="*/ 0 w 1582373"/>
              <a:gd name="connsiteY3" fmla="*/ 171378 h 907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2373" h="907243">
                <a:moveTo>
                  <a:pt x="1582373" y="907243"/>
                </a:moveTo>
                <a:cubicBezTo>
                  <a:pt x="1465627" y="619953"/>
                  <a:pt x="1348881" y="332663"/>
                  <a:pt x="1199379" y="181458"/>
                </a:cubicBezTo>
                <a:cubicBezTo>
                  <a:pt x="1049877" y="30253"/>
                  <a:pt x="885255" y="1692"/>
                  <a:pt x="685359" y="12"/>
                </a:cubicBezTo>
                <a:cubicBezTo>
                  <a:pt x="485463" y="-1668"/>
                  <a:pt x="0" y="171378"/>
                  <a:pt x="0" y="171378"/>
                </a:cubicBezTo>
              </a:path>
            </a:pathLst>
          </a:custGeom>
          <a:ln w="63500">
            <a:solidFill>
              <a:schemeClr val="accent4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5827109" y="126662"/>
            <a:ext cx="1262238" cy="675384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20000"/>
                  <a:lumOff val="8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Separated 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fissiles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562524" y="930860"/>
            <a:ext cx="2095173" cy="535027"/>
          </a:xfrm>
          <a:prstGeom prst="ellipse">
            <a:avLst/>
          </a:prstGeom>
          <a:solidFill>
            <a:schemeClr val="accent1">
              <a:lumMod val="25000"/>
              <a:lumOff val="75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36000" rIns="0" bIns="36000" rtlCol="0" anchor="ctr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1"/>
                </a:solidFill>
              </a:rPr>
              <a:t>Reprocessing</a:t>
            </a:r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10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7069666" y="384687"/>
            <a:ext cx="619492" cy="948813"/>
            <a:chOff x="7069666" y="384687"/>
            <a:chExt cx="619492" cy="948813"/>
          </a:xfrm>
        </p:grpSpPr>
        <p:sp>
          <p:nvSpPr>
            <p:cNvPr id="47" name="Freeform 46"/>
            <p:cNvSpPr/>
            <p:nvPr/>
          </p:nvSpPr>
          <p:spPr>
            <a:xfrm>
              <a:off x="7069666" y="645143"/>
              <a:ext cx="469284" cy="688357"/>
            </a:xfrm>
            <a:custGeom>
              <a:avLst/>
              <a:gdLst>
                <a:gd name="connsiteX0" fmla="*/ 0 w 262466"/>
                <a:gd name="connsiteY0" fmla="*/ 592667 h 592667"/>
                <a:gd name="connsiteX1" fmla="*/ 101600 w 262466"/>
                <a:gd name="connsiteY1" fmla="*/ 139700 h 592667"/>
                <a:gd name="connsiteX2" fmla="*/ 262466 w 262466"/>
                <a:gd name="connsiteY2" fmla="*/ 0 h 59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2466" h="592667">
                  <a:moveTo>
                    <a:pt x="0" y="592667"/>
                  </a:moveTo>
                  <a:cubicBezTo>
                    <a:pt x="28928" y="415572"/>
                    <a:pt x="57856" y="238478"/>
                    <a:pt x="101600" y="139700"/>
                  </a:cubicBezTo>
                  <a:cubicBezTo>
                    <a:pt x="145344" y="40922"/>
                    <a:pt x="262466" y="0"/>
                    <a:pt x="262466" y="0"/>
                  </a:cubicBezTo>
                </a:path>
              </a:pathLst>
            </a:custGeom>
            <a:ln w="190500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Isosceles Triangle 48"/>
            <p:cNvSpPr/>
            <p:nvPr/>
          </p:nvSpPr>
          <p:spPr>
            <a:xfrm rot="3255058">
              <a:off x="7316949" y="434822"/>
              <a:ext cx="422344" cy="32207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Down Arrow 30"/>
          <p:cNvSpPr/>
          <p:nvPr/>
        </p:nvSpPr>
        <p:spPr>
          <a:xfrm rot="2512985">
            <a:off x="4712873" y="3720286"/>
            <a:ext cx="182094" cy="255561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3020228">
            <a:off x="997803" y="3337948"/>
            <a:ext cx="977645" cy="881222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429637" y="1687102"/>
            <a:ext cx="2529781" cy="2365200"/>
            <a:chOff x="2439073" y="1451571"/>
            <a:chExt cx="2529781" cy="2365200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2509625" y="1451571"/>
              <a:ext cx="2364440" cy="2365200"/>
            </a:xfrm>
            <a:prstGeom prst="ellipse">
              <a:avLst/>
            </a:prstGeom>
            <a:solidFill>
              <a:schemeClr val="accent5">
                <a:lumMod val="75000"/>
                <a:alpha val="62000"/>
              </a:schemeClr>
            </a:solidFill>
            <a:ln>
              <a:solidFill>
                <a:schemeClr val="bg1">
                  <a:lumMod val="1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439073" y="2864844"/>
              <a:ext cx="25297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  <a:latin typeface="+mj-lt"/>
                </a:rPr>
                <a:t>Power reactors</a:t>
              </a:r>
              <a:endParaRPr lang="en-US" sz="2400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6" name="Picture 5" descr="NuclearPowerPlan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6787" y="1633017"/>
              <a:ext cx="1004073" cy="1252482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947409" y="2556325"/>
            <a:ext cx="4002726" cy="856035"/>
            <a:chOff x="947409" y="2717610"/>
            <a:chExt cx="4002726" cy="856035"/>
          </a:xfrm>
        </p:grpSpPr>
        <p:sp>
          <p:nvSpPr>
            <p:cNvPr id="10" name="Pentagon 9"/>
            <p:cNvSpPr/>
            <p:nvPr/>
          </p:nvSpPr>
          <p:spPr>
            <a:xfrm>
              <a:off x="947409" y="2717610"/>
              <a:ext cx="4002726" cy="839960"/>
            </a:xfrm>
            <a:prstGeom prst="homePlate">
              <a:avLst/>
            </a:prstGeom>
            <a:gradFill flip="none" rotWithShape="1">
              <a:gsLst>
                <a:gs pos="0">
                  <a:schemeClr val="accent4"/>
                </a:gs>
                <a:gs pos="100000">
                  <a:srgbClr val="FFFFFF"/>
                </a:gs>
                <a:gs pos="60000">
                  <a:schemeClr val="accent5"/>
                </a:gs>
              </a:gsLst>
              <a:lin ang="0" scaled="1"/>
              <a:tileRect/>
            </a:gradFill>
            <a:ln w="25400">
              <a:gradFill flip="none" rotWithShape="1">
                <a:gsLst>
                  <a:gs pos="0">
                    <a:schemeClr val="accent4"/>
                  </a:gs>
                  <a:gs pos="100000">
                    <a:schemeClr val="accent5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715481" y="2742648"/>
              <a:ext cx="12346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New</a:t>
              </a:r>
            </a:p>
            <a:p>
              <a:pPr algn="ctr"/>
              <a:r>
                <a:rPr lang="en-US" sz="2400" dirty="0" smtClean="0"/>
                <a:t>Fuel</a:t>
              </a:r>
              <a:endParaRPr lang="en-US" sz="2400" dirty="0"/>
            </a:p>
          </p:txBody>
        </p:sp>
      </p:grpSp>
      <p:sp>
        <p:nvSpPr>
          <p:cNvPr id="8" name="Oval 7"/>
          <p:cNvSpPr/>
          <p:nvPr/>
        </p:nvSpPr>
        <p:spPr>
          <a:xfrm>
            <a:off x="78507" y="2402033"/>
            <a:ext cx="1705441" cy="1168539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Uranium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Mining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270605" y="4243302"/>
            <a:ext cx="1411034" cy="675384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20000"/>
                  <a:lumOff val="8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Mill tailings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094195" y="3880936"/>
            <a:ext cx="1673082" cy="1120626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20000"/>
                  <a:lumOff val="8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Liquid and gaseous radioactive waste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950135" y="4321558"/>
            <a:ext cx="1411034" cy="675384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20000"/>
                  <a:lumOff val="8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Low level waste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553278" y="4326178"/>
            <a:ext cx="1411034" cy="675384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20000"/>
                  <a:lumOff val="8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Waste from dismantling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402348" y="2528337"/>
            <a:ext cx="1644066" cy="675384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20000"/>
                  <a:lumOff val="8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Unreprocessed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fuel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304447" y="1127938"/>
            <a:ext cx="1411034" cy="675384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20000"/>
                  <a:lumOff val="8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Depleted uranium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628371" y="121403"/>
            <a:ext cx="1935132" cy="1428214"/>
          </a:xfrm>
          <a:prstGeom prst="ellipse">
            <a:avLst/>
          </a:prstGeom>
          <a:solidFill>
            <a:schemeClr val="accent1">
              <a:lumMod val="25000"/>
              <a:lumOff val="75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1"/>
                </a:solidFill>
              </a:rPr>
              <a:t>Production</a:t>
            </a:r>
          </a:p>
          <a:p>
            <a:pPr algn="ctr"/>
            <a:r>
              <a:rPr lang="en-US" sz="2000" dirty="0" smtClean="0">
                <a:solidFill>
                  <a:schemeClr val="accent1"/>
                </a:solidFill>
              </a:rPr>
              <a:t>of MOX/</a:t>
            </a:r>
            <a:r>
              <a:rPr lang="en-US" sz="2000" dirty="0" err="1" smtClean="0">
                <a:solidFill>
                  <a:schemeClr val="accent1"/>
                </a:solidFill>
              </a:rPr>
              <a:t>Ure</a:t>
            </a:r>
            <a:r>
              <a:rPr lang="en-US" sz="2000" dirty="0" smtClean="0">
                <a:solidFill>
                  <a:schemeClr val="accent1"/>
                </a:solidFill>
              </a:rPr>
              <a:t> fuel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26" name="Up Arrow 25"/>
          <p:cNvSpPr/>
          <p:nvPr/>
        </p:nvSpPr>
        <p:spPr>
          <a:xfrm>
            <a:off x="2681639" y="1868548"/>
            <a:ext cx="676385" cy="885056"/>
          </a:xfrm>
          <a:prstGeom prst="upArrow">
            <a:avLst/>
          </a:prstGeom>
          <a:gradFill>
            <a:gsLst>
              <a:gs pos="0">
                <a:schemeClr val="accent4">
                  <a:lumMod val="75000"/>
                </a:schemeClr>
              </a:gs>
              <a:gs pos="100000">
                <a:schemeClr val="accent2">
                  <a:lumMod val="40000"/>
                  <a:lumOff val="60000"/>
                </a:schemeClr>
              </a:gs>
            </a:gsLst>
          </a:gra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976122" y="2433048"/>
            <a:ext cx="2077916" cy="1168539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Fuel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Production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680052" y="61067"/>
            <a:ext cx="1427689" cy="675384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20000"/>
                  <a:lumOff val="8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Waste from reprocessing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Down Arrow 28"/>
          <p:cNvSpPr/>
          <p:nvPr/>
        </p:nvSpPr>
        <p:spPr>
          <a:xfrm>
            <a:off x="5645015" y="4052302"/>
            <a:ext cx="182094" cy="275583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 rot="19748019">
            <a:off x="6342236" y="3847900"/>
            <a:ext cx="182094" cy="556715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3014874" y="763097"/>
            <a:ext cx="609170" cy="364841"/>
          </a:xfrm>
          <a:custGeom>
            <a:avLst/>
            <a:gdLst>
              <a:gd name="connsiteX0" fmla="*/ 0 w 681444"/>
              <a:gd name="connsiteY0" fmla="*/ 352081 h 352081"/>
              <a:gd name="connsiteX1" fmla="*/ 154874 w 681444"/>
              <a:gd name="connsiteY1" fmla="*/ 31984 h 352081"/>
              <a:gd name="connsiteX2" fmla="*/ 681444 w 681444"/>
              <a:gd name="connsiteY2" fmla="*/ 11332 h 35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1444" h="352081">
                <a:moveTo>
                  <a:pt x="0" y="352081"/>
                </a:moveTo>
                <a:cubicBezTo>
                  <a:pt x="20650" y="220428"/>
                  <a:pt x="41300" y="88775"/>
                  <a:pt x="154874" y="31984"/>
                </a:cubicBezTo>
                <a:cubicBezTo>
                  <a:pt x="268448" y="-24807"/>
                  <a:pt x="681444" y="11332"/>
                  <a:pt x="681444" y="11332"/>
                </a:cubicBezTo>
              </a:path>
            </a:pathLst>
          </a:custGeom>
          <a:ln w="63500">
            <a:solidFill>
              <a:schemeClr val="accent4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7229047" y="1951562"/>
            <a:ext cx="1244486" cy="652012"/>
            <a:chOff x="7229047" y="1951562"/>
            <a:chExt cx="1244486" cy="652012"/>
          </a:xfrm>
        </p:grpSpPr>
        <p:sp>
          <p:nvSpPr>
            <p:cNvPr id="34" name="Freeform 33"/>
            <p:cNvSpPr/>
            <p:nvPr/>
          </p:nvSpPr>
          <p:spPr>
            <a:xfrm>
              <a:off x="7229047" y="1951562"/>
              <a:ext cx="989583" cy="450472"/>
            </a:xfrm>
            <a:custGeom>
              <a:avLst/>
              <a:gdLst>
                <a:gd name="connsiteX0" fmla="*/ 0 w 929242"/>
                <a:gd name="connsiteY0" fmla="*/ 0 h 578241"/>
                <a:gd name="connsiteX1" fmla="*/ 671119 w 929242"/>
                <a:gd name="connsiteY1" fmla="*/ 258143 h 578241"/>
                <a:gd name="connsiteX2" fmla="*/ 929242 w 929242"/>
                <a:gd name="connsiteY2" fmla="*/ 578241 h 578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9242" h="578241">
                  <a:moveTo>
                    <a:pt x="0" y="0"/>
                  </a:moveTo>
                  <a:cubicBezTo>
                    <a:pt x="258122" y="80884"/>
                    <a:pt x="516245" y="161769"/>
                    <a:pt x="671119" y="258143"/>
                  </a:cubicBezTo>
                  <a:cubicBezTo>
                    <a:pt x="825993" y="354517"/>
                    <a:pt x="929242" y="578241"/>
                    <a:pt x="929242" y="578241"/>
                  </a:cubicBezTo>
                </a:path>
              </a:pathLst>
            </a:custGeom>
            <a:ln w="190500">
              <a:solidFill>
                <a:schemeClr val="accent4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/>
                </a:solidFill>
              </a:endParaRPr>
            </a:p>
          </p:txBody>
        </p:sp>
        <p:sp>
          <p:nvSpPr>
            <p:cNvPr id="35" name="Isosceles Triangle 34"/>
            <p:cNvSpPr/>
            <p:nvPr/>
          </p:nvSpPr>
          <p:spPr>
            <a:xfrm rot="7969997">
              <a:off x="7961317" y="2091359"/>
              <a:ext cx="523423" cy="501008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8" name="Straight Connector 37"/>
          <p:cNvCxnSpPr/>
          <p:nvPr/>
        </p:nvCxnSpPr>
        <p:spPr>
          <a:xfrm rot="21360000" flipV="1">
            <a:off x="7007395" y="1348577"/>
            <a:ext cx="70737" cy="323970"/>
          </a:xfrm>
          <a:prstGeom prst="line">
            <a:avLst/>
          </a:prstGeom>
          <a:ln w="2540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 rot="21255180">
            <a:off x="6290595" y="1539394"/>
            <a:ext cx="1234654" cy="839960"/>
            <a:chOff x="6113310" y="1534409"/>
            <a:chExt cx="1234654" cy="839960"/>
          </a:xfrm>
        </p:grpSpPr>
        <p:sp>
          <p:nvSpPr>
            <p:cNvPr id="15" name="Pentagon 14"/>
            <p:cNvSpPr/>
            <p:nvPr/>
          </p:nvSpPr>
          <p:spPr>
            <a:xfrm rot="19759788">
              <a:off x="6257345" y="1534409"/>
              <a:ext cx="1003634" cy="839960"/>
            </a:xfrm>
            <a:prstGeom prst="homePlate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100000">
                  <a:srgbClr val="FFFFFF"/>
                </a:gs>
              </a:gsLst>
              <a:lin ang="0" scaled="1"/>
              <a:tileRect/>
            </a:gra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 rot="344820">
              <a:off x="6113310" y="1629136"/>
              <a:ext cx="123465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Spent</a:t>
              </a:r>
            </a:p>
            <a:p>
              <a:pPr algn="ctr"/>
              <a:r>
                <a:rPr lang="en-US" sz="2000" dirty="0" smtClean="0"/>
                <a:t>Fuel</a:t>
              </a:r>
              <a:endParaRPr lang="en-US" sz="2000" dirty="0"/>
            </a:p>
          </p:txBody>
        </p:sp>
      </p:grpSp>
      <p:sp>
        <p:nvSpPr>
          <p:cNvPr id="48" name="Freeform 47"/>
          <p:cNvSpPr/>
          <p:nvPr/>
        </p:nvSpPr>
        <p:spPr>
          <a:xfrm>
            <a:off x="5492952" y="332640"/>
            <a:ext cx="1503230" cy="907243"/>
          </a:xfrm>
          <a:custGeom>
            <a:avLst/>
            <a:gdLst>
              <a:gd name="connsiteX0" fmla="*/ 1582373 w 1582373"/>
              <a:gd name="connsiteY0" fmla="*/ 907243 h 907243"/>
              <a:gd name="connsiteX1" fmla="*/ 1199379 w 1582373"/>
              <a:gd name="connsiteY1" fmla="*/ 181458 h 907243"/>
              <a:gd name="connsiteX2" fmla="*/ 685359 w 1582373"/>
              <a:gd name="connsiteY2" fmla="*/ 12 h 907243"/>
              <a:gd name="connsiteX3" fmla="*/ 0 w 1582373"/>
              <a:gd name="connsiteY3" fmla="*/ 171378 h 907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2373" h="907243">
                <a:moveTo>
                  <a:pt x="1582373" y="907243"/>
                </a:moveTo>
                <a:cubicBezTo>
                  <a:pt x="1465627" y="619953"/>
                  <a:pt x="1348881" y="332663"/>
                  <a:pt x="1199379" y="181458"/>
                </a:cubicBezTo>
                <a:cubicBezTo>
                  <a:pt x="1049877" y="30253"/>
                  <a:pt x="885255" y="1692"/>
                  <a:pt x="685359" y="12"/>
                </a:cubicBezTo>
                <a:cubicBezTo>
                  <a:pt x="485463" y="-1668"/>
                  <a:pt x="0" y="171378"/>
                  <a:pt x="0" y="171378"/>
                </a:cubicBezTo>
              </a:path>
            </a:pathLst>
          </a:custGeom>
          <a:ln w="63500">
            <a:solidFill>
              <a:schemeClr val="accent4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5827109" y="126662"/>
            <a:ext cx="1262238" cy="675384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20000"/>
                  <a:lumOff val="8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Separated 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fissiles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562524" y="930860"/>
            <a:ext cx="2095173" cy="535027"/>
          </a:xfrm>
          <a:prstGeom prst="ellipse">
            <a:avLst/>
          </a:prstGeom>
          <a:solidFill>
            <a:schemeClr val="accent1">
              <a:lumMod val="25000"/>
              <a:lumOff val="75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36000" rIns="0" bIns="36000" rtlCol="0" anchor="ctr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1"/>
                </a:solidFill>
              </a:rPr>
              <a:t>Reprocessing</a:t>
            </a:r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71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pressTemplate-16x9">
  <a:themeElements>
    <a:clrScheme name="Apress Theme">
      <a:dk1>
        <a:srgbClr val="0D0D0D"/>
      </a:dk1>
      <a:lt1>
        <a:srgbClr val="F2F2F2"/>
      </a:lt1>
      <a:dk2>
        <a:srgbClr val="2A2A2A"/>
      </a:dk2>
      <a:lt2>
        <a:srgbClr val="F9C933"/>
      </a:lt2>
      <a:accent1>
        <a:srgbClr val="182B3E"/>
      </a:accent1>
      <a:accent2>
        <a:srgbClr val="F3D68B"/>
      </a:accent2>
      <a:accent3>
        <a:srgbClr val="892C29"/>
      </a:accent3>
      <a:accent4>
        <a:srgbClr val="E58C32"/>
      </a:accent4>
      <a:accent5>
        <a:srgbClr val="DA4244"/>
      </a:accent5>
      <a:accent6>
        <a:srgbClr val="57440F"/>
      </a:accent6>
      <a:hlink>
        <a:srgbClr val="0000FF"/>
      </a:hlink>
      <a:folHlink>
        <a:srgbClr val="800080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AC61888CFA98488B84943A48CAB4C0" ma:contentTypeVersion="" ma:contentTypeDescription="Create a new document." ma:contentTypeScope="" ma:versionID="21ec4d33b9e9ea185d385521a8b0d5bb">
  <xsd:schema xmlns:xsd="http://www.w3.org/2001/XMLSchema" xmlns:xs="http://www.w3.org/2001/XMLSchema" xmlns:p="http://schemas.microsoft.com/office/2006/metadata/properties" xmlns:ns2="3545e88d-3f31-4bc9-8e69-921603ea672c" targetNamespace="http://schemas.microsoft.com/office/2006/metadata/properties" ma:root="true" ma:fieldsID="47096189450af67886daee89e398084c" ns2:_="">
    <xsd:import namespace="3545e88d-3f31-4bc9-8e69-921603ea672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45e88d-3f31-4bc9-8e69-921603ea672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CE44287-021F-42F3-8B44-964DF1FA9D3A}"/>
</file>

<file path=customXml/itemProps2.xml><?xml version="1.0" encoding="utf-8"?>
<ds:datastoreItem xmlns:ds="http://schemas.openxmlformats.org/officeDocument/2006/customXml" ds:itemID="{C68570FB-B747-4F58-B0C1-34001779628C}"/>
</file>

<file path=customXml/itemProps3.xml><?xml version="1.0" encoding="utf-8"?>
<ds:datastoreItem xmlns:ds="http://schemas.openxmlformats.org/officeDocument/2006/customXml" ds:itemID="{BAE4D78A-CB07-4ADD-A646-1FDA4D37BCE1}"/>
</file>

<file path=docProps/app.xml><?xml version="1.0" encoding="utf-8"?>
<Properties xmlns="http://schemas.openxmlformats.org/officeDocument/2006/extended-properties" xmlns:vt="http://schemas.openxmlformats.org/officeDocument/2006/docPropsVTypes">
  <Template>ApressTemplate-16x9.potx</Template>
  <TotalTime>1189</TotalTime>
  <Words>252</Words>
  <Application>Microsoft Office PowerPoint</Application>
  <PresentationFormat>On-screen Show (16:9)</PresentationFormat>
  <Paragraphs>141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Franklin Gothic Medium</vt:lpstr>
      <vt:lpstr>Franklin Gothic Book</vt:lpstr>
      <vt:lpstr>Calibri</vt:lpstr>
      <vt:lpstr>Arial</vt:lpstr>
      <vt:lpstr>ApressTemplate-16x9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Stéphane Faroult</dc:creator>
  <cp:lastModifiedBy>Sandra</cp:lastModifiedBy>
  <cp:revision>40</cp:revision>
  <dcterms:created xsi:type="dcterms:W3CDTF">2016-05-15T23:54:54Z</dcterms:created>
  <dcterms:modified xsi:type="dcterms:W3CDTF">2016-08-16T16:58:31Z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0x01010009AC61888CFA98488B84943A48CAB4C0</vt:lpwstr>
  </property>
</Properties>
</file>