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7"/>
  </p:notesMasterIdLst>
  <p:sldIdLst>
    <p:sldId id="272" r:id="rId2"/>
    <p:sldId id="281" r:id="rId3"/>
    <p:sldId id="282" r:id="rId4"/>
    <p:sldId id="283" r:id="rId5"/>
    <p:sldId id="284" r:id="rId6"/>
    <p:sldId id="285" r:id="rId7"/>
    <p:sldId id="286" r:id="rId8"/>
    <p:sldId id="290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308" r:id="rId19"/>
    <p:sldId id="297" r:id="rId20"/>
    <p:sldId id="298" r:id="rId21"/>
    <p:sldId id="309" r:id="rId22"/>
    <p:sldId id="299" r:id="rId23"/>
    <p:sldId id="300" r:id="rId24"/>
    <p:sldId id="310" r:id="rId25"/>
    <p:sldId id="301" r:id="rId26"/>
    <p:sldId id="302" r:id="rId27"/>
    <p:sldId id="311" r:id="rId28"/>
    <p:sldId id="303" r:id="rId29"/>
    <p:sldId id="304" r:id="rId30"/>
    <p:sldId id="312" r:id="rId31"/>
    <p:sldId id="306" r:id="rId32"/>
    <p:sldId id="307" r:id="rId33"/>
    <p:sldId id="280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91" autoAdjust="0"/>
  </p:normalViewPr>
  <p:slideViewPr>
    <p:cSldViewPr snapToGrid="0" snapToObjects="1">
      <p:cViewPr varScale="1">
        <p:scale>
          <a:sx n="150" d="100"/>
          <a:sy n="150" d="100"/>
        </p:scale>
        <p:origin x="-9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34" Type="http://schemas.openxmlformats.org/officeDocument/2006/relationships/slide" Target="slides/slide33.xml"/><Relationship Id="rId21" Type="http://schemas.openxmlformats.org/officeDocument/2006/relationships/slide" Target="slides/slide20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53" Type="http://schemas.openxmlformats.org/officeDocument/2006/relationships/slide" Target="slides/slide52.xml"/><Relationship Id="rId58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24" Type="http://schemas.openxmlformats.org/officeDocument/2006/relationships/slide" Target="slides/slide23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4" Type="http://schemas.openxmlformats.org/officeDocument/2006/relationships/customXml" Target="../customXml/item2.xml"/><Relationship Id="rId51" Type="http://schemas.openxmlformats.org/officeDocument/2006/relationships/slide" Target="slides/slide50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7" Type="http://schemas.openxmlformats.org/officeDocument/2006/relationships/slide" Target="slides/slide16.xml"/><Relationship Id="rId59" Type="http://schemas.openxmlformats.org/officeDocument/2006/relationships/presProps" Target="presProps.xml"/><Relationship Id="rId46" Type="http://schemas.openxmlformats.org/officeDocument/2006/relationships/slide" Target="slides/slide45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5" Type="http://schemas.openxmlformats.org/officeDocument/2006/relationships/slide" Target="slides/slide24.xml"/><Relationship Id="rId12" Type="http://schemas.openxmlformats.org/officeDocument/2006/relationships/slide" Target="slides/slide11.xml"/><Relationship Id="rId54" Type="http://schemas.openxmlformats.org/officeDocument/2006/relationships/slide" Target="slides/slide53.xml"/><Relationship Id="rId41" Type="http://schemas.openxmlformats.org/officeDocument/2006/relationships/slide" Target="slides/slide40.xml"/><Relationship Id="rId20" Type="http://schemas.openxmlformats.org/officeDocument/2006/relationships/slide" Target="slides/slide1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57" Type="http://schemas.openxmlformats.org/officeDocument/2006/relationships/notesMaster" Target="notesMasters/notesMaster1.xml"/><Relationship Id="rId49" Type="http://schemas.openxmlformats.org/officeDocument/2006/relationships/slide" Target="slides/slide48.xml"/><Relationship Id="rId36" Type="http://schemas.openxmlformats.org/officeDocument/2006/relationships/slide" Target="slides/slide3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2" Type="http://schemas.openxmlformats.org/officeDocument/2006/relationships/slide" Target="slides/slide51.xml"/><Relationship Id="rId44" Type="http://schemas.openxmlformats.org/officeDocument/2006/relationships/slide" Target="slides/slide43.xml"/><Relationship Id="rId31" Type="http://schemas.openxmlformats.org/officeDocument/2006/relationships/slide" Target="slides/slide30.xml"/><Relationship Id="rId60" Type="http://schemas.openxmlformats.org/officeDocument/2006/relationships/viewProps" Target="viewProps.xml"/><Relationship Id="rId10" Type="http://schemas.openxmlformats.org/officeDocument/2006/relationships/slide" Target="slides/slide9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666EB-6110-554C-B2F5-61BEC37B8607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BAA4-A89C-FE45-95AD-5168FC1D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7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3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6E4A-BA7C-AB4A-A37C-6B66953FA520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159E-A393-2E45-BCBF-7C01B5C75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Elephant</a:t>
            </a:r>
          </a:p>
          <a:p>
            <a:pPr algn="ctr"/>
            <a:r>
              <a:rPr lang="en-US" sz="3200" dirty="0" smtClean="0"/>
              <a:t>across a pipe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2427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80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0">
        <p:zoom dir="in"/>
      </p:transition>
    </mc:Choice>
    <mc:Fallback xmlns="">
      <p:transition xmlns:p14="http://schemas.microsoft.com/office/powerpoint/2010/main" spd="med" advClick="0" advTm="0">
        <p:zoom dir="in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362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-150" dirty="0" smtClean="0"/>
              <a:t>BEGINNING </a:t>
            </a:r>
          </a:p>
          <a:p>
            <a:pPr algn="ctr"/>
            <a:r>
              <a:rPr lang="en-US" sz="8000" spc="-150" dirty="0" smtClean="0"/>
              <a:t>OF  PART 2</a:t>
            </a:r>
            <a:endParaRPr lang="en-US" sz="8000" spc="-150" dirty="0"/>
          </a:p>
        </p:txBody>
      </p:sp>
    </p:spTree>
    <p:extLst>
      <p:ext uri="{BB962C8B-B14F-4D97-AF65-F5344CB8AC3E}">
        <p14:creationId xmlns:p14="http://schemas.microsoft.com/office/powerpoint/2010/main" val="28556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zoom/>
      </p:transition>
    </mc:Choice>
    <mc:Fallback xmlns="">
      <p:transition xmlns:p14="http://schemas.microsoft.com/office/powerpoint/2010/main" spd="med">
        <p:zoom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94236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679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 want to do this.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08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679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This is a prerequisite.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3818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8537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Prerequisite</a:t>
            </a:r>
          </a:p>
          <a:p>
            <a:pPr algn="ctr"/>
            <a:r>
              <a:rPr lang="en-US" sz="6600" dirty="0" smtClean="0"/>
              <a:t>of the prerequisite.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420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679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This is a prerequisite.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7777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26793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 want to do this.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865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Too much code,</a:t>
            </a:r>
          </a:p>
          <a:p>
            <a:pPr algn="ctr"/>
            <a:r>
              <a:rPr lang="en-US" sz="3200" dirty="0" smtClean="0"/>
              <a:t>the classical way</a:t>
            </a:r>
          </a:p>
        </p:txBody>
      </p:sp>
    </p:spTree>
    <p:extLst>
      <p:ext uri="{BB962C8B-B14F-4D97-AF65-F5344CB8AC3E}">
        <p14:creationId xmlns:p14="http://schemas.microsoft.com/office/powerpoint/2010/main" val="8245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734400"/>
            <a:ext cx="85936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username,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superuser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db_creator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string_agg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q.rolname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','</a:t>
            </a:r>
            <a:r>
              <a:rPr lang="en-US" sz="2800" dirty="0">
                <a:latin typeface="Consolas"/>
                <a:cs typeface="Consolas"/>
              </a:rPr>
              <a:t>)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roles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38017" y="98440"/>
            <a:ext cx="531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Heavy"/>
                <a:cs typeface="Franklin Gothic Heavy"/>
              </a:rPr>
              <a:t>List Roles</a:t>
            </a:r>
            <a:endParaRPr lang="en-US" sz="3200" dirty="0"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292528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_elephant_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15566"/>
            <a:ext cx="3027288" cy="2889684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 rot="16200000">
            <a:off x="4463988" y="1743658"/>
            <a:ext cx="432048" cy="324036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500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734400"/>
            <a:ext cx="8437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6608A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u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pg_auth_members</a:t>
            </a:r>
            <a:r>
              <a:rPr lang="en-US" sz="2800" dirty="0">
                <a:latin typeface="Consolas"/>
                <a:cs typeface="Consolas"/>
              </a:rPr>
              <a:t> am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am.member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u.oid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q</a:t>
            </a:r>
          </a:p>
          <a:p>
            <a:r>
              <a:rPr lang="en-US" sz="2800" dirty="0">
                <a:latin typeface="Consolas"/>
                <a:cs typeface="Consolas"/>
              </a:rPr>
              <a:t>     on </a:t>
            </a:r>
            <a:r>
              <a:rPr lang="en-US" sz="2800" dirty="0" err="1">
                <a:latin typeface="Consolas"/>
                <a:cs typeface="Consolas"/>
              </a:rPr>
              <a:t>am.roleid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q.oid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where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u.rolcanlogin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group by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order by </a:t>
            </a:r>
            <a:r>
              <a:rPr lang="en-US" sz="2800" dirty="0">
                <a:latin typeface="Consolas"/>
                <a:cs typeface="Consolas"/>
              </a:rPr>
              <a:t>roles, </a:t>
            </a:r>
            <a:r>
              <a:rPr lang="en-US" sz="2800" dirty="0" smtClean="0">
                <a:latin typeface="Consolas"/>
                <a:cs typeface="Consolas"/>
              </a:rPr>
              <a:t>username;</a:t>
            </a:r>
            <a:endParaRPr lang="de-DE" sz="28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8017" y="98440"/>
            <a:ext cx="531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Heavy"/>
                <a:cs typeface="Franklin Gothic Heavy"/>
              </a:rPr>
              <a:t>List Roles (Cont'd)</a:t>
            </a:r>
            <a:endParaRPr lang="en-US" sz="3200" dirty="0"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300446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Too much code,</a:t>
            </a:r>
          </a:p>
          <a:p>
            <a:pPr algn="ctr"/>
            <a:r>
              <a:rPr lang="en-US" sz="3200" dirty="0" smtClean="0"/>
              <a:t>using "push"</a:t>
            </a:r>
          </a:p>
        </p:txBody>
      </p:sp>
    </p:spTree>
    <p:extLst>
      <p:ext uri="{BB962C8B-B14F-4D97-AF65-F5344CB8AC3E}">
        <p14:creationId xmlns:p14="http://schemas.microsoft.com/office/powerpoint/2010/main" val="380246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734400"/>
            <a:ext cx="8583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username,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superuser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db_creator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string_agg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q.rolname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','</a:t>
            </a:r>
            <a:r>
              <a:rPr lang="en-US" sz="2800" dirty="0">
                <a:latin typeface="Consolas"/>
                <a:cs typeface="Consolas"/>
              </a:rPr>
              <a:t>)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roles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8017" y="98440"/>
            <a:ext cx="531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Heavy"/>
                <a:cs typeface="Franklin Gothic Heavy"/>
              </a:rPr>
              <a:t>List Roles</a:t>
            </a:r>
            <a:endParaRPr lang="en-US" sz="3200" dirty="0"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79262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5" y="21600"/>
            <a:ext cx="86529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6608A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u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pg_auth_members</a:t>
            </a:r>
            <a:r>
              <a:rPr lang="en-US" sz="2800" dirty="0">
                <a:latin typeface="Consolas"/>
                <a:cs typeface="Consolas"/>
              </a:rPr>
              <a:t> am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am.member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u.oid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q</a:t>
            </a:r>
          </a:p>
          <a:p>
            <a:r>
              <a:rPr lang="en-US" sz="2800" dirty="0">
                <a:latin typeface="Consolas"/>
                <a:cs typeface="Consolas"/>
              </a:rPr>
              <a:t>     on </a:t>
            </a:r>
            <a:r>
              <a:rPr lang="en-US" sz="2800" dirty="0" err="1">
                <a:latin typeface="Consolas"/>
                <a:cs typeface="Consolas"/>
              </a:rPr>
              <a:t>am.roleid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q.oid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where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u.rolcanlogin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group by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order by </a:t>
            </a:r>
            <a:r>
              <a:rPr lang="en-US" sz="2800" dirty="0">
                <a:latin typeface="Consolas"/>
                <a:cs typeface="Consolas"/>
              </a:rPr>
              <a:t>roles, </a:t>
            </a:r>
            <a:r>
              <a:rPr lang="en-US" sz="2800" dirty="0" smtClean="0">
                <a:latin typeface="Consolas"/>
                <a:cs typeface="Consolas"/>
              </a:rPr>
              <a:t>username;</a:t>
            </a:r>
            <a:endParaRPr lang="de-DE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60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Too much code,</a:t>
            </a:r>
          </a:p>
          <a:p>
            <a:pPr algn="ctr"/>
            <a:r>
              <a:rPr lang="en-US" sz="3200" dirty="0" smtClean="0"/>
              <a:t>using "push" and a gradient</a:t>
            </a:r>
          </a:p>
        </p:txBody>
      </p:sp>
    </p:spTree>
    <p:extLst>
      <p:ext uri="{BB962C8B-B14F-4D97-AF65-F5344CB8AC3E}">
        <p14:creationId xmlns:p14="http://schemas.microsoft.com/office/powerpoint/2010/main" val="182098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5" y="734400"/>
            <a:ext cx="85587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username,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superuser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db_creator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string_agg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q.rolname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','</a:t>
            </a:r>
            <a:r>
              <a:rPr lang="en-US" sz="2800" dirty="0">
                <a:latin typeface="Consolas"/>
                <a:cs typeface="Consolas"/>
              </a:rPr>
              <a:t>)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roles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8017" y="98440"/>
            <a:ext cx="531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Heavy"/>
                <a:cs typeface="Franklin Gothic Heavy"/>
              </a:rPr>
              <a:t>List Roles</a:t>
            </a:r>
            <a:endParaRPr lang="en-US" sz="3200" dirty="0"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17513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21600"/>
            <a:ext cx="8437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6608A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u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pg_auth_members</a:t>
            </a:r>
            <a:r>
              <a:rPr lang="en-US" sz="2800" dirty="0">
                <a:latin typeface="Consolas"/>
                <a:cs typeface="Consolas"/>
              </a:rPr>
              <a:t> am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am.member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u.oid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q</a:t>
            </a:r>
          </a:p>
          <a:p>
            <a:r>
              <a:rPr lang="en-US" sz="2800" dirty="0">
                <a:latin typeface="Consolas"/>
                <a:cs typeface="Consolas"/>
              </a:rPr>
              <a:t>     on </a:t>
            </a:r>
            <a:r>
              <a:rPr lang="en-US" sz="2800" dirty="0" err="1">
                <a:latin typeface="Consolas"/>
                <a:cs typeface="Consolas"/>
              </a:rPr>
              <a:t>am.roleid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q.oid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where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u.rolcanlogin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group by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order by </a:t>
            </a:r>
            <a:r>
              <a:rPr lang="en-US" sz="2800" dirty="0">
                <a:latin typeface="Consolas"/>
                <a:cs typeface="Consolas"/>
              </a:rPr>
              <a:t>roles, </a:t>
            </a:r>
            <a:r>
              <a:rPr lang="en-US" sz="2800" dirty="0" smtClean="0">
                <a:latin typeface="Consolas"/>
                <a:cs typeface="Consolas"/>
              </a:rPr>
              <a:t>username;</a:t>
            </a:r>
            <a:endParaRPr lang="de-DE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89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Too much code,</a:t>
            </a:r>
          </a:p>
          <a:p>
            <a:pPr algn="ctr"/>
            <a:r>
              <a:rPr lang="en-US" sz="3200" dirty="0" smtClean="0"/>
              <a:t>using "pan" and a gradient</a:t>
            </a:r>
          </a:p>
        </p:txBody>
      </p:sp>
    </p:spTree>
    <p:extLst>
      <p:ext uri="{BB962C8B-B14F-4D97-AF65-F5344CB8AC3E}">
        <p14:creationId xmlns:p14="http://schemas.microsoft.com/office/powerpoint/2010/main" val="355689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734400"/>
            <a:ext cx="85671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username,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superuser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db_creator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string_agg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q.rolname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','</a:t>
            </a:r>
            <a:r>
              <a:rPr lang="en-US" sz="2800" dirty="0">
                <a:latin typeface="Consolas"/>
                <a:cs typeface="Consolas"/>
              </a:rPr>
              <a:t>)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roles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8017" y="98440"/>
            <a:ext cx="53165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Heavy"/>
                <a:cs typeface="Franklin Gothic Heavy"/>
              </a:rPr>
              <a:t>List Roles</a:t>
            </a:r>
            <a:endParaRPr lang="en-US" sz="3200" dirty="0"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167248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21600"/>
            <a:ext cx="8437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6608A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u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pg_auth_members</a:t>
            </a:r>
            <a:r>
              <a:rPr lang="en-US" sz="2800" dirty="0">
                <a:latin typeface="Consolas"/>
                <a:cs typeface="Consolas"/>
              </a:rPr>
              <a:t> am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am.member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u.oid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q</a:t>
            </a:r>
          </a:p>
          <a:p>
            <a:r>
              <a:rPr lang="en-US" sz="2800" dirty="0">
                <a:latin typeface="Consolas"/>
                <a:cs typeface="Consolas"/>
              </a:rPr>
              <a:t>     on </a:t>
            </a:r>
            <a:r>
              <a:rPr lang="en-US" sz="2800" dirty="0" err="1">
                <a:latin typeface="Consolas"/>
                <a:cs typeface="Consolas"/>
              </a:rPr>
              <a:t>am.roleid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q.oid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where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u.rolcanlogin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group by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order by </a:t>
            </a:r>
            <a:r>
              <a:rPr lang="en-US" sz="2800" dirty="0">
                <a:latin typeface="Consolas"/>
                <a:cs typeface="Consolas"/>
              </a:rPr>
              <a:t>roles, </a:t>
            </a:r>
            <a:r>
              <a:rPr lang="en-US" sz="2800" dirty="0" smtClean="0">
                <a:latin typeface="Consolas"/>
                <a:cs typeface="Consolas"/>
              </a:rPr>
              <a:t>username;</a:t>
            </a:r>
            <a:endParaRPr lang="de-DE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6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toon_elephant_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12" y="915566"/>
            <a:ext cx="3027288" cy="2889684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 rot="16200000">
            <a:off x="4463988" y="1743658"/>
            <a:ext cx="432048" cy="324036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500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14" y="3206222"/>
            <a:ext cx="7255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Too much code,</a:t>
            </a:r>
          </a:p>
          <a:p>
            <a:pPr algn="ctr"/>
            <a:r>
              <a:rPr lang="en-US" sz="3200" dirty="0" smtClean="0"/>
              <a:t>using "pan" and a special background</a:t>
            </a:r>
          </a:p>
        </p:txBody>
      </p:sp>
    </p:spTree>
    <p:extLst>
      <p:ext uri="{BB962C8B-B14F-4D97-AF65-F5344CB8AC3E}">
        <p14:creationId xmlns:p14="http://schemas.microsoft.com/office/powerpoint/2010/main" val="418676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356" y="734400"/>
            <a:ext cx="85839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select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username,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superuser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case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then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'Y'</a:t>
            </a:r>
          </a:p>
          <a:p>
            <a:r>
              <a:rPr lang="en-US" sz="2800" dirty="0">
                <a:latin typeface="Consolas"/>
                <a:cs typeface="Consolas"/>
              </a:rPr>
              <a:t>  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else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 '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end as </a:t>
            </a:r>
            <a:r>
              <a:rPr lang="en-US" sz="2800" dirty="0" err="1">
                <a:latin typeface="Consolas"/>
                <a:cs typeface="Consolas"/>
              </a:rPr>
              <a:t>db_creator</a:t>
            </a:r>
            <a:r>
              <a:rPr lang="en-US" sz="2800" dirty="0">
                <a:latin typeface="Consolas"/>
                <a:cs typeface="Consolas"/>
              </a:rPr>
              <a:t>,</a:t>
            </a:r>
          </a:p>
          <a:p>
            <a:r>
              <a:rPr lang="en-US" sz="2800" dirty="0">
                <a:latin typeface="Consolas"/>
                <a:cs typeface="Consolas"/>
              </a:rPr>
              <a:t>      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onsolas"/>
                <a:cs typeface="Consolas"/>
              </a:rPr>
              <a:t>string_agg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q.rolname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>
                <a:solidFill>
                  <a:srgbClr val="800000"/>
                </a:solidFill>
                <a:latin typeface="Consolas"/>
                <a:cs typeface="Consolas"/>
              </a:rPr>
              <a:t>','</a:t>
            </a:r>
            <a:r>
              <a:rPr lang="en-US" sz="2800" dirty="0">
                <a:latin typeface="Consolas"/>
                <a:cs typeface="Consolas"/>
              </a:rPr>
              <a:t>)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as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roles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488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356" y="21600"/>
            <a:ext cx="8437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6608A"/>
                </a:solidFill>
                <a:latin typeface="Consolas"/>
                <a:cs typeface="Consolas"/>
              </a:rPr>
              <a:t>from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u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pg_auth_members</a:t>
            </a:r>
            <a:r>
              <a:rPr lang="en-US" sz="2800" dirty="0">
                <a:latin typeface="Consolas"/>
                <a:cs typeface="Consolas"/>
              </a:rPr>
              <a:t> am</a:t>
            </a: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am.member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u.oid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latin typeface="Consolas"/>
                <a:cs typeface="Consolas"/>
              </a:rPr>
              <a:t>     </a:t>
            </a:r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left outer join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pg_roles</a:t>
            </a:r>
            <a:r>
              <a:rPr lang="en-US" sz="2800" dirty="0">
                <a:latin typeface="Consolas"/>
                <a:cs typeface="Consolas"/>
              </a:rPr>
              <a:t> q</a:t>
            </a:r>
          </a:p>
          <a:p>
            <a:r>
              <a:rPr lang="en-US" sz="2800" dirty="0">
                <a:latin typeface="Consolas"/>
                <a:cs typeface="Consolas"/>
              </a:rPr>
              <a:t>     on </a:t>
            </a:r>
            <a:r>
              <a:rPr lang="en-US" sz="2800" dirty="0" err="1">
                <a:latin typeface="Consolas"/>
                <a:cs typeface="Consolas"/>
              </a:rPr>
              <a:t>am.roleid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 err="1">
                <a:latin typeface="Consolas"/>
                <a:cs typeface="Consolas"/>
              </a:rPr>
              <a:t>q.oid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where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u.rolcanlogin</a:t>
            </a:r>
            <a:r>
              <a:rPr lang="en-US" sz="2800" dirty="0">
                <a:latin typeface="Consolas"/>
                <a:cs typeface="Consolas"/>
              </a:rPr>
              <a:t> = </a:t>
            </a:r>
            <a:r>
              <a:rPr lang="en-US" sz="2800" dirty="0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group by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u.rolname</a:t>
            </a:r>
            <a:r>
              <a:rPr lang="en-US" sz="2800" dirty="0">
                <a:latin typeface="Consolas"/>
                <a:cs typeface="Consolas"/>
              </a:rPr>
              <a:t>, </a:t>
            </a:r>
            <a:r>
              <a:rPr lang="en-US" sz="2800" dirty="0" err="1">
                <a:latin typeface="Consolas"/>
                <a:cs typeface="Consolas"/>
              </a:rPr>
              <a:t>u.rolsuper</a:t>
            </a:r>
            <a:r>
              <a:rPr lang="en-US" sz="2800" dirty="0" smtClean="0">
                <a:latin typeface="Consolas"/>
                <a:cs typeface="Consolas"/>
              </a:rPr>
              <a:t>,</a:t>
            </a:r>
          </a:p>
          <a:p>
            <a:r>
              <a:rPr lang="en-US" sz="2800">
                <a:latin typeface="Consolas"/>
                <a:cs typeface="Consolas"/>
              </a:rPr>
              <a:t> </a:t>
            </a:r>
            <a:r>
              <a:rPr lang="en-US" sz="2800" smtClean="0">
                <a:latin typeface="Consolas"/>
                <a:cs typeface="Consolas"/>
              </a:rPr>
              <a:t>       </a:t>
            </a:r>
            <a:r>
              <a:rPr lang="en-US" sz="2800" smtClean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u.rolcreatedb</a:t>
            </a:r>
            <a:endParaRPr lang="en-US" sz="2800" dirty="0">
              <a:latin typeface="Consolas"/>
              <a:cs typeface="Consolas"/>
            </a:endParaRPr>
          </a:p>
          <a:p>
            <a:r>
              <a:rPr lang="en-US" sz="2800" dirty="0">
                <a:solidFill>
                  <a:srgbClr val="36608A"/>
                </a:solidFill>
                <a:latin typeface="Consolas"/>
                <a:cs typeface="Consolas"/>
              </a:rPr>
              <a:t>order by </a:t>
            </a:r>
            <a:r>
              <a:rPr lang="en-US" sz="2800" dirty="0">
                <a:latin typeface="Consolas"/>
                <a:cs typeface="Consolas"/>
              </a:rPr>
              <a:t>roles, </a:t>
            </a:r>
            <a:r>
              <a:rPr lang="en-US" sz="2800" dirty="0" smtClean="0">
                <a:latin typeface="Consolas"/>
                <a:cs typeface="Consolas"/>
              </a:rPr>
              <a:t>username;</a:t>
            </a:r>
            <a:endParaRPr lang="de-DE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845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Nuclear waste</a:t>
            </a:r>
          </a:p>
          <a:p>
            <a:pPr algn="ctr"/>
            <a:r>
              <a:rPr lang="en-US" sz="3200" dirty="0" smtClean="0"/>
              <a:t>second version</a:t>
            </a:r>
          </a:p>
        </p:txBody>
      </p:sp>
    </p:spTree>
    <p:extLst>
      <p:ext uri="{BB962C8B-B14F-4D97-AF65-F5344CB8AC3E}">
        <p14:creationId xmlns:p14="http://schemas.microsoft.com/office/powerpoint/2010/main" val="315839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9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2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574351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577080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16124"/>
      </p:ext>
    </p:extLst>
  </p:cSld>
  <p:clrMapOvr>
    <a:masterClrMapping/>
  </p:clrMapOvr>
  <p:transition xmlns:p14="http://schemas.microsoft.com/office/powerpoint/2010/main" spd="slow" advClick="0" advTm="0">
    <p:spli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477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6112219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2859"/>
      </p:ext>
    </p:extLst>
  </p:cSld>
  <p:clrMapOvr>
    <a:masterClrMapping/>
  </p:clrMapOvr>
  <p:transition xmlns:p14="http://schemas.microsoft.com/office/powerpoint/2010/main" spd="slow" advClick="0" advTm="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296783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44800" y="-43200"/>
            <a:ext cx="709200" cy="10542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fuel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48"/>
          <a:stretch/>
        </p:blipFill>
        <p:spPr>
          <a:xfrm>
            <a:off x="1483200" y="1349779"/>
            <a:ext cx="7704000" cy="896086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3020228">
            <a:off x="2281857" y="2313026"/>
            <a:ext cx="1746704" cy="92755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70606" y="942803"/>
            <a:ext cx="2687815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Uranium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Mining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58571" y="3486817"/>
            <a:ext cx="2181721" cy="1055314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Mill tailings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9697" y="973819"/>
            <a:ext cx="3114824" cy="168789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Fuel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Production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68209"/>
      </p:ext>
    </p:extLst>
  </p:cSld>
  <p:clrMapOvr>
    <a:masterClrMapping/>
  </p:clrMapOvr>
  <p:transition xmlns:p14="http://schemas.microsoft.com/office/powerpoint/2010/main" spd="slow" advClick="0" advTm="0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1447848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40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55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7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tilted_arrow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0" t="29553" r="11780" b="-3076"/>
          <a:stretch/>
        </p:blipFill>
        <p:spPr>
          <a:xfrm rot="20223625">
            <a:off x="3234830" y="-321998"/>
            <a:ext cx="2028788" cy="140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18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260463"/>
      </p:ext>
    </p:extLst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24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0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35548" y="245806"/>
            <a:ext cx="1537152" cy="18599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36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362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-150" dirty="0" smtClean="0"/>
              <a:t>END </a:t>
            </a:r>
          </a:p>
          <a:p>
            <a:pPr algn="ctr"/>
            <a:r>
              <a:rPr lang="en-US" sz="8000" spc="-150" dirty="0" smtClean="0"/>
              <a:t>OF  PART 1</a:t>
            </a:r>
            <a:endParaRPr lang="en-US" sz="8000" spc="-150" dirty="0"/>
          </a:p>
        </p:txBody>
      </p:sp>
    </p:spTree>
    <p:extLst>
      <p:ext uri="{BB962C8B-B14F-4D97-AF65-F5344CB8AC3E}">
        <p14:creationId xmlns:p14="http://schemas.microsoft.com/office/powerpoint/2010/main" val="800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9707"/>
      </p:ext>
    </p:extLst>
  </p:cSld>
  <p:clrMapOvr>
    <a:masterClrMapping/>
  </p:clrMapOvr>
  <p:transition xmlns:p14="http://schemas.microsoft.com/office/powerpoint/2010/main" spd="slow">
    <p:push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612677">
            <a:off x="7798692" y="2117540"/>
            <a:ext cx="1453911" cy="81349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727600" y="2789132"/>
            <a:ext cx="2387407" cy="110603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Depleted uranium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p Arrow 2"/>
          <p:cNvSpPr/>
          <p:nvPr/>
        </p:nvSpPr>
        <p:spPr>
          <a:xfrm>
            <a:off x="6188400" y="3961578"/>
            <a:ext cx="1419380" cy="1283522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184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38000" y="2722172"/>
            <a:ext cx="5207000" cy="5130800"/>
          </a:xfrm>
          <a:custGeom>
            <a:avLst/>
            <a:gdLst>
              <a:gd name="connsiteX0" fmla="*/ 0 w 5207000"/>
              <a:gd name="connsiteY0" fmla="*/ 0 h 5130800"/>
              <a:gd name="connsiteX1" fmla="*/ 431800 w 5207000"/>
              <a:gd name="connsiteY1" fmla="*/ 1498600 h 5130800"/>
              <a:gd name="connsiteX2" fmla="*/ 1244600 w 5207000"/>
              <a:gd name="connsiteY2" fmla="*/ 3276600 h 5130800"/>
              <a:gd name="connsiteX3" fmla="*/ 2768600 w 5207000"/>
              <a:gd name="connsiteY3" fmla="*/ 4394200 h 5130800"/>
              <a:gd name="connsiteX4" fmla="*/ 5207000 w 5207000"/>
              <a:gd name="connsiteY4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5130800">
                <a:moveTo>
                  <a:pt x="0" y="0"/>
                </a:moveTo>
                <a:cubicBezTo>
                  <a:pt x="112183" y="476250"/>
                  <a:pt x="224367" y="952500"/>
                  <a:pt x="431800" y="1498600"/>
                </a:cubicBezTo>
                <a:cubicBezTo>
                  <a:pt x="639233" y="2044700"/>
                  <a:pt x="855133" y="2794000"/>
                  <a:pt x="1244600" y="3276600"/>
                </a:cubicBezTo>
                <a:cubicBezTo>
                  <a:pt x="1634067" y="3759200"/>
                  <a:pt x="2108200" y="4085167"/>
                  <a:pt x="2768600" y="4394200"/>
                </a:cubicBezTo>
                <a:cubicBezTo>
                  <a:pt x="3429000" y="4703233"/>
                  <a:pt x="5207000" y="5130800"/>
                  <a:pt x="5207000" y="5130800"/>
                </a:cubicBezTo>
              </a:path>
            </a:pathLst>
          </a:custGeom>
          <a:ln w="19050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00415" y="871927"/>
            <a:ext cx="2372823" cy="1761344"/>
          </a:xfrm>
          <a:custGeom>
            <a:avLst/>
            <a:gdLst>
              <a:gd name="connsiteX0" fmla="*/ 1582373 w 1582373"/>
              <a:gd name="connsiteY0" fmla="*/ 907243 h 907243"/>
              <a:gd name="connsiteX1" fmla="*/ 1199379 w 1582373"/>
              <a:gd name="connsiteY1" fmla="*/ 181458 h 907243"/>
              <a:gd name="connsiteX2" fmla="*/ 685359 w 1582373"/>
              <a:gd name="connsiteY2" fmla="*/ 12 h 907243"/>
              <a:gd name="connsiteX3" fmla="*/ 0 w 1582373"/>
              <a:gd name="connsiteY3" fmla="*/ 171378 h 90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373" h="907243">
                <a:moveTo>
                  <a:pt x="1582373" y="907243"/>
                </a:moveTo>
                <a:cubicBezTo>
                  <a:pt x="1465627" y="619953"/>
                  <a:pt x="1348881" y="332663"/>
                  <a:pt x="1199379" y="181458"/>
                </a:cubicBezTo>
                <a:cubicBezTo>
                  <a:pt x="1049877" y="30253"/>
                  <a:pt x="885255" y="1692"/>
                  <a:pt x="685359" y="12"/>
                </a:cubicBezTo>
                <a:cubicBezTo>
                  <a:pt x="485463" y="-1668"/>
                  <a:pt x="0" y="171378"/>
                  <a:pt x="0" y="171378"/>
                </a:cubicBezTo>
              </a:path>
            </a:pathLst>
          </a:custGeom>
          <a:ln w="190500">
            <a:solidFill>
              <a:schemeClr val="accent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144889" y="3794540"/>
            <a:ext cx="1570712" cy="1011752"/>
            <a:chOff x="5173464" y="3795414"/>
            <a:chExt cx="1570712" cy="1011752"/>
          </a:xfrm>
        </p:grpSpPr>
        <p:sp>
          <p:nvSpPr>
            <p:cNvPr id="11" name="Freeform 10"/>
            <p:cNvSpPr/>
            <p:nvPr/>
          </p:nvSpPr>
          <p:spPr>
            <a:xfrm rot="19566990">
              <a:off x="5173464" y="4018426"/>
              <a:ext cx="1020584" cy="713733"/>
            </a:xfrm>
            <a:custGeom>
              <a:avLst/>
              <a:gdLst>
                <a:gd name="connsiteX0" fmla="*/ 0 w 929242"/>
                <a:gd name="connsiteY0" fmla="*/ 0 h 578241"/>
                <a:gd name="connsiteX1" fmla="*/ 671119 w 929242"/>
                <a:gd name="connsiteY1" fmla="*/ 258143 h 578241"/>
                <a:gd name="connsiteX2" fmla="*/ 929242 w 929242"/>
                <a:gd name="connsiteY2" fmla="*/ 578241 h 578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9242" h="578241">
                  <a:moveTo>
                    <a:pt x="0" y="0"/>
                  </a:moveTo>
                  <a:cubicBezTo>
                    <a:pt x="258122" y="80884"/>
                    <a:pt x="516245" y="161769"/>
                    <a:pt x="671119" y="258143"/>
                  </a:cubicBezTo>
                  <a:cubicBezTo>
                    <a:pt x="825993" y="354517"/>
                    <a:pt x="929242" y="578241"/>
                    <a:pt x="929242" y="578241"/>
                  </a:cubicBezTo>
                </a:path>
              </a:pathLst>
            </a:custGeom>
            <a:ln w="444500">
              <a:solidFill>
                <a:schemeClr val="accent4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5976342">
              <a:off x="5886130" y="3949119"/>
              <a:ext cx="1011752" cy="704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4380115" y="3209925"/>
            <a:ext cx="245198" cy="933884"/>
          </a:xfrm>
          <a:prstGeom prst="line">
            <a:avLst/>
          </a:prstGeom>
          <a:ln w="3810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ilted_arr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34"/>
          <a:stretch/>
        </p:blipFill>
        <p:spPr>
          <a:xfrm rot="20223625">
            <a:off x="3213782" y="4218274"/>
            <a:ext cx="2028788" cy="1296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315566" y="1390920"/>
            <a:ext cx="1139827" cy="1242352"/>
            <a:chOff x="7069665" y="158480"/>
            <a:chExt cx="1139827" cy="1242352"/>
          </a:xfrm>
        </p:grpSpPr>
        <p:sp>
          <p:nvSpPr>
            <p:cNvPr id="6" name="Freeform 5"/>
            <p:cNvSpPr/>
            <p:nvPr/>
          </p:nvSpPr>
          <p:spPr>
            <a:xfrm>
              <a:off x="7069665" y="369652"/>
              <a:ext cx="978790" cy="1031180"/>
            </a:xfrm>
            <a:custGeom>
              <a:avLst/>
              <a:gdLst>
                <a:gd name="connsiteX0" fmla="*/ 0 w 262466"/>
                <a:gd name="connsiteY0" fmla="*/ 592667 h 592667"/>
                <a:gd name="connsiteX1" fmla="*/ 101600 w 262466"/>
                <a:gd name="connsiteY1" fmla="*/ 139700 h 592667"/>
                <a:gd name="connsiteX2" fmla="*/ 262466 w 262466"/>
                <a:gd name="connsiteY2" fmla="*/ 0 h 59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" h="592667">
                  <a:moveTo>
                    <a:pt x="0" y="592667"/>
                  </a:moveTo>
                  <a:cubicBezTo>
                    <a:pt x="28928" y="415572"/>
                    <a:pt x="57856" y="238478"/>
                    <a:pt x="101600" y="139700"/>
                  </a:cubicBezTo>
                  <a:cubicBezTo>
                    <a:pt x="145344" y="40922"/>
                    <a:pt x="262466" y="0"/>
                    <a:pt x="262466" y="0"/>
                  </a:cubicBezTo>
                </a:path>
              </a:pathLst>
            </a:custGeom>
            <a:ln w="1905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4407395">
              <a:off x="7837283" y="208615"/>
              <a:ext cx="422344" cy="32207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23653" y="4037896"/>
            <a:ext cx="2163388" cy="88639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Unreprocessed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fuel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1478" y="619151"/>
            <a:ext cx="2604349" cy="133349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Waste from 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2700" y="2563707"/>
            <a:ext cx="3809375" cy="79470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36000" rIns="0" bIns="36000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Reprocessing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30301" y="336333"/>
            <a:ext cx="2314640" cy="1143389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Separated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fissiles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01421" y="4143809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Spent</a:t>
            </a:r>
          </a:p>
          <a:p>
            <a:pPr algn="ctr"/>
            <a:r>
              <a:rPr lang="en-US" sz="3200" dirty="0" smtClean="0"/>
              <a:t>Fuel</a:t>
            </a:r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0" y="1119983"/>
            <a:ext cx="2456938" cy="194756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Production</a:t>
            </a:r>
          </a:p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of MOX/</a:t>
            </a:r>
            <a:r>
              <a:rPr lang="en-US" sz="2800" dirty="0" err="1" smtClean="0">
                <a:solidFill>
                  <a:schemeClr val="accent1"/>
                </a:solidFill>
              </a:rPr>
              <a:t>Ure</a:t>
            </a:r>
            <a:r>
              <a:rPr lang="en-US" sz="2800" dirty="0" smtClean="0">
                <a:solidFill>
                  <a:schemeClr val="accent1"/>
                </a:solidFill>
              </a:rPr>
              <a:t> fuel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xmlns:p14="http://schemas.microsoft.com/office/powerpoint/2010/main" spd="med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625600" y="-2469600"/>
            <a:ext cx="5207000" cy="5130800"/>
          </a:xfrm>
          <a:custGeom>
            <a:avLst/>
            <a:gdLst>
              <a:gd name="connsiteX0" fmla="*/ 0 w 5207000"/>
              <a:gd name="connsiteY0" fmla="*/ 0 h 5130800"/>
              <a:gd name="connsiteX1" fmla="*/ 431800 w 5207000"/>
              <a:gd name="connsiteY1" fmla="*/ 1498600 h 5130800"/>
              <a:gd name="connsiteX2" fmla="*/ 1244600 w 5207000"/>
              <a:gd name="connsiteY2" fmla="*/ 3276600 h 5130800"/>
              <a:gd name="connsiteX3" fmla="*/ 2768600 w 5207000"/>
              <a:gd name="connsiteY3" fmla="*/ 4394200 h 5130800"/>
              <a:gd name="connsiteX4" fmla="*/ 5207000 w 5207000"/>
              <a:gd name="connsiteY4" fmla="*/ 5130800 h 51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5130800">
                <a:moveTo>
                  <a:pt x="0" y="0"/>
                </a:moveTo>
                <a:cubicBezTo>
                  <a:pt x="112183" y="476250"/>
                  <a:pt x="224367" y="952500"/>
                  <a:pt x="431800" y="1498600"/>
                </a:cubicBezTo>
                <a:cubicBezTo>
                  <a:pt x="639233" y="2044700"/>
                  <a:pt x="855133" y="2794000"/>
                  <a:pt x="1244600" y="3276600"/>
                </a:cubicBezTo>
                <a:cubicBezTo>
                  <a:pt x="1634067" y="3759200"/>
                  <a:pt x="2108200" y="4085167"/>
                  <a:pt x="2768600" y="4394200"/>
                </a:cubicBezTo>
                <a:cubicBezTo>
                  <a:pt x="3429000" y="4703233"/>
                  <a:pt x="5207000" y="5130800"/>
                  <a:pt x="5207000" y="5130800"/>
                </a:cubicBezTo>
              </a:path>
            </a:pathLst>
          </a:custGeom>
          <a:ln w="190500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82389" y="185417"/>
            <a:ext cx="3441243" cy="3448287"/>
            <a:chOff x="2509625" y="1451571"/>
            <a:chExt cx="2364440" cy="236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09625" y="1451571"/>
              <a:ext cx="2364440" cy="2365200"/>
            </a:xfrm>
            <a:prstGeom prst="ellipse">
              <a:avLst/>
            </a:prstGeom>
            <a:solidFill>
              <a:schemeClr val="accent5">
                <a:lumMod val="75000"/>
                <a:alpha val="62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9625" y="2864844"/>
              <a:ext cx="2287252" cy="75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dirty="0" smtClean="0">
                  <a:solidFill>
                    <a:schemeClr val="bg1"/>
                  </a:solidFill>
                  <a:latin typeface="+mj-lt"/>
                </a:rPr>
                <a:t>Power reactors</a:t>
              </a:r>
              <a:endParaRPr lang="en-US" sz="40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6" name="Picture 5" descr="NuclearPowerPla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6787" y="1633017"/>
              <a:ext cx="1004073" cy="1252482"/>
            </a:xfrm>
            <a:prstGeom prst="rect">
              <a:avLst/>
            </a:prstGeom>
          </p:spPr>
        </p:pic>
      </p:grpSp>
      <p:pic>
        <p:nvPicPr>
          <p:cNvPr id="19" name="Picture 18" descr="fuel_arrow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83" r="-320"/>
          <a:stretch/>
        </p:blipFill>
        <p:spPr>
          <a:xfrm>
            <a:off x="0" y="1349779"/>
            <a:ext cx="1512000" cy="896086"/>
          </a:xfrm>
          <a:prstGeom prst="rect">
            <a:avLst/>
          </a:prstGeom>
        </p:spPr>
      </p:pic>
      <p:sp>
        <p:nvSpPr>
          <p:cNvPr id="51" name="Down Arrow 50"/>
          <p:cNvSpPr/>
          <p:nvPr/>
        </p:nvSpPr>
        <p:spPr>
          <a:xfrm rot="2512985">
            <a:off x="1860073" y="3233152"/>
            <a:ext cx="352440" cy="430322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231757" y="3643956"/>
            <a:ext cx="2614228" cy="136785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Liquid and gaseous radioactive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149506" y="4046967"/>
            <a:ext cx="1976313" cy="944640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Low level waste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98091" y="3246663"/>
            <a:ext cx="1864162" cy="876565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Waste from dismantling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 rot="20139599">
            <a:off x="3532702" y="3564415"/>
            <a:ext cx="311651" cy="437785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8107959">
            <a:off x="4643174" y="2848434"/>
            <a:ext cx="342574" cy="688366"/>
          </a:xfrm>
          <a:prstGeom prst="down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tilted_arrow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0" t="29553" r="11780" b="-3076"/>
          <a:stretch/>
        </p:blipFill>
        <p:spPr>
          <a:xfrm rot="20223625">
            <a:off x="3234830" y="-321998"/>
            <a:ext cx="2028788" cy="140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8103" y="1218780"/>
            <a:ext cx="1234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New</a:t>
            </a:r>
          </a:p>
          <a:p>
            <a:pPr algn="ctr"/>
            <a:r>
              <a:rPr lang="en-US" sz="3200" b="1" dirty="0" smtClean="0"/>
              <a:t>Fuel</a:t>
            </a:r>
            <a:endParaRPr lang="en-US" sz="3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7062252" y="2206766"/>
            <a:ext cx="1973067" cy="908868"/>
          </a:xfrm>
          <a:prstGeom prst="round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Used MOX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287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ater-1308794_192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384" b="15799"/>
          <a:stretch/>
        </p:blipFill>
        <p:spPr>
          <a:xfrm>
            <a:off x="0" y="0"/>
            <a:ext cx="9180000" cy="5176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652759"/>
            <a:ext cx="9179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Franklin Gothic Heavy"/>
                <a:cs typeface="Franklin Gothic Heavy"/>
              </a:rPr>
              <a:t>INTERMISSION</a:t>
            </a:r>
            <a:endParaRPr lang="en-US" sz="8800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Franklin Gothic Heavy"/>
              <a:cs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37899708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362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-150" dirty="0" smtClean="0"/>
              <a:t>BEGINNING </a:t>
            </a:r>
          </a:p>
          <a:p>
            <a:pPr algn="ctr"/>
            <a:r>
              <a:rPr lang="en-US" sz="8000" spc="-150" dirty="0" smtClean="0"/>
              <a:t>OF  PART 2</a:t>
            </a:r>
            <a:endParaRPr lang="en-US" sz="8000" spc="-150" dirty="0"/>
          </a:p>
        </p:txBody>
      </p:sp>
    </p:spTree>
    <p:extLst>
      <p:ext uri="{BB962C8B-B14F-4D97-AF65-F5344CB8AC3E}">
        <p14:creationId xmlns:p14="http://schemas.microsoft.com/office/powerpoint/2010/main" val="359490927"/>
      </p:ext>
    </p:extLst>
  </p:cSld>
  <p:clrMapOvr>
    <a:masterClrMapping/>
  </p:clrMapOvr>
  <p:transition xmlns:p14="http://schemas.microsoft.com/office/powerpoint/2010/main" spd="slow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9538" y="3206222"/>
            <a:ext cx="5506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Change of Topic,</a:t>
            </a:r>
          </a:p>
          <a:p>
            <a:pPr algn="ctr"/>
            <a:r>
              <a:rPr lang="en-US" sz="3200" dirty="0" smtClean="0"/>
              <a:t>no break</a:t>
            </a:r>
          </a:p>
        </p:txBody>
      </p:sp>
    </p:spTree>
    <p:extLst>
      <p:ext uri="{BB962C8B-B14F-4D97-AF65-F5344CB8AC3E}">
        <p14:creationId xmlns:p14="http://schemas.microsoft.com/office/powerpoint/2010/main" val="11913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362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pc="-150" dirty="0" smtClean="0"/>
              <a:t>END </a:t>
            </a:r>
          </a:p>
          <a:p>
            <a:pPr algn="ctr"/>
            <a:r>
              <a:rPr lang="en-US" sz="8000" spc="-150" dirty="0" smtClean="0"/>
              <a:t>OF  PART 1</a:t>
            </a:r>
            <a:endParaRPr lang="en-US" sz="8000" spc="-150" dirty="0"/>
          </a:p>
        </p:txBody>
      </p:sp>
    </p:spTree>
    <p:extLst>
      <p:ext uri="{BB962C8B-B14F-4D97-AF65-F5344CB8AC3E}">
        <p14:creationId xmlns:p14="http://schemas.microsoft.com/office/powerpoint/2010/main" val="282099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pressTemplate-16x9">
  <a:themeElements>
    <a:clrScheme name="Apress Theme">
      <a:dk1>
        <a:srgbClr val="0D0D0D"/>
      </a:dk1>
      <a:lt1>
        <a:srgbClr val="F2F2F2"/>
      </a:lt1>
      <a:dk2>
        <a:srgbClr val="2A2A2A"/>
      </a:dk2>
      <a:lt2>
        <a:srgbClr val="F9C933"/>
      </a:lt2>
      <a:accent1>
        <a:srgbClr val="182B3E"/>
      </a:accent1>
      <a:accent2>
        <a:srgbClr val="F3D68B"/>
      </a:accent2>
      <a:accent3>
        <a:srgbClr val="892C29"/>
      </a:accent3>
      <a:accent4>
        <a:srgbClr val="E58C32"/>
      </a:accent4>
      <a:accent5>
        <a:srgbClr val="DA4244"/>
      </a:accent5>
      <a:accent6>
        <a:srgbClr val="57440F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AC61888CFA98488B84943A48CAB4C0" ma:contentTypeVersion="" ma:contentTypeDescription="Create a new document." ma:contentTypeScope="" ma:versionID="21ec4d33b9e9ea185d385521a8b0d5bb">
  <xsd:schema xmlns:xsd="http://www.w3.org/2001/XMLSchema" xmlns:xs="http://www.w3.org/2001/XMLSchema" xmlns:p="http://schemas.microsoft.com/office/2006/metadata/properties" xmlns:ns2="3545e88d-3f31-4bc9-8e69-921603ea672c" targetNamespace="http://schemas.microsoft.com/office/2006/metadata/properties" ma:root="true" ma:fieldsID="47096189450af67886daee89e398084c" ns2:_="">
    <xsd:import namespace="3545e88d-3f31-4bc9-8e69-921603ea67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5e88d-3f31-4bc9-8e69-921603ea6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8FCCAA-7848-4DA0-80AB-740287EBDCD1}"/>
</file>

<file path=customXml/itemProps2.xml><?xml version="1.0" encoding="utf-8"?>
<ds:datastoreItem xmlns:ds="http://schemas.openxmlformats.org/officeDocument/2006/customXml" ds:itemID="{842B67DF-F312-4A33-A971-9333646964EB}"/>
</file>

<file path=customXml/itemProps3.xml><?xml version="1.0" encoding="utf-8"?>
<ds:datastoreItem xmlns:ds="http://schemas.openxmlformats.org/officeDocument/2006/customXml" ds:itemID="{4FCC5B78-92F1-45CC-8093-1670DCD41E36}"/>
</file>

<file path=docProps/app.xml><?xml version="1.0" encoding="utf-8"?>
<Properties xmlns="http://schemas.openxmlformats.org/officeDocument/2006/extended-properties" xmlns:vt="http://schemas.openxmlformats.org/officeDocument/2006/docPropsVTypes">
  <Template>ApressTemplate-16x9.potx</Template>
  <TotalTime>1218</TotalTime>
  <Words>791</Words>
  <Application>Microsoft Macintosh PowerPoint</Application>
  <PresentationFormat>On-screen Show (16:9)</PresentationFormat>
  <Paragraphs>234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Franklin Gothic Medium</vt:lpstr>
      <vt:lpstr>Franklin Gothic Book</vt:lpstr>
      <vt:lpstr>Calibri</vt:lpstr>
      <vt:lpstr>Consolas</vt:lpstr>
      <vt:lpstr>Franklin Gothic Heavy</vt:lpstr>
      <vt:lpstr>ApressTemplate-16x9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Faroult</dc:creator>
  <cp:lastModifiedBy>Stéphane Faroult</cp:lastModifiedBy>
  <cp:revision>49</cp:revision>
  <dcterms:created xsi:type="dcterms:W3CDTF">2016-05-15T23:54:54Z</dcterms:created>
  <dcterms:modified xsi:type="dcterms:W3CDTF">2016-08-18T07:08:18Z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0x01010009AC61888CFA98488B84943A48CAB4C0</vt:lpwstr>
  </property>
</Properties>
</file>