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s/slide23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6.xml" ContentType="application/vnd.openxmlformats-officedocument.presentationml.slide+xml"/>
  <Override PartName="/ppt/slides/slide9.xml" ContentType="application/vnd.openxmlformats-officedocument.presentationml.slide+xml"/>
  <Override PartName="/ppt/slides/slide5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7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37"/>
  </p:notesMasterIdLst>
  <p:sldIdLst>
    <p:sldId id="272" r:id="rId2"/>
    <p:sldId id="347" r:id="rId3"/>
    <p:sldId id="346" r:id="rId4"/>
    <p:sldId id="348" r:id="rId5"/>
    <p:sldId id="349" r:id="rId6"/>
    <p:sldId id="290" r:id="rId7"/>
    <p:sldId id="350" r:id="rId8"/>
    <p:sldId id="351" r:id="rId9"/>
    <p:sldId id="352" r:id="rId10"/>
    <p:sldId id="353" r:id="rId11"/>
    <p:sldId id="354" r:id="rId12"/>
    <p:sldId id="280" r:id="rId13"/>
    <p:sldId id="323" r:id="rId14"/>
    <p:sldId id="324" r:id="rId15"/>
    <p:sldId id="325" r:id="rId16"/>
    <p:sldId id="326" r:id="rId17"/>
    <p:sldId id="327" r:id="rId18"/>
    <p:sldId id="328" r:id="rId19"/>
    <p:sldId id="329" r:id="rId20"/>
    <p:sldId id="330" r:id="rId21"/>
    <p:sldId id="331" r:id="rId22"/>
    <p:sldId id="332" r:id="rId23"/>
    <p:sldId id="333" r:id="rId24"/>
    <p:sldId id="334" r:id="rId25"/>
    <p:sldId id="335" r:id="rId26"/>
    <p:sldId id="336" r:id="rId27"/>
    <p:sldId id="337" r:id="rId28"/>
    <p:sldId id="338" r:id="rId29"/>
    <p:sldId id="339" r:id="rId30"/>
    <p:sldId id="340" r:id="rId31"/>
    <p:sldId id="341" r:id="rId32"/>
    <p:sldId id="342" r:id="rId33"/>
    <p:sldId id="343" r:id="rId34"/>
    <p:sldId id="344" r:id="rId35"/>
    <p:sldId id="345" r:id="rId3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14F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722" autoAdjust="0"/>
    <p:restoredTop sz="95267" autoAdjust="0"/>
  </p:normalViewPr>
  <p:slideViewPr>
    <p:cSldViewPr snapToGrid="0" snapToObjects="1">
      <p:cViewPr varScale="1">
        <p:scale>
          <a:sx n="146" d="100"/>
          <a:sy n="146" d="100"/>
        </p:scale>
        <p:origin x="-104" y="-12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9" Type="http://schemas.openxmlformats.org/officeDocument/2006/relationships/slide" Target="slides/slide28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4" Type="http://schemas.openxmlformats.org/officeDocument/2006/relationships/slide" Target="slides/slide23.xml"/><Relationship Id="rId1" Type="http://schemas.openxmlformats.org/officeDocument/2006/relationships/slideMaster" Target="slideMasters/slideMaster1.xml"/><Relationship Id="rId32" Type="http://schemas.openxmlformats.org/officeDocument/2006/relationships/slide" Target="slides/slide3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45" Type="http://schemas.openxmlformats.org/officeDocument/2006/relationships/customXml" Target="../customXml/item3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5" Type="http://schemas.openxmlformats.org/officeDocument/2006/relationships/slide" Target="slides/slide4.xml"/><Relationship Id="rId36" Type="http://schemas.openxmlformats.org/officeDocument/2006/relationships/slide" Target="slides/slide35.xml"/><Relationship Id="rId15" Type="http://schemas.openxmlformats.org/officeDocument/2006/relationships/slide" Target="slides/slide14.xml"/><Relationship Id="rId31" Type="http://schemas.openxmlformats.org/officeDocument/2006/relationships/slide" Target="slides/slide3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4" Type="http://schemas.openxmlformats.org/officeDocument/2006/relationships/customXml" Target="../customXml/item2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" Type="http://schemas.openxmlformats.org/officeDocument/2006/relationships/slide" Target="slides/slide3.xml"/><Relationship Id="rId30" Type="http://schemas.openxmlformats.org/officeDocument/2006/relationships/slide" Target="slides/slide29.xml"/><Relationship Id="rId9" Type="http://schemas.openxmlformats.org/officeDocument/2006/relationships/slide" Target="slides/slide8.xml"/><Relationship Id="rId35" Type="http://schemas.openxmlformats.org/officeDocument/2006/relationships/slide" Target="slides/slide34.xml"/><Relationship Id="rId14" Type="http://schemas.openxmlformats.org/officeDocument/2006/relationships/slide" Target="slides/slide13.xml"/><Relationship Id="rId43" Type="http://schemas.openxmlformats.org/officeDocument/2006/relationships/customXml" Target="../customXml/item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8" Type="http://schemas.openxmlformats.org/officeDocument/2006/relationships/printerSettings" Target="printerSettings/printerSettings1.bin"/><Relationship Id="rId20" Type="http://schemas.openxmlformats.org/officeDocument/2006/relationships/slide" Target="slides/slide19.xml"/><Relationship Id="rId4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5666EB-6110-554C-B2F5-61BEC37B8607}" type="datetimeFigureOut">
              <a:rPr lang="en-US" smtClean="0"/>
              <a:t>18/08/16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16BAA4-A89C-FE45-95AD-5168FC1D8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959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AFDDD1-F5A7-436F-AB15-A9CB25EDE641}" type="slidenum">
              <a:rPr lang="fr-FR" smtClean="0"/>
              <a:pPr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13798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AFDDD1-F5A7-436F-AB15-A9CB25EDE641}" type="slidenum">
              <a:rPr lang="fr-FR" smtClean="0"/>
              <a:pPr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13798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76E4A-BA7C-AB4A-A37C-6B66953FA520}" type="datetimeFigureOut">
              <a:rPr lang="en-US" smtClean="0"/>
              <a:t>18/08/16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0159E-A393-2E45-BCBF-7C01B5C75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834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76E4A-BA7C-AB4A-A37C-6B66953FA520}" type="datetimeFigureOut">
              <a:rPr lang="en-US" smtClean="0"/>
              <a:t>18/08/16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0159E-A393-2E45-BCBF-7C01B5C75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602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76E4A-BA7C-AB4A-A37C-6B66953FA520}" type="datetimeFigureOut">
              <a:rPr lang="en-US" smtClean="0"/>
              <a:t>18/08/16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0159E-A393-2E45-BCBF-7C01B5C75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787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76E4A-BA7C-AB4A-A37C-6B66953FA520}" type="datetimeFigureOut">
              <a:rPr lang="en-US" smtClean="0"/>
              <a:t>18/08/16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0159E-A393-2E45-BCBF-7C01B5C75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887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76E4A-BA7C-AB4A-A37C-6B66953FA520}" type="datetimeFigureOut">
              <a:rPr lang="en-US" smtClean="0"/>
              <a:t>18/08/16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0159E-A393-2E45-BCBF-7C01B5C75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20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76E4A-BA7C-AB4A-A37C-6B66953FA520}" type="datetimeFigureOut">
              <a:rPr lang="en-US" smtClean="0"/>
              <a:t>18/08/16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0159E-A393-2E45-BCBF-7C01B5C75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974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76E4A-BA7C-AB4A-A37C-6B66953FA520}" type="datetimeFigureOut">
              <a:rPr lang="en-US" smtClean="0"/>
              <a:t>18/08/16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0159E-A393-2E45-BCBF-7C01B5C75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174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76E4A-BA7C-AB4A-A37C-6B66953FA520}" type="datetimeFigureOut">
              <a:rPr lang="en-US" smtClean="0"/>
              <a:t>18/08/16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0159E-A393-2E45-BCBF-7C01B5C75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931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76E4A-BA7C-AB4A-A37C-6B66953FA520}" type="datetimeFigureOut">
              <a:rPr lang="en-US" smtClean="0"/>
              <a:t>18/08/16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0159E-A393-2E45-BCBF-7C01B5C75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982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76E4A-BA7C-AB4A-A37C-6B66953FA520}" type="datetimeFigureOut">
              <a:rPr lang="en-US" smtClean="0"/>
              <a:t>18/08/16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0159E-A393-2E45-BCBF-7C01B5C75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207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76E4A-BA7C-AB4A-A37C-6B66953FA520}" type="datetimeFigureOut">
              <a:rPr lang="en-US" smtClean="0"/>
              <a:t>18/08/16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0159E-A393-2E45-BCBF-7C01B5C75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29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D76E4A-BA7C-AB4A-A37C-6B66953FA520}" type="datetimeFigureOut">
              <a:rPr lang="en-US" smtClean="0"/>
              <a:t>18/08/16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B0159E-A393-2E45-BCBF-7C01B5C75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763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microsoft.com/office/2007/relationships/hdphoto" Target="../media/hdphoto1.wdp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49538" y="3206222"/>
            <a:ext cx="550616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Wipe </a:t>
            </a:r>
            <a:r>
              <a:rPr lang="en-US" sz="3200" dirty="0" err="1" smtClean="0"/>
              <a:t>vs</a:t>
            </a:r>
            <a:r>
              <a:rPr lang="en-US" sz="3200" dirty="0" smtClean="0"/>
              <a:t> Peek In</a:t>
            </a:r>
          </a:p>
        </p:txBody>
      </p:sp>
    </p:spTree>
    <p:extLst>
      <p:ext uri="{BB962C8B-B14F-4D97-AF65-F5344CB8AC3E}">
        <p14:creationId xmlns:p14="http://schemas.microsoft.com/office/powerpoint/2010/main" val="12358737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49538" y="3206222"/>
            <a:ext cx="550616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Slanted zoom</a:t>
            </a:r>
          </a:p>
        </p:txBody>
      </p:sp>
    </p:spTree>
    <p:extLst>
      <p:ext uri="{BB962C8B-B14F-4D97-AF65-F5344CB8AC3E}">
        <p14:creationId xmlns:p14="http://schemas.microsoft.com/office/powerpoint/2010/main" val="15857103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gimp_toolbo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0918" y="204847"/>
            <a:ext cx="494538" cy="4847971"/>
          </a:xfrm>
          <a:prstGeom prst="rect">
            <a:avLst/>
          </a:prstGeom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" name="Picture 2" descr="lasso_box.png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8568" y="326634"/>
            <a:ext cx="1181100" cy="111760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1" name="Picture 20" descr="gimp_toolbo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5118" y="204838"/>
            <a:ext cx="494538" cy="4847971"/>
          </a:xfrm>
          <a:prstGeom prst="rect">
            <a:avLst/>
          </a:prstGeom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5" descr="free_selec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6148" y="326634"/>
            <a:ext cx="955040" cy="823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8067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0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1.48148E-6 L 0.09444 0.04259 " pathEditMode="relative" ptsTypes="AA">
                                      <p:cBhvr>
                                        <p:cTn id="18" dur="1500" spd="-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49538" y="3206222"/>
            <a:ext cx="550616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Nuclear waste</a:t>
            </a:r>
          </a:p>
          <a:p>
            <a:pPr algn="ctr"/>
            <a:r>
              <a:rPr lang="en-US" sz="3200" dirty="0" smtClean="0"/>
              <a:t>final version</a:t>
            </a:r>
          </a:p>
        </p:txBody>
      </p:sp>
    </p:spTree>
    <p:extLst>
      <p:ext uri="{BB962C8B-B14F-4D97-AF65-F5344CB8AC3E}">
        <p14:creationId xmlns:p14="http://schemas.microsoft.com/office/powerpoint/2010/main" val="31583987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/>
          <p:cNvSpPr/>
          <p:nvPr/>
        </p:nvSpPr>
        <p:spPr>
          <a:xfrm>
            <a:off x="1270606" y="942803"/>
            <a:ext cx="2687815" cy="1687890"/>
          </a:xfrm>
          <a:prstGeom prst="ellipse">
            <a:avLst/>
          </a:prstGeom>
          <a:solidFill>
            <a:schemeClr val="tx2">
              <a:lumMod val="90000"/>
              <a:lumOff val="1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</a:rPr>
              <a:t>Uranium</a:t>
            </a:r>
          </a:p>
          <a:p>
            <a:pPr algn="ctr"/>
            <a:r>
              <a:rPr lang="en-US" sz="3600" dirty="0" smtClean="0">
                <a:solidFill>
                  <a:schemeClr val="bg1"/>
                </a:solidFill>
              </a:rPr>
              <a:t>Mining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17927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Arrow 10"/>
          <p:cNvSpPr/>
          <p:nvPr/>
        </p:nvSpPr>
        <p:spPr>
          <a:xfrm rot="3020228">
            <a:off x="2281857" y="2313026"/>
            <a:ext cx="1746704" cy="927557"/>
          </a:xfrm>
          <a:prstGeom prst="rightArrow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270606" y="942803"/>
            <a:ext cx="2687815" cy="1687890"/>
          </a:xfrm>
          <a:prstGeom prst="ellipse">
            <a:avLst/>
          </a:prstGeom>
          <a:solidFill>
            <a:schemeClr val="tx2">
              <a:lumMod val="90000"/>
              <a:lumOff val="1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</a:rPr>
              <a:t>Uranium</a:t>
            </a:r>
          </a:p>
          <a:p>
            <a:pPr algn="ctr"/>
            <a:r>
              <a:rPr lang="en-US" sz="3600" dirty="0" smtClean="0">
                <a:solidFill>
                  <a:schemeClr val="bg1"/>
                </a:solidFill>
              </a:rPr>
              <a:t>Mining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3658571" y="3486817"/>
            <a:ext cx="2181721" cy="1055314"/>
          </a:xfrm>
          <a:prstGeom prst="roundRect">
            <a:avLst/>
          </a:prstGeom>
          <a:gradFill flip="none" rotWithShape="1">
            <a:gsLst>
              <a:gs pos="0">
                <a:schemeClr val="bg2"/>
              </a:gs>
              <a:gs pos="100000">
                <a:schemeClr val="bg2">
                  <a:lumMod val="20000"/>
                  <a:lumOff val="80000"/>
                </a:schemeClr>
              </a:gs>
            </a:gsLst>
            <a:path path="rect">
              <a:fillToRect l="100000" t="100000"/>
            </a:path>
            <a:tileRect r="-100000" b="-100000"/>
          </a:gra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Mill tailings</a:t>
            </a:r>
            <a:endParaRPr lang="en-US" sz="32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2268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fuel_arrow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748"/>
          <a:stretch/>
        </p:blipFill>
        <p:spPr>
          <a:xfrm>
            <a:off x="1483200" y="1349779"/>
            <a:ext cx="5743510" cy="896086"/>
          </a:xfrm>
          <a:prstGeom prst="rect">
            <a:avLst/>
          </a:prstGeom>
        </p:spPr>
      </p:pic>
      <p:sp>
        <p:nvSpPr>
          <p:cNvPr id="11" name="Right Arrow 10"/>
          <p:cNvSpPr/>
          <p:nvPr/>
        </p:nvSpPr>
        <p:spPr>
          <a:xfrm rot="3020228">
            <a:off x="2281857" y="2313026"/>
            <a:ext cx="1746704" cy="927557"/>
          </a:xfrm>
          <a:prstGeom prst="rightArrow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270606" y="942803"/>
            <a:ext cx="2687815" cy="1687890"/>
          </a:xfrm>
          <a:prstGeom prst="ellipse">
            <a:avLst/>
          </a:prstGeom>
          <a:solidFill>
            <a:schemeClr val="tx2">
              <a:lumMod val="90000"/>
              <a:lumOff val="1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</a:rPr>
              <a:t>Uranium</a:t>
            </a:r>
          </a:p>
          <a:p>
            <a:pPr algn="ctr"/>
            <a:r>
              <a:rPr lang="en-US" sz="3600" dirty="0" smtClean="0">
                <a:solidFill>
                  <a:schemeClr val="bg1"/>
                </a:solidFill>
              </a:rPr>
              <a:t>Mining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3658571" y="3486817"/>
            <a:ext cx="2181721" cy="1055314"/>
          </a:xfrm>
          <a:prstGeom prst="roundRect">
            <a:avLst/>
          </a:prstGeom>
          <a:gradFill flip="none" rotWithShape="1">
            <a:gsLst>
              <a:gs pos="0">
                <a:schemeClr val="bg2"/>
              </a:gs>
              <a:gs pos="100000">
                <a:schemeClr val="bg2">
                  <a:lumMod val="20000"/>
                  <a:lumOff val="80000"/>
                </a:schemeClr>
              </a:gs>
            </a:gsLst>
            <a:path path="rect">
              <a:fillToRect l="100000" t="100000"/>
            </a:path>
            <a:tileRect r="-100000" b="-100000"/>
          </a:gra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Mill tailings</a:t>
            </a:r>
            <a:endParaRPr lang="en-US" sz="3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5339697" y="973819"/>
            <a:ext cx="3114824" cy="1687890"/>
          </a:xfrm>
          <a:prstGeom prst="ellipse">
            <a:avLst/>
          </a:prstGeom>
          <a:solidFill>
            <a:schemeClr val="tx2">
              <a:lumMod val="90000"/>
              <a:lumOff val="1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</a:rPr>
              <a:t>Fuel</a:t>
            </a:r>
          </a:p>
          <a:p>
            <a:pPr algn="ctr"/>
            <a:r>
              <a:rPr lang="en-US" sz="3600" dirty="0" smtClean="0">
                <a:solidFill>
                  <a:schemeClr val="bg1"/>
                </a:solidFill>
              </a:rPr>
              <a:t>Production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7467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544800" y="-43200"/>
            <a:ext cx="709200" cy="105422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fuel_arrow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748"/>
          <a:stretch/>
        </p:blipFill>
        <p:spPr>
          <a:xfrm>
            <a:off x="1483200" y="1349779"/>
            <a:ext cx="5770800" cy="896086"/>
          </a:xfrm>
          <a:prstGeom prst="rect">
            <a:avLst/>
          </a:prstGeom>
        </p:spPr>
      </p:pic>
      <p:sp>
        <p:nvSpPr>
          <p:cNvPr id="11" name="Right Arrow 10"/>
          <p:cNvSpPr/>
          <p:nvPr/>
        </p:nvSpPr>
        <p:spPr>
          <a:xfrm rot="3020228">
            <a:off x="2281857" y="2313026"/>
            <a:ext cx="1746704" cy="927557"/>
          </a:xfrm>
          <a:prstGeom prst="rightArrow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270606" y="942803"/>
            <a:ext cx="2687815" cy="1687890"/>
          </a:xfrm>
          <a:prstGeom prst="ellipse">
            <a:avLst/>
          </a:prstGeom>
          <a:solidFill>
            <a:schemeClr val="tx2">
              <a:lumMod val="90000"/>
              <a:lumOff val="1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</a:rPr>
              <a:t>Uranium</a:t>
            </a:r>
          </a:p>
          <a:p>
            <a:pPr algn="ctr"/>
            <a:r>
              <a:rPr lang="en-US" sz="3600" dirty="0" smtClean="0">
                <a:solidFill>
                  <a:schemeClr val="bg1"/>
                </a:solidFill>
              </a:rPr>
              <a:t>Mining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3658571" y="3486817"/>
            <a:ext cx="2181721" cy="1055314"/>
          </a:xfrm>
          <a:prstGeom prst="roundRect">
            <a:avLst/>
          </a:prstGeom>
          <a:gradFill flip="none" rotWithShape="1">
            <a:gsLst>
              <a:gs pos="0">
                <a:schemeClr val="bg2"/>
              </a:gs>
              <a:gs pos="100000">
                <a:schemeClr val="bg2">
                  <a:lumMod val="20000"/>
                  <a:lumOff val="80000"/>
                </a:schemeClr>
              </a:gs>
            </a:gsLst>
            <a:path path="rect">
              <a:fillToRect l="100000" t="100000"/>
            </a:path>
            <a:tileRect r="-100000" b="-100000"/>
          </a:gra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Mill tailings</a:t>
            </a:r>
            <a:endParaRPr lang="en-US" sz="3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5339697" y="973819"/>
            <a:ext cx="3114824" cy="1687890"/>
          </a:xfrm>
          <a:prstGeom prst="ellipse">
            <a:avLst/>
          </a:prstGeom>
          <a:solidFill>
            <a:schemeClr val="tx2">
              <a:lumMod val="90000"/>
              <a:lumOff val="1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</a:rPr>
              <a:t>Fuel</a:t>
            </a:r>
          </a:p>
          <a:p>
            <a:pPr algn="ctr"/>
            <a:r>
              <a:rPr lang="en-US" sz="3600" dirty="0" smtClean="0">
                <a:solidFill>
                  <a:schemeClr val="bg1"/>
                </a:solidFill>
              </a:rPr>
              <a:t>Production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8416124"/>
      </p:ext>
    </p:extLst>
  </p:cSld>
  <p:clrMapOvr>
    <a:masterClrMapping/>
  </p:clrMapOvr>
  <p:transition xmlns:p14="http://schemas.microsoft.com/office/powerpoint/2010/main" spd="slow" advClick="0" advTm="0">
    <p:spli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5727600" y="2789132"/>
            <a:ext cx="2387407" cy="1106039"/>
          </a:xfrm>
          <a:prstGeom prst="roundRect">
            <a:avLst/>
          </a:prstGeom>
          <a:gradFill flip="none" rotWithShape="1">
            <a:gsLst>
              <a:gs pos="0">
                <a:schemeClr val="bg2"/>
              </a:gs>
              <a:gs pos="100000">
                <a:schemeClr val="bg2">
                  <a:lumMod val="20000"/>
                  <a:lumOff val="80000"/>
                </a:schemeClr>
              </a:gs>
            </a:gsLst>
            <a:path path="rect">
              <a:fillToRect l="100000" t="100000"/>
            </a:path>
            <a:tileRect r="-100000" b="-100000"/>
          </a:gra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Depleted uranium</a:t>
            </a:r>
            <a:endParaRPr lang="en-US" sz="3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Up Arrow 2"/>
          <p:cNvSpPr/>
          <p:nvPr/>
        </p:nvSpPr>
        <p:spPr>
          <a:xfrm>
            <a:off x="6188400" y="3961578"/>
            <a:ext cx="1419380" cy="1283522"/>
          </a:xfrm>
          <a:prstGeom prst="up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344773"/>
      </p:ext>
    </p:extLst>
  </p:cSld>
  <p:clrMapOvr>
    <a:masterClrMapping/>
  </p:clrMapOvr>
  <p:transition xmlns:p14="http://schemas.microsoft.com/office/powerpoint/2010/main" spd="slow">
    <p:push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544800" y="-43200"/>
            <a:ext cx="709200" cy="105422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fuel_arrow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748"/>
          <a:stretch/>
        </p:blipFill>
        <p:spPr>
          <a:xfrm>
            <a:off x="1483200" y="1349779"/>
            <a:ext cx="6112219" cy="896086"/>
          </a:xfrm>
          <a:prstGeom prst="rect">
            <a:avLst/>
          </a:prstGeom>
        </p:spPr>
      </p:pic>
      <p:sp>
        <p:nvSpPr>
          <p:cNvPr id="11" name="Right Arrow 10"/>
          <p:cNvSpPr/>
          <p:nvPr/>
        </p:nvSpPr>
        <p:spPr>
          <a:xfrm rot="3020228">
            <a:off x="2281857" y="2313026"/>
            <a:ext cx="1746704" cy="927557"/>
          </a:xfrm>
          <a:prstGeom prst="rightArrow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270606" y="942803"/>
            <a:ext cx="2687815" cy="1687890"/>
          </a:xfrm>
          <a:prstGeom prst="ellipse">
            <a:avLst/>
          </a:prstGeom>
          <a:solidFill>
            <a:schemeClr val="tx2">
              <a:lumMod val="90000"/>
              <a:lumOff val="1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</a:rPr>
              <a:t>Uranium</a:t>
            </a:r>
          </a:p>
          <a:p>
            <a:pPr algn="ctr"/>
            <a:r>
              <a:rPr lang="en-US" sz="3600" dirty="0" smtClean="0">
                <a:solidFill>
                  <a:schemeClr val="bg1"/>
                </a:solidFill>
              </a:rPr>
              <a:t>Mining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3658571" y="3486817"/>
            <a:ext cx="2181721" cy="1055314"/>
          </a:xfrm>
          <a:prstGeom prst="roundRect">
            <a:avLst/>
          </a:prstGeom>
          <a:gradFill flip="none" rotWithShape="1">
            <a:gsLst>
              <a:gs pos="0">
                <a:schemeClr val="bg2"/>
              </a:gs>
              <a:gs pos="100000">
                <a:schemeClr val="bg2">
                  <a:lumMod val="20000"/>
                  <a:lumOff val="80000"/>
                </a:schemeClr>
              </a:gs>
            </a:gsLst>
            <a:path path="rect">
              <a:fillToRect l="100000" t="100000"/>
            </a:path>
            <a:tileRect r="-100000" b="-100000"/>
          </a:gra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Mill tailings</a:t>
            </a:r>
            <a:endParaRPr lang="en-US" sz="3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5339697" y="973819"/>
            <a:ext cx="3114824" cy="1687890"/>
          </a:xfrm>
          <a:prstGeom prst="ellipse">
            <a:avLst/>
          </a:prstGeom>
          <a:solidFill>
            <a:schemeClr val="tx2">
              <a:lumMod val="90000"/>
              <a:lumOff val="1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</a:rPr>
              <a:t>Fuel</a:t>
            </a:r>
          </a:p>
          <a:p>
            <a:pPr algn="ctr"/>
            <a:r>
              <a:rPr lang="en-US" sz="3600" dirty="0" smtClean="0">
                <a:solidFill>
                  <a:schemeClr val="bg1"/>
                </a:solidFill>
              </a:rPr>
              <a:t>Production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7942859"/>
      </p:ext>
    </p:extLst>
  </p:cSld>
  <p:clrMapOvr>
    <a:masterClrMapping/>
  </p:clrMapOvr>
  <p:transition xmlns:p14="http://schemas.microsoft.com/office/powerpoint/2010/main" spd="slow" advClick="0" advTm="0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544800" y="-43200"/>
            <a:ext cx="709200" cy="105422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fuel_arrow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748"/>
          <a:stretch/>
        </p:blipFill>
        <p:spPr>
          <a:xfrm>
            <a:off x="1483200" y="1349779"/>
            <a:ext cx="7704000" cy="896086"/>
          </a:xfrm>
          <a:prstGeom prst="rect">
            <a:avLst/>
          </a:prstGeom>
        </p:spPr>
      </p:pic>
      <p:sp>
        <p:nvSpPr>
          <p:cNvPr id="11" name="Right Arrow 10"/>
          <p:cNvSpPr/>
          <p:nvPr/>
        </p:nvSpPr>
        <p:spPr>
          <a:xfrm rot="3020228">
            <a:off x="2281857" y="2313026"/>
            <a:ext cx="1746704" cy="927557"/>
          </a:xfrm>
          <a:prstGeom prst="rightArrow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270606" y="942803"/>
            <a:ext cx="2687815" cy="1687890"/>
          </a:xfrm>
          <a:prstGeom prst="ellipse">
            <a:avLst/>
          </a:prstGeom>
          <a:solidFill>
            <a:schemeClr val="tx2">
              <a:lumMod val="90000"/>
              <a:lumOff val="1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</a:rPr>
              <a:t>Uranium</a:t>
            </a:r>
          </a:p>
          <a:p>
            <a:pPr algn="ctr"/>
            <a:r>
              <a:rPr lang="en-US" sz="3600" dirty="0" smtClean="0">
                <a:solidFill>
                  <a:schemeClr val="bg1"/>
                </a:solidFill>
              </a:rPr>
              <a:t>Mining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3658571" y="3486817"/>
            <a:ext cx="2181721" cy="1055314"/>
          </a:xfrm>
          <a:prstGeom prst="roundRect">
            <a:avLst/>
          </a:prstGeom>
          <a:gradFill flip="none" rotWithShape="1">
            <a:gsLst>
              <a:gs pos="0">
                <a:schemeClr val="bg2"/>
              </a:gs>
              <a:gs pos="100000">
                <a:schemeClr val="bg2">
                  <a:lumMod val="20000"/>
                  <a:lumOff val="80000"/>
                </a:schemeClr>
              </a:gs>
            </a:gsLst>
            <a:path path="rect">
              <a:fillToRect l="100000" t="100000"/>
            </a:path>
            <a:tileRect r="-100000" b="-100000"/>
          </a:gra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Mill tailings</a:t>
            </a:r>
            <a:endParaRPr lang="en-US" sz="3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5339697" y="973819"/>
            <a:ext cx="3114824" cy="1687890"/>
          </a:xfrm>
          <a:prstGeom prst="ellipse">
            <a:avLst/>
          </a:prstGeom>
          <a:solidFill>
            <a:schemeClr val="tx2">
              <a:lumMod val="90000"/>
              <a:lumOff val="1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</a:rPr>
              <a:t>Fuel</a:t>
            </a:r>
          </a:p>
          <a:p>
            <a:pPr algn="ctr"/>
            <a:r>
              <a:rPr lang="en-US" sz="3600" dirty="0" smtClean="0">
                <a:solidFill>
                  <a:schemeClr val="bg1"/>
                </a:solidFill>
              </a:rPr>
              <a:t>Production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5268209"/>
      </p:ext>
    </p:extLst>
  </p:cSld>
  <p:clrMapOvr>
    <a:masterClrMapping/>
  </p:clrMapOvr>
  <p:transition xmlns:p14="http://schemas.microsoft.com/office/powerpoint/2010/main" spd="slow" advClick="0" advTm="0">
    <p:split orient="vert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>
            <a:spLocks/>
          </p:cNvSpPr>
          <p:nvPr/>
        </p:nvSpPr>
        <p:spPr>
          <a:xfrm>
            <a:off x="1393590" y="994573"/>
            <a:ext cx="1140380" cy="1141200"/>
          </a:xfrm>
          <a:prstGeom prst="ellipse">
            <a:avLst/>
          </a:prstGeom>
          <a:solidFill>
            <a:srgbClr val="314F5A"/>
          </a:solidFill>
          <a:ln>
            <a:solidFill>
              <a:srgbClr val="314F5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dirty="0" smtClean="0">
                <a:latin typeface="Franklin Gothic Heavy"/>
              </a:rPr>
              <a:t>A</a:t>
            </a:r>
            <a:endParaRPr lang="en-US" sz="8000" dirty="0">
              <a:latin typeface="Franklin Gothic Heavy"/>
            </a:endParaRPr>
          </a:p>
        </p:txBody>
      </p:sp>
      <p:sp>
        <p:nvSpPr>
          <p:cNvPr id="17" name="Oval 16"/>
          <p:cNvSpPr>
            <a:spLocks/>
          </p:cNvSpPr>
          <p:nvPr/>
        </p:nvSpPr>
        <p:spPr>
          <a:xfrm>
            <a:off x="6375607" y="994573"/>
            <a:ext cx="1140381" cy="1141200"/>
          </a:xfrm>
          <a:prstGeom prst="ellipse">
            <a:avLst/>
          </a:prstGeom>
          <a:solidFill>
            <a:srgbClr val="314F5A"/>
          </a:solidFill>
          <a:ln>
            <a:solidFill>
              <a:srgbClr val="314F5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dirty="0">
                <a:latin typeface="Franklin Gothic Heavy"/>
              </a:rPr>
              <a:t>B</a:t>
            </a:r>
          </a:p>
        </p:txBody>
      </p:sp>
      <p:sp>
        <p:nvSpPr>
          <p:cNvPr id="23" name="Oval 22"/>
          <p:cNvSpPr>
            <a:spLocks/>
          </p:cNvSpPr>
          <p:nvPr/>
        </p:nvSpPr>
        <p:spPr>
          <a:xfrm>
            <a:off x="1393591" y="3199144"/>
            <a:ext cx="1140381" cy="1141200"/>
          </a:xfrm>
          <a:prstGeom prst="ellipse">
            <a:avLst/>
          </a:prstGeom>
          <a:solidFill>
            <a:srgbClr val="314F5A"/>
          </a:solidFill>
          <a:ln>
            <a:solidFill>
              <a:srgbClr val="314F5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dirty="0" smtClean="0">
                <a:latin typeface="Franklin Gothic Heavy"/>
              </a:rPr>
              <a:t>A</a:t>
            </a:r>
            <a:endParaRPr lang="en-US" sz="8000" dirty="0">
              <a:latin typeface="Franklin Gothic Heavy"/>
            </a:endParaRPr>
          </a:p>
        </p:txBody>
      </p:sp>
      <p:sp>
        <p:nvSpPr>
          <p:cNvPr id="3" name="Right Arrow 2"/>
          <p:cNvSpPr/>
          <p:nvPr/>
        </p:nvSpPr>
        <p:spPr>
          <a:xfrm>
            <a:off x="2944512" y="1205507"/>
            <a:ext cx="3000705" cy="551823"/>
          </a:xfrm>
          <a:prstGeom prst="rightArrow">
            <a:avLst/>
          </a:prstGeom>
          <a:solidFill>
            <a:srgbClr val="800000"/>
          </a:solidFill>
          <a:ln>
            <a:solidFill>
              <a:srgbClr val="8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/>
          <p:cNvSpPr/>
          <p:nvPr/>
        </p:nvSpPr>
        <p:spPr>
          <a:xfrm>
            <a:off x="2944512" y="3431321"/>
            <a:ext cx="3000705" cy="551823"/>
          </a:xfrm>
          <a:prstGeom prst="rightArrow">
            <a:avLst/>
          </a:prstGeom>
          <a:solidFill>
            <a:srgbClr val="800000"/>
          </a:solidFill>
          <a:ln>
            <a:solidFill>
              <a:srgbClr val="8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>
            <a:spLocks/>
          </p:cNvSpPr>
          <p:nvPr/>
        </p:nvSpPr>
        <p:spPr>
          <a:xfrm>
            <a:off x="6375607" y="3199144"/>
            <a:ext cx="1140381" cy="1141200"/>
          </a:xfrm>
          <a:prstGeom prst="ellipse">
            <a:avLst/>
          </a:prstGeom>
          <a:solidFill>
            <a:srgbClr val="314F5A"/>
          </a:solidFill>
          <a:ln>
            <a:solidFill>
              <a:srgbClr val="314F5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dirty="0">
                <a:latin typeface="Franklin Gothic Heavy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4236756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3" grpId="0" animBg="1"/>
      <p:bldP spid="27" grpId="0" animBg="1"/>
      <p:bldP spid="2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482389" y="185417"/>
            <a:ext cx="3441243" cy="3448287"/>
            <a:chOff x="2509625" y="1451571"/>
            <a:chExt cx="2364440" cy="2365200"/>
          </a:xfrm>
        </p:grpSpPr>
        <p:sp>
          <p:nvSpPr>
            <p:cNvPr id="4" name="Oval 3"/>
            <p:cNvSpPr>
              <a:spLocks noChangeAspect="1"/>
            </p:cNvSpPr>
            <p:nvPr/>
          </p:nvSpPr>
          <p:spPr>
            <a:xfrm>
              <a:off x="2509625" y="1451571"/>
              <a:ext cx="2364440" cy="2365200"/>
            </a:xfrm>
            <a:prstGeom prst="ellipse">
              <a:avLst/>
            </a:prstGeom>
            <a:solidFill>
              <a:schemeClr val="accent5">
                <a:lumMod val="75000"/>
                <a:alpha val="62000"/>
              </a:schemeClr>
            </a:solidFill>
            <a:ln>
              <a:solidFill>
                <a:schemeClr val="bg1">
                  <a:lumMod val="1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509625" y="2864844"/>
              <a:ext cx="2287252" cy="752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4000" dirty="0" smtClean="0">
                  <a:solidFill>
                    <a:schemeClr val="bg1"/>
                  </a:solidFill>
                  <a:latin typeface="+mj-lt"/>
                </a:rPr>
                <a:t>Power reactors</a:t>
              </a:r>
              <a:endParaRPr lang="en-US" sz="4000" dirty="0">
                <a:solidFill>
                  <a:schemeClr val="bg1"/>
                </a:solidFill>
                <a:latin typeface="+mj-lt"/>
              </a:endParaRPr>
            </a:p>
          </p:txBody>
        </p:sp>
        <p:pic>
          <p:nvPicPr>
            <p:cNvPr id="6" name="Picture 5" descr="NuclearPowerPlant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26787" y="1633017"/>
              <a:ext cx="1004073" cy="1252482"/>
            </a:xfrm>
            <a:prstGeom prst="rect">
              <a:avLst/>
            </a:prstGeom>
          </p:spPr>
        </p:pic>
      </p:grpSp>
      <p:pic>
        <p:nvPicPr>
          <p:cNvPr id="19" name="Picture 18" descr="fuel_arrow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783" r="-320"/>
          <a:stretch/>
        </p:blipFill>
        <p:spPr>
          <a:xfrm>
            <a:off x="0" y="1349779"/>
            <a:ext cx="1512000" cy="896086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-58103" y="1218780"/>
            <a:ext cx="123465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New</a:t>
            </a:r>
          </a:p>
          <a:p>
            <a:pPr algn="ctr"/>
            <a:r>
              <a:rPr lang="en-US" sz="3200" b="1" dirty="0" smtClean="0"/>
              <a:t>Fuel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614478481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482389" y="185417"/>
            <a:ext cx="3441243" cy="3448287"/>
            <a:chOff x="2509625" y="1451571"/>
            <a:chExt cx="2364440" cy="2365200"/>
          </a:xfrm>
        </p:grpSpPr>
        <p:sp>
          <p:nvSpPr>
            <p:cNvPr id="4" name="Oval 3"/>
            <p:cNvSpPr>
              <a:spLocks noChangeAspect="1"/>
            </p:cNvSpPr>
            <p:nvPr/>
          </p:nvSpPr>
          <p:spPr>
            <a:xfrm>
              <a:off x="2509625" y="1451571"/>
              <a:ext cx="2364440" cy="2365200"/>
            </a:xfrm>
            <a:prstGeom prst="ellipse">
              <a:avLst/>
            </a:prstGeom>
            <a:solidFill>
              <a:schemeClr val="accent5">
                <a:lumMod val="75000"/>
                <a:alpha val="62000"/>
              </a:schemeClr>
            </a:solidFill>
            <a:ln>
              <a:solidFill>
                <a:schemeClr val="bg1">
                  <a:lumMod val="1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509625" y="2864844"/>
              <a:ext cx="2287252" cy="752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4000" dirty="0" smtClean="0">
                  <a:solidFill>
                    <a:schemeClr val="bg1"/>
                  </a:solidFill>
                  <a:latin typeface="+mj-lt"/>
                </a:rPr>
                <a:t>Power reactors</a:t>
              </a:r>
              <a:endParaRPr lang="en-US" sz="4000" dirty="0">
                <a:solidFill>
                  <a:schemeClr val="bg1"/>
                </a:solidFill>
                <a:latin typeface="+mj-lt"/>
              </a:endParaRPr>
            </a:p>
          </p:txBody>
        </p:sp>
        <p:pic>
          <p:nvPicPr>
            <p:cNvPr id="6" name="Picture 5" descr="NuclearPowerPlant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26787" y="1633017"/>
              <a:ext cx="1004073" cy="1252482"/>
            </a:xfrm>
            <a:prstGeom prst="rect">
              <a:avLst/>
            </a:prstGeom>
          </p:spPr>
        </p:pic>
      </p:grpSp>
      <p:pic>
        <p:nvPicPr>
          <p:cNvPr id="19" name="Picture 18" descr="fuel_arrow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783" r="-320"/>
          <a:stretch/>
        </p:blipFill>
        <p:spPr>
          <a:xfrm>
            <a:off x="0" y="1349779"/>
            <a:ext cx="1512000" cy="896086"/>
          </a:xfrm>
          <a:prstGeom prst="rect">
            <a:avLst/>
          </a:prstGeom>
        </p:spPr>
      </p:pic>
      <p:sp>
        <p:nvSpPr>
          <p:cNvPr id="51" name="Down Arrow 50"/>
          <p:cNvSpPr/>
          <p:nvPr/>
        </p:nvSpPr>
        <p:spPr>
          <a:xfrm rot="2512985">
            <a:off x="1860073" y="3233152"/>
            <a:ext cx="352440" cy="430322"/>
          </a:xfrm>
          <a:prstGeom prst="downArrow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ounded Rectangle 51"/>
          <p:cNvSpPr/>
          <p:nvPr/>
        </p:nvSpPr>
        <p:spPr>
          <a:xfrm>
            <a:off x="231757" y="3643956"/>
            <a:ext cx="2614228" cy="1367858"/>
          </a:xfrm>
          <a:prstGeom prst="roundRect">
            <a:avLst/>
          </a:prstGeom>
          <a:gradFill flip="none" rotWithShape="1">
            <a:gsLst>
              <a:gs pos="0">
                <a:schemeClr val="bg2"/>
              </a:gs>
              <a:gs pos="100000">
                <a:schemeClr val="bg2">
                  <a:lumMod val="20000"/>
                  <a:lumOff val="80000"/>
                </a:schemeClr>
              </a:gs>
            </a:gsLst>
            <a:path path="rect">
              <a:fillToRect l="100000" t="100000"/>
            </a:path>
            <a:tileRect r="-100000" b="-100000"/>
          </a:gra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Liquid and gaseous radioactive waste</a:t>
            </a:r>
            <a:endParaRPr lang="en-U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-58103" y="1218780"/>
            <a:ext cx="123465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New</a:t>
            </a:r>
          </a:p>
          <a:p>
            <a:pPr algn="ctr"/>
            <a:r>
              <a:rPr lang="en-US" sz="3200" b="1" dirty="0" smtClean="0"/>
              <a:t>Fuel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354099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482389" y="185417"/>
            <a:ext cx="3441243" cy="3448287"/>
            <a:chOff x="2509625" y="1451571"/>
            <a:chExt cx="2364440" cy="2365200"/>
          </a:xfrm>
        </p:grpSpPr>
        <p:sp>
          <p:nvSpPr>
            <p:cNvPr id="4" name="Oval 3"/>
            <p:cNvSpPr>
              <a:spLocks noChangeAspect="1"/>
            </p:cNvSpPr>
            <p:nvPr/>
          </p:nvSpPr>
          <p:spPr>
            <a:xfrm>
              <a:off x="2509625" y="1451571"/>
              <a:ext cx="2364440" cy="2365200"/>
            </a:xfrm>
            <a:prstGeom prst="ellipse">
              <a:avLst/>
            </a:prstGeom>
            <a:solidFill>
              <a:schemeClr val="accent5">
                <a:lumMod val="75000"/>
                <a:alpha val="62000"/>
              </a:schemeClr>
            </a:solidFill>
            <a:ln>
              <a:solidFill>
                <a:schemeClr val="bg1">
                  <a:lumMod val="1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509625" y="2864844"/>
              <a:ext cx="2287252" cy="752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4000" dirty="0" smtClean="0">
                  <a:solidFill>
                    <a:schemeClr val="bg1"/>
                  </a:solidFill>
                  <a:latin typeface="+mj-lt"/>
                </a:rPr>
                <a:t>Power reactors</a:t>
              </a:r>
              <a:endParaRPr lang="en-US" sz="4000" dirty="0">
                <a:solidFill>
                  <a:schemeClr val="bg1"/>
                </a:solidFill>
                <a:latin typeface="+mj-lt"/>
              </a:endParaRPr>
            </a:p>
          </p:txBody>
        </p:sp>
        <p:pic>
          <p:nvPicPr>
            <p:cNvPr id="6" name="Picture 5" descr="NuclearPowerPlant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26787" y="1633017"/>
              <a:ext cx="1004073" cy="1252482"/>
            </a:xfrm>
            <a:prstGeom prst="rect">
              <a:avLst/>
            </a:prstGeom>
          </p:spPr>
        </p:pic>
      </p:grpSp>
      <p:pic>
        <p:nvPicPr>
          <p:cNvPr id="19" name="Picture 18" descr="fuel_arrow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783" r="-320"/>
          <a:stretch/>
        </p:blipFill>
        <p:spPr>
          <a:xfrm>
            <a:off x="0" y="1349779"/>
            <a:ext cx="1512000" cy="896086"/>
          </a:xfrm>
          <a:prstGeom prst="rect">
            <a:avLst/>
          </a:prstGeom>
        </p:spPr>
      </p:pic>
      <p:sp>
        <p:nvSpPr>
          <p:cNvPr id="51" name="Down Arrow 50"/>
          <p:cNvSpPr/>
          <p:nvPr/>
        </p:nvSpPr>
        <p:spPr>
          <a:xfrm rot="2512985">
            <a:off x="1860073" y="3233152"/>
            <a:ext cx="352440" cy="430322"/>
          </a:xfrm>
          <a:prstGeom prst="downArrow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ounded Rectangle 51"/>
          <p:cNvSpPr/>
          <p:nvPr/>
        </p:nvSpPr>
        <p:spPr>
          <a:xfrm>
            <a:off x="231757" y="3643956"/>
            <a:ext cx="2614228" cy="1367858"/>
          </a:xfrm>
          <a:prstGeom prst="roundRect">
            <a:avLst/>
          </a:prstGeom>
          <a:gradFill flip="none" rotWithShape="1">
            <a:gsLst>
              <a:gs pos="0">
                <a:schemeClr val="bg2"/>
              </a:gs>
              <a:gs pos="100000">
                <a:schemeClr val="bg2">
                  <a:lumMod val="20000"/>
                  <a:lumOff val="80000"/>
                </a:schemeClr>
              </a:gs>
            </a:gsLst>
            <a:path path="rect">
              <a:fillToRect l="100000" t="100000"/>
            </a:path>
            <a:tileRect r="-100000" b="-100000"/>
          </a:gra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Liquid and gaseous radioactive waste</a:t>
            </a:r>
            <a:endParaRPr lang="en-U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3149506" y="4046967"/>
            <a:ext cx="1976313" cy="944640"/>
          </a:xfrm>
          <a:prstGeom prst="roundRect">
            <a:avLst/>
          </a:prstGeom>
          <a:gradFill flip="none" rotWithShape="1">
            <a:gsLst>
              <a:gs pos="0">
                <a:schemeClr val="bg2"/>
              </a:gs>
              <a:gs pos="100000">
                <a:schemeClr val="bg2">
                  <a:lumMod val="20000"/>
                  <a:lumOff val="80000"/>
                </a:schemeClr>
              </a:gs>
            </a:gsLst>
            <a:path path="rect">
              <a:fillToRect l="100000" t="100000"/>
            </a:path>
            <a:tileRect r="-100000" b="-100000"/>
          </a:gra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Low level waste</a:t>
            </a:r>
            <a:endParaRPr lang="en-U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5" name="Down Arrow 54"/>
          <p:cNvSpPr/>
          <p:nvPr/>
        </p:nvSpPr>
        <p:spPr>
          <a:xfrm rot="20139599">
            <a:off x="3532702" y="3564415"/>
            <a:ext cx="311651" cy="437785"/>
          </a:xfrm>
          <a:prstGeom prst="downArrow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-58103" y="1218780"/>
            <a:ext cx="123465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New</a:t>
            </a:r>
          </a:p>
          <a:p>
            <a:pPr algn="ctr"/>
            <a:r>
              <a:rPr lang="en-US" sz="3200" b="1" dirty="0" smtClean="0"/>
              <a:t>Fuel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065518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482389" y="185417"/>
            <a:ext cx="3441243" cy="3448287"/>
            <a:chOff x="2509625" y="1451571"/>
            <a:chExt cx="2364440" cy="2365200"/>
          </a:xfrm>
        </p:grpSpPr>
        <p:sp>
          <p:nvSpPr>
            <p:cNvPr id="4" name="Oval 3"/>
            <p:cNvSpPr>
              <a:spLocks noChangeAspect="1"/>
            </p:cNvSpPr>
            <p:nvPr/>
          </p:nvSpPr>
          <p:spPr>
            <a:xfrm>
              <a:off x="2509625" y="1451571"/>
              <a:ext cx="2364440" cy="2365200"/>
            </a:xfrm>
            <a:prstGeom prst="ellipse">
              <a:avLst/>
            </a:prstGeom>
            <a:solidFill>
              <a:schemeClr val="accent5">
                <a:lumMod val="75000"/>
                <a:alpha val="62000"/>
              </a:schemeClr>
            </a:solidFill>
            <a:ln>
              <a:solidFill>
                <a:schemeClr val="bg1">
                  <a:lumMod val="1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509625" y="2864844"/>
              <a:ext cx="2287252" cy="752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4000" dirty="0" smtClean="0">
                  <a:solidFill>
                    <a:schemeClr val="bg1"/>
                  </a:solidFill>
                  <a:latin typeface="+mj-lt"/>
                </a:rPr>
                <a:t>Power reactors</a:t>
              </a:r>
              <a:endParaRPr lang="en-US" sz="4000" dirty="0">
                <a:solidFill>
                  <a:schemeClr val="bg1"/>
                </a:solidFill>
                <a:latin typeface="+mj-lt"/>
              </a:endParaRPr>
            </a:p>
          </p:txBody>
        </p:sp>
        <p:pic>
          <p:nvPicPr>
            <p:cNvPr id="6" name="Picture 5" descr="NuclearPowerPlant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26787" y="1633017"/>
              <a:ext cx="1004073" cy="1252482"/>
            </a:xfrm>
            <a:prstGeom prst="rect">
              <a:avLst/>
            </a:prstGeom>
          </p:spPr>
        </p:pic>
      </p:grpSp>
      <p:pic>
        <p:nvPicPr>
          <p:cNvPr id="19" name="Picture 18" descr="fuel_arrow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783" r="-320"/>
          <a:stretch/>
        </p:blipFill>
        <p:spPr>
          <a:xfrm>
            <a:off x="0" y="1349779"/>
            <a:ext cx="1512000" cy="896086"/>
          </a:xfrm>
          <a:prstGeom prst="rect">
            <a:avLst/>
          </a:prstGeom>
        </p:spPr>
      </p:pic>
      <p:sp>
        <p:nvSpPr>
          <p:cNvPr id="51" name="Down Arrow 50"/>
          <p:cNvSpPr/>
          <p:nvPr/>
        </p:nvSpPr>
        <p:spPr>
          <a:xfrm rot="2512985">
            <a:off x="1860073" y="3233152"/>
            <a:ext cx="352440" cy="430322"/>
          </a:xfrm>
          <a:prstGeom prst="downArrow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ounded Rectangle 51"/>
          <p:cNvSpPr/>
          <p:nvPr/>
        </p:nvSpPr>
        <p:spPr>
          <a:xfrm>
            <a:off x="231757" y="3643956"/>
            <a:ext cx="2614228" cy="1367858"/>
          </a:xfrm>
          <a:prstGeom prst="roundRect">
            <a:avLst/>
          </a:prstGeom>
          <a:gradFill flip="none" rotWithShape="1">
            <a:gsLst>
              <a:gs pos="0">
                <a:schemeClr val="bg2"/>
              </a:gs>
              <a:gs pos="100000">
                <a:schemeClr val="bg2">
                  <a:lumMod val="20000"/>
                  <a:lumOff val="80000"/>
                </a:schemeClr>
              </a:gs>
            </a:gsLst>
            <a:path path="rect">
              <a:fillToRect l="100000" t="100000"/>
            </a:path>
            <a:tileRect r="-100000" b="-100000"/>
          </a:gra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Liquid and gaseous radioactive waste</a:t>
            </a:r>
            <a:endParaRPr lang="en-U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3149506" y="4046967"/>
            <a:ext cx="1976313" cy="944640"/>
          </a:xfrm>
          <a:prstGeom prst="roundRect">
            <a:avLst/>
          </a:prstGeom>
          <a:gradFill flip="none" rotWithShape="1">
            <a:gsLst>
              <a:gs pos="0">
                <a:schemeClr val="bg2"/>
              </a:gs>
              <a:gs pos="100000">
                <a:schemeClr val="bg2">
                  <a:lumMod val="20000"/>
                  <a:lumOff val="80000"/>
                </a:schemeClr>
              </a:gs>
            </a:gsLst>
            <a:path path="rect">
              <a:fillToRect l="100000" t="100000"/>
            </a:path>
            <a:tileRect r="-100000" b="-100000"/>
          </a:gra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Low level waste</a:t>
            </a:r>
            <a:endParaRPr lang="en-U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4" name="Rounded Rectangle 53"/>
          <p:cNvSpPr/>
          <p:nvPr/>
        </p:nvSpPr>
        <p:spPr>
          <a:xfrm>
            <a:off x="5198091" y="3246663"/>
            <a:ext cx="1864162" cy="876565"/>
          </a:xfrm>
          <a:prstGeom prst="roundRect">
            <a:avLst/>
          </a:prstGeom>
          <a:gradFill flip="none" rotWithShape="1">
            <a:gsLst>
              <a:gs pos="0">
                <a:schemeClr val="bg2"/>
              </a:gs>
              <a:gs pos="100000">
                <a:schemeClr val="bg2">
                  <a:lumMod val="20000"/>
                  <a:lumOff val="80000"/>
                </a:schemeClr>
              </a:gs>
            </a:gsLst>
            <a:path path="rect">
              <a:fillToRect l="100000" t="100000"/>
            </a:path>
            <a:tileRect r="-100000" b="-100000"/>
          </a:gra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Waste from dismantling</a:t>
            </a:r>
            <a:endParaRPr lang="en-U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5" name="Down Arrow 54"/>
          <p:cNvSpPr/>
          <p:nvPr/>
        </p:nvSpPr>
        <p:spPr>
          <a:xfrm rot="20139599">
            <a:off x="3532702" y="3564415"/>
            <a:ext cx="311651" cy="437785"/>
          </a:xfrm>
          <a:prstGeom prst="downArrow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Down Arrow 55"/>
          <p:cNvSpPr/>
          <p:nvPr/>
        </p:nvSpPr>
        <p:spPr>
          <a:xfrm rot="18107959">
            <a:off x="4643174" y="2848434"/>
            <a:ext cx="342574" cy="688366"/>
          </a:xfrm>
          <a:prstGeom prst="downArrow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-58103" y="1218780"/>
            <a:ext cx="123465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New</a:t>
            </a:r>
          </a:p>
          <a:p>
            <a:pPr algn="ctr"/>
            <a:r>
              <a:rPr lang="en-US" sz="3200" b="1" dirty="0" smtClean="0"/>
              <a:t>Fuel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4764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482389" y="185417"/>
            <a:ext cx="3441243" cy="3448287"/>
            <a:chOff x="2509625" y="1451571"/>
            <a:chExt cx="2364440" cy="2365200"/>
          </a:xfrm>
        </p:grpSpPr>
        <p:sp>
          <p:nvSpPr>
            <p:cNvPr id="4" name="Oval 3"/>
            <p:cNvSpPr>
              <a:spLocks noChangeAspect="1"/>
            </p:cNvSpPr>
            <p:nvPr/>
          </p:nvSpPr>
          <p:spPr>
            <a:xfrm>
              <a:off x="2509625" y="1451571"/>
              <a:ext cx="2364440" cy="2365200"/>
            </a:xfrm>
            <a:prstGeom prst="ellipse">
              <a:avLst/>
            </a:prstGeom>
            <a:solidFill>
              <a:schemeClr val="accent5">
                <a:lumMod val="75000"/>
                <a:alpha val="62000"/>
              </a:schemeClr>
            </a:solidFill>
            <a:ln>
              <a:solidFill>
                <a:schemeClr val="bg1">
                  <a:lumMod val="1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509625" y="2864844"/>
              <a:ext cx="2287252" cy="752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4000" dirty="0" smtClean="0">
                  <a:solidFill>
                    <a:schemeClr val="bg1"/>
                  </a:solidFill>
                  <a:latin typeface="+mj-lt"/>
                </a:rPr>
                <a:t>Power reactors</a:t>
              </a:r>
              <a:endParaRPr lang="en-US" sz="4000" dirty="0">
                <a:solidFill>
                  <a:schemeClr val="bg1"/>
                </a:solidFill>
                <a:latin typeface="+mj-lt"/>
              </a:endParaRPr>
            </a:p>
          </p:txBody>
        </p:sp>
        <p:pic>
          <p:nvPicPr>
            <p:cNvPr id="6" name="Picture 5" descr="NuclearPowerPlant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26787" y="1633017"/>
              <a:ext cx="1004073" cy="1252482"/>
            </a:xfrm>
            <a:prstGeom prst="rect">
              <a:avLst/>
            </a:prstGeom>
          </p:spPr>
        </p:pic>
      </p:grpSp>
      <p:pic>
        <p:nvPicPr>
          <p:cNvPr id="19" name="Picture 18" descr="fuel_arrow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783" r="-320"/>
          <a:stretch/>
        </p:blipFill>
        <p:spPr>
          <a:xfrm>
            <a:off x="0" y="1349779"/>
            <a:ext cx="1512000" cy="896086"/>
          </a:xfrm>
          <a:prstGeom prst="rect">
            <a:avLst/>
          </a:prstGeom>
        </p:spPr>
      </p:pic>
      <p:sp>
        <p:nvSpPr>
          <p:cNvPr id="51" name="Down Arrow 50"/>
          <p:cNvSpPr/>
          <p:nvPr/>
        </p:nvSpPr>
        <p:spPr>
          <a:xfrm rot="2512985">
            <a:off x="1860073" y="3233152"/>
            <a:ext cx="352440" cy="430322"/>
          </a:xfrm>
          <a:prstGeom prst="downArrow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ounded Rectangle 51"/>
          <p:cNvSpPr/>
          <p:nvPr/>
        </p:nvSpPr>
        <p:spPr>
          <a:xfrm>
            <a:off x="231757" y="3643956"/>
            <a:ext cx="2614228" cy="1367858"/>
          </a:xfrm>
          <a:prstGeom prst="roundRect">
            <a:avLst/>
          </a:prstGeom>
          <a:gradFill flip="none" rotWithShape="1">
            <a:gsLst>
              <a:gs pos="0">
                <a:schemeClr val="bg2"/>
              </a:gs>
              <a:gs pos="100000">
                <a:schemeClr val="bg2">
                  <a:lumMod val="20000"/>
                  <a:lumOff val="80000"/>
                </a:schemeClr>
              </a:gs>
            </a:gsLst>
            <a:path path="rect">
              <a:fillToRect l="100000" t="100000"/>
            </a:path>
            <a:tileRect r="-100000" b="-100000"/>
          </a:gra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Liquid and gaseous radioactive waste</a:t>
            </a:r>
            <a:endParaRPr lang="en-U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3149506" y="4046967"/>
            <a:ext cx="1976313" cy="944640"/>
          </a:xfrm>
          <a:prstGeom prst="roundRect">
            <a:avLst/>
          </a:prstGeom>
          <a:gradFill flip="none" rotWithShape="1">
            <a:gsLst>
              <a:gs pos="0">
                <a:schemeClr val="bg2"/>
              </a:gs>
              <a:gs pos="100000">
                <a:schemeClr val="bg2">
                  <a:lumMod val="20000"/>
                  <a:lumOff val="80000"/>
                </a:schemeClr>
              </a:gs>
            </a:gsLst>
            <a:path path="rect">
              <a:fillToRect l="100000" t="100000"/>
            </a:path>
            <a:tileRect r="-100000" b="-100000"/>
          </a:gra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Low level waste</a:t>
            </a:r>
            <a:endParaRPr lang="en-U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4" name="Rounded Rectangle 53"/>
          <p:cNvSpPr/>
          <p:nvPr/>
        </p:nvSpPr>
        <p:spPr>
          <a:xfrm>
            <a:off x="5198091" y="3246663"/>
            <a:ext cx="1864162" cy="876565"/>
          </a:xfrm>
          <a:prstGeom prst="roundRect">
            <a:avLst/>
          </a:prstGeom>
          <a:gradFill flip="none" rotWithShape="1">
            <a:gsLst>
              <a:gs pos="0">
                <a:schemeClr val="bg2"/>
              </a:gs>
              <a:gs pos="100000">
                <a:schemeClr val="bg2">
                  <a:lumMod val="20000"/>
                  <a:lumOff val="80000"/>
                </a:schemeClr>
              </a:gs>
            </a:gsLst>
            <a:path path="rect">
              <a:fillToRect l="100000" t="100000"/>
            </a:path>
            <a:tileRect r="-100000" b="-100000"/>
          </a:gra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Waste from dismantling</a:t>
            </a:r>
            <a:endParaRPr lang="en-U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5" name="Down Arrow 54"/>
          <p:cNvSpPr/>
          <p:nvPr/>
        </p:nvSpPr>
        <p:spPr>
          <a:xfrm rot="20139599">
            <a:off x="3532702" y="3564415"/>
            <a:ext cx="311651" cy="437785"/>
          </a:xfrm>
          <a:prstGeom prst="downArrow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Down Arrow 55"/>
          <p:cNvSpPr/>
          <p:nvPr/>
        </p:nvSpPr>
        <p:spPr>
          <a:xfrm rot="18107959">
            <a:off x="4643174" y="2848434"/>
            <a:ext cx="342574" cy="688366"/>
          </a:xfrm>
          <a:prstGeom prst="downArrow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7" name="Picture 56" descr="tilted_arrow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780" t="29553" r="11780" b="-3076"/>
          <a:stretch/>
        </p:blipFill>
        <p:spPr>
          <a:xfrm rot="20223625">
            <a:off x="3234830" y="-321998"/>
            <a:ext cx="2028788" cy="14040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-58103" y="1218780"/>
            <a:ext cx="123465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New</a:t>
            </a:r>
          </a:p>
          <a:p>
            <a:pPr algn="ctr"/>
            <a:r>
              <a:rPr lang="en-US" sz="3200" b="1" dirty="0" smtClean="0"/>
              <a:t>Fuel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87185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xmlns:p14="http://schemas.microsoft.com/office/powerpoint/2010/main" spd="med" advClick="0" advTm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5144889" y="3794540"/>
            <a:ext cx="1570712" cy="1011752"/>
            <a:chOff x="5173464" y="3795414"/>
            <a:chExt cx="1570712" cy="1011752"/>
          </a:xfrm>
        </p:grpSpPr>
        <p:sp>
          <p:nvSpPr>
            <p:cNvPr id="11" name="Freeform 10"/>
            <p:cNvSpPr/>
            <p:nvPr/>
          </p:nvSpPr>
          <p:spPr>
            <a:xfrm rot="19566990">
              <a:off x="5173464" y="4018426"/>
              <a:ext cx="1020584" cy="713733"/>
            </a:xfrm>
            <a:custGeom>
              <a:avLst/>
              <a:gdLst>
                <a:gd name="connsiteX0" fmla="*/ 0 w 929242"/>
                <a:gd name="connsiteY0" fmla="*/ 0 h 578241"/>
                <a:gd name="connsiteX1" fmla="*/ 671119 w 929242"/>
                <a:gd name="connsiteY1" fmla="*/ 258143 h 578241"/>
                <a:gd name="connsiteX2" fmla="*/ 929242 w 929242"/>
                <a:gd name="connsiteY2" fmla="*/ 578241 h 5782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29242" h="578241">
                  <a:moveTo>
                    <a:pt x="0" y="0"/>
                  </a:moveTo>
                  <a:cubicBezTo>
                    <a:pt x="258122" y="80884"/>
                    <a:pt x="516245" y="161769"/>
                    <a:pt x="671119" y="258143"/>
                  </a:cubicBezTo>
                  <a:cubicBezTo>
                    <a:pt x="825993" y="354517"/>
                    <a:pt x="929242" y="578241"/>
                    <a:pt x="929242" y="578241"/>
                  </a:cubicBezTo>
                </a:path>
              </a:pathLst>
            </a:custGeom>
            <a:ln w="444500">
              <a:solidFill>
                <a:schemeClr val="accent4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Isosceles Triangle 11"/>
            <p:cNvSpPr/>
            <p:nvPr/>
          </p:nvSpPr>
          <p:spPr>
            <a:xfrm rot="5976342">
              <a:off x="5886130" y="3949119"/>
              <a:ext cx="1011752" cy="704341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" name="Picture 2" descr="tilted_arrow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134"/>
          <a:stretch/>
        </p:blipFill>
        <p:spPr>
          <a:xfrm rot="20223625">
            <a:off x="3213782" y="4218274"/>
            <a:ext cx="2028788" cy="1296000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6823653" y="4037896"/>
            <a:ext cx="2163388" cy="886398"/>
          </a:xfrm>
          <a:prstGeom prst="roundRect">
            <a:avLst/>
          </a:prstGeom>
          <a:gradFill flip="none" rotWithShape="1">
            <a:gsLst>
              <a:gs pos="0">
                <a:schemeClr val="bg2"/>
              </a:gs>
              <a:gs pos="100000">
                <a:schemeClr val="bg2">
                  <a:lumMod val="20000"/>
                  <a:lumOff val="80000"/>
                </a:schemeClr>
              </a:gs>
            </a:gsLst>
            <a:path path="rect">
              <a:fillToRect l="100000" t="100000"/>
            </a:path>
            <a:tileRect r="-100000" b="-100000"/>
          </a:gra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2400" dirty="0" err="1" smtClean="0">
                <a:solidFill>
                  <a:schemeClr val="accent6">
                    <a:lumMod val="75000"/>
                  </a:schemeClr>
                </a:solidFill>
              </a:rPr>
              <a:t>Unreprocessed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 fuel</a:t>
            </a:r>
            <a:endParaRPr lang="en-U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901421" y="4143809"/>
            <a:ext cx="123465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Spent</a:t>
            </a:r>
          </a:p>
          <a:p>
            <a:pPr algn="ctr"/>
            <a:r>
              <a:rPr lang="en-US" sz="3200" dirty="0" smtClean="0"/>
              <a:t>Fuel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13260463"/>
      </p:ext>
    </p:extLst>
  </p:cSld>
  <p:clrMapOvr>
    <a:masterClrMapping/>
  </p:clrMapOvr>
  <p:transition xmlns:p14="http://schemas.microsoft.com/office/powerpoint/2010/main" spd="slow">
    <p:push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5144889" y="3794540"/>
            <a:ext cx="1570712" cy="1011752"/>
            <a:chOff x="5173464" y="3795414"/>
            <a:chExt cx="1570712" cy="1011752"/>
          </a:xfrm>
        </p:grpSpPr>
        <p:sp>
          <p:nvSpPr>
            <p:cNvPr id="11" name="Freeform 10"/>
            <p:cNvSpPr/>
            <p:nvPr/>
          </p:nvSpPr>
          <p:spPr>
            <a:xfrm rot="19566990">
              <a:off x="5173464" y="4018426"/>
              <a:ext cx="1020584" cy="713733"/>
            </a:xfrm>
            <a:custGeom>
              <a:avLst/>
              <a:gdLst>
                <a:gd name="connsiteX0" fmla="*/ 0 w 929242"/>
                <a:gd name="connsiteY0" fmla="*/ 0 h 578241"/>
                <a:gd name="connsiteX1" fmla="*/ 671119 w 929242"/>
                <a:gd name="connsiteY1" fmla="*/ 258143 h 578241"/>
                <a:gd name="connsiteX2" fmla="*/ 929242 w 929242"/>
                <a:gd name="connsiteY2" fmla="*/ 578241 h 5782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29242" h="578241">
                  <a:moveTo>
                    <a:pt x="0" y="0"/>
                  </a:moveTo>
                  <a:cubicBezTo>
                    <a:pt x="258122" y="80884"/>
                    <a:pt x="516245" y="161769"/>
                    <a:pt x="671119" y="258143"/>
                  </a:cubicBezTo>
                  <a:cubicBezTo>
                    <a:pt x="825993" y="354517"/>
                    <a:pt x="929242" y="578241"/>
                    <a:pt x="929242" y="578241"/>
                  </a:cubicBezTo>
                </a:path>
              </a:pathLst>
            </a:custGeom>
            <a:ln w="444500">
              <a:solidFill>
                <a:schemeClr val="accent4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Isosceles Triangle 11"/>
            <p:cNvSpPr/>
            <p:nvPr/>
          </p:nvSpPr>
          <p:spPr>
            <a:xfrm rot="5976342">
              <a:off x="5886130" y="3949119"/>
              <a:ext cx="1011752" cy="704341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3" name="Straight Connector 12"/>
          <p:cNvCxnSpPr/>
          <p:nvPr/>
        </p:nvCxnSpPr>
        <p:spPr>
          <a:xfrm flipH="1" flipV="1">
            <a:off x="4380115" y="3209925"/>
            <a:ext cx="245198" cy="933884"/>
          </a:xfrm>
          <a:prstGeom prst="line">
            <a:avLst/>
          </a:prstGeom>
          <a:ln w="381000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tilted_arrow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134"/>
          <a:stretch/>
        </p:blipFill>
        <p:spPr>
          <a:xfrm rot="20223625">
            <a:off x="3213782" y="4218274"/>
            <a:ext cx="2028788" cy="1296000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6823653" y="4037896"/>
            <a:ext cx="2163388" cy="886398"/>
          </a:xfrm>
          <a:prstGeom prst="roundRect">
            <a:avLst/>
          </a:prstGeom>
          <a:gradFill flip="none" rotWithShape="1">
            <a:gsLst>
              <a:gs pos="0">
                <a:schemeClr val="bg2"/>
              </a:gs>
              <a:gs pos="100000">
                <a:schemeClr val="bg2">
                  <a:lumMod val="20000"/>
                  <a:lumOff val="80000"/>
                </a:schemeClr>
              </a:gs>
            </a:gsLst>
            <a:path path="rect">
              <a:fillToRect l="100000" t="100000"/>
            </a:path>
            <a:tileRect r="-100000" b="-100000"/>
          </a:gra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2400" dirty="0" err="1" smtClean="0">
                <a:solidFill>
                  <a:schemeClr val="accent6">
                    <a:lumMod val="75000"/>
                  </a:schemeClr>
                </a:solidFill>
              </a:rPr>
              <a:t>Unreprocessed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 fuel</a:t>
            </a:r>
            <a:endParaRPr lang="en-U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2872700" y="2563707"/>
            <a:ext cx="3809375" cy="794702"/>
          </a:xfrm>
          <a:prstGeom prst="ellipse">
            <a:avLst/>
          </a:prstGeom>
          <a:solidFill>
            <a:schemeClr val="accent1">
              <a:lumMod val="25000"/>
              <a:lumOff val="75000"/>
            </a:scheme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36000" rIns="0" bIns="36000" rtlCol="0" anchor="ctr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1"/>
                </a:solidFill>
              </a:rPr>
              <a:t>Reprocessing</a:t>
            </a:r>
            <a:endParaRPr lang="en-US" sz="3200" dirty="0">
              <a:solidFill>
                <a:schemeClr val="accent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901421" y="4143809"/>
            <a:ext cx="123465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Spent</a:t>
            </a:r>
          </a:p>
          <a:p>
            <a:pPr algn="ctr"/>
            <a:r>
              <a:rPr lang="en-US" sz="3200" dirty="0" smtClean="0"/>
              <a:t>Fuel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432473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5144889" y="3794540"/>
            <a:ext cx="1570712" cy="1011752"/>
            <a:chOff x="5173464" y="3795414"/>
            <a:chExt cx="1570712" cy="1011752"/>
          </a:xfrm>
        </p:grpSpPr>
        <p:sp>
          <p:nvSpPr>
            <p:cNvPr id="11" name="Freeform 10"/>
            <p:cNvSpPr/>
            <p:nvPr/>
          </p:nvSpPr>
          <p:spPr>
            <a:xfrm rot="19566990">
              <a:off x="5173464" y="4018426"/>
              <a:ext cx="1020584" cy="713733"/>
            </a:xfrm>
            <a:custGeom>
              <a:avLst/>
              <a:gdLst>
                <a:gd name="connsiteX0" fmla="*/ 0 w 929242"/>
                <a:gd name="connsiteY0" fmla="*/ 0 h 578241"/>
                <a:gd name="connsiteX1" fmla="*/ 671119 w 929242"/>
                <a:gd name="connsiteY1" fmla="*/ 258143 h 578241"/>
                <a:gd name="connsiteX2" fmla="*/ 929242 w 929242"/>
                <a:gd name="connsiteY2" fmla="*/ 578241 h 5782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29242" h="578241">
                  <a:moveTo>
                    <a:pt x="0" y="0"/>
                  </a:moveTo>
                  <a:cubicBezTo>
                    <a:pt x="258122" y="80884"/>
                    <a:pt x="516245" y="161769"/>
                    <a:pt x="671119" y="258143"/>
                  </a:cubicBezTo>
                  <a:cubicBezTo>
                    <a:pt x="825993" y="354517"/>
                    <a:pt x="929242" y="578241"/>
                    <a:pt x="929242" y="578241"/>
                  </a:cubicBezTo>
                </a:path>
              </a:pathLst>
            </a:custGeom>
            <a:ln w="444500">
              <a:solidFill>
                <a:schemeClr val="accent4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Isosceles Triangle 11"/>
            <p:cNvSpPr/>
            <p:nvPr/>
          </p:nvSpPr>
          <p:spPr>
            <a:xfrm rot="5976342">
              <a:off x="5886130" y="3949119"/>
              <a:ext cx="1011752" cy="704341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3" name="Straight Connector 12"/>
          <p:cNvCxnSpPr/>
          <p:nvPr/>
        </p:nvCxnSpPr>
        <p:spPr>
          <a:xfrm flipH="1" flipV="1">
            <a:off x="4380115" y="3209925"/>
            <a:ext cx="245198" cy="933884"/>
          </a:xfrm>
          <a:prstGeom prst="line">
            <a:avLst/>
          </a:prstGeom>
          <a:ln w="381000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tilted_arrow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134"/>
          <a:stretch/>
        </p:blipFill>
        <p:spPr>
          <a:xfrm rot="20223625">
            <a:off x="3213782" y="4218274"/>
            <a:ext cx="2028788" cy="1296000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4315566" y="1390920"/>
            <a:ext cx="1139827" cy="1242352"/>
            <a:chOff x="7069665" y="158480"/>
            <a:chExt cx="1139827" cy="1242352"/>
          </a:xfrm>
        </p:grpSpPr>
        <p:sp>
          <p:nvSpPr>
            <p:cNvPr id="6" name="Freeform 5"/>
            <p:cNvSpPr/>
            <p:nvPr/>
          </p:nvSpPr>
          <p:spPr>
            <a:xfrm>
              <a:off x="7069665" y="369652"/>
              <a:ext cx="978790" cy="1031180"/>
            </a:xfrm>
            <a:custGeom>
              <a:avLst/>
              <a:gdLst>
                <a:gd name="connsiteX0" fmla="*/ 0 w 262466"/>
                <a:gd name="connsiteY0" fmla="*/ 592667 h 592667"/>
                <a:gd name="connsiteX1" fmla="*/ 101600 w 262466"/>
                <a:gd name="connsiteY1" fmla="*/ 139700 h 592667"/>
                <a:gd name="connsiteX2" fmla="*/ 262466 w 262466"/>
                <a:gd name="connsiteY2" fmla="*/ 0 h 592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2466" h="592667">
                  <a:moveTo>
                    <a:pt x="0" y="592667"/>
                  </a:moveTo>
                  <a:cubicBezTo>
                    <a:pt x="28928" y="415572"/>
                    <a:pt x="57856" y="238478"/>
                    <a:pt x="101600" y="139700"/>
                  </a:cubicBezTo>
                  <a:cubicBezTo>
                    <a:pt x="145344" y="40922"/>
                    <a:pt x="262466" y="0"/>
                    <a:pt x="262466" y="0"/>
                  </a:cubicBezTo>
                </a:path>
              </a:pathLst>
            </a:custGeom>
            <a:ln w="190500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Isosceles Triangle 6"/>
            <p:cNvSpPr/>
            <p:nvPr/>
          </p:nvSpPr>
          <p:spPr>
            <a:xfrm rot="4407395">
              <a:off x="7837283" y="208615"/>
              <a:ext cx="422344" cy="322074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Rounded Rectangle 7"/>
          <p:cNvSpPr/>
          <p:nvPr/>
        </p:nvSpPr>
        <p:spPr>
          <a:xfrm>
            <a:off x="6823653" y="4037896"/>
            <a:ext cx="2163388" cy="886398"/>
          </a:xfrm>
          <a:prstGeom prst="roundRect">
            <a:avLst/>
          </a:prstGeom>
          <a:gradFill flip="none" rotWithShape="1">
            <a:gsLst>
              <a:gs pos="0">
                <a:schemeClr val="bg2"/>
              </a:gs>
              <a:gs pos="100000">
                <a:schemeClr val="bg2">
                  <a:lumMod val="20000"/>
                  <a:lumOff val="80000"/>
                </a:schemeClr>
              </a:gs>
            </a:gsLst>
            <a:path path="rect">
              <a:fillToRect l="100000" t="100000"/>
            </a:path>
            <a:tileRect r="-100000" b="-100000"/>
          </a:gra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2400" dirty="0" err="1" smtClean="0">
                <a:solidFill>
                  <a:schemeClr val="accent6">
                    <a:lumMod val="75000"/>
                  </a:schemeClr>
                </a:solidFill>
              </a:rPr>
              <a:t>Unreprocessed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 fuel</a:t>
            </a:r>
            <a:endParaRPr lang="en-U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521478" y="619151"/>
            <a:ext cx="2604349" cy="1333499"/>
          </a:xfrm>
          <a:prstGeom prst="roundRect">
            <a:avLst/>
          </a:prstGeom>
          <a:gradFill flip="none" rotWithShape="1">
            <a:gsLst>
              <a:gs pos="0">
                <a:schemeClr val="bg2"/>
              </a:gs>
              <a:gs pos="100000">
                <a:schemeClr val="bg2">
                  <a:lumMod val="20000"/>
                  <a:lumOff val="80000"/>
                </a:schemeClr>
              </a:gs>
            </a:gsLst>
            <a:path path="rect">
              <a:fillToRect l="100000" t="100000"/>
            </a:path>
            <a:tileRect r="-100000" b="-100000"/>
          </a:gra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Waste from reprocessing</a:t>
            </a:r>
            <a:endParaRPr lang="en-US" sz="3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2872700" y="2563707"/>
            <a:ext cx="3809375" cy="794702"/>
          </a:xfrm>
          <a:prstGeom prst="ellipse">
            <a:avLst/>
          </a:prstGeom>
          <a:solidFill>
            <a:schemeClr val="accent1">
              <a:lumMod val="25000"/>
              <a:lumOff val="75000"/>
            </a:scheme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36000" rIns="0" bIns="36000" rtlCol="0" anchor="ctr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1"/>
                </a:solidFill>
              </a:rPr>
              <a:t>Reprocessing</a:t>
            </a:r>
            <a:endParaRPr lang="en-US" sz="3200" dirty="0">
              <a:solidFill>
                <a:schemeClr val="accent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901421" y="4143809"/>
            <a:ext cx="123465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Spent</a:t>
            </a:r>
          </a:p>
          <a:p>
            <a:pPr algn="ctr"/>
            <a:r>
              <a:rPr lang="en-US" sz="3200" dirty="0" smtClean="0"/>
              <a:t>Fuel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714018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6"/>
          <p:cNvSpPr/>
          <p:nvPr/>
        </p:nvSpPr>
        <p:spPr>
          <a:xfrm>
            <a:off x="1800415" y="871927"/>
            <a:ext cx="2372823" cy="1761344"/>
          </a:xfrm>
          <a:custGeom>
            <a:avLst/>
            <a:gdLst>
              <a:gd name="connsiteX0" fmla="*/ 1582373 w 1582373"/>
              <a:gd name="connsiteY0" fmla="*/ 907243 h 907243"/>
              <a:gd name="connsiteX1" fmla="*/ 1199379 w 1582373"/>
              <a:gd name="connsiteY1" fmla="*/ 181458 h 907243"/>
              <a:gd name="connsiteX2" fmla="*/ 685359 w 1582373"/>
              <a:gd name="connsiteY2" fmla="*/ 12 h 907243"/>
              <a:gd name="connsiteX3" fmla="*/ 0 w 1582373"/>
              <a:gd name="connsiteY3" fmla="*/ 171378 h 907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82373" h="907243">
                <a:moveTo>
                  <a:pt x="1582373" y="907243"/>
                </a:moveTo>
                <a:cubicBezTo>
                  <a:pt x="1465627" y="619953"/>
                  <a:pt x="1348881" y="332663"/>
                  <a:pt x="1199379" y="181458"/>
                </a:cubicBezTo>
                <a:cubicBezTo>
                  <a:pt x="1049877" y="30253"/>
                  <a:pt x="885255" y="1692"/>
                  <a:pt x="685359" y="12"/>
                </a:cubicBezTo>
                <a:cubicBezTo>
                  <a:pt x="485463" y="-1668"/>
                  <a:pt x="0" y="171378"/>
                  <a:pt x="0" y="171378"/>
                </a:cubicBezTo>
              </a:path>
            </a:pathLst>
          </a:custGeom>
          <a:ln w="190500">
            <a:solidFill>
              <a:schemeClr val="accent4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5144889" y="3794540"/>
            <a:ext cx="1570712" cy="1011752"/>
            <a:chOff x="5173464" y="3795414"/>
            <a:chExt cx="1570712" cy="1011752"/>
          </a:xfrm>
        </p:grpSpPr>
        <p:sp>
          <p:nvSpPr>
            <p:cNvPr id="11" name="Freeform 10"/>
            <p:cNvSpPr/>
            <p:nvPr/>
          </p:nvSpPr>
          <p:spPr>
            <a:xfrm rot="19566990">
              <a:off x="5173464" y="4018426"/>
              <a:ext cx="1020584" cy="713733"/>
            </a:xfrm>
            <a:custGeom>
              <a:avLst/>
              <a:gdLst>
                <a:gd name="connsiteX0" fmla="*/ 0 w 929242"/>
                <a:gd name="connsiteY0" fmla="*/ 0 h 578241"/>
                <a:gd name="connsiteX1" fmla="*/ 671119 w 929242"/>
                <a:gd name="connsiteY1" fmla="*/ 258143 h 578241"/>
                <a:gd name="connsiteX2" fmla="*/ 929242 w 929242"/>
                <a:gd name="connsiteY2" fmla="*/ 578241 h 5782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29242" h="578241">
                  <a:moveTo>
                    <a:pt x="0" y="0"/>
                  </a:moveTo>
                  <a:cubicBezTo>
                    <a:pt x="258122" y="80884"/>
                    <a:pt x="516245" y="161769"/>
                    <a:pt x="671119" y="258143"/>
                  </a:cubicBezTo>
                  <a:cubicBezTo>
                    <a:pt x="825993" y="354517"/>
                    <a:pt x="929242" y="578241"/>
                    <a:pt x="929242" y="578241"/>
                  </a:cubicBezTo>
                </a:path>
              </a:pathLst>
            </a:custGeom>
            <a:ln w="444500">
              <a:solidFill>
                <a:schemeClr val="accent4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Isosceles Triangle 11"/>
            <p:cNvSpPr/>
            <p:nvPr/>
          </p:nvSpPr>
          <p:spPr>
            <a:xfrm rot="5976342">
              <a:off x="5886130" y="3949119"/>
              <a:ext cx="1011752" cy="704341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3" name="Straight Connector 12"/>
          <p:cNvCxnSpPr/>
          <p:nvPr/>
        </p:nvCxnSpPr>
        <p:spPr>
          <a:xfrm flipH="1" flipV="1">
            <a:off x="4380115" y="3209925"/>
            <a:ext cx="245198" cy="933884"/>
          </a:xfrm>
          <a:prstGeom prst="line">
            <a:avLst/>
          </a:prstGeom>
          <a:ln w="381000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1335548" y="245806"/>
            <a:ext cx="1537152" cy="185993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tilted_arrow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134"/>
          <a:stretch/>
        </p:blipFill>
        <p:spPr>
          <a:xfrm rot="20223625">
            <a:off x="3213782" y="4218274"/>
            <a:ext cx="2028788" cy="1296000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4315566" y="1390920"/>
            <a:ext cx="1139827" cy="1242352"/>
            <a:chOff x="7069665" y="158480"/>
            <a:chExt cx="1139827" cy="1242352"/>
          </a:xfrm>
        </p:grpSpPr>
        <p:sp>
          <p:nvSpPr>
            <p:cNvPr id="6" name="Freeform 5"/>
            <p:cNvSpPr/>
            <p:nvPr/>
          </p:nvSpPr>
          <p:spPr>
            <a:xfrm>
              <a:off x="7069665" y="369652"/>
              <a:ext cx="978790" cy="1031180"/>
            </a:xfrm>
            <a:custGeom>
              <a:avLst/>
              <a:gdLst>
                <a:gd name="connsiteX0" fmla="*/ 0 w 262466"/>
                <a:gd name="connsiteY0" fmla="*/ 592667 h 592667"/>
                <a:gd name="connsiteX1" fmla="*/ 101600 w 262466"/>
                <a:gd name="connsiteY1" fmla="*/ 139700 h 592667"/>
                <a:gd name="connsiteX2" fmla="*/ 262466 w 262466"/>
                <a:gd name="connsiteY2" fmla="*/ 0 h 592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2466" h="592667">
                  <a:moveTo>
                    <a:pt x="0" y="592667"/>
                  </a:moveTo>
                  <a:cubicBezTo>
                    <a:pt x="28928" y="415572"/>
                    <a:pt x="57856" y="238478"/>
                    <a:pt x="101600" y="139700"/>
                  </a:cubicBezTo>
                  <a:cubicBezTo>
                    <a:pt x="145344" y="40922"/>
                    <a:pt x="262466" y="0"/>
                    <a:pt x="262466" y="0"/>
                  </a:cubicBezTo>
                </a:path>
              </a:pathLst>
            </a:custGeom>
            <a:ln w="190500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Isosceles Triangle 6"/>
            <p:cNvSpPr/>
            <p:nvPr/>
          </p:nvSpPr>
          <p:spPr>
            <a:xfrm rot="4407395">
              <a:off x="7837283" y="208615"/>
              <a:ext cx="422344" cy="322074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Rounded Rectangle 7"/>
          <p:cNvSpPr/>
          <p:nvPr/>
        </p:nvSpPr>
        <p:spPr>
          <a:xfrm>
            <a:off x="6823653" y="4037896"/>
            <a:ext cx="2163388" cy="886398"/>
          </a:xfrm>
          <a:prstGeom prst="roundRect">
            <a:avLst/>
          </a:prstGeom>
          <a:gradFill flip="none" rotWithShape="1">
            <a:gsLst>
              <a:gs pos="0">
                <a:schemeClr val="bg2"/>
              </a:gs>
              <a:gs pos="100000">
                <a:schemeClr val="bg2">
                  <a:lumMod val="20000"/>
                  <a:lumOff val="80000"/>
                </a:schemeClr>
              </a:gs>
            </a:gsLst>
            <a:path path="rect">
              <a:fillToRect l="100000" t="100000"/>
            </a:path>
            <a:tileRect r="-100000" b="-100000"/>
          </a:gra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2400" dirty="0" err="1" smtClean="0">
                <a:solidFill>
                  <a:schemeClr val="accent6">
                    <a:lumMod val="75000"/>
                  </a:schemeClr>
                </a:solidFill>
              </a:rPr>
              <a:t>Unreprocessed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 fuel</a:t>
            </a:r>
            <a:endParaRPr lang="en-U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521478" y="619151"/>
            <a:ext cx="2604349" cy="1333499"/>
          </a:xfrm>
          <a:prstGeom prst="roundRect">
            <a:avLst/>
          </a:prstGeom>
          <a:gradFill flip="none" rotWithShape="1">
            <a:gsLst>
              <a:gs pos="0">
                <a:schemeClr val="bg2"/>
              </a:gs>
              <a:gs pos="100000">
                <a:schemeClr val="bg2">
                  <a:lumMod val="20000"/>
                  <a:lumOff val="80000"/>
                </a:schemeClr>
              </a:gs>
            </a:gsLst>
            <a:path path="rect">
              <a:fillToRect l="100000" t="100000"/>
            </a:path>
            <a:tileRect r="-100000" b="-100000"/>
          </a:gra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Waste from reprocessing</a:t>
            </a:r>
            <a:endParaRPr lang="en-US" sz="3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2872700" y="2563707"/>
            <a:ext cx="3809375" cy="794702"/>
          </a:xfrm>
          <a:prstGeom prst="ellipse">
            <a:avLst/>
          </a:prstGeom>
          <a:solidFill>
            <a:schemeClr val="accent1">
              <a:lumMod val="25000"/>
              <a:lumOff val="75000"/>
            </a:scheme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36000" rIns="0" bIns="36000" rtlCol="0" anchor="ctr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1"/>
                </a:solidFill>
              </a:rPr>
              <a:t>Reprocessing</a:t>
            </a:r>
            <a:endParaRPr lang="en-US" sz="3200" dirty="0">
              <a:solidFill>
                <a:schemeClr val="accent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2530301" y="336333"/>
            <a:ext cx="2314640" cy="1143389"/>
          </a:xfrm>
          <a:prstGeom prst="roundRect">
            <a:avLst/>
          </a:prstGeom>
          <a:gradFill flip="none" rotWithShape="1">
            <a:gsLst>
              <a:gs pos="0">
                <a:schemeClr val="bg2"/>
              </a:gs>
              <a:gs pos="100000">
                <a:schemeClr val="bg2">
                  <a:lumMod val="20000"/>
                  <a:lumOff val="80000"/>
                </a:schemeClr>
              </a:gs>
            </a:gsLst>
            <a:path path="rect">
              <a:fillToRect l="100000" t="100000"/>
            </a:path>
            <a:tileRect r="-100000" b="-100000"/>
          </a:gra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Separated </a:t>
            </a:r>
            <a:r>
              <a:rPr lang="en-US" sz="3200" dirty="0" err="1" smtClean="0">
                <a:solidFill>
                  <a:schemeClr val="accent6">
                    <a:lumMod val="75000"/>
                  </a:schemeClr>
                </a:solidFill>
              </a:rPr>
              <a:t>fissiles</a:t>
            </a:r>
            <a:endParaRPr lang="en-US" sz="3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901421" y="4143809"/>
            <a:ext cx="123465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Spent</a:t>
            </a:r>
          </a:p>
          <a:p>
            <a:pPr algn="ctr"/>
            <a:r>
              <a:rPr lang="en-US" sz="3200" dirty="0" smtClean="0"/>
              <a:t>Fuel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663641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6"/>
          <p:cNvSpPr/>
          <p:nvPr/>
        </p:nvSpPr>
        <p:spPr>
          <a:xfrm>
            <a:off x="1800415" y="871927"/>
            <a:ext cx="2372823" cy="1761344"/>
          </a:xfrm>
          <a:custGeom>
            <a:avLst/>
            <a:gdLst>
              <a:gd name="connsiteX0" fmla="*/ 1582373 w 1582373"/>
              <a:gd name="connsiteY0" fmla="*/ 907243 h 907243"/>
              <a:gd name="connsiteX1" fmla="*/ 1199379 w 1582373"/>
              <a:gd name="connsiteY1" fmla="*/ 181458 h 907243"/>
              <a:gd name="connsiteX2" fmla="*/ 685359 w 1582373"/>
              <a:gd name="connsiteY2" fmla="*/ 12 h 907243"/>
              <a:gd name="connsiteX3" fmla="*/ 0 w 1582373"/>
              <a:gd name="connsiteY3" fmla="*/ 171378 h 907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82373" h="907243">
                <a:moveTo>
                  <a:pt x="1582373" y="907243"/>
                </a:moveTo>
                <a:cubicBezTo>
                  <a:pt x="1465627" y="619953"/>
                  <a:pt x="1348881" y="332663"/>
                  <a:pt x="1199379" y="181458"/>
                </a:cubicBezTo>
                <a:cubicBezTo>
                  <a:pt x="1049877" y="30253"/>
                  <a:pt x="885255" y="1692"/>
                  <a:pt x="685359" y="12"/>
                </a:cubicBezTo>
                <a:cubicBezTo>
                  <a:pt x="485463" y="-1668"/>
                  <a:pt x="0" y="171378"/>
                  <a:pt x="0" y="171378"/>
                </a:cubicBezTo>
              </a:path>
            </a:pathLst>
          </a:custGeom>
          <a:ln w="190500">
            <a:solidFill>
              <a:schemeClr val="accent4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5144889" y="3794540"/>
            <a:ext cx="1570712" cy="1011752"/>
            <a:chOff x="5173464" y="3795414"/>
            <a:chExt cx="1570712" cy="1011752"/>
          </a:xfrm>
        </p:grpSpPr>
        <p:sp>
          <p:nvSpPr>
            <p:cNvPr id="11" name="Freeform 10"/>
            <p:cNvSpPr/>
            <p:nvPr/>
          </p:nvSpPr>
          <p:spPr>
            <a:xfrm rot="19566990">
              <a:off x="5173464" y="4018426"/>
              <a:ext cx="1020584" cy="713733"/>
            </a:xfrm>
            <a:custGeom>
              <a:avLst/>
              <a:gdLst>
                <a:gd name="connsiteX0" fmla="*/ 0 w 929242"/>
                <a:gd name="connsiteY0" fmla="*/ 0 h 578241"/>
                <a:gd name="connsiteX1" fmla="*/ 671119 w 929242"/>
                <a:gd name="connsiteY1" fmla="*/ 258143 h 578241"/>
                <a:gd name="connsiteX2" fmla="*/ 929242 w 929242"/>
                <a:gd name="connsiteY2" fmla="*/ 578241 h 5782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29242" h="578241">
                  <a:moveTo>
                    <a:pt x="0" y="0"/>
                  </a:moveTo>
                  <a:cubicBezTo>
                    <a:pt x="258122" y="80884"/>
                    <a:pt x="516245" y="161769"/>
                    <a:pt x="671119" y="258143"/>
                  </a:cubicBezTo>
                  <a:cubicBezTo>
                    <a:pt x="825993" y="354517"/>
                    <a:pt x="929242" y="578241"/>
                    <a:pt x="929242" y="578241"/>
                  </a:cubicBezTo>
                </a:path>
              </a:pathLst>
            </a:custGeom>
            <a:ln w="444500">
              <a:solidFill>
                <a:schemeClr val="accent4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Isosceles Triangle 11"/>
            <p:cNvSpPr/>
            <p:nvPr/>
          </p:nvSpPr>
          <p:spPr>
            <a:xfrm rot="5976342">
              <a:off x="5886130" y="3949119"/>
              <a:ext cx="1011752" cy="704341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3" name="Straight Connector 12"/>
          <p:cNvCxnSpPr/>
          <p:nvPr/>
        </p:nvCxnSpPr>
        <p:spPr>
          <a:xfrm flipH="1" flipV="1">
            <a:off x="4380115" y="3209925"/>
            <a:ext cx="245198" cy="933884"/>
          </a:xfrm>
          <a:prstGeom prst="line">
            <a:avLst/>
          </a:prstGeom>
          <a:ln w="381000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tilted_arrow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134"/>
          <a:stretch/>
        </p:blipFill>
        <p:spPr>
          <a:xfrm rot="20223625">
            <a:off x="3213782" y="4218274"/>
            <a:ext cx="2028788" cy="1296000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4315566" y="1390920"/>
            <a:ext cx="1139827" cy="1242352"/>
            <a:chOff x="7069665" y="158480"/>
            <a:chExt cx="1139827" cy="1242352"/>
          </a:xfrm>
        </p:grpSpPr>
        <p:sp>
          <p:nvSpPr>
            <p:cNvPr id="6" name="Freeform 5"/>
            <p:cNvSpPr/>
            <p:nvPr/>
          </p:nvSpPr>
          <p:spPr>
            <a:xfrm>
              <a:off x="7069665" y="369652"/>
              <a:ext cx="978790" cy="1031180"/>
            </a:xfrm>
            <a:custGeom>
              <a:avLst/>
              <a:gdLst>
                <a:gd name="connsiteX0" fmla="*/ 0 w 262466"/>
                <a:gd name="connsiteY0" fmla="*/ 592667 h 592667"/>
                <a:gd name="connsiteX1" fmla="*/ 101600 w 262466"/>
                <a:gd name="connsiteY1" fmla="*/ 139700 h 592667"/>
                <a:gd name="connsiteX2" fmla="*/ 262466 w 262466"/>
                <a:gd name="connsiteY2" fmla="*/ 0 h 592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2466" h="592667">
                  <a:moveTo>
                    <a:pt x="0" y="592667"/>
                  </a:moveTo>
                  <a:cubicBezTo>
                    <a:pt x="28928" y="415572"/>
                    <a:pt x="57856" y="238478"/>
                    <a:pt x="101600" y="139700"/>
                  </a:cubicBezTo>
                  <a:cubicBezTo>
                    <a:pt x="145344" y="40922"/>
                    <a:pt x="262466" y="0"/>
                    <a:pt x="262466" y="0"/>
                  </a:cubicBezTo>
                </a:path>
              </a:pathLst>
            </a:custGeom>
            <a:ln w="190500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Isosceles Triangle 6"/>
            <p:cNvSpPr/>
            <p:nvPr/>
          </p:nvSpPr>
          <p:spPr>
            <a:xfrm rot="4407395">
              <a:off x="7837283" y="208615"/>
              <a:ext cx="422344" cy="322074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Rounded Rectangle 7"/>
          <p:cNvSpPr/>
          <p:nvPr/>
        </p:nvSpPr>
        <p:spPr>
          <a:xfrm>
            <a:off x="6823653" y="4037896"/>
            <a:ext cx="2163388" cy="886398"/>
          </a:xfrm>
          <a:prstGeom prst="roundRect">
            <a:avLst/>
          </a:prstGeom>
          <a:gradFill flip="none" rotWithShape="1">
            <a:gsLst>
              <a:gs pos="0">
                <a:schemeClr val="bg2"/>
              </a:gs>
              <a:gs pos="100000">
                <a:schemeClr val="bg2">
                  <a:lumMod val="20000"/>
                  <a:lumOff val="80000"/>
                </a:schemeClr>
              </a:gs>
            </a:gsLst>
            <a:path path="rect">
              <a:fillToRect l="100000" t="100000"/>
            </a:path>
            <a:tileRect r="-100000" b="-100000"/>
          </a:gra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2400" dirty="0" err="1" smtClean="0">
                <a:solidFill>
                  <a:schemeClr val="accent6">
                    <a:lumMod val="75000"/>
                  </a:schemeClr>
                </a:solidFill>
              </a:rPr>
              <a:t>Unreprocessed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 fuel</a:t>
            </a:r>
            <a:endParaRPr lang="en-U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521478" y="619151"/>
            <a:ext cx="2604349" cy="1333499"/>
          </a:xfrm>
          <a:prstGeom prst="roundRect">
            <a:avLst/>
          </a:prstGeom>
          <a:gradFill flip="none" rotWithShape="1">
            <a:gsLst>
              <a:gs pos="0">
                <a:schemeClr val="bg2"/>
              </a:gs>
              <a:gs pos="100000">
                <a:schemeClr val="bg2">
                  <a:lumMod val="20000"/>
                  <a:lumOff val="80000"/>
                </a:schemeClr>
              </a:gs>
            </a:gsLst>
            <a:path path="rect">
              <a:fillToRect l="100000" t="100000"/>
            </a:path>
            <a:tileRect r="-100000" b="-100000"/>
          </a:gra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Waste from reprocessing</a:t>
            </a:r>
            <a:endParaRPr lang="en-US" sz="3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2872700" y="2563707"/>
            <a:ext cx="3809375" cy="794702"/>
          </a:xfrm>
          <a:prstGeom prst="ellipse">
            <a:avLst/>
          </a:prstGeom>
          <a:solidFill>
            <a:schemeClr val="accent1">
              <a:lumMod val="25000"/>
              <a:lumOff val="75000"/>
            </a:scheme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36000" rIns="0" bIns="36000" rtlCol="0" anchor="ctr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1"/>
                </a:solidFill>
              </a:rPr>
              <a:t>Reprocessing</a:t>
            </a:r>
            <a:endParaRPr lang="en-US" sz="3200" dirty="0">
              <a:solidFill>
                <a:schemeClr val="accent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2530301" y="336333"/>
            <a:ext cx="2314640" cy="1143389"/>
          </a:xfrm>
          <a:prstGeom prst="roundRect">
            <a:avLst/>
          </a:prstGeom>
          <a:gradFill flip="none" rotWithShape="1">
            <a:gsLst>
              <a:gs pos="0">
                <a:schemeClr val="bg2"/>
              </a:gs>
              <a:gs pos="100000">
                <a:schemeClr val="bg2">
                  <a:lumMod val="20000"/>
                  <a:lumOff val="80000"/>
                </a:schemeClr>
              </a:gs>
            </a:gsLst>
            <a:path path="rect">
              <a:fillToRect l="100000" t="100000"/>
            </a:path>
            <a:tileRect r="-100000" b="-100000"/>
          </a:gra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Separated </a:t>
            </a:r>
            <a:r>
              <a:rPr lang="en-US" sz="3200" dirty="0" err="1" smtClean="0">
                <a:solidFill>
                  <a:schemeClr val="accent6">
                    <a:lumMod val="75000"/>
                  </a:schemeClr>
                </a:solidFill>
              </a:rPr>
              <a:t>fissiles</a:t>
            </a:r>
            <a:endParaRPr lang="en-US" sz="3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901421" y="4143809"/>
            <a:ext cx="123465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Spent</a:t>
            </a:r>
          </a:p>
          <a:p>
            <a:pPr algn="ctr"/>
            <a:r>
              <a:rPr lang="en-US" sz="3200" dirty="0" smtClean="0"/>
              <a:t>Fuel</a:t>
            </a:r>
            <a:endParaRPr lang="en-US" sz="3200" dirty="0"/>
          </a:p>
        </p:txBody>
      </p:sp>
      <p:sp>
        <p:nvSpPr>
          <p:cNvPr id="19" name="Oval 18"/>
          <p:cNvSpPr/>
          <p:nvPr/>
        </p:nvSpPr>
        <p:spPr>
          <a:xfrm>
            <a:off x="0" y="1119983"/>
            <a:ext cx="2456938" cy="1947565"/>
          </a:xfrm>
          <a:prstGeom prst="ellipse">
            <a:avLst/>
          </a:prstGeom>
          <a:solidFill>
            <a:schemeClr val="accent1">
              <a:lumMod val="25000"/>
              <a:lumOff val="75000"/>
            </a:scheme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pPr algn="ctr"/>
            <a:r>
              <a:rPr lang="en-US" sz="2800" dirty="0" smtClean="0">
                <a:solidFill>
                  <a:schemeClr val="accent1"/>
                </a:solidFill>
              </a:rPr>
              <a:t>Production</a:t>
            </a:r>
          </a:p>
          <a:p>
            <a:pPr algn="ctr"/>
            <a:r>
              <a:rPr lang="en-US" sz="2800" dirty="0" smtClean="0">
                <a:solidFill>
                  <a:schemeClr val="accent1"/>
                </a:solidFill>
              </a:rPr>
              <a:t>of MOX/</a:t>
            </a:r>
            <a:r>
              <a:rPr lang="en-US" sz="2800" dirty="0" err="1" smtClean="0">
                <a:solidFill>
                  <a:schemeClr val="accent1"/>
                </a:solidFill>
              </a:rPr>
              <a:t>Ure</a:t>
            </a:r>
            <a:r>
              <a:rPr lang="en-US" sz="2800" dirty="0" smtClean="0">
                <a:solidFill>
                  <a:schemeClr val="accent1"/>
                </a:solidFill>
              </a:rPr>
              <a:t> fuel</a:t>
            </a:r>
            <a:endParaRPr lang="en-US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0642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49538" y="3206222"/>
            <a:ext cx="550616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Travel-sized Elephant</a:t>
            </a:r>
          </a:p>
        </p:txBody>
      </p:sp>
    </p:spTree>
    <p:extLst>
      <p:ext uri="{BB962C8B-B14F-4D97-AF65-F5344CB8AC3E}">
        <p14:creationId xmlns:p14="http://schemas.microsoft.com/office/powerpoint/2010/main" val="11148264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5727600" y="2789132"/>
            <a:ext cx="2387407" cy="1106039"/>
          </a:xfrm>
          <a:prstGeom prst="roundRect">
            <a:avLst/>
          </a:prstGeom>
          <a:gradFill flip="none" rotWithShape="1">
            <a:gsLst>
              <a:gs pos="0">
                <a:schemeClr val="bg2"/>
              </a:gs>
              <a:gs pos="100000">
                <a:schemeClr val="bg2">
                  <a:lumMod val="20000"/>
                  <a:lumOff val="80000"/>
                </a:schemeClr>
              </a:gs>
            </a:gsLst>
            <a:path path="rect">
              <a:fillToRect l="100000" t="100000"/>
            </a:path>
            <a:tileRect r="-100000" b="-100000"/>
          </a:gra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Depleted uranium</a:t>
            </a:r>
            <a:endParaRPr lang="en-US" sz="3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Up Arrow 2"/>
          <p:cNvSpPr/>
          <p:nvPr/>
        </p:nvSpPr>
        <p:spPr>
          <a:xfrm>
            <a:off x="6188400" y="3961578"/>
            <a:ext cx="1419380" cy="1283522"/>
          </a:xfrm>
          <a:prstGeom prst="up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739707"/>
      </p:ext>
    </p:extLst>
  </p:cSld>
  <p:clrMapOvr>
    <a:masterClrMapping/>
  </p:clrMapOvr>
  <p:transition xmlns:p14="http://schemas.microsoft.com/office/powerpoint/2010/main" spd="slow">
    <p:push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Arrow 3"/>
          <p:cNvSpPr/>
          <p:nvPr/>
        </p:nvSpPr>
        <p:spPr>
          <a:xfrm rot="19612677">
            <a:off x="7798692" y="2117540"/>
            <a:ext cx="1453911" cy="813497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ounded Rectangle 1"/>
          <p:cNvSpPr/>
          <p:nvPr/>
        </p:nvSpPr>
        <p:spPr>
          <a:xfrm>
            <a:off x="5727600" y="2789132"/>
            <a:ext cx="2387407" cy="1106039"/>
          </a:xfrm>
          <a:prstGeom prst="roundRect">
            <a:avLst/>
          </a:prstGeom>
          <a:gradFill flip="none" rotWithShape="1">
            <a:gsLst>
              <a:gs pos="0">
                <a:schemeClr val="bg2"/>
              </a:gs>
              <a:gs pos="100000">
                <a:schemeClr val="bg2">
                  <a:lumMod val="20000"/>
                  <a:lumOff val="80000"/>
                </a:schemeClr>
              </a:gs>
            </a:gsLst>
            <a:path path="rect">
              <a:fillToRect l="100000" t="100000"/>
            </a:path>
            <a:tileRect r="-100000" b="-100000"/>
          </a:gra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Depleted uranium</a:t>
            </a:r>
            <a:endParaRPr lang="en-US" sz="3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Up Arrow 2"/>
          <p:cNvSpPr/>
          <p:nvPr/>
        </p:nvSpPr>
        <p:spPr>
          <a:xfrm>
            <a:off x="6188400" y="3961578"/>
            <a:ext cx="1419380" cy="1283522"/>
          </a:xfrm>
          <a:prstGeom prst="up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567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xmlns:p14="http://schemas.microsoft.com/office/powerpoint/2010/main" spd="med" advClick="0" advTm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6"/>
          <p:cNvSpPr/>
          <p:nvPr/>
        </p:nvSpPr>
        <p:spPr>
          <a:xfrm>
            <a:off x="1800415" y="871927"/>
            <a:ext cx="2372823" cy="1761344"/>
          </a:xfrm>
          <a:custGeom>
            <a:avLst/>
            <a:gdLst>
              <a:gd name="connsiteX0" fmla="*/ 1582373 w 1582373"/>
              <a:gd name="connsiteY0" fmla="*/ 907243 h 907243"/>
              <a:gd name="connsiteX1" fmla="*/ 1199379 w 1582373"/>
              <a:gd name="connsiteY1" fmla="*/ 181458 h 907243"/>
              <a:gd name="connsiteX2" fmla="*/ 685359 w 1582373"/>
              <a:gd name="connsiteY2" fmla="*/ 12 h 907243"/>
              <a:gd name="connsiteX3" fmla="*/ 0 w 1582373"/>
              <a:gd name="connsiteY3" fmla="*/ 171378 h 907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82373" h="907243">
                <a:moveTo>
                  <a:pt x="1582373" y="907243"/>
                </a:moveTo>
                <a:cubicBezTo>
                  <a:pt x="1465627" y="619953"/>
                  <a:pt x="1348881" y="332663"/>
                  <a:pt x="1199379" y="181458"/>
                </a:cubicBezTo>
                <a:cubicBezTo>
                  <a:pt x="1049877" y="30253"/>
                  <a:pt x="885255" y="1692"/>
                  <a:pt x="685359" y="12"/>
                </a:cubicBezTo>
                <a:cubicBezTo>
                  <a:pt x="485463" y="-1668"/>
                  <a:pt x="0" y="171378"/>
                  <a:pt x="0" y="171378"/>
                </a:cubicBezTo>
              </a:path>
            </a:pathLst>
          </a:custGeom>
          <a:ln w="190500">
            <a:solidFill>
              <a:schemeClr val="accent4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5144889" y="3794540"/>
            <a:ext cx="1570712" cy="1011752"/>
            <a:chOff x="5173464" y="3795414"/>
            <a:chExt cx="1570712" cy="1011752"/>
          </a:xfrm>
        </p:grpSpPr>
        <p:sp>
          <p:nvSpPr>
            <p:cNvPr id="11" name="Freeform 10"/>
            <p:cNvSpPr/>
            <p:nvPr/>
          </p:nvSpPr>
          <p:spPr>
            <a:xfrm rot="19566990">
              <a:off x="5173464" y="4018426"/>
              <a:ext cx="1020584" cy="713733"/>
            </a:xfrm>
            <a:custGeom>
              <a:avLst/>
              <a:gdLst>
                <a:gd name="connsiteX0" fmla="*/ 0 w 929242"/>
                <a:gd name="connsiteY0" fmla="*/ 0 h 578241"/>
                <a:gd name="connsiteX1" fmla="*/ 671119 w 929242"/>
                <a:gd name="connsiteY1" fmla="*/ 258143 h 578241"/>
                <a:gd name="connsiteX2" fmla="*/ 929242 w 929242"/>
                <a:gd name="connsiteY2" fmla="*/ 578241 h 5782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29242" h="578241">
                  <a:moveTo>
                    <a:pt x="0" y="0"/>
                  </a:moveTo>
                  <a:cubicBezTo>
                    <a:pt x="258122" y="80884"/>
                    <a:pt x="516245" y="161769"/>
                    <a:pt x="671119" y="258143"/>
                  </a:cubicBezTo>
                  <a:cubicBezTo>
                    <a:pt x="825993" y="354517"/>
                    <a:pt x="929242" y="578241"/>
                    <a:pt x="929242" y="578241"/>
                  </a:cubicBezTo>
                </a:path>
              </a:pathLst>
            </a:custGeom>
            <a:ln w="444500">
              <a:solidFill>
                <a:schemeClr val="accent4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Isosceles Triangle 11"/>
            <p:cNvSpPr/>
            <p:nvPr/>
          </p:nvSpPr>
          <p:spPr>
            <a:xfrm rot="5976342">
              <a:off x="5886130" y="3949119"/>
              <a:ext cx="1011752" cy="704341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3" name="Straight Connector 12"/>
          <p:cNvCxnSpPr/>
          <p:nvPr/>
        </p:nvCxnSpPr>
        <p:spPr>
          <a:xfrm flipH="1" flipV="1">
            <a:off x="4380115" y="3209925"/>
            <a:ext cx="245198" cy="933884"/>
          </a:xfrm>
          <a:prstGeom prst="line">
            <a:avLst/>
          </a:prstGeom>
          <a:ln w="381000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tilted_arrow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134"/>
          <a:stretch/>
        </p:blipFill>
        <p:spPr>
          <a:xfrm rot="20223625">
            <a:off x="3213782" y="4218274"/>
            <a:ext cx="2028788" cy="1296000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4315566" y="1390920"/>
            <a:ext cx="1139827" cy="1242352"/>
            <a:chOff x="7069665" y="158480"/>
            <a:chExt cx="1139827" cy="1242352"/>
          </a:xfrm>
        </p:grpSpPr>
        <p:sp>
          <p:nvSpPr>
            <p:cNvPr id="6" name="Freeform 5"/>
            <p:cNvSpPr/>
            <p:nvPr/>
          </p:nvSpPr>
          <p:spPr>
            <a:xfrm>
              <a:off x="7069665" y="369652"/>
              <a:ext cx="978790" cy="1031180"/>
            </a:xfrm>
            <a:custGeom>
              <a:avLst/>
              <a:gdLst>
                <a:gd name="connsiteX0" fmla="*/ 0 w 262466"/>
                <a:gd name="connsiteY0" fmla="*/ 592667 h 592667"/>
                <a:gd name="connsiteX1" fmla="*/ 101600 w 262466"/>
                <a:gd name="connsiteY1" fmla="*/ 139700 h 592667"/>
                <a:gd name="connsiteX2" fmla="*/ 262466 w 262466"/>
                <a:gd name="connsiteY2" fmla="*/ 0 h 592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2466" h="592667">
                  <a:moveTo>
                    <a:pt x="0" y="592667"/>
                  </a:moveTo>
                  <a:cubicBezTo>
                    <a:pt x="28928" y="415572"/>
                    <a:pt x="57856" y="238478"/>
                    <a:pt x="101600" y="139700"/>
                  </a:cubicBezTo>
                  <a:cubicBezTo>
                    <a:pt x="145344" y="40922"/>
                    <a:pt x="262466" y="0"/>
                    <a:pt x="262466" y="0"/>
                  </a:cubicBezTo>
                </a:path>
              </a:pathLst>
            </a:custGeom>
            <a:ln w="190500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Isosceles Triangle 6"/>
            <p:cNvSpPr/>
            <p:nvPr/>
          </p:nvSpPr>
          <p:spPr>
            <a:xfrm rot="4407395">
              <a:off x="7837283" y="208615"/>
              <a:ext cx="422344" cy="322074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Rounded Rectangle 7"/>
          <p:cNvSpPr/>
          <p:nvPr/>
        </p:nvSpPr>
        <p:spPr>
          <a:xfrm>
            <a:off x="6823653" y="4037896"/>
            <a:ext cx="2163388" cy="886398"/>
          </a:xfrm>
          <a:prstGeom prst="roundRect">
            <a:avLst/>
          </a:prstGeom>
          <a:gradFill flip="none" rotWithShape="1">
            <a:gsLst>
              <a:gs pos="0">
                <a:schemeClr val="bg2"/>
              </a:gs>
              <a:gs pos="100000">
                <a:schemeClr val="bg2">
                  <a:lumMod val="20000"/>
                  <a:lumOff val="80000"/>
                </a:schemeClr>
              </a:gs>
            </a:gsLst>
            <a:path path="rect">
              <a:fillToRect l="100000" t="100000"/>
            </a:path>
            <a:tileRect r="-100000" b="-100000"/>
          </a:gra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2400" dirty="0" err="1" smtClean="0">
                <a:solidFill>
                  <a:schemeClr val="accent6">
                    <a:lumMod val="75000"/>
                  </a:schemeClr>
                </a:solidFill>
              </a:rPr>
              <a:t>Unreprocessed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 fuel</a:t>
            </a:r>
            <a:endParaRPr lang="en-U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521478" y="619151"/>
            <a:ext cx="2604349" cy="1333499"/>
          </a:xfrm>
          <a:prstGeom prst="roundRect">
            <a:avLst/>
          </a:prstGeom>
          <a:gradFill flip="none" rotWithShape="1">
            <a:gsLst>
              <a:gs pos="0">
                <a:schemeClr val="bg2"/>
              </a:gs>
              <a:gs pos="100000">
                <a:schemeClr val="bg2">
                  <a:lumMod val="20000"/>
                  <a:lumOff val="80000"/>
                </a:schemeClr>
              </a:gs>
            </a:gsLst>
            <a:path path="rect">
              <a:fillToRect l="100000" t="100000"/>
            </a:path>
            <a:tileRect r="-100000" b="-100000"/>
          </a:gra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Waste from reprocessing</a:t>
            </a:r>
            <a:endParaRPr lang="en-US" sz="3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2872700" y="2563707"/>
            <a:ext cx="3809375" cy="794702"/>
          </a:xfrm>
          <a:prstGeom prst="ellipse">
            <a:avLst/>
          </a:prstGeom>
          <a:solidFill>
            <a:schemeClr val="accent1">
              <a:lumMod val="25000"/>
              <a:lumOff val="75000"/>
            </a:scheme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36000" rIns="0" bIns="36000" rtlCol="0" anchor="ctr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1"/>
                </a:solidFill>
              </a:rPr>
              <a:t>Reprocessing</a:t>
            </a:r>
            <a:endParaRPr lang="en-US" sz="3200" dirty="0">
              <a:solidFill>
                <a:schemeClr val="accent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2530301" y="336333"/>
            <a:ext cx="2314640" cy="1143389"/>
          </a:xfrm>
          <a:prstGeom prst="roundRect">
            <a:avLst/>
          </a:prstGeom>
          <a:gradFill flip="none" rotWithShape="1">
            <a:gsLst>
              <a:gs pos="0">
                <a:schemeClr val="bg2"/>
              </a:gs>
              <a:gs pos="100000">
                <a:schemeClr val="bg2">
                  <a:lumMod val="20000"/>
                  <a:lumOff val="80000"/>
                </a:schemeClr>
              </a:gs>
            </a:gsLst>
            <a:path path="rect">
              <a:fillToRect l="100000" t="100000"/>
            </a:path>
            <a:tileRect r="-100000" b="-100000"/>
          </a:gra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Separated </a:t>
            </a:r>
            <a:r>
              <a:rPr lang="en-US" sz="3200" dirty="0" err="1" smtClean="0">
                <a:solidFill>
                  <a:schemeClr val="accent6">
                    <a:lumMod val="75000"/>
                  </a:schemeClr>
                </a:solidFill>
              </a:rPr>
              <a:t>fissiles</a:t>
            </a:r>
            <a:endParaRPr lang="en-US" sz="3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901421" y="4143809"/>
            <a:ext cx="123465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Spent</a:t>
            </a:r>
          </a:p>
          <a:p>
            <a:pPr algn="ctr"/>
            <a:r>
              <a:rPr lang="en-US" sz="3200" dirty="0" smtClean="0"/>
              <a:t>Fuel</a:t>
            </a:r>
            <a:endParaRPr lang="en-US" sz="3200" dirty="0"/>
          </a:p>
        </p:txBody>
      </p:sp>
      <p:sp>
        <p:nvSpPr>
          <p:cNvPr id="19" name="Oval 18"/>
          <p:cNvSpPr/>
          <p:nvPr/>
        </p:nvSpPr>
        <p:spPr>
          <a:xfrm>
            <a:off x="0" y="1119983"/>
            <a:ext cx="2456938" cy="1947565"/>
          </a:xfrm>
          <a:prstGeom prst="ellipse">
            <a:avLst/>
          </a:prstGeom>
          <a:solidFill>
            <a:schemeClr val="accent1">
              <a:lumMod val="25000"/>
              <a:lumOff val="75000"/>
            </a:scheme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pPr algn="ctr"/>
            <a:r>
              <a:rPr lang="en-US" sz="2800" dirty="0" smtClean="0">
                <a:solidFill>
                  <a:schemeClr val="accent1"/>
                </a:solidFill>
              </a:rPr>
              <a:t>Production</a:t>
            </a:r>
          </a:p>
          <a:p>
            <a:pPr algn="ctr"/>
            <a:r>
              <a:rPr lang="en-US" sz="2800" dirty="0" smtClean="0">
                <a:solidFill>
                  <a:schemeClr val="accent1"/>
                </a:solidFill>
              </a:rPr>
              <a:t>of MOX/</a:t>
            </a:r>
            <a:r>
              <a:rPr lang="en-US" sz="2800" dirty="0" err="1" smtClean="0">
                <a:solidFill>
                  <a:schemeClr val="accent1"/>
                </a:solidFill>
              </a:rPr>
              <a:t>Ure</a:t>
            </a:r>
            <a:r>
              <a:rPr lang="en-US" sz="2800" dirty="0" smtClean="0">
                <a:solidFill>
                  <a:schemeClr val="accent1"/>
                </a:solidFill>
              </a:rPr>
              <a:t> fuel</a:t>
            </a:r>
            <a:endParaRPr lang="en-US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1918431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/>
        </p:nvSpPr>
        <p:spPr>
          <a:xfrm>
            <a:off x="1638000" y="2722172"/>
            <a:ext cx="5207000" cy="5130800"/>
          </a:xfrm>
          <a:custGeom>
            <a:avLst/>
            <a:gdLst>
              <a:gd name="connsiteX0" fmla="*/ 0 w 5207000"/>
              <a:gd name="connsiteY0" fmla="*/ 0 h 5130800"/>
              <a:gd name="connsiteX1" fmla="*/ 431800 w 5207000"/>
              <a:gd name="connsiteY1" fmla="*/ 1498600 h 5130800"/>
              <a:gd name="connsiteX2" fmla="*/ 1244600 w 5207000"/>
              <a:gd name="connsiteY2" fmla="*/ 3276600 h 5130800"/>
              <a:gd name="connsiteX3" fmla="*/ 2768600 w 5207000"/>
              <a:gd name="connsiteY3" fmla="*/ 4394200 h 5130800"/>
              <a:gd name="connsiteX4" fmla="*/ 5207000 w 5207000"/>
              <a:gd name="connsiteY4" fmla="*/ 5130800 h 513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07000" h="5130800">
                <a:moveTo>
                  <a:pt x="0" y="0"/>
                </a:moveTo>
                <a:cubicBezTo>
                  <a:pt x="112183" y="476250"/>
                  <a:pt x="224367" y="952500"/>
                  <a:pt x="431800" y="1498600"/>
                </a:cubicBezTo>
                <a:cubicBezTo>
                  <a:pt x="639233" y="2044700"/>
                  <a:pt x="855133" y="2794000"/>
                  <a:pt x="1244600" y="3276600"/>
                </a:cubicBezTo>
                <a:cubicBezTo>
                  <a:pt x="1634067" y="3759200"/>
                  <a:pt x="2108200" y="4085167"/>
                  <a:pt x="2768600" y="4394200"/>
                </a:cubicBezTo>
                <a:cubicBezTo>
                  <a:pt x="3429000" y="4703233"/>
                  <a:pt x="5207000" y="5130800"/>
                  <a:pt x="5207000" y="5130800"/>
                </a:cubicBezTo>
              </a:path>
            </a:pathLst>
          </a:custGeom>
          <a:ln w="190500">
            <a:solidFill>
              <a:schemeClr val="accent4">
                <a:lumMod val="7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/>
          <p:cNvSpPr/>
          <p:nvPr/>
        </p:nvSpPr>
        <p:spPr>
          <a:xfrm>
            <a:off x="1800415" y="871927"/>
            <a:ext cx="2372823" cy="1761344"/>
          </a:xfrm>
          <a:custGeom>
            <a:avLst/>
            <a:gdLst>
              <a:gd name="connsiteX0" fmla="*/ 1582373 w 1582373"/>
              <a:gd name="connsiteY0" fmla="*/ 907243 h 907243"/>
              <a:gd name="connsiteX1" fmla="*/ 1199379 w 1582373"/>
              <a:gd name="connsiteY1" fmla="*/ 181458 h 907243"/>
              <a:gd name="connsiteX2" fmla="*/ 685359 w 1582373"/>
              <a:gd name="connsiteY2" fmla="*/ 12 h 907243"/>
              <a:gd name="connsiteX3" fmla="*/ 0 w 1582373"/>
              <a:gd name="connsiteY3" fmla="*/ 171378 h 907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82373" h="907243">
                <a:moveTo>
                  <a:pt x="1582373" y="907243"/>
                </a:moveTo>
                <a:cubicBezTo>
                  <a:pt x="1465627" y="619953"/>
                  <a:pt x="1348881" y="332663"/>
                  <a:pt x="1199379" y="181458"/>
                </a:cubicBezTo>
                <a:cubicBezTo>
                  <a:pt x="1049877" y="30253"/>
                  <a:pt x="885255" y="1692"/>
                  <a:pt x="685359" y="12"/>
                </a:cubicBezTo>
                <a:cubicBezTo>
                  <a:pt x="485463" y="-1668"/>
                  <a:pt x="0" y="171378"/>
                  <a:pt x="0" y="171378"/>
                </a:cubicBezTo>
              </a:path>
            </a:pathLst>
          </a:custGeom>
          <a:ln w="190500">
            <a:solidFill>
              <a:schemeClr val="accent4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5144889" y="3794540"/>
            <a:ext cx="1570712" cy="1011752"/>
            <a:chOff x="5173464" y="3795414"/>
            <a:chExt cx="1570712" cy="1011752"/>
          </a:xfrm>
        </p:grpSpPr>
        <p:sp>
          <p:nvSpPr>
            <p:cNvPr id="11" name="Freeform 10"/>
            <p:cNvSpPr/>
            <p:nvPr/>
          </p:nvSpPr>
          <p:spPr>
            <a:xfrm rot="19566990">
              <a:off x="5173464" y="4018426"/>
              <a:ext cx="1020584" cy="713733"/>
            </a:xfrm>
            <a:custGeom>
              <a:avLst/>
              <a:gdLst>
                <a:gd name="connsiteX0" fmla="*/ 0 w 929242"/>
                <a:gd name="connsiteY0" fmla="*/ 0 h 578241"/>
                <a:gd name="connsiteX1" fmla="*/ 671119 w 929242"/>
                <a:gd name="connsiteY1" fmla="*/ 258143 h 578241"/>
                <a:gd name="connsiteX2" fmla="*/ 929242 w 929242"/>
                <a:gd name="connsiteY2" fmla="*/ 578241 h 5782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29242" h="578241">
                  <a:moveTo>
                    <a:pt x="0" y="0"/>
                  </a:moveTo>
                  <a:cubicBezTo>
                    <a:pt x="258122" y="80884"/>
                    <a:pt x="516245" y="161769"/>
                    <a:pt x="671119" y="258143"/>
                  </a:cubicBezTo>
                  <a:cubicBezTo>
                    <a:pt x="825993" y="354517"/>
                    <a:pt x="929242" y="578241"/>
                    <a:pt x="929242" y="578241"/>
                  </a:cubicBezTo>
                </a:path>
              </a:pathLst>
            </a:custGeom>
            <a:ln w="444500">
              <a:solidFill>
                <a:schemeClr val="accent4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Isosceles Triangle 11"/>
            <p:cNvSpPr/>
            <p:nvPr/>
          </p:nvSpPr>
          <p:spPr>
            <a:xfrm rot="5976342">
              <a:off x="5886130" y="3949119"/>
              <a:ext cx="1011752" cy="704341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3" name="Straight Connector 12"/>
          <p:cNvCxnSpPr/>
          <p:nvPr/>
        </p:nvCxnSpPr>
        <p:spPr>
          <a:xfrm flipH="1" flipV="1">
            <a:off x="4380115" y="3209925"/>
            <a:ext cx="245198" cy="933884"/>
          </a:xfrm>
          <a:prstGeom prst="line">
            <a:avLst/>
          </a:prstGeom>
          <a:ln w="381000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tilted_arrow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134"/>
          <a:stretch/>
        </p:blipFill>
        <p:spPr>
          <a:xfrm rot="20223625">
            <a:off x="3213782" y="4218274"/>
            <a:ext cx="2028788" cy="1296000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4315566" y="1390920"/>
            <a:ext cx="1139827" cy="1242352"/>
            <a:chOff x="7069665" y="158480"/>
            <a:chExt cx="1139827" cy="1242352"/>
          </a:xfrm>
        </p:grpSpPr>
        <p:sp>
          <p:nvSpPr>
            <p:cNvPr id="6" name="Freeform 5"/>
            <p:cNvSpPr/>
            <p:nvPr/>
          </p:nvSpPr>
          <p:spPr>
            <a:xfrm>
              <a:off x="7069665" y="369652"/>
              <a:ext cx="978790" cy="1031180"/>
            </a:xfrm>
            <a:custGeom>
              <a:avLst/>
              <a:gdLst>
                <a:gd name="connsiteX0" fmla="*/ 0 w 262466"/>
                <a:gd name="connsiteY0" fmla="*/ 592667 h 592667"/>
                <a:gd name="connsiteX1" fmla="*/ 101600 w 262466"/>
                <a:gd name="connsiteY1" fmla="*/ 139700 h 592667"/>
                <a:gd name="connsiteX2" fmla="*/ 262466 w 262466"/>
                <a:gd name="connsiteY2" fmla="*/ 0 h 592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2466" h="592667">
                  <a:moveTo>
                    <a:pt x="0" y="592667"/>
                  </a:moveTo>
                  <a:cubicBezTo>
                    <a:pt x="28928" y="415572"/>
                    <a:pt x="57856" y="238478"/>
                    <a:pt x="101600" y="139700"/>
                  </a:cubicBezTo>
                  <a:cubicBezTo>
                    <a:pt x="145344" y="40922"/>
                    <a:pt x="262466" y="0"/>
                    <a:pt x="262466" y="0"/>
                  </a:cubicBezTo>
                </a:path>
              </a:pathLst>
            </a:custGeom>
            <a:ln w="190500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Isosceles Triangle 6"/>
            <p:cNvSpPr/>
            <p:nvPr/>
          </p:nvSpPr>
          <p:spPr>
            <a:xfrm rot="4407395">
              <a:off x="7837283" y="208615"/>
              <a:ext cx="422344" cy="322074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Rounded Rectangle 7"/>
          <p:cNvSpPr/>
          <p:nvPr/>
        </p:nvSpPr>
        <p:spPr>
          <a:xfrm>
            <a:off x="6823653" y="4037896"/>
            <a:ext cx="2163388" cy="886398"/>
          </a:xfrm>
          <a:prstGeom prst="roundRect">
            <a:avLst/>
          </a:prstGeom>
          <a:gradFill flip="none" rotWithShape="1">
            <a:gsLst>
              <a:gs pos="0">
                <a:schemeClr val="bg2"/>
              </a:gs>
              <a:gs pos="100000">
                <a:schemeClr val="bg2">
                  <a:lumMod val="20000"/>
                  <a:lumOff val="80000"/>
                </a:schemeClr>
              </a:gs>
            </a:gsLst>
            <a:path path="rect">
              <a:fillToRect l="100000" t="100000"/>
            </a:path>
            <a:tileRect r="-100000" b="-100000"/>
          </a:gra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2400" dirty="0" err="1" smtClean="0">
                <a:solidFill>
                  <a:schemeClr val="accent6">
                    <a:lumMod val="75000"/>
                  </a:schemeClr>
                </a:solidFill>
              </a:rPr>
              <a:t>Unreprocessed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 fuel</a:t>
            </a:r>
            <a:endParaRPr lang="en-U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521478" y="619151"/>
            <a:ext cx="2604349" cy="1333499"/>
          </a:xfrm>
          <a:prstGeom prst="roundRect">
            <a:avLst/>
          </a:prstGeom>
          <a:gradFill flip="none" rotWithShape="1">
            <a:gsLst>
              <a:gs pos="0">
                <a:schemeClr val="bg2"/>
              </a:gs>
              <a:gs pos="100000">
                <a:schemeClr val="bg2">
                  <a:lumMod val="20000"/>
                  <a:lumOff val="80000"/>
                </a:schemeClr>
              </a:gs>
            </a:gsLst>
            <a:path path="rect">
              <a:fillToRect l="100000" t="100000"/>
            </a:path>
            <a:tileRect r="-100000" b="-100000"/>
          </a:gra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Waste from reprocessing</a:t>
            </a:r>
            <a:endParaRPr lang="en-US" sz="3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2872700" y="2563707"/>
            <a:ext cx="3809375" cy="794702"/>
          </a:xfrm>
          <a:prstGeom prst="ellipse">
            <a:avLst/>
          </a:prstGeom>
          <a:solidFill>
            <a:schemeClr val="accent1">
              <a:lumMod val="25000"/>
              <a:lumOff val="75000"/>
            </a:scheme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36000" rIns="0" bIns="36000" rtlCol="0" anchor="ctr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1"/>
                </a:solidFill>
              </a:rPr>
              <a:t>Reprocessing</a:t>
            </a:r>
            <a:endParaRPr lang="en-US" sz="3200" dirty="0">
              <a:solidFill>
                <a:schemeClr val="accent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2530301" y="336333"/>
            <a:ext cx="2314640" cy="1143389"/>
          </a:xfrm>
          <a:prstGeom prst="roundRect">
            <a:avLst/>
          </a:prstGeom>
          <a:gradFill flip="none" rotWithShape="1">
            <a:gsLst>
              <a:gs pos="0">
                <a:schemeClr val="bg2"/>
              </a:gs>
              <a:gs pos="100000">
                <a:schemeClr val="bg2">
                  <a:lumMod val="20000"/>
                  <a:lumOff val="80000"/>
                </a:schemeClr>
              </a:gs>
            </a:gsLst>
            <a:path path="rect">
              <a:fillToRect l="100000" t="100000"/>
            </a:path>
            <a:tileRect r="-100000" b="-100000"/>
          </a:gra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Separated </a:t>
            </a:r>
            <a:r>
              <a:rPr lang="en-US" sz="3200" dirty="0" err="1" smtClean="0">
                <a:solidFill>
                  <a:schemeClr val="accent6">
                    <a:lumMod val="75000"/>
                  </a:schemeClr>
                </a:solidFill>
              </a:rPr>
              <a:t>fissiles</a:t>
            </a:r>
            <a:endParaRPr lang="en-US" sz="3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901421" y="4143809"/>
            <a:ext cx="123465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Spent</a:t>
            </a:r>
          </a:p>
          <a:p>
            <a:pPr algn="ctr"/>
            <a:r>
              <a:rPr lang="en-US" sz="3200" dirty="0" smtClean="0"/>
              <a:t>Fuel</a:t>
            </a:r>
            <a:endParaRPr lang="en-US" sz="3200" dirty="0"/>
          </a:p>
        </p:txBody>
      </p:sp>
      <p:sp>
        <p:nvSpPr>
          <p:cNvPr id="19" name="Oval 18"/>
          <p:cNvSpPr/>
          <p:nvPr/>
        </p:nvSpPr>
        <p:spPr>
          <a:xfrm>
            <a:off x="0" y="1119983"/>
            <a:ext cx="2456938" cy="1947565"/>
          </a:xfrm>
          <a:prstGeom prst="ellipse">
            <a:avLst/>
          </a:prstGeom>
          <a:solidFill>
            <a:schemeClr val="accent1">
              <a:lumMod val="25000"/>
              <a:lumOff val="75000"/>
            </a:scheme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pPr algn="ctr"/>
            <a:r>
              <a:rPr lang="en-US" sz="2800" dirty="0" smtClean="0">
                <a:solidFill>
                  <a:schemeClr val="accent1"/>
                </a:solidFill>
              </a:rPr>
              <a:t>Production</a:t>
            </a:r>
          </a:p>
          <a:p>
            <a:pPr algn="ctr"/>
            <a:r>
              <a:rPr lang="en-US" sz="2800" dirty="0" smtClean="0">
                <a:solidFill>
                  <a:schemeClr val="accent1"/>
                </a:solidFill>
              </a:rPr>
              <a:t>of MOX/</a:t>
            </a:r>
            <a:r>
              <a:rPr lang="en-US" sz="2800" dirty="0" err="1" smtClean="0">
                <a:solidFill>
                  <a:schemeClr val="accent1"/>
                </a:solidFill>
              </a:rPr>
              <a:t>Ure</a:t>
            </a:r>
            <a:r>
              <a:rPr lang="en-US" sz="2800" dirty="0" smtClean="0">
                <a:solidFill>
                  <a:schemeClr val="accent1"/>
                </a:solidFill>
              </a:rPr>
              <a:t> fuel</a:t>
            </a:r>
            <a:endParaRPr lang="en-US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6859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xmlns:p14="http://schemas.microsoft.com/office/powerpoint/2010/main" spd="med" advClick="0" advTm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4"/>
          <p:cNvSpPr/>
          <p:nvPr/>
        </p:nvSpPr>
        <p:spPr>
          <a:xfrm>
            <a:off x="1625600" y="-2469600"/>
            <a:ext cx="5207000" cy="5130800"/>
          </a:xfrm>
          <a:custGeom>
            <a:avLst/>
            <a:gdLst>
              <a:gd name="connsiteX0" fmla="*/ 0 w 5207000"/>
              <a:gd name="connsiteY0" fmla="*/ 0 h 5130800"/>
              <a:gd name="connsiteX1" fmla="*/ 431800 w 5207000"/>
              <a:gd name="connsiteY1" fmla="*/ 1498600 h 5130800"/>
              <a:gd name="connsiteX2" fmla="*/ 1244600 w 5207000"/>
              <a:gd name="connsiteY2" fmla="*/ 3276600 h 5130800"/>
              <a:gd name="connsiteX3" fmla="*/ 2768600 w 5207000"/>
              <a:gd name="connsiteY3" fmla="*/ 4394200 h 5130800"/>
              <a:gd name="connsiteX4" fmla="*/ 5207000 w 5207000"/>
              <a:gd name="connsiteY4" fmla="*/ 5130800 h 513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07000" h="5130800">
                <a:moveTo>
                  <a:pt x="0" y="0"/>
                </a:moveTo>
                <a:cubicBezTo>
                  <a:pt x="112183" y="476250"/>
                  <a:pt x="224367" y="952500"/>
                  <a:pt x="431800" y="1498600"/>
                </a:cubicBezTo>
                <a:cubicBezTo>
                  <a:pt x="639233" y="2044700"/>
                  <a:pt x="855133" y="2794000"/>
                  <a:pt x="1244600" y="3276600"/>
                </a:cubicBezTo>
                <a:cubicBezTo>
                  <a:pt x="1634067" y="3759200"/>
                  <a:pt x="2108200" y="4085167"/>
                  <a:pt x="2768600" y="4394200"/>
                </a:cubicBezTo>
                <a:cubicBezTo>
                  <a:pt x="3429000" y="4703233"/>
                  <a:pt x="5207000" y="5130800"/>
                  <a:pt x="5207000" y="5130800"/>
                </a:cubicBezTo>
              </a:path>
            </a:pathLst>
          </a:custGeom>
          <a:ln w="190500">
            <a:solidFill>
              <a:schemeClr val="accent4">
                <a:lumMod val="7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482389" y="185417"/>
            <a:ext cx="3441243" cy="3448287"/>
            <a:chOff x="2509625" y="1451571"/>
            <a:chExt cx="2364440" cy="2365200"/>
          </a:xfrm>
        </p:grpSpPr>
        <p:sp>
          <p:nvSpPr>
            <p:cNvPr id="4" name="Oval 3"/>
            <p:cNvSpPr>
              <a:spLocks noChangeAspect="1"/>
            </p:cNvSpPr>
            <p:nvPr/>
          </p:nvSpPr>
          <p:spPr>
            <a:xfrm>
              <a:off x="2509625" y="1451571"/>
              <a:ext cx="2364440" cy="2365200"/>
            </a:xfrm>
            <a:prstGeom prst="ellipse">
              <a:avLst/>
            </a:prstGeom>
            <a:solidFill>
              <a:schemeClr val="accent5">
                <a:lumMod val="75000"/>
                <a:alpha val="62000"/>
              </a:schemeClr>
            </a:solidFill>
            <a:ln>
              <a:solidFill>
                <a:schemeClr val="bg1">
                  <a:lumMod val="1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509625" y="2864844"/>
              <a:ext cx="2287252" cy="752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4000" dirty="0" smtClean="0">
                  <a:solidFill>
                    <a:schemeClr val="bg1"/>
                  </a:solidFill>
                  <a:latin typeface="+mj-lt"/>
                </a:rPr>
                <a:t>Power reactors</a:t>
              </a:r>
              <a:endParaRPr lang="en-US" sz="4000" dirty="0">
                <a:solidFill>
                  <a:schemeClr val="bg1"/>
                </a:solidFill>
                <a:latin typeface="+mj-lt"/>
              </a:endParaRPr>
            </a:p>
          </p:txBody>
        </p:sp>
        <p:pic>
          <p:nvPicPr>
            <p:cNvPr id="6" name="Picture 5" descr="NuclearPowerPlant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26787" y="1633017"/>
              <a:ext cx="1004073" cy="1252482"/>
            </a:xfrm>
            <a:prstGeom prst="rect">
              <a:avLst/>
            </a:prstGeom>
          </p:spPr>
        </p:pic>
      </p:grpSp>
      <p:pic>
        <p:nvPicPr>
          <p:cNvPr id="19" name="Picture 18" descr="fuel_arrow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783" r="-320"/>
          <a:stretch/>
        </p:blipFill>
        <p:spPr>
          <a:xfrm>
            <a:off x="0" y="1349779"/>
            <a:ext cx="1512000" cy="896086"/>
          </a:xfrm>
          <a:prstGeom prst="rect">
            <a:avLst/>
          </a:prstGeom>
        </p:spPr>
      </p:pic>
      <p:sp>
        <p:nvSpPr>
          <p:cNvPr id="51" name="Down Arrow 50"/>
          <p:cNvSpPr/>
          <p:nvPr/>
        </p:nvSpPr>
        <p:spPr>
          <a:xfrm rot="2512985">
            <a:off x="1860073" y="3233152"/>
            <a:ext cx="352440" cy="430322"/>
          </a:xfrm>
          <a:prstGeom prst="downArrow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ounded Rectangle 51"/>
          <p:cNvSpPr/>
          <p:nvPr/>
        </p:nvSpPr>
        <p:spPr>
          <a:xfrm>
            <a:off x="231757" y="3643956"/>
            <a:ext cx="2614228" cy="1367858"/>
          </a:xfrm>
          <a:prstGeom prst="roundRect">
            <a:avLst/>
          </a:prstGeom>
          <a:gradFill flip="none" rotWithShape="1">
            <a:gsLst>
              <a:gs pos="0">
                <a:schemeClr val="bg2"/>
              </a:gs>
              <a:gs pos="100000">
                <a:schemeClr val="bg2">
                  <a:lumMod val="20000"/>
                  <a:lumOff val="80000"/>
                </a:schemeClr>
              </a:gs>
            </a:gsLst>
            <a:path path="rect">
              <a:fillToRect l="100000" t="100000"/>
            </a:path>
            <a:tileRect r="-100000" b="-100000"/>
          </a:gra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Liquid and gaseous radioactive waste</a:t>
            </a:r>
            <a:endParaRPr lang="en-U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3149506" y="4046967"/>
            <a:ext cx="1976313" cy="944640"/>
          </a:xfrm>
          <a:prstGeom prst="roundRect">
            <a:avLst/>
          </a:prstGeom>
          <a:gradFill flip="none" rotWithShape="1">
            <a:gsLst>
              <a:gs pos="0">
                <a:schemeClr val="bg2"/>
              </a:gs>
              <a:gs pos="100000">
                <a:schemeClr val="bg2">
                  <a:lumMod val="20000"/>
                  <a:lumOff val="80000"/>
                </a:schemeClr>
              </a:gs>
            </a:gsLst>
            <a:path path="rect">
              <a:fillToRect l="100000" t="100000"/>
            </a:path>
            <a:tileRect r="-100000" b="-100000"/>
          </a:gra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Low level waste</a:t>
            </a:r>
            <a:endParaRPr lang="en-U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4" name="Rounded Rectangle 53"/>
          <p:cNvSpPr/>
          <p:nvPr/>
        </p:nvSpPr>
        <p:spPr>
          <a:xfrm>
            <a:off x="5198091" y="3246663"/>
            <a:ext cx="1864162" cy="876565"/>
          </a:xfrm>
          <a:prstGeom prst="roundRect">
            <a:avLst/>
          </a:prstGeom>
          <a:gradFill flip="none" rotWithShape="1">
            <a:gsLst>
              <a:gs pos="0">
                <a:schemeClr val="bg2"/>
              </a:gs>
              <a:gs pos="100000">
                <a:schemeClr val="bg2">
                  <a:lumMod val="20000"/>
                  <a:lumOff val="80000"/>
                </a:schemeClr>
              </a:gs>
            </a:gsLst>
            <a:path path="rect">
              <a:fillToRect l="100000" t="100000"/>
            </a:path>
            <a:tileRect r="-100000" b="-100000"/>
          </a:gra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Waste from dismantling</a:t>
            </a:r>
            <a:endParaRPr lang="en-U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5" name="Down Arrow 54"/>
          <p:cNvSpPr/>
          <p:nvPr/>
        </p:nvSpPr>
        <p:spPr>
          <a:xfrm rot="20139599">
            <a:off x="3532702" y="3564415"/>
            <a:ext cx="311651" cy="437785"/>
          </a:xfrm>
          <a:prstGeom prst="downArrow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Down Arrow 55"/>
          <p:cNvSpPr/>
          <p:nvPr/>
        </p:nvSpPr>
        <p:spPr>
          <a:xfrm rot="18107959">
            <a:off x="4643174" y="2848434"/>
            <a:ext cx="342574" cy="688366"/>
          </a:xfrm>
          <a:prstGeom prst="downArrow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7" name="Picture 56" descr="tilted_arrow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780" t="29553" r="11780" b="-3076"/>
          <a:stretch/>
        </p:blipFill>
        <p:spPr>
          <a:xfrm rot="20223625">
            <a:off x="3234830" y="-321998"/>
            <a:ext cx="2028788" cy="14040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-58103" y="1218780"/>
            <a:ext cx="123465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New</a:t>
            </a:r>
          </a:p>
          <a:p>
            <a:pPr algn="ctr"/>
            <a:r>
              <a:rPr lang="en-US" sz="3200" b="1" dirty="0" smtClean="0"/>
              <a:t>Fuel</a:t>
            </a:r>
            <a:endParaRPr lang="en-US" sz="3200" b="1" dirty="0"/>
          </a:p>
        </p:txBody>
      </p:sp>
      <p:sp>
        <p:nvSpPr>
          <p:cNvPr id="16" name="Rounded Rectangle 15"/>
          <p:cNvSpPr/>
          <p:nvPr/>
        </p:nvSpPr>
        <p:spPr>
          <a:xfrm>
            <a:off x="7062252" y="2206766"/>
            <a:ext cx="1973067" cy="908868"/>
          </a:xfrm>
          <a:prstGeom prst="roundRect">
            <a:avLst/>
          </a:prstGeom>
          <a:gradFill flip="none" rotWithShape="1">
            <a:gsLst>
              <a:gs pos="0">
                <a:schemeClr val="bg2"/>
              </a:gs>
              <a:gs pos="100000">
                <a:schemeClr val="bg2">
                  <a:lumMod val="20000"/>
                  <a:lumOff val="80000"/>
                </a:schemeClr>
              </a:gs>
            </a:gsLst>
            <a:path path="rect">
              <a:fillToRect l="100000" t="100000"/>
            </a:path>
            <a:tileRect r="-100000" b="-100000"/>
          </a:gra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Used MOX</a:t>
            </a:r>
            <a:endParaRPr lang="en-US" sz="32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0428728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NW_Full.png"/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126000" y="-5151600"/>
            <a:ext cx="18322290" cy="10305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26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3000" fill="hold"/>
                                        <p:tgtEl>
                                          <p:spTgt spid="4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0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2.83951E-6 L 0.5 0.49383 " pathEditMode="relative" ptsTypes="AA">
                                      <p:cBhvr>
                                        <p:cTn id="8" dur="3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artoon_elephant_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355" y="609667"/>
            <a:ext cx="4206317" cy="401512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357303" y="609667"/>
            <a:ext cx="370049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800000"/>
                </a:solidFill>
                <a:latin typeface="Ampersand"/>
                <a:cs typeface="Ampersand"/>
              </a:rPr>
              <a:t>The difficulty is in switching from slide 1 to slide 2</a:t>
            </a:r>
            <a:endParaRPr lang="en-US" sz="4000" dirty="0">
              <a:solidFill>
                <a:srgbClr val="800000"/>
              </a:solidFill>
              <a:latin typeface="Ampersand"/>
              <a:cs typeface="Ampersand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685301" y="3457038"/>
            <a:ext cx="267444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>
                <a:latin typeface="Impact"/>
                <a:cs typeface="Impact"/>
              </a:rPr>
              <a:t>SLIDE 1</a:t>
            </a:r>
            <a:endParaRPr lang="en-US" sz="6600" dirty="0">
              <a:latin typeface="Impact"/>
              <a:cs typeface="Impact"/>
            </a:endParaRPr>
          </a:p>
        </p:txBody>
      </p:sp>
    </p:spTree>
    <p:extLst>
      <p:ext uri="{BB962C8B-B14F-4D97-AF65-F5344CB8AC3E}">
        <p14:creationId xmlns:p14="http://schemas.microsoft.com/office/powerpoint/2010/main" val="800806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xmlns:p14="http://schemas.microsoft.com/office/powerpoint/2010/main" spd="slow" advClick="0" advTm="0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artoon_elephant_T.png"/>
          <p:cNvPicPr preferRelativeResize="0"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3200" y="1609200"/>
            <a:ext cx="2103157" cy="200756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357303" y="609667"/>
            <a:ext cx="370049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800000"/>
                </a:solidFill>
                <a:latin typeface="Ampersand"/>
                <a:cs typeface="Ampersand"/>
              </a:rPr>
              <a:t>The difficulty is in switching from slide 1 to slide 2</a:t>
            </a:r>
            <a:endParaRPr lang="en-US" sz="4000" dirty="0">
              <a:solidFill>
                <a:srgbClr val="800000"/>
              </a:solidFill>
              <a:latin typeface="Ampersand"/>
              <a:cs typeface="Ampersand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685301" y="3457038"/>
            <a:ext cx="267444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>
                <a:latin typeface="Impact"/>
                <a:cs typeface="Impact"/>
              </a:rPr>
              <a:t>SLIDE 2</a:t>
            </a:r>
            <a:endParaRPr lang="en-US" sz="6600" dirty="0">
              <a:latin typeface="Impact"/>
              <a:cs typeface="Impact"/>
            </a:endParaRPr>
          </a:p>
        </p:txBody>
      </p:sp>
    </p:spTree>
    <p:extLst>
      <p:ext uri="{BB962C8B-B14F-4D97-AF65-F5344CB8AC3E}">
        <p14:creationId xmlns:p14="http://schemas.microsoft.com/office/powerpoint/2010/main" val="334169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49538" y="3206222"/>
            <a:ext cx="550616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Dial &amp; Needle</a:t>
            </a:r>
          </a:p>
        </p:txBody>
      </p:sp>
    </p:spTree>
    <p:extLst>
      <p:ext uri="{BB962C8B-B14F-4D97-AF65-F5344CB8AC3E}">
        <p14:creationId xmlns:p14="http://schemas.microsoft.com/office/powerpoint/2010/main" val="11913370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Block Arc 14"/>
          <p:cNvSpPr>
            <a:spLocks/>
          </p:cNvSpPr>
          <p:nvPr/>
        </p:nvSpPr>
        <p:spPr>
          <a:xfrm rot="19383810">
            <a:off x="2341452" y="756825"/>
            <a:ext cx="5233463" cy="5259435"/>
          </a:xfrm>
          <a:prstGeom prst="blockArc">
            <a:avLst>
              <a:gd name="adj1" fmla="val 14342892"/>
              <a:gd name="adj2" fmla="val 986029"/>
              <a:gd name="adj3" fmla="val 23540"/>
            </a:avLst>
          </a:prstGeom>
          <a:gradFill flip="none" rotWithShape="1">
            <a:gsLst>
              <a:gs pos="0">
                <a:srgbClr val="FF0000"/>
              </a:gs>
              <a:gs pos="93000">
                <a:schemeClr val="bg1"/>
              </a:gs>
              <a:gs pos="50000">
                <a:srgbClr val="FFFF00"/>
              </a:gs>
            </a:gsLst>
            <a:lin ang="10800000" scaled="0"/>
            <a:tileRect/>
          </a:gradFill>
          <a:ln w="25400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2328903" y="2702244"/>
            <a:ext cx="5205343" cy="1680352"/>
            <a:chOff x="2328903" y="2702244"/>
            <a:chExt cx="5205343" cy="1680352"/>
          </a:xfrm>
        </p:grpSpPr>
        <p:grpSp>
          <p:nvGrpSpPr>
            <p:cNvPr id="18" name="Group 17"/>
            <p:cNvGrpSpPr/>
            <p:nvPr/>
          </p:nvGrpSpPr>
          <p:grpSpPr>
            <a:xfrm rot="17844737">
              <a:off x="3562382" y="1468765"/>
              <a:ext cx="450000" cy="2916958"/>
              <a:chOff x="4129878" y="1787379"/>
              <a:chExt cx="600000" cy="3305506"/>
            </a:xfrm>
          </p:grpSpPr>
          <p:sp>
            <p:nvSpPr>
              <p:cNvPr id="16" name="Isosceles Triangle 15"/>
              <p:cNvSpPr/>
              <p:nvPr/>
            </p:nvSpPr>
            <p:spPr>
              <a:xfrm>
                <a:off x="4293042" y="1787379"/>
                <a:ext cx="287131" cy="2986846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8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4129878" y="4582944"/>
                <a:ext cx="600000" cy="50994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8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9" name="Rectangle 18"/>
            <p:cNvSpPr/>
            <p:nvPr/>
          </p:nvSpPr>
          <p:spPr>
            <a:xfrm rot="17844737">
              <a:off x="5732508" y="2580858"/>
              <a:ext cx="571500" cy="3031976"/>
            </a:xfrm>
            <a:prstGeom prst="rect">
              <a:avLst/>
            </a:prstGeom>
            <a:noFill/>
            <a:ln>
              <a:noFill/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Rectangle 26"/>
          <p:cNvSpPr/>
          <p:nvPr/>
        </p:nvSpPr>
        <p:spPr>
          <a:xfrm rot="17851574">
            <a:off x="4022019" y="724547"/>
            <a:ext cx="659945" cy="500362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582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49538" y="3206222"/>
            <a:ext cx="550616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Mock Web search</a:t>
            </a:r>
          </a:p>
        </p:txBody>
      </p:sp>
    </p:spTree>
    <p:extLst>
      <p:ext uri="{BB962C8B-B14F-4D97-AF65-F5344CB8AC3E}">
        <p14:creationId xmlns:p14="http://schemas.microsoft.com/office/powerpoint/2010/main" val="13893042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47664" y="1347615"/>
            <a:ext cx="6264696" cy="946804"/>
          </a:xfrm>
          <a:prstGeom prst="rect">
            <a:avLst/>
          </a:prstGeom>
          <a:solidFill>
            <a:srgbClr val="FFFFFF"/>
          </a:solidFill>
          <a:ln w="31750">
            <a:solidFill>
              <a:schemeClr val="tx1">
                <a:lumMod val="65000"/>
                <a:lumOff val="35000"/>
              </a:schemeClr>
            </a:solidFill>
          </a:ln>
          <a:effectLst>
            <a:innerShdw blurRad="63500" dist="50800" dir="13500000">
              <a:srgbClr val="000000">
                <a:alpha val="5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347864" y="3075807"/>
            <a:ext cx="2808312" cy="646331"/>
          </a:xfrm>
          <a:prstGeom prst="rect">
            <a:avLst/>
          </a:prstGeom>
          <a:solidFill>
            <a:srgbClr val="B9B9B9"/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0A0A0A"/>
                </a:solidFill>
                <a:latin typeface="Arial"/>
                <a:cs typeface="Arial"/>
              </a:rPr>
              <a:t>Search</a:t>
            </a:r>
            <a:endParaRPr lang="en-US" sz="3600" dirty="0">
              <a:solidFill>
                <a:srgbClr val="0A0A0A"/>
              </a:solidFill>
              <a:latin typeface="Arial"/>
              <a:cs typeface="Arial"/>
            </a:endParaRPr>
          </a:p>
        </p:txBody>
      </p:sp>
      <p:pic>
        <p:nvPicPr>
          <p:cNvPr id="5" name="Picture 4" descr="curso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4562" y="3442590"/>
            <a:ext cx="1116253" cy="98716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691680" y="1347615"/>
            <a:ext cx="28830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rgbClr val="0A0A0A"/>
                </a:solidFill>
                <a:latin typeface="Arial"/>
                <a:cs typeface="Arial"/>
              </a:rPr>
              <a:t>Tallyho</a:t>
            </a:r>
            <a:endParaRPr lang="en-US" sz="5400" dirty="0">
              <a:solidFill>
                <a:srgbClr val="0A0A0A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788459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5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</p:bldLst>
  </p:timing>
</p:sld>
</file>

<file path=ppt/theme/theme1.xml><?xml version="1.0" encoding="utf-8"?>
<a:theme xmlns:a="http://schemas.openxmlformats.org/drawingml/2006/main" name="ApressTemplate-16x9">
  <a:themeElements>
    <a:clrScheme name="Apress Theme">
      <a:dk1>
        <a:srgbClr val="0D0D0D"/>
      </a:dk1>
      <a:lt1>
        <a:srgbClr val="F2F2F2"/>
      </a:lt1>
      <a:dk2>
        <a:srgbClr val="2A2A2A"/>
      </a:dk2>
      <a:lt2>
        <a:srgbClr val="F9C933"/>
      </a:lt2>
      <a:accent1>
        <a:srgbClr val="182B3E"/>
      </a:accent1>
      <a:accent2>
        <a:srgbClr val="F3D68B"/>
      </a:accent2>
      <a:accent3>
        <a:srgbClr val="892C29"/>
      </a:accent3>
      <a:accent4>
        <a:srgbClr val="E58C32"/>
      </a:accent4>
      <a:accent5>
        <a:srgbClr val="DA4244"/>
      </a:accent5>
      <a:accent6>
        <a:srgbClr val="57440F"/>
      </a:accent6>
      <a:hlink>
        <a:srgbClr val="0000FF"/>
      </a:hlink>
      <a:folHlink>
        <a:srgbClr val="800080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华文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9AC61888CFA98488B84943A48CAB4C0" ma:contentTypeVersion="" ma:contentTypeDescription="Create a new document." ma:contentTypeScope="" ma:versionID="21ec4d33b9e9ea185d385521a8b0d5bb">
  <xsd:schema xmlns:xsd="http://www.w3.org/2001/XMLSchema" xmlns:xs="http://www.w3.org/2001/XMLSchema" xmlns:p="http://schemas.microsoft.com/office/2006/metadata/properties" xmlns:ns2="3545e88d-3f31-4bc9-8e69-921603ea672c" targetNamespace="http://schemas.microsoft.com/office/2006/metadata/properties" ma:root="true" ma:fieldsID="47096189450af67886daee89e398084c" ns2:_="">
    <xsd:import namespace="3545e88d-3f31-4bc9-8e69-921603ea672c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545e88d-3f31-4bc9-8e69-921603ea672c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78918DF-B530-4C65-8175-D73A35262D30}"/>
</file>

<file path=customXml/itemProps2.xml><?xml version="1.0" encoding="utf-8"?>
<ds:datastoreItem xmlns:ds="http://schemas.openxmlformats.org/officeDocument/2006/customXml" ds:itemID="{824DB742-E18D-4ACE-A23B-7D1F5350546B}"/>
</file>

<file path=customXml/itemProps3.xml><?xml version="1.0" encoding="utf-8"?>
<ds:datastoreItem xmlns:ds="http://schemas.openxmlformats.org/officeDocument/2006/customXml" ds:itemID="{8BE164E4-9C45-4275-80C5-A68BBDA4784A}"/>
</file>

<file path=docProps/app.xml><?xml version="1.0" encoding="utf-8"?>
<Properties xmlns="http://schemas.openxmlformats.org/officeDocument/2006/extended-properties" xmlns:vt="http://schemas.openxmlformats.org/officeDocument/2006/docPropsVTypes">
  <Template>ApressTemplate-16x9.potx</Template>
  <TotalTime>1297</TotalTime>
  <Words>237</Words>
  <Application>Microsoft Macintosh PowerPoint</Application>
  <PresentationFormat>On-screen Show (16:9)</PresentationFormat>
  <Paragraphs>120</Paragraphs>
  <Slides>35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2" baseType="lpstr">
      <vt:lpstr>Franklin Gothic Medium</vt:lpstr>
      <vt:lpstr>Franklin Gothic Book</vt:lpstr>
      <vt:lpstr>Calibri</vt:lpstr>
      <vt:lpstr>Ampersand</vt:lpstr>
      <vt:lpstr>Impact</vt:lpstr>
      <vt:lpstr>Franklin Gothic Heavy</vt:lpstr>
      <vt:lpstr>ApressTemplate-16x9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Stéphane Faroult</dc:creator>
  <cp:lastModifiedBy>Stéphane Faroult</cp:lastModifiedBy>
  <cp:revision>56</cp:revision>
  <dcterms:created xsi:type="dcterms:W3CDTF">2016-05-15T23:54:54Z</dcterms:created>
  <dcterms:modified xsi:type="dcterms:W3CDTF">2016-08-18T07:11:31Z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0x01010009AC61888CFA98488B84943A48CAB4C0</vt:lpwstr>
  </property>
</Properties>
</file>