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8" r:id="rId3"/>
  </p:sldMasterIdLst>
  <p:notesMasterIdLst>
    <p:notesMasterId r:id="rId58"/>
  </p:notesMasterIdLst>
  <p:sldIdLst>
    <p:sldId id="304" r:id="rId4"/>
    <p:sldId id="256" r:id="rId5"/>
    <p:sldId id="282" r:id="rId6"/>
    <p:sldId id="285" r:id="rId7"/>
    <p:sldId id="283" r:id="rId8"/>
    <p:sldId id="284" r:id="rId9"/>
    <p:sldId id="258" r:id="rId10"/>
    <p:sldId id="312" r:id="rId11"/>
    <p:sldId id="288" r:id="rId12"/>
    <p:sldId id="286" r:id="rId13"/>
    <p:sldId id="257" r:id="rId14"/>
    <p:sldId id="259" r:id="rId15"/>
    <p:sldId id="260" r:id="rId16"/>
    <p:sldId id="261" r:id="rId17"/>
    <p:sldId id="313" r:id="rId18"/>
    <p:sldId id="289" r:id="rId19"/>
    <p:sldId id="291" r:id="rId20"/>
    <p:sldId id="290" r:id="rId21"/>
    <p:sldId id="314" r:id="rId22"/>
    <p:sldId id="319" r:id="rId23"/>
    <p:sldId id="320" r:id="rId24"/>
    <p:sldId id="318" r:id="rId25"/>
    <p:sldId id="295" r:id="rId26"/>
    <p:sldId id="297" r:id="rId27"/>
    <p:sldId id="296" r:id="rId28"/>
    <p:sldId id="263" r:id="rId29"/>
    <p:sldId id="264" r:id="rId30"/>
    <p:sldId id="265" r:id="rId31"/>
    <p:sldId id="298" r:id="rId32"/>
    <p:sldId id="278" r:id="rId33"/>
    <p:sldId id="299" r:id="rId34"/>
    <p:sldId id="302" r:id="rId35"/>
    <p:sldId id="301" r:id="rId36"/>
    <p:sldId id="300" r:id="rId37"/>
    <p:sldId id="303" r:id="rId38"/>
    <p:sldId id="266" r:id="rId39"/>
    <p:sldId id="267" r:id="rId40"/>
    <p:sldId id="269" r:id="rId41"/>
    <p:sldId id="270" r:id="rId42"/>
    <p:sldId id="306" r:id="rId43"/>
    <p:sldId id="308" r:id="rId44"/>
    <p:sldId id="307" r:id="rId45"/>
    <p:sldId id="280" r:id="rId46"/>
    <p:sldId id="309" r:id="rId47"/>
    <p:sldId id="310" r:id="rId48"/>
    <p:sldId id="272" r:id="rId49"/>
    <p:sldId id="273" r:id="rId50"/>
    <p:sldId id="274" r:id="rId51"/>
    <p:sldId id="275" r:id="rId52"/>
    <p:sldId id="276" r:id="rId53"/>
    <p:sldId id="281" r:id="rId54"/>
    <p:sldId id="277" r:id="rId55"/>
    <p:sldId id="311" r:id="rId56"/>
    <p:sldId id="305" r:id="rId57"/>
  </p:sldIdLst>
  <p:sldSz cx="9144000" cy="5143500" type="screen16x9"/>
  <p:notesSz cx="6858000" cy="9144000"/>
  <p:defaultText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40" autoAdjust="0"/>
    <p:restoredTop sz="85998" autoAdjust="0"/>
  </p:normalViewPr>
  <p:slideViewPr>
    <p:cSldViewPr>
      <p:cViewPr varScale="1">
        <p:scale>
          <a:sx n="131" d="100"/>
          <a:sy n="131" d="100"/>
        </p:scale>
        <p:origin x="-738" y="-84"/>
      </p:cViewPr>
      <p:guideLst>
        <p:guide orient="horz" pos="1620"/>
        <p:guide pos="2880"/>
      </p:guideLst>
    </p:cSldViewPr>
  </p:slideViewPr>
  <p:outlineViewPr>
    <p:cViewPr>
      <p:scale>
        <a:sx n="33" d="100"/>
        <a:sy n="33" d="100"/>
      </p:scale>
      <p:origin x="0" y="1252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250449-A08D-43EB-83DE-FBE6E4DF58DD}" type="datetimeFigureOut">
              <a:rPr lang="en-US" smtClean="0"/>
              <a:t>4/2/2019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6616C6-9DE0-4865-BC75-EB7C5EE0BF49}" type="slidenum">
              <a:rPr lang="en-US" smtClean="0"/>
              <a:t>‹#›</a:t>
            </a:fld>
            <a:endParaRPr lang="en-US"/>
          </a:p>
        </p:txBody>
      </p:sp>
    </p:spTree>
    <p:extLst>
      <p:ext uri="{BB962C8B-B14F-4D97-AF65-F5344CB8AC3E}">
        <p14:creationId xmlns:p14="http://schemas.microsoft.com/office/powerpoint/2010/main" val="3979133438"/>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mmons.wikimedia.org/wiki/User_talk:Chris-marti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tackoverflow.com/questions/32071259/constant-time-index-for-string-column-on-oracle-databas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commons.wikimedia.org/wiki/User_talk:Chris-martin"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creativecommons.org/licenses/by-sa/4.0/deed.en" TargetMode="External"/><Relationship Id="rId4" Type="http://schemas.openxmlformats.org/officeDocument/2006/relationships/hyperlink" Target="https://en.wikipedia.org/wiki/en:Creative_Commons"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commons.wikimedia.org/wiki/File:AmdahlsLaw.sv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creativecommons.org/licenses/by-sa/3.0/deed.en"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These images will all be</a:t>
            </a:r>
            <a:r>
              <a:rPr lang="en-US" sz="1200" kern="1200" baseline="0" dirty="0" smtClean="0">
                <a:solidFill>
                  <a:schemeClr val="tx1"/>
                </a:solidFill>
                <a:effectLst/>
                <a:latin typeface="+mn-lt"/>
                <a:ea typeface="+mn-ea"/>
                <a:cs typeface="+mn-cs"/>
              </a:rPr>
              <a:t> discussed later.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(Binary </a:t>
            </a:r>
            <a:r>
              <a:rPr lang="en-US" sz="1200" kern="1200" dirty="0" smtClean="0">
                <a:solidFill>
                  <a:schemeClr val="tx1"/>
                </a:solidFill>
                <a:effectLst/>
                <a:latin typeface="+mn-lt"/>
                <a:ea typeface="+mn-ea"/>
                <a:cs typeface="+mn-cs"/>
              </a:rPr>
              <a:t>search algorithm image created by </a:t>
            </a:r>
            <a:r>
              <a:rPr lang="en-US" sz="1200" u="sng" kern="1200" dirty="0" smtClean="0">
                <a:solidFill>
                  <a:schemeClr val="tx1"/>
                </a:solidFill>
                <a:effectLst/>
                <a:latin typeface="+mn-lt"/>
                <a:ea typeface="+mn-ea"/>
                <a:cs typeface="+mn-cs"/>
                <a:hlinkClick r:id="rId3"/>
              </a:rPr>
              <a:t>Chris Martin</a:t>
            </a:r>
            <a:r>
              <a:rPr lang="en-US" sz="1200" kern="1200" dirty="0" smtClean="0">
                <a:solidFill>
                  <a:schemeClr val="tx1"/>
                </a:solidFill>
                <a:effectLst/>
                <a:latin typeface="+mn-lt"/>
                <a:ea typeface="+mn-ea"/>
                <a:cs typeface="+mn-cs"/>
              </a:rPr>
              <a:t> and is in the public domain</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a:t>
            </a:fld>
            <a:endParaRPr lang="en-US" dirty="0"/>
          </a:p>
        </p:txBody>
      </p:sp>
    </p:spTree>
    <p:extLst>
      <p:ext uri="{BB962C8B-B14F-4D97-AF65-F5344CB8AC3E}">
        <p14:creationId xmlns:p14="http://schemas.microsoft.com/office/powerpoint/2010/main" val="827337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This</a:t>
            </a:r>
            <a:r>
              <a:rPr lang="en-US" baseline="0" dirty="0" smtClean="0"/>
              <a:t> graph shows the common functions described later in this presentation.</a:t>
            </a:r>
          </a:p>
          <a:p>
            <a:pPr marL="171450" indent="-171450">
              <a:buFont typeface="Arial" charset="0"/>
              <a:buChar char="•"/>
            </a:pPr>
            <a:r>
              <a:rPr lang="en-US" baseline="0" dirty="0" smtClean="0"/>
              <a:t>In addition, the presentation also covers O(1), O(∞), and Amdahl's Law.  Those functions are either trivial or too hard to display.</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11</a:t>
            </a:fld>
            <a:endParaRPr lang="en-US" dirty="0"/>
          </a:p>
        </p:txBody>
      </p:sp>
    </p:spTree>
    <p:extLst>
      <p:ext uri="{BB962C8B-B14F-4D97-AF65-F5344CB8AC3E}">
        <p14:creationId xmlns:p14="http://schemas.microsoft.com/office/powerpoint/2010/main" val="1089821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1" dirty="0" smtClean="0"/>
              <a:t>Weird,</a:t>
            </a:r>
            <a:r>
              <a:rPr lang="en-US" b="1" baseline="0" dirty="0" smtClean="0"/>
              <a:t> contentious, fast:</a:t>
            </a:r>
            <a:r>
              <a:rPr lang="en-US" baseline="0" dirty="0" smtClean="0"/>
              <a:t> </a:t>
            </a:r>
            <a:r>
              <a:rPr lang="en-US" dirty="0" smtClean="0"/>
              <a:t>The first</a:t>
            </a:r>
            <a:r>
              <a:rPr lang="en-US" baseline="0" dirty="0" smtClean="0"/>
              <a:t> function is perhaps the weirdest, and most contentious topic, but also one of the most useful.</a:t>
            </a:r>
          </a:p>
          <a:p>
            <a:pPr marL="171450" indent="-171450">
              <a:buFont typeface="Arial" charset="0"/>
              <a:buChar char="•"/>
            </a:pPr>
            <a:r>
              <a:rPr lang="en-US" b="1" baseline="0" dirty="0" smtClean="0"/>
              <a:t>Different Axes</a:t>
            </a:r>
            <a:r>
              <a:rPr lang="en-US" baseline="0" dirty="0" smtClean="0"/>
              <a:t>: Almost all of the functions plot time versus input size, but this one is a bit different.  In practice, sometimes Overhead versus Batch Size is more important than Run Time versus Input Size.</a:t>
            </a:r>
          </a:p>
          <a:p>
            <a:pPr marL="171450" indent="-171450">
              <a:buFont typeface="Arial" charset="0"/>
              <a:buChar char="•"/>
            </a:pPr>
            <a:r>
              <a:rPr lang="en-US" b="1" baseline="0" dirty="0" smtClean="0"/>
              <a:t>Boring:</a:t>
            </a:r>
            <a:r>
              <a:rPr lang="en-US" baseline="0" dirty="0" smtClean="0"/>
              <a:t> This graph may look boring, but boring is good.  We want things that quickly go to zero.</a:t>
            </a:r>
          </a:p>
          <a:p>
            <a:pPr marL="171450" indent="-171450">
              <a:buFont typeface="Arial" charset="0"/>
              <a:buChar char="•"/>
            </a:pPr>
            <a:r>
              <a:rPr lang="en-US" b="1" baseline="0" dirty="0" smtClean="0"/>
              <a:t>Fast, left vs. right:</a:t>
            </a:r>
            <a:r>
              <a:rPr lang="en-US" baseline="0" dirty="0" smtClean="0"/>
              <a:t> Notice how quickly the line approaches 0 on the y-axis.  If we find ourselves in one of these situations we must try very hard to not be on the left-hand side, but we don't have to go very far on the right-hand side.</a:t>
            </a:r>
            <a:endParaRPr lang="en-US" baseline="0" dirty="0" smtClean="0"/>
          </a:p>
        </p:txBody>
      </p:sp>
      <p:sp>
        <p:nvSpPr>
          <p:cNvPr id="4" name="Slide Number Placeholder 3"/>
          <p:cNvSpPr>
            <a:spLocks noGrp="1"/>
          </p:cNvSpPr>
          <p:nvPr>
            <p:ph type="sldNum" sz="quarter" idx="10"/>
          </p:nvPr>
        </p:nvSpPr>
        <p:spPr/>
        <p:txBody>
          <a:bodyPr/>
          <a:lstStyle/>
          <a:p>
            <a:fld id="{5A6616C6-9DE0-4865-BC75-EB7C5EE0BF49}" type="slidenum">
              <a:rPr lang="en-US" smtClean="0"/>
              <a:t>12</a:t>
            </a:fld>
            <a:endParaRPr lang="en-US"/>
          </a:p>
        </p:txBody>
      </p:sp>
    </p:spTree>
    <p:extLst>
      <p:ext uri="{BB962C8B-B14F-4D97-AF65-F5344CB8AC3E}">
        <p14:creationId xmlns:p14="http://schemas.microsoft.com/office/powerpoint/2010/main" val="4247735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1/N is called the harmonic progression.  (The harmonic series is much more common, but we're</a:t>
            </a:r>
            <a:r>
              <a:rPr lang="en-US" baseline="0" dirty="0" smtClean="0"/>
              <a:t> not doing a series here, just one batch size at-a-time.)</a:t>
            </a:r>
          </a:p>
          <a:p>
            <a:pPr marL="171450" indent="-171450">
              <a:buFont typeface="Arial" charset="0"/>
              <a:buChar char="•"/>
            </a:pPr>
            <a:r>
              <a:rPr lang="en-US" baseline="0" dirty="0" smtClean="0"/>
              <a:t>Context switching is a performance killer for so many applications.  It's a huge topic that applies to much more than just database development.  Anytime we can process in bulk, or build an assembly line, there are so many optimizations available.</a:t>
            </a:r>
          </a:p>
          <a:p>
            <a:pPr marL="171450" indent="-171450">
              <a:buFont typeface="Arial" charset="0"/>
              <a:buChar char="•"/>
            </a:pPr>
            <a:r>
              <a:rPr lang="en-US" baseline="0" dirty="0" smtClean="0"/>
              <a:t>This is not technically a "run-time analysis", this is more like an "overhead-analysis".  But there is a strong relationship between the two, since many operations are completely dominated by overheard instead of the real work.</a:t>
            </a:r>
          </a:p>
          <a:p>
            <a:pPr marL="171450" indent="-171450">
              <a:buFont typeface="Arial" charset="0"/>
              <a:buChar char="•"/>
            </a:pPr>
            <a:r>
              <a:rPr lang="en-US" baseline="0" dirty="0" smtClean="0"/>
              <a:t>For the total amount of work we need to measure two things - the "real work" and the overhead.  Every operation always has some actual work that is inevitable.  For example, with an INSERT, obviously we have to spend time inserting the row.  By overhead, I refer to things not directly related to the operation, like the time to generate a sequence needed for that INSERT.</a:t>
            </a:r>
          </a:p>
          <a:p>
            <a:pPr marL="171450" indent="-171450">
              <a:buFont typeface="Arial" charset="0"/>
              <a:buChar char="•"/>
            </a:pPr>
            <a:r>
              <a:rPr lang="en-US" baseline="0" dirty="0" smtClean="0"/>
              <a:t>There are so many operations that this applies to.</a:t>
            </a:r>
          </a:p>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13</a:t>
            </a:fld>
            <a:endParaRPr lang="en-US"/>
          </a:p>
        </p:txBody>
      </p:sp>
    </p:spTree>
    <p:extLst>
      <p:ext uri="{BB962C8B-B14F-4D97-AF65-F5344CB8AC3E}">
        <p14:creationId xmlns:p14="http://schemas.microsoft.com/office/powerpoint/2010/main" val="2690576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You</a:t>
            </a:r>
            <a:r>
              <a:rPr lang="en-US" baseline="0" dirty="0" smtClean="0"/>
              <a:t> don't need to test this every time.  You can never get the perfect batch size, but luckily we can easily get one that's good-enough.</a:t>
            </a:r>
          </a:p>
          <a:p>
            <a:pPr marL="171450" indent="-171450">
              <a:buFont typeface="Arial" charset="0"/>
              <a:buChar char="•"/>
            </a:pPr>
            <a:r>
              <a:rPr lang="en-US" baseline="0" dirty="0" smtClean="0"/>
              <a:t>Think about why increasing the batch size helps.  It helps by eliminating overhead.  But there's only so much overhead to eliminate.  There's always going to be the real work, which the batch size won't help with.</a:t>
            </a:r>
          </a:p>
          <a:p>
            <a:pPr marL="171450" indent="-171450">
              <a:buFont typeface="Arial" charset="0"/>
              <a:buChar char="•"/>
            </a:pPr>
            <a:r>
              <a:rPr lang="en-US" baseline="0" dirty="0" smtClean="0"/>
              <a:t>Going over 100 is almost certainly a mistake.  Compare to no batching at all, you cannot theoretically improve the performance by more than 1%.</a:t>
            </a:r>
          </a:p>
          <a:p>
            <a:pPr marL="171450" indent="-171450">
              <a:buFont typeface="Arial" charset="0"/>
              <a:buChar char="•"/>
            </a:pPr>
            <a:r>
              <a:rPr lang="en-US" baseline="0" dirty="0" smtClean="0"/>
              <a:t>But then why do some test cases demonstrate further improvements?  Only if they include absolutely no real work.  (I've built guilty of this myself.)</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14</a:t>
            </a:fld>
            <a:endParaRPr lang="en-US"/>
          </a:p>
        </p:txBody>
      </p:sp>
    </p:spTree>
    <p:extLst>
      <p:ext uri="{BB962C8B-B14F-4D97-AF65-F5344CB8AC3E}">
        <p14:creationId xmlns:p14="http://schemas.microsoft.com/office/powerpoint/2010/main" val="3966354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If we find</a:t>
            </a:r>
            <a:r>
              <a:rPr lang="en-US" baseline="0" dirty="0" smtClean="0"/>
              <a:t> ourselves in a position where increasingly large batch sizes make a significant difference, then we're doing something wrong.</a:t>
            </a:r>
          </a:p>
          <a:p>
            <a:pPr marL="171450" indent="-171450">
              <a:buFont typeface="Arial" charset="0"/>
              <a:buChar char="•"/>
            </a:pPr>
            <a:r>
              <a:rPr lang="en-US" baseline="0" dirty="0" smtClean="0"/>
              <a:t>If we care </a:t>
            </a:r>
            <a:r>
              <a:rPr lang="en-US" i="1" baseline="0" dirty="0" smtClean="0"/>
              <a:t>too much</a:t>
            </a:r>
            <a:r>
              <a:rPr lang="en-US" baseline="0" dirty="0" smtClean="0"/>
              <a:t> about context switching, then maybe we're not using enough SQL.</a:t>
            </a:r>
          </a:p>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15</a:t>
            </a:fld>
            <a:endParaRPr lang="en-US"/>
          </a:p>
        </p:txBody>
      </p:sp>
    </p:spTree>
    <p:extLst>
      <p:ext uri="{BB962C8B-B14F-4D97-AF65-F5344CB8AC3E}">
        <p14:creationId xmlns:p14="http://schemas.microsoft.com/office/powerpoint/2010/main" val="3265842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1" baseline="0" dirty="0" smtClean="0"/>
              <a:t>Match:</a:t>
            </a:r>
            <a:r>
              <a:rPr lang="en-US" baseline="0" dirty="0" smtClean="0"/>
              <a:t> I built two test cases for sequence cache size and bulk collect limit.  Notice how the theory and practice almost perfectly line up.</a:t>
            </a:r>
          </a:p>
          <a:p>
            <a:pPr marL="171450" indent="-171450">
              <a:buFont typeface="Arial" charset="0"/>
              <a:buChar char="•"/>
            </a:pPr>
            <a:r>
              <a:rPr lang="en-US" b="1" baseline="0" dirty="0" smtClean="0"/>
              <a:t>Plot it:</a:t>
            </a:r>
            <a:r>
              <a:rPr lang="en-US" baseline="0" dirty="0" smtClean="0"/>
              <a:t> It's important to build a test case with a huge number of points to avoid biases.  If I randomly picked some different limit sizes, and re-ran a few times, I could prove anything I wanted to.  But when the numbers are plotted out it becomes obvious what the trend is.</a:t>
            </a:r>
          </a:p>
          <a:p>
            <a:pPr marL="171450" indent="-171450">
              <a:buFont typeface="Arial" charset="0"/>
              <a:buChar char="•"/>
            </a:pPr>
            <a:r>
              <a:rPr lang="en-US" b="1" baseline="0" dirty="0" smtClean="0"/>
              <a:t>Asymptote:</a:t>
            </a:r>
            <a:r>
              <a:rPr lang="en-US" baseline="0" dirty="0" smtClean="0"/>
              <a:t> Notice the asymptotes at the bottom of the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16</a:t>
            </a:fld>
            <a:endParaRPr lang="en-US"/>
          </a:p>
        </p:txBody>
      </p:sp>
    </p:spTree>
    <p:extLst>
      <p:ext uri="{BB962C8B-B14F-4D97-AF65-F5344CB8AC3E}">
        <p14:creationId xmlns:p14="http://schemas.microsoft.com/office/powerpoint/2010/main" val="4169957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boring function was not even show</a:t>
            </a:r>
            <a:r>
              <a:rPr lang="en-US" baseline="0" dirty="0" smtClean="0"/>
              <a:t> in the comparison graph earlier.</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17</a:t>
            </a:fld>
            <a:endParaRPr lang="en-US" dirty="0"/>
          </a:p>
        </p:txBody>
      </p:sp>
    </p:spTree>
    <p:extLst>
      <p:ext uri="{BB962C8B-B14F-4D97-AF65-F5344CB8AC3E}">
        <p14:creationId xmlns:p14="http://schemas.microsoft.com/office/powerpoint/2010/main" val="3577064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Constant time</a:t>
            </a:r>
            <a:r>
              <a:rPr lang="en-US" baseline="0" dirty="0" smtClean="0"/>
              <a:t> means the run time does not depend on the size of the data - which is a great thing when it's possible.</a:t>
            </a:r>
          </a:p>
          <a:p>
            <a:pPr marL="171450" indent="-171450">
              <a:buFont typeface="Arial" charset="0"/>
              <a:buChar char="•"/>
            </a:pPr>
            <a:r>
              <a:rPr lang="en-US" baseline="0" dirty="0" smtClean="0"/>
              <a:t>This happens with lots of operations, mostly with DDL.  It might happen with INSERT VALUES, unless the table has indexes that require extra work, or if the table is a cluster.</a:t>
            </a:r>
          </a:p>
          <a:p>
            <a:pPr marL="171450" indent="-171450">
              <a:buFont typeface="Arial" charset="0"/>
              <a:buChar char="•"/>
            </a:pPr>
            <a:r>
              <a:rPr lang="en-US" baseline="0" dirty="0" smtClean="0"/>
              <a:t>O(1) *could* happen for hashing in theory, but in practice it won't occur.  This affects partitioning, hash clusters, and joins.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18</a:t>
            </a:fld>
            <a:endParaRPr lang="en-US" dirty="0"/>
          </a:p>
        </p:txBody>
      </p:sp>
    </p:spTree>
    <p:extLst>
      <p:ext uri="{BB962C8B-B14F-4D97-AF65-F5344CB8AC3E}">
        <p14:creationId xmlns:p14="http://schemas.microsoft.com/office/powerpoint/2010/main" val="3025345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Hashing</a:t>
            </a:r>
            <a:r>
              <a:rPr lang="en-US" baseline="0" dirty="0" smtClean="0"/>
              <a:t> is conceptually simple and generic - we take an input and we map it to an output.</a:t>
            </a:r>
          </a:p>
          <a:p>
            <a:pPr marL="171450" indent="-171450">
              <a:buFont typeface="Arial" charset="0"/>
              <a:buChar char="•"/>
            </a:pPr>
            <a:r>
              <a:rPr lang="en-US" baseline="0" dirty="0" smtClean="0"/>
              <a:t>Hashing is a core database operation and is used frequently.  It's great for grouping data (like for GROUP BY, DISTINCT, hash partitioning), comparing (for joining, hash clusters), and hiding data (password hashes, de-identifying).</a:t>
            </a:r>
          </a:p>
          <a:p>
            <a:pPr marL="171450" indent="-171450">
              <a:buFont typeface="Arial" charset="0"/>
              <a:buChar char="•"/>
            </a:pPr>
            <a:r>
              <a:rPr lang="en-US" baseline="0" dirty="0" smtClean="0"/>
              <a:t>Oracle has several built-in hash functions, such as ORA_HASH, STANDARD_HASH, DBMS_CRYPTO, DBMS_SQLHASH, and probably others.</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19</a:t>
            </a:fld>
            <a:endParaRPr lang="en-US"/>
          </a:p>
        </p:txBody>
      </p:sp>
    </p:spTree>
    <p:extLst>
      <p:ext uri="{BB962C8B-B14F-4D97-AF65-F5344CB8AC3E}">
        <p14:creationId xmlns:p14="http://schemas.microsoft.com/office/powerpoint/2010/main" val="3517856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Note the extra buckets and collisions.</a:t>
            </a:r>
            <a:r>
              <a:rPr lang="en-US" baseline="0" dirty="0" smtClean="0"/>
              <a:t>  The extra buckets waste space, and the collisions can decrease performance.  If all of the keys go into the same bucket then the data structure is effectively the same as a regular heap table, and every lookup changes from O(1) to O(N).</a:t>
            </a:r>
            <a:endParaRPr lang="en-US" dirty="0" smtClean="0"/>
          </a:p>
        </p:txBody>
      </p:sp>
      <p:sp>
        <p:nvSpPr>
          <p:cNvPr id="4" name="Slide Number Placeholder 3"/>
          <p:cNvSpPr>
            <a:spLocks noGrp="1"/>
          </p:cNvSpPr>
          <p:nvPr>
            <p:ph type="sldNum" sz="quarter" idx="10"/>
          </p:nvPr>
        </p:nvSpPr>
        <p:spPr/>
        <p:txBody>
          <a:bodyPr/>
          <a:lstStyle/>
          <a:p>
            <a:fld id="{5A6616C6-9DE0-4865-BC75-EB7C5EE0BF49}" type="slidenum">
              <a:rPr lang="en-US" smtClean="0"/>
              <a:t>21</a:t>
            </a:fld>
            <a:endParaRPr lang="en-US"/>
          </a:p>
        </p:txBody>
      </p:sp>
    </p:spTree>
    <p:extLst>
      <p:ext uri="{BB962C8B-B14F-4D97-AF65-F5344CB8AC3E}">
        <p14:creationId xmlns:p14="http://schemas.microsoft.com/office/powerpoint/2010/main" val="4142883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Although I have a</a:t>
            </a:r>
            <a:r>
              <a:rPr lang="en-US" baseline="0" dirty="0" smtClean="0"/>
              <a:t> BS and MCS in computer science I'm not an expert in algorithm analysis, and this is not a computer science lecture.</a:t>
            </a:r>
          </a:p>
          <a:p>
            <a:pPr marL="171450" indent="-171450">
              <a:buFont typeface="Arial" charset="0"/>
              <a:buChar char="•"/>
            </a:pPr>
            <a:r>
              <a:rPr lang="en-US" baseline="0" dirty="0" smtClean="0"/>
              <a:t>This presentation focuses on practical information, even though this is usually taught as a theoretical subject.</a:t>
            </a:r>
          </a:p>
          <a:p>
            <a:pPr marL="171450" indent="-171450">
              <a:buFont typeface="Arial" charset="0"/>
              <a:buChar char="•"/>
            </a:pPr>
            <a:r>
              <a:rPr lang="en-US" baseline="0" dirty="0" smtClean="0"/>
              <a:t>I'm sure I'm mixing up terms, but it shouldn't matter.  And there's some overlap between Oracle terminology and computer science terminology.  For example, and "operation" in Oracle means an algorithm used in an execution plan.  Whereas an "operation" in algorithm analysis means a single unit of work, like adding or comparing numbers.</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a:t>
            </a:fld>
            <a:endParaRPr lang="en-US" dirty="0"/>
          </a:p>
        </p:txBody>
      </p:sp>
    </p:spTree>
    <p:extLst>
      <p:ext uri="{BB962C8B-B14F-4D97-AF65-F5344CB8AC3E}">
        <p14:creationId xmlns:p14="http://schemas.microsoft.com/office/powerpoint/2010/main" val="2640658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There are many potential trade-offs in hash design.</a:t>
            </a:r>
          </a:p>
          <a:p>
            <a:pPr marL="171450" indent="-171450">
              <a:buFont typeface="Arial" charset="0"/>
              <a:buChar char="•"/>
            </a:pPr>
            <a:r>
              <a:rPr lang="en-US" dirty="0" smtClean="0"/>
              <a:t>If we go for a perfect hash, where everything goes to one bucket, the lookup time is O(1).  But it wastes a huge amount</a:t>
            </a:r>
            <a:r>
              <a:rPr lang="en-US" baseline="0" dirty="0" smtClean="0"/>
              <a:t> of space.</a:t>
            </a:r>
          </a:p>
          <a:p>
            <a:pPr marL="171450" indent="-171450">
              <a:buFont typeface="Arial" charset="0"/>
              <a:buChar char="•"/>
            </a:pPr>
            <a:r>
              <a:rPr lang="en-US" baseline="0" dirty="0" smtClean="0"/>
              <a:t>If we try to minimize the hash, and not waste any space, there are many duplicates and the lookup time is between O(1) and O(N).</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22</a:t>
            </a:fld>
            <a:endParaRPr lang="en-US"/>
          </a:p>
        </p:txBody>
      </p:sp>
    </p:spTree>
    <p:extLst>
      <p:ext uri="{BB962C8B-B14F-4D97-AF65-F5344CB8AC3E}">
        <p14:creationId xmlns:p14="http://schemas.microsoft.com/office/powerpoint/2010/main" val="3134039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Hash partitions</a:t>
            </a:r>
            <a:r>
              <a:rPr lang="en-US" baseline="0" dirty="0" smtClean="0"/>
              <a:t> are minimal but not perfect.  This means they don't waste much space and many values hash to the same bucket.  An Oracle partition uses the same physical structure as a table - they are both segments, which are potentially large things.</a:t>
            </a:r>
          </a:p>
          <a:p>
            <a:pPr marL="171450" indent="-171450">
              <a:buFont typeface="Arial" charset="0"/>
              <a:buChar char="•"/>
            </a:pPr>
            <a:r>
              <a:rPr lang="en-US" baseline="0" dirty="0" smtClean="0"/>
              <a:t>Assigning a value to a partition is lightning fast, but retrieving a value is potentially slow.  Reading from an entire partition can be slow.</a:t>
            </a:r>
          </a:p>
          <a:p>
            <a:pPr marL="171450" indent="-171450">
              <a:buFont typeface="Arial" charset="0"/>
              <a:buChar char="•"/>
            </a:pPr>
            <a:r>
              <a:rPr lang="en-US" baseline="0" dirty="0" smtClean="0"/>
              <a:t>The value of partitioning is for reading a large percentage of data.  Hash partitioning allows full table scans on small tables.  Indexes are good for reading a small percentage of data.</a:t>
            </a:r>
          </a:p>
          <a:p>
            <a:pPr marL="171450" indent="-171450">
              <a:buFont typeface="Arial" charset="0"/>
              <a:buChar char="•"/>
            </a:pPr>
            <a:r>
              <a:rPr lang="en-US" baseline="0" dirty="0" smtClean="0"/>
              <a:t>Do not try to cheat the system!  Don't think you can get O(1) read time by using a huge number of partitions.  That will waste a *ton* of space, since each unused bucket is a segment.  And the data dictionary is not equipped to deal with a ginormous number of objects.  This can be a problem in large data warehouses with over-zealous partitioning - random data dictionary operations will slow to a crawl and can be slower than actual data operations.</a:t>
            </a:r>
            <a:endParaRPr lang="en-US" dirty="0" smtClean="0"/>
          </a:p>
          <a:p>
            <a:endParaRPr lang="en-US" dirty="0" smtClean="0"/>
          </a:p>
          <a:p>
            <a:r>
              <a:rPr lang="en-US" dirty="0" smtClean="0"/>
              <a:t>(Image from the Oracle manual, from https://docs.oracle.com/cd/B28359_01/server.111/b32024/partition.htm.  There are many other kinds of partitioning discussed there.)</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23</a:t>
            </a:fld>
            <a:endParaRPr lang="en-US"/>
          </a:p>
        </p:txBody>
      </p:sp>
    </p:spTree>
    <p:extLst>
      <p:ext uri="{BB962C8B-B14F-4D97-AF65-F5344CB8AC3E}">
        <p14:creationId xmlns:p14="http://schemas.microsoft.com/office/powerpoint/2010/main" val="2296515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baseline="0" dirty="0" smtClean="0">
                <a:solidFill>
                  <a:schemeClr val="tx1"/>
                </a:solidFill>
                <a:effectLst/>
                <a:latin typeface="+mn-lt"/>
                <a:ea typeface="+mn-ea"/>
                <a:cs typeface="+mn-cs"/>
              </a:rPr>
              <a:t>Hash clusters are designed for perfection, not minimalism.  Hash clusters deal with rows (or maybe block?), not entire segments.</a:t>
            </a:r>
          </a:p>
          <a:p>
            <a:pPr marL="171450" indent="-171450">
              <a:buFont typeface="Arial" charset="0"/>
              <a:buChar char="•"/>
            </a:pPr>
            <a:r>
              <a:rPr lang="en-US" sz="1200" kern="1200" baseline="0" dirty="0" smtClean="0">
                <a:solidFill>
                  <a:schemeClr val="tx1"/>
                </a:solidFill>
                <a:effectLst/>
                <a:latin typeface="+mn-lt"/>
                <a:ea typeface="+mn-ea"/>
                <a:cs typeface="+mn-cs"/>
              </a:rPr>
              <a:t>Hash clusters can be set either way, but there's no point in having a hash cluster that is minimal but not near-perfect - just use an index instead.</a:t>
            </a:r>
          </a:p>
          <a:p>
            <a:pPr marL="171450" indent="-171450">
              <a:buFont typeface="Arial" charset="0"/>
              <a:buChar char="•"/>
            </a:pPr>
            <a:r>
              <a:rPr lang="en-US" sz="1200" kern="1200" baseline="0" dirty="0" smtClean="0">
                <a:solidFill>
                  <a:schemeClr val="tx1"/>
                </a:solidFill>
                <a:effectLst/>
                <a:latin typeface="+mn-lt"/>
                <a:ea typeface="+mn-ea"/>
                <a:cs typeface="+mn-cs"/>
              </a:rPr>
              <a:t>The hash function can be custom or you can let Oracle use a function, and specify properties like the number of keys.</a:t>
            </a:r>
          </a:p>
          <a:p>
            <a:pPr marL="171450" indent="-171450">
              <a:buFont typeface="Arial" charset="0"/>
              <a:buChar char="•"/>
            </a:pPr>
            <a:r>
              <a:rPr lang="en-US" sz="1200" kern="1200" baseline="0" dirty="0" smtClean="0">
                <a:solidFill>
                  <a:schemeClr val="tx1"/>
                </a:solidFill>
                <a:effectLst/>
                <a:latin typeface="+mn-lt"/>
                <a:ea typeface="+mn-ea"/>
                <a:cs typeface="+mn-cs"/>
              </a:rPr>
              <a:t>With a large, perfect hash cluster the lookup time for a small percentage of rows can be awesome.</a:t>
            </a:r>
          </a:p>
          <a:p>
            <a:pPr marL="171450" indent="-171450">
              <a:buFont typeface="Arial" charset="0"/>
              <a:buChar char="•"/>
            </a:pPr>
            <a:r>
              <a:rPr lang="en-US" sz="1200" kern="1200" baseline="0" dirty="0" smtClean="0">
                <a:solidFill>
                  <a:schemeClr val="tx1"/>
                </a:solidFill>
                <a:effectLst/>
                <a:latin typeface="+mn-lt"/>
                <a:ea typeface="+mn-ea"/>
                <a:cs typeface="+mn-cs"/>
              </a:rPr>
              <a:t>We can build hash clusters that have O(1) reads (as measured by consistent gets), which is theoretically even better than indexes (which are discussed next).</a:t>
            </a:r>
          </a:p>
          <a:p>
            <a:pPr marL="171450" indent="-171450">
              <a:buFont typeface="Arial" charset="0"/>
              <a:buChar char="•"/>
            </a:pPr>
            <a:r>
              <a:rPr lang="en-US" sz="1200" kern="1200" baseline="0" dirty="0" smtClean="0">
                <a:solidFill>
                  <a:schemeClr val="tx1"/>
                </a:solidFill>
                <a:effectLst/>
                <a:latin typeface="+mn-lt"/>
                <a:ea typeface="+mn-ea"/>
                <a:cs typeface="+mn-cs"/>
              </a:rPr>
              <a:t>Yet in practice O(1) hash cluster lookup is still slower than O(LOG(N)) index reads.  I'm not sure why this is.  When the functions are small, like comparing O(1) with O(LOG(N)), the constants can become more important.  I'd guess that Oracle has spent much more time optimizing indexes than hash clusters.  This is probably why nobody uses hash clusters anymore.</a:t>
            </a:r>
          </a:p>
          <a:p>
            <a:pPr marL="171450" indent="-171450">
              <a:buFont typeface="Arial" charset="0"/>
              <a:buChar char="•"/>
            </a:pPr>
            <a:r>
              <a:rPr lang="en-US" sz="1200" kern="1200" baseline="0" dirty="0" smtClean="0">
                <a:solidFill>
                  <a:schemeClr val="tx1"/>
                </a:solidFill>
                <a:effectLst/>
                <a:latin typeface="+mn-lt"/>
                <a:ea typeface="+mn-ea"/>
                <a:cs typeface="+mn-cs"/>
              </a:rPr>
              <a:t>In my example, I had to create a table that was over three times as large to get an average of O(1) perfect hashing.</a:t>
            </a:r>
          </a:p>
          <a:p>
            <a:pPr marL="171450" indent="-171450">
              <a:buFont typeface="Arial" charset="0"/>
              <a:buChar char="•"/>
            </a:pPr>
            <a:r>
              <a:rPr lang="en-US" sz="1200" kern="1200" baseline="0" dirty="0" smtClean="0">
                <a:solidFill>
                  <a:schemeClr val="tx1"/>
                </a:solidFill>
                <a:effectLst/>
                <a:latin typeface="+mn-lt"/>
                <a:ea typeface="+mn-ea"/>
                <a:cs typeface="+mn-cs"/>
              </a:rPr>
              <a:t>While hash clusters are great in theory, they don't work out well in practice.  It's terribly inconvenient to re-organize tables, even for experimenting.  Compare that with an index, which is an optional data structure.  And I had to make the table size 3x as large to get perfect hashing - but that was just my one example.  Maybe there's a better way to do it.</a:t>
            </a:r>
          </a:p>
          <a:p>
            <a:pPr marL="171450" indent="-171450">
              <a:buFont typeface="Arial" charset="0"/>
              <a:buChar char="•"/>
            </a:pPr>
            <a:r>
              <a:rPr lang="en-US" sz="1200" kern="1200" baseline="0" dirty="0" smtClean="0">
                <a:solidFill>
                  <a:schemeClr val="tx1"/>
                </a:solidFill>
                <a:effectLst/>
                <a:latin typeface="+mn-lt"/>
                <a:ea typeface="+mn-ea"/>
                <a:cs typeface="+mn-cs"/>
              </a:rPr>
              <a:t>Hopefully a future version of Oracle will introduce hash indexes, which might finally allow O(1) lookup time without the penalties.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See </a:t>
            </a:r>
            <a:r>
              <a:rPr lang="en-US" sz="1200" kern="1200" dirty="0" smtClean="0">
                <a:solidFill>
                  <a:schemeClr val="tx1"/>
                </a:solidFill>
                <a:effectLst/>
                <a:latin typeface="+mn-lt"/>
                <a:ea typeface="+mn-ea"/>
                <a:cs typeface="+mn-cs"/>
              </a:rPr>
              <a:t>this Stack Overflow answer, where I try and fail to create a useful constant-time index using hash clusters: </a:t>
            </a:r>
            <a:r>
              <a:rPr lang="en-US" sz="1200" u="sng" kern="1200" dirty="0" smtClean="0">
                <a:solidFill>
                  <a:schemeClr val="tx1"/>
                </a:solidFill>
                <a:effectLst/>
                <a:latin typeface="+mn-lt"/>
                <a:ea typeface="+mn-ea"/>
                <a:cs typeface="+mn-cs"/>
                <a:hlinkClick r:id="rId3"/>
              </a:rPr>
              <a:t>https://stackoverflow.com/questions/32071259/constant-time-index-for-string-column-on-oracle-database</a:t>
            </a:r>
            <a:endParaRPr lang="en-US" sz="1200" u="sng"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A6616C6-9DE0-4865-BC75-EB7C5EE0BF49}" type="slidenum">
              <a:rPr lang="en-US" smtClean="0"/>
              <a:t>24</a:t>
            </a:fld>
            <a:endParaRPr lang="en-US"/>
          </a:p>
        </p:txBody>
      </p:sp>
    </p:spTree>
    <p:extLst>
      <p:ext uri="{BB962C8B-B14F-4D97-AF65-F5344CB8AC3E}">
        <p14:creationId xmlns:p14="http://schemas.microsoft.com/office/powerpoint/2010/main" val="1699038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Oracle</a:t>
            </a:r>
            <a:r>
              <a:rPr lang="en-US" baseline="0" dirty="0" smtClean="0"/>
              <a:t> has at least three different hash operations - HASH JOIN, HASH GROUP BY, HASH UNIQUE.  I suspect they all use similar hashing algorithms, but I'm not sure.</a:t>
            </a:r>
          </a:p>
          <a:p>
            <a:pPr marL="171450" indent="-171450">
              <a:buFont typeface="Arial" charset="0"/>
              <a:buChar char="•"/>
            </a:pPr>
            <a:r>
              <a:rPr lang="en-US" baseline="0" dirty="0" smtClean="0"/>
              <a:t>This hashing mechanism is somewhere in-between the trade-offs.  It's hard to say exactly how good it is, it depends on the data.</a:t>
            </a:r>
          </a:p>
          <a:p>
            <a:pPr marL="171450" indent="-171450">
              <a:buFont typeface="Arial" charset="0"/>
              <a:buChar char="•"/>
            </a:pPr>
            <a:r>
              <a:rPr lang="en-US" baseline="0" dirty="0" smtClean="0"/>
              <a:t>At the end of the day, what matters is that it's almost always the best way to deal with large data.</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25</a:t>
            </a:fld>
            <a:endParaRPr lang="en-US"/>
          </a:p>
        </p:txBody>
      </p:sp>
    </p:spTree>
    <p:extLst>
      <p:ext uri="{BB962C8B-B14F-4D97-AF65-F5344CB8AC3E}">
        <p14:creationId xmlns:p14="http://schemas.microsoft.com/office/powerpoint/2010/main" val="3816698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Logarithms</a:t>
            </a:r>
            <a:r>
              <a:rPr lang="en-US" baseline="0" dirty="0" smtClean="0"/>
              <a:t> are the inverse of exponentiation.  We're still in the slow-growing functions, and we're still only discussing single-item operations, like looking up a single value.</a:t>
            </a:r>
          </a:p>
        </p:txBody>
      </p:sp>
      <p:sp>
        <p:nvSpPr>
          <p:cNvPr id="4" name="Slide Number Placeholder 3"/>
          <p:cNvSpPr>
            <a:spLocks noGrp="1"/>
          </p:cNvSpPr>
          <p:nvPr>
            <p:ph type="sldNum" sz="quarter" idx="10"/>
          </p:nvPr>
        </p:nvSpPr>
        <p:spPr/>
        <p:txBody>
          <a:bodyPr/>
          <a:lstStyle/>
          <a:p>
            <a:fld id="{5A6616C6-9DE0-4865-BC75-EB7C5EE0BF49}" type="slidenum">
              <a:rPr lang="en-US" smtClean="0"/>
              <a:t>26</a:t>
            </a:fld>
            <a:endParaRPr lang="en-US"/>
          </a:p>
        </p:txBody>
      </p:sp>
    </p:spTree>
    <p:extLst>
      <p:ext uri="{BB962C8B-B14F-4D97-AF65-F5344CB8AC3E}">
        <p14:creationId xmlns:p14="http://schemas.microsoft.com/office/powerpoint/2010/main" val="274615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The most common LOG(N)</a:t>
            </a:r>
            <a:r>
              <a:rPr lang="en-US" sz="1200" kern="1200" baseline="0" dirty="0" smtClean="0">
                <a:solidFill>
                  <a:schemeClr val="tx1"/>
                </a:solidFill>
                <a:effectLst/>
                <a:latin typeface="+mn-lt"/>
                <a:ea typeface="+mn-ea"/>
                <a:cs typeface="+mn-cs"/>
              </a:rPr>
              <a:t> operation is a B-Tree lookup.</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It's easiest</a:t>
            </a:r>
            <a:r>
              <a:rPr lang="en-US" sz="1200" kern="1200" baseline="0" dirty="0" smtClean="0">
                <a:solidFill>
                  <a:schemeClr val="tx1"/>
                </a:solidFill>
                <a:effectLst/>
                <a:latin typeface="+mn-lt"/>
                <a:ea typeface="+mn-ea"/>
                <a:cs typeface="+mn-cs"/>
              </a:rPr>
              <a:t> to visualize a B-Tree index as a binary tree search.  (The "B" in B-Tree does not stand for binary.  Binary trees are just one kind of B-Trees.)  Think of it like the children's guessing game - you want to eliminate as many numbers are possible each time, which halves the results.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(Binary </a:t>
            </a:r>
            <a:r>
              <a:rPr lang="en-US" sz="1200" kern="1200" dirty="0" smtClean="0">
                <a:solidFill>
                  <a:schemeClr val="tx1"/>
                </a:solidFill>
                <a:effectLst/>
                <a:latin typeface="+mn-lt"/>
                <a:ea typeface="+mn-ea"/>
                <a:cs typeface="+mn-cs"/>
              </a:rPr>
              <a:t>search algorithm image created by </a:t>
            </a:r>
            <a:r>
              <a:rPr lang="en-US" sz="1200" u="sng" kern="1200" dirty="0" smtClean="0">
                <a:solidFill>
                  <a:schemeClr val="tx1"/>
                </a:solidFill>
                <a:effectLst/>
                <a:latin typeface="+mn-lt"/>
                <a:ea typeface="+mn-ea"/>
                <a:cs typeface="+mn-cs"/>
                <a:hlinkClick r:id="rId3"/>
              </a:rPr>
              <a:t>Chris Martin</a:t>
            </a:r>
            <a:r>
              <a:rPr lang="en-US" sz="1200" kern="1200" dirty="0" smtClean="0">
                <a:solidFill>
                  <a:schemeClr val="tx1"/>
                </a:solidFill>
                <a:effectLst/>
                <a:latin typeface="+mn-lt"/>
                <a:ea typeface="+mn-ea"/>
                <a:cs typeface="+mn-cs"/>
              </a:rPr>
              <a:t> and is in the public domain</a:t>
            </a:r>
            <a:r>
              <a:rPr lang="en-U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(Binary </a:t>
            </a:r>
            <a:r>
              <a:rPr lang="en-US" dirty="0" smtClean="0"/>
              <a:t>Search Depiction</a:t>
            </a:r>
            <a:r>
              <a:rPr lang="en-US" baseline="0" dirty="0" smtClean="0"/>
              <a:t> by </a:t>
            </a:r>
            <a:r>
              <a:rPr lang="en-US" dirty="0" err="1" smtClean="0"/>
              <a:t>AlwaysAngry</a:t>
            </a:r>
            <a:r>
              <a:rPr lang="en-US" dirty="0" smtClean="0"/>
              <a:t> is licensed under the </a:t>
            </a:r>
            <a:r>
              <a:rPr lang="en-US" dirty="0" smtClean="0">
                <a:hlinkClick r:id="rId4" tooltip="w:en:Creative Commons"/>
              </a:rPr>
              <a:t>Creative Commons</a:t>
            </a:r>
            <a:r>
              <a:rPr lang="en-US" dirty="0" smtClean="0"/>
              <a:t> </a:t>
            </a:r>
            <a:r>
              <a:rPr lang="en-US" dirty="0" smtClean="0">
                <a:hlinkClick r:id="rId5"/>
              </a:rPr>
              <a:t>Attribution-Share Alike 4.0 International</a:t>
            </a:r>
            <a:r>
              <a:rPr lang="en-US" dirty="0" smtClean="0"/>
              <a:t> license</a:t>
            </a:r>
            <a:r>
              <a:rPr lang="en-U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27</a:t>
            </a:fld>
            <a:endParaRPr lang="en-US"/>
          </a:p>
        </p:txBody>
      </p:sp>
    </p:spTree>
    <p:extLst>
      <p:ext uri="{BB962C8B-B14F-4D97-AF65-F5344CB8AC3E}">
        <p14:creationId xmlns:p14="http://schemas.microsoft.com/office/powerpoint/2010/main" val="1040973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In algorithm analysis the difference</a:t>
            </a:r>
            <a:r>
              <a:rPr lang="en-US" baseline="0" dirty="0" smtClean="0"/>
              <a:t> between LOG and LOG2 doesn’t matter that much.  We don't need to know the base to make good decisions.</a:t>
            </a:r>
          </a:p>
        </p:txBody>
      </p:sp>
      <p:sp>
        <p:nvSpPr>
          <p:cNvPr id="4" name="Slide Number Placeholder 3"/>
          <p:cNvSpPr>
            <a:spLocks noGrp="1"/>
          </p:cNvSpPr>
          <p:nvPr>
            <p:ph type="sldNum" sz="quarter" idx="10"/>
          </p:nvPr>
        </p:nvSpPr>
        <p:spPr/>
        <p:txBody>
          <a:bodyPr/>
          <a:lstStyle/>
          <a:p>
            <a:fld id="{5A6616C6-9DE0-4865-BC75-EB7C5EE0BF49}" type="slidenum">
              <a:rPr lang="en-US" smtClean="0"/>
              <a:t>28</a:t>
            </a:fld>
            <a:endParaRPr lang="en-US"/>
          </a:p>
        </p:txBody>
      </p:sp>
    </p:spTree>
    <p:extLst>
      <p:ext uri="{BB962C8B-B14F-4D97-AF65-F5344CB8AC3E}">
        <p14:creationId xmlns:p14="http://schemas.microsoft.com/office/powerpoint/2010/main" val="3713159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This graph compares LOG(N) with N - comparing an</a:t>
            </a:r>
            <a:r>
              <a:rPr lang="en-US" baseline="0" dirty="0" smtClean="0"/>
              <a:t> index read with a full table scan</a:t>
            </a:r>
            <a:r>
              <a:rPr lang="en-US" dirty="0" smtClean="0"/>
              <a:t>.  Note that we're still only talking about accessing a single value.</a:t>
            </a:r>
          </a:p>
          <a:p>
            <a:pPr marL="171450" indent="-171450">
              <a:buFont typeface="Arial" charset="0"/>
              <a:buChar char="•"/>
            </a:pPr>
            <a:r>
              <a:rPr lang="en-US" dirty="0" smtClean="0"/>
              <a:t>This</a:t>
            </a:r>
            <a:r>
              <a:rPr lang="en-US" baseline="0" dirty="0" smtClean="0"/>
              <a:t> graph only goes to 20 but show how indexes can be ridiculously faster than full table scans.</a:t>
            </a:r>
            <a:endParaRPr lang="en-US" dirty="0" smtClean="0"/>
          </a:p>
          <a:p>
            <a:pPr marL="171450" indent="-171450">
              <a:buFont typeface="Arial" charset="0"/>
              <a:buChar char="•"/>
            </a:pPr>
            <a:r>
              <a:rPr lang="en-US" dirty="0" smtClean="0"/>
              <a:t>(As</a:t>
            </a:r>
            <a:r>
              <a:rPr lang="en-US" baseline="0" dirty="0" smtClean="0"/>
              <a:t> previously discuss, hashing could be faster for single access, but it isn't.  Indexes are the best for single-access.)</a:t>
            </a:r>
            <a:endParaRPr lang="en-US" dirty="0" smtClean="0"/>
          </a:p>
        </p:txBody>
      </p:sp>
      <p:sp>
        <p:nvSpPr>
          <p:cNvPr id="4" name="Slide Number Placeholder 3"/>
          <p:cNvSpPr>
            <a:spLocks noGrp="1"/>
          </p:cNvSpPr>
          <p:nvPr>
            <p:ph type="sldNum" sz="quarter" idx="10"/>
          </p:nvPr>
        </p:nvSpPr>
        <p:spPr/>
        <p:txBody>
          <a:bodyPr/>
          <a:lstStyle/>
          <a:p>
            <a:fld id="{5A6616C6-9DE0-4865-BC75-EB7C5EE0BF49}" type="slidenum">
              <a:rPr lang="en-US" smtClean="0"/>
              <a:t>29</a:t>
            </a:fld>
            <a:endParaRPr lang="en-US"/>
          </a:p>
        </p:txBody>
      </p:sp>
    </p:spTree>
    <p:extLst>
      <p:ext uri="{BB962C8B-B14F-4D97-AF65-F5344CB8AC3E}">
        <p14:creationId xmlns:p14="http://schemas.microsoft.com/office/powerpoint/2010/main" val="3230797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Index performance scales so well. A good index today may be a great index tomorrow, as the data grows.</a:t>
            </a:r>
          </a:p>
          <a:p>
            <a:pPr marL="171450" indent="-171450">
              <a:buFont typeface="Arial" charset="0"/>
              <a:buChar char="•"/>
            </a:pPr>
            <a:r>
              <a:rPr lang="en-US" baseline="0" dirty="0" smtClean="0"/>
              <a:t>It might be worth creating indexes that initially aren't valuable.</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30</a:t>
            </a:fld>
            <a:endParaRPr lang="en-US"/>
          </a:p>
        </p:txBody>
      </p:sp>
    </p:spTree>
    <p:extLst>
      <p:ext uri="{BB962C8B-B14F-4D97-AF65-F5344CB8AC3E}">
        <p14:creationId xmlns:p14="http://schemas.microsoft.com/office/powerpoint/2010/main" val="32702714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height of the index determines the</a:t>
            </a:r>
            <a:r>
              <a:rPr lang="en-US" baseline="0" dirty="0" smtClean="0"/>
              <a:t> maximum number of steps, or hops, it takes to find a specific value.</a:t>
            </a:r>
          </a:p>
          <a:p>
            <a:pPr marL="171450" indent="-171450">
              <a:buFont typeface="Arial" charset="0"/>
              <a:buChar char="•"/>
            </a:pPr>
            <a:r>
              <a:rPr lang="en-US" baseline="0" dirty="0" smtClean="0"/>
              <a:t>This table shows that in practice it is extremely unlikely to have an index grow to more than 3 or 4 levels deep.</a:t>
            </a:r>
          </a:p>
          <a:p>
            <a:pPr marL="171450" indent="-171450">
              <a:buFont typeface="Arial" charset="0"/>
              <a:buChar char="•"/>
            </a:pPr>
            <a:r>
              <a:rPr lang="en-US" baseline="0" dirty="0" smtClean="0"/>
              <a:t>These indexes are from an environment where we do not periodically rebuild indexes.  The chance of a rogue index, that requires constant rebuilding, is extremely small.  For range-scan access you almost never need to worry about the index becoming inefficient.</a:t>
            </a:r>
            <a:endParaRPr lang="en-US" dirty="0" smtClean="0"/>
          </a:p>
          <a:p>
            <a:endParaRPr lang="en-US" baseline="0" dirty="0" smtClean="0"/>
          </a:p>
          <a:p>
            <a:r>
              <a:rPr lang="en-US" baseline="0" dirty="0" smtClean="0"/>
              <a:t>Generated by this query (run against the 350 databases I have access to)</a:t>
            </a:r>
          </a:p>
          <a:p>
            <a:r>
              <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rPr>
              <a:t>select </a:t>
            </a:r>
            <a:r>
              <a:rPr lang="en-US" sz="1200" b="0" i="1" u="none" strike="noStrike" kern="1200" baseline="0" dirty="0" err="1" smtClean="0">
                <a:solidFill>
                  <a:schemeClr val="tx1"/>
                </a:solidFill>
                <a:latin typeface="Courier New" panose="02070309020205020404" pitchFamily="49" charset="0"/>
                <a:ea typeface="+mn-ea"/>
                <a:cs typeface="Courier New" panose="02070309020205020404" pitchFamily="49" charset="0"/>
              </a:rPr>
              <a:t>blevel</a:t>
            </a:r>
            <a:r>
              <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rPr>
              <a:t>, count(*) count</a:t>
            </a:r>
          </a:p>
          <a:p>
            <a:r>
              <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rPr>
              <a:t>from </a:t>
            </a:r>
            <a:r>
              <a:rPr lang="en-US" sz="1200" b="0" i="1" u="none" strike="noStrike" kern="1200" baseline="0" dirty="0" err="1" smtClean="0">
                <a:solidFill>
                  <a:schemeClr val="tx1"/>
                </a:solidFill>
                <a:latin typeface="Courier New" panose="02070309020205020404" pitchFamily="49" charset="0"/>
                <a:ea typeface="+mn-ea"/>
                <a:cs typeface="Courier New" panose="02070309020205020404" pitchFamily="49" charset="0"/>
              </a:rPr>
              <a:t>dba_indexes</a:t>
            </a:r>
            <a:endPar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endParaRPr>
          </a:p>
          <a:p>
            <a:r>
              <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rPr>
              <a:t>group by </a:t>
            </a:r>
            <a:r>
              <a:rPr lang="en-US" sz="1200" b="0" i="1" u="none" strike="noStrike" kern="1200" baseline="0" dirty="0" err="1" smtClean="0">
                <a:solidFill>
                  <a:schemeClr val="tx1"/>
                </a:solidFill>
                <a:latin typeface="Courier New" panose="02070309020205020404" pitchFamily="49" charset="0"/>
                <a:ea typeface="+mn-ea"/>
                <a:cs typeface="Courier New" panose="02070309020205020404" pitchFamily="49" charset="0"/>
              </a:rPr>
              <a:t>blevel</a:t>
            </a:r>
            <a:endPar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endParaRPr>
          </a:p>
          <a:p>
            <a:r>
              <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rPr>
              <a:t>order by </a:t>
            </a:r>
            <a:r>
              <a:rPr lang="en-US" sz="1200" b="0" i="1" u="none" strike="noStrike" kern="1200" baseline="0" dirty="0" err="1" smtClean="0">
                <a:solidFill>
                  <a:schemeClr val="tx1"/>
                </a:solidFill>
                <a:latin typeface="Courier New" panose="02070309020205020404" pitchFamily="49" charset="0"/>
                <a:ea typeface="+mn-ea"/>
                <a:cs typeface="Courier New" panose="02070309020205020404" pitchFamily="49" charset="0"/>
              </a:rPr>
              <a:t>blevel</a:t>
            </a:r>
            <a:r>
              <a:rPr lang="en-US" sz="1200" b="0" i="1" u="none" strike="noStrike" kern="1200" baseline="0" dirty="0" smtClean="0">
                <a:solidFill>
                  <a:schemeClr val="tx1"/>
                </a:solidFill>
                <a:latin typeface="Courier New" panose="02070309020205020404" pitchFamily="49" charset="0"/>
                <a:ea typeface="+mn-ea"/>
                <a:cs typeface="Courier New" panose="02070309020205020404" pitchFamily="49" charset="0"/>
              </a:rPr>
              <a:t> nulls first;</a:t>
            </a:r>
            <a:endParaRPr lang="en-US" i="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5A6616C6-9DE0-4865-BC75-EB7C5EE0BF49}" type="slidenum">
              <a:rPr lang="en-US" smtClean="0"/>
              <a:t>31</a:t>
            </a:fld>
            <a:endParaRPr lang="en-US"/>
          </a:p>
        </p:txBody>
      </p:sp>
    </p:spTree>
    <p:extLst>
      <p:ext uri="{BB962C8B-B14F-4D97-AF65-F5344CB8AC3E}">
        <p14:creationId xmlns:p14="http://schemas.microsoft.com/office/powerpoint/2010/main" val="1306290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78" rtl="0" eaLnBrk="1" fontAlgn="auto" latinLnBrk="0" hangingPunct="1">
              <a:lnSpc>
                <a:spcPct val="100000"/>
              </a:lnSpc>
              <a:spcBef>
                <a:spcPts val="0"/>
              </a:spcBef>
              <a:spcAft>
                <a:spcPts val="0"/>
              </a:spcAft>
              <a:buClrTx/>
              <a:buSzTx/>
              <a:buFontTx/>
              <a:buNone/>
              <a:tabLst/>
              <a:defRPr/>
            </a:pPr>
            <a:r>
              <a:rPr lang="en-US" dirty="0" smtClean="0"/>
              <a:t>https://www.amazon.com/Pro-Oracle-SQL-Development-Practices/dp/1484245164/</a:t>
            </a:r>
          </a:p>
          <a:p>
            <a:r>
              <a:rPr lang="en-US" dirty="0" smtClean="0"/>
              <a:t>https://www.apress.com/us/book/9781484245163</a:t>
            </a:r>
          </a:p>
          <a:p>
            <a:r>
              <a:rPr lang="en-US" dirty="0" smtClean="0"/>
              <a:t>This book should be out in late</a:t>
            </a:r>
            <a:r>
              <a:rPr lang="en-US" baseline="0" dirty="0" smtClean="0"/>
              <a:t> April, 2019.</a:t>
            </a:r>
          </a:p>
          <a:p>
            <a:r>
              <a:rPr lang="en-US" baseline="0" dirty="0" smtClean="0"/>
              <a:t>This chapter is not truly representative of the book.  The book focuses on SQL development processes, advanced features, style guidelines, and tuning.</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a:t>
            </a:fld>
            <a:endParaRPr lang="en-US" dirty="0"/>
          </a:p>
        </p:txBody>
      </p:sp>
    </p:spTree>
    <p:extLst>
      <p:ext uri="{BB962C8B-B14F-4D97-AF65-F5344CB8AC3E}">
        <p14:creationId xmlns:p14="http://schemas.microsoft.com/office/powerpoint/2010/main" val="379492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graph is a bit different than the others - the X axis does not represent the amount of work, it represents the degree of parallelism.  Notice that the X axis is logarithmic, and the Y axis is linear.</a:t>
            </a:r>
          </a:p>
          <a:p>
            <a:pPr marL="171450" indent="-171450">
              <a:buFont typeface="Arial" charset="0"/>
              <a:buChar char="•"/>
            </a:pPr>
            <a:r>
              <a:rPr lang="en-US" sz="1200" kern="1200" baseline="0" dirty="0" smtClean="0">
                <a:solidFill>
                  <a:schemeClr val="tx1"/>
                </a:solidFill>
                <a:effectLst/>
                <a:latin typeface="+mn-lt"/>
                <a:ea typeface="+mn-ea"/>
                <a:cs typeface="+mn-cs"/>
              </a:rPr>
              <a:t>This graph takes a minute to understand.  It's showing us how the maximum possible speedup depends on the degree of parallelism as well as how much of the process can be parallelized.</a:t>
            </a:r>
          </a:p>
          <a:p>
            <a:pPr marL="171450" indent="-171450">
              <a:buFont typeface="Arial" charset="0"/>
              <a:buChar char="•"/>
            </a:pPr>
            <a:r>
              <a:rPr lang="en-US" sz="1200" kern="1200" baseline="0" dirty="0" smtClean="0">
                <a:solidFill>
                  <a:schemeClr val="tx1"/>
                </a:solidFill>
                <a:effectLst/>
                <a:latin typeface="+mn-lt"/>
                <a:ea typeface="+mn-ea"/>
                <a:cs typeface="+mn-cs"/>
              </a:rPr>
              <a:t>For example, if we only parallelize 50% of the workload, the theoretical maximum speedup is 2x.</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(Amdahl’s </a:t>
            </a:r>
            <a:r>
              <a:rPr lang="en-US" sz="1200" kern="1200" dirty="0" smtClean="0">
                <a:solidFill>
                  <a:schemeClr val="tx1"/>
                </a:solidFill>
                <a:effectLst/>
                <a:latin typeface="+mn-lt"/>
                <a:ea typeface="+mn-ea"/>
                <a:cs typeface="+mn-cs"/>
              </a:rPr>
              <a:t>law as a graph.  Based on </a:t>
            </a:r>
            <a:r>
              <a:rPr lang="en-US" sz="1200" u="sng" kern="1200" dirty="0" smtClean="0">
                <a:solidFill>
                  <a:schemeClr val="tx1"/>
                </a:solidFill>
                <a:effectLst/>
                <a:latin typeface="+mn-lt"/>
                <a:ea typeface="+mn-ea"/>
                <a:cs typeface="+mn-cs"/>
                <a:hlinkClick r:id="rId3"/>
              </a:rPr>
              <a:t>“Amdahl’s Law”</a:t>
            </a:r>
            <a:r>
              <a:rPr lang="en-US" sz="1200" kern="1200" dirty="0" smtClean="0">
                <a:solidFill>
                  <a:schemeClr val="tx1"/>
                </a:solidFill>
                <a:effectLst/>
                <a:latin typeface="+mn-lt"/>
                <a:ea typeface="+mn-ea"/>
                <a:cs typeface="+mn-cs"/>
              </a:rPr>
              <a:t> by Daniels220, licensed under </a:t>
            </a:r>
            <a:r>
              <a:rPr lang="en-US" sz="1200" u="sng" kern="1200" dirty="0" smtClean="0">
                <a:solidFill>
                  <a:schemeClr val="tx1"/>
                </a:solidFill>
                <a:effectLst/>
                <a:latin typeface="+mn-lt"/>
                <a:ea typeface="+mn-ea"/>
                <a:cs typeface="+mn-cs"/>
                <a:hlinkClick r:id="rId4"/>
              </a:rPr>
              <a:t>CC BY-SA</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32</a:t>
            </a:fld>
            <a:endParaRPr lang="en-US"/>
          </a:p>
        </p:txBody>
      </p:sp>
    </p:spTree>
    <p:extLst>
      <p:ext uri="{BB962C8B-B14F-4D97-AF65-F5344CB8AC3E}">
        <p14:creationId xmlns:p14="http://schemas.microsoft.com/office/powerpoint/2010/main" val="3996148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In large data warehouses, Amdahl's</a:t>
            </a:r>
            <a:r>
              <a:rPr lang="en-US" baseline="0" dirty="0" smtClean="0"/>
              <a:t> law is why we can't have nice things.  It's depressing how even the tiniest bit of serial work prevents us from fully utilizing our hardware.</a:t>
            </a:r>
          </a:p>
          <a:p>
            <a:pPr marL="171450" indent="-171450">
              <a:buFont typeface="Arial" charset="0"/>
              <a:buChar char="•"/>
            </a:pPr>
            <a:r>
              <a:rPr lang="en-US" baseline="0" dirty="0" smtClean="0"/>
              <a:t>These examples show that increasing the parallel portion is often more important than improving the hardware.</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33</a:t>
            </a:fld>
            <a:endParaRPr lang="en-US"/>
          </a:p>
        </p:txBody>
      </p:sp>
    </p:spTree>
    <p:extLst>
      <p:ext uri="{BB962C8B-B14F-4D97-AF65-F5344CB8AC3E}">
        <p14:creationId xmlns:p14="http://schemas.microsoft.com/office/powerpoint/2010/main" val="1735496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These</a:t>
            </a:r>
            <a:r>
              <a:rPr lang="en-US" baseline="0" dirty="0" smtClean="0"/>
              <a:t> </a:t>
            </a:r>
            <a:r>
              <a:rPr lang="en-US" baseline="0" dirty="0" smtClean="0"/>
              <a:t>pictures compare different ways to read a table in parallel.  The top, colorful chart shows reading one-partition-at-a-time.  The bottom, boring chart shows reading a table with a single SQL </a:t>
            </a:r>
            <a:r>
              <a:rPr lang="en-US" baseline="0" dirty="0" smtClean="0"/>
              <a:t>statement.</a:t>
            </a:r>
          </a:p>
          <a:p>
            <a:pPr marL="171450" indent="-171450">
              <a:buFont typeface="Arial" charset="0"/>
              <a:buChar char="•"/>
            </a:pPr>
            <a:r>
              <a:rPr lang="en-US" baseline="0" dirty="0" smtClean="0"/>
              <a:t>In </a:t>
            </a:r>
            <a:r>
              <a:rPr lang="en-US" baseline="0" dirty="0" smtClean="0"/>
              <a:t>this case, boring is good.  The boring chart has very few edges, which means it's getting the most parallelism possible.  If we want to improve performance by X we need to have X threads running at every possible </a:t>
            </a:r>
            <a:r>
              <a:rPr lang="en-US" baseline="0" dirty="0" smtClean="0"/>
              <a:t>moment.</a:t>
            </a:r>
          </a:p>
          <a:p>
            <a:pPr marL="171450" indent="-171450">
              <a:buFont typeface="Arial" charset="0"/>
              <a:buChar char="•"/>
            </a:pPr>
            <a:r>
              <a:rPr lang="en-US" baseline="0" dirty="0" smtClean="0"/>
              <a:t>We </a:t>
            </a:r>
            <a:r>
              <a:rPr lang="en-US" baseline="0" dirty="0" smtClean="0"/>
              <a:t>must have tools to measure and visualize utilization or we'd never know what's missing</a:t>
            </a:r>
            <a:r>
              <a:rPr lang="en-US" baseline="0" dirty="0" smtClean="0"/>
              <a:t>.  This was built with SQL Monitoring Reports, but there are other ways to get this information.</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34</a:t>
            </a:fld>
            <a:endParaRPr lang="en-US"/>
          </a:p>
        </p:txBody>
      </p:sp>
    </p:spTree>
    <p:extLst>
      <p:ext uri="{BB962C8B-B14F-4D97-AF65-F5344CB8AC3E}">
        <p14:creationId xmlns:p14="http://schemas.microsoft.com/office/powerpoint/2010/main" val="2087203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For optimal data warehouse performance we can't have any serialization.</a:t>
            </a:r>
            <a:r>
              <a:rPr lang="en-US" baseline="0" dirty="0" smtClean="0"/>
              <a:t>  It's not enough to parallelize the obvious SELECT, DML, and CTAS statements.</a:t>
            </a:r>
          </a:p>
          <a:p>
            <a:pPr marL="171450" indent="-171450">
              <a:buFont typeface="Arial" charset="0"/>
              <a:buChar char="•"/>
            </a:pPr>
            <a:r>
              <a:rPr lang="en-US" baseline="0" dirty="0" smtClean="0"/>
              <a:t>We must also parallelize those "other" operations that aren't our primary objective.  It's trivial to parallelize index rebuilding and statistics gathering, we just need to enable some settings.  Parallelizing constraint validation is a bit trickier (disable constraint, set table to parallel, enable </a:t>
            </a:r>
            <a:r>
              <a:rPr lang="en-US" baseline="0" dirty="0" err="1" smtClean="0"/>
              <a:t>novalidate</a:t>
            </a:r>
            <a:r>
              <a:rPr lang="en-US" baseline="0" dirty="0" smtClean="0"/>
              <a:t> the constraint, validate the constraint, remove the parallelism) but it's worth the effort to get maximum parallelism.</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35</a:t>
            </a:fld>
            <a:endParaRPr lang="en-US"/>
          </a:p>
        </p:txBody>
      </p:sp>
    </p:spTree>
    <p:extLst>
      <p:ext uri="{BB962C8B-B14F-4D97-AF65-F5344CB8AC3E}">
        <p14:creationId xmlns:p14="http://schemas.microsoft.com/office/powerpoint/2010/main" val="1825488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36</a:t>
            </a:fld>
            <a:endParaRPr lang="en-US"/>
          </a:p>
        </p:txBody>
      </p:sp>
    </p:spTree>
    <p:extLst>
      <p:ext uri="{BB962C8B-B14F-4D97-AF65-F5344CB8AC3E}">
        <p14:creationId xmlns:p14="http://schemas.microsoft.com/office/powerpoint/2010/main" val="5750297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Linear growth is the most common and</a:t>
            </a:r>
            <a:r>
              <a:rPr lang="en-US" baseline="0" dirty="0" smtClean="0"/>
              <a:t> occurs in many operations.  This presentation covers a wide range of complexities, but in practice, most of our work is linear.</a:t>
            </a:r>
          </a:p>
          <a:p>
            <a:pPr marL="171450" indent="-171450">
              <a:buFont typeface="Arial" charset="0"/>
              <a:buChar char="•"/>
            </a:pPr>
            <a:r>
              <a:rPr lang="en-US" dirty="0" smtClean="0"/>
              <a:t>Changes</a:t>
            </a:r>
            <a:r>
              <a:rPr lang="en-US" baseline="0" dirty="0" smtClean="0"/>
              <a:t> </a:t>
            </a:r>
            <a:r>
              <a:rPr lang="en-US" baseline="0" dirty="0" smtClean="0"/>
              <a:t>like using direct-path writes are "only" </a:t>
            </a:r>
            <a:r>
              <a:rPr lang="en-US" baseline="0" dirty="0" smtClean="0"/>
              <a:t>something like a 2x </a:t>
            </a:r>
            <a:r>
              <a:rPr lang="en-US" baseline="0" dirty="0" smtClean="0"/>
              <a:t>improvement, but that's still pretty awesome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37</a:t>
            </a:fld>
            <a:endParaRPr lang="en-US"/>
          </a:p>
        </p:txBody>
      </p:sp>
    </p:spTree>
    <p:extLst>
      <p:ext uri="{BB962C8B-B14F-4D97-AF65-F5344CB8AC3E}">
        <p14:creationId xmlns:p14="http://schemas.microsoft.com/office/powerpoint/2010/main" val="25971152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38</a:t>
            </a:fld>
            <a:endParaRPr lang="en-US"/>
          </a:p>
        </p:txBody>
      </p:sp>
    </p:spTree>
    <p:extLst>
      <p:ext uri="{BB962C8B-B14F-4D97-AF65-F5344CB8AC3E}">
        <p14:creationId xmlns:p14="http://schemas.microsoft.com/office/powerpoint/2010/main" val="10970263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We've seen many</a:t>
            </a:r>
            <a:r>
              <a:rPr lang="en-US" baseline="0" dirty="0" smtClean="0"/>
              <a:t> operations that happen in O(N), and many operations that happen in O(LOG(N)).  When we combine them we get O(N*LOG(N)).</a:t>
            </a:r>
          </a:p>
        </p:txBody>
      </p:sp>
      <p:sp>
        <p:nvSpPr>
          <p:cNvPr id="4" name="Slide Number Placeholder 3"/>
          <p:cNvSpPr>
            <a:spLocks noGrp="1"/>
          </p:cNvSpPr>
          <p:nvPr>
            <p:ph type="sldNum" sz="quarter" idx="10"/>
          </p:nvPr>
        </p:nvSpPr>
        <p:spPr/>
        <p:txBody>
          <a:bodyPr/>
          <a:lstStyle/>
          <a:p>
            <a:fld id="{5A6616C6-9DE0-4865-BC75-EB7C5EE0BF49}" type="slidenum">
              <a:rPr lang="en-US" smtClean="0"/>
              <a:t>39</a:t>
            </a:fld>
            <a:endParaRPr lang="en-US"/>
          </a:p>
        </p:txBody>
      </p:sp>
    </p:spTree>
    <p:extLst>
      <p:ext uri="{BB962C8B-B14F-4D97-AF65-F5344CB8AC3E}">
        <p14:creationId xmlns:p14="http://schemas.microsoft.com/office/powerpoint/2010/main" val="26800686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1" dirty="0" smtClean="0"/>
              <a:t>Difficult</a:t>
            </a:r>
            <a:r>
              <a:rPr lang="en-US" b="1" baseline="0" dirty="0" smtClean="0"/>
              <a:t> </a:t>
            </a:r>
            <a:r>
              <a:rPr lang="en-US" b="1" baseline="0" dirty="0" smtClean="0"/>
              <a:t>choice:</a:t>
            </a:r>
            <a:r>
              <a:rPr lang="en-US" baseline="0" dirty="0" smtClean="0"/>
              <a:t> It's not obvious when a full table scan is cheaper than an index read.  It depends on the percentage of the index and how big the data </a:t>
            </a:r>
            <a:r>
              <a:rPr lang="en-US" baseline="0" dirty="0" smtClean="0"/>
              <a:t>is.</a:t>
            </a:r>
          </a:p>
          <a:p>
            <a:pPr marL="171450" indent="-171450">
              <a:buFont typeface="Arial" charset="0"/>
              <a:buChar char="•"/>
            </a:pPr>
            <a:r>
              <a:rPr lang="en-US" b="1" baseline="0" dirty="0" smtClean="0"/>
              <a:t>Other </a:t>
            </a:r>
            <a:r>
              <a:rPr lang="en-US" b="1" baseline="0" dirty="0" smtClean="0"/>
              <a:t>factors:</a:t>
            </a:r>
            <a:r>
              <a:rPr lang="en-US" baseline="0" dirty="0" smtClean="0"/>
              <a:t> Clustering factor, multi-block versus single-block read time affect the </a:t>
            </a:r>
            <a:r>
              <a:rPr lang="en-US" baseline="0" dirty="0" smtClean="0"/>
              <a:t>choice.</a:t>
            </a:r>
          </a:p>
          <a:p>
            <a:pPr marL="171450" indent="-171450">
              <a:buFont typeface="Arial" charset="0"/>
              <a:buChar char="•"/>
            </a:pPr>
            <a:r>
              <a:rPr lang="en-US" b="1" baseline="0" dirty="0" smtClean="0"/>
              <a:t>Theory </a:t>
            </a:r>
            <a:r>
              <a:rPr lang="en-US" b="1" baseline="0" dirty="0" smtClean="0"/>
              <a:t>versus practice:</a:t>
            </a:r>
            <a:r>
              <a:rPr lang="en-US" baseline="0" dirty="0" smtClean="0"/>
              <a:t> Theory tells us the *shape*, but practice tells us the actual number where they </a:t>
            </a:r>
            <a:r>
              <a:rPr lang="en-US" baseline="0" dirty="0" smtClean="0"/>
              <a:t>diverge.</a:t>
            </a:r>
          </a:p>
          <a:p>
            <a:pPr marL="171450" indent="-171450">
              <a:buFont typeface="Arial" charset="0"/>
              <a:buChar char="•"/>
            </a:pPr>
            <a:r>
              <a:rPr lang="en-US" b="1" baseline="0" dirty="0" smtClean="0"/>
              <a:t>Cardinality</a:t>
            </a:r>
            <a:r>
              <a:rPr lang="en-US" b="1" baseline="0" dirty="0" smtClean="0"/>
              <a:t>:</a:t>
            </a:r>
            <a:r>
              <a:rPr lang="en-US" baseline="0" dirty="0" smtClean="0"/>
              <a:t> This is why cardinality is important.  Oracle must know where on the X-axis we are, to know which choice is better.</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40</a:t>
            </a:fld>
            <a:endParaRPr lang="en-US"/>
          </a:p>
        </p:txBody>
      </p:sp>
    </p:spTree>
    <p:extLst>
      <p:ext uri="{BB962C8B-B14F-4D97-AF65-F5344CB8AC3E}">
        <p14:creationId xmlns:p14="http://schemas.microsoft.com/office/powerpoint/2010/main" val="34356788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Sorting is expensive and grows even more expensive.  For example, if it takes 10 seconds to sort a table, when the table doubles, you should expect it to take more than 20 seconds.</a:t>
            </a:r>
          </a:p>
          <a:p>
            <a:pPr marL="171450" indent="-171450">
              <a:buFont typeface="Arial" charset="0"/>
              <a:buChar char="•"/>
            </a:pPr>
            <a:r>
              <a:rPr lang="en-US" dirty="0" smtClean="0"/>
              <a:t>However,</a:t>
            </a:r>
            <a:r>
              <a:rPr lang="en-US" baseline="0" dirty="0" smtClean="0"/>
              <a:t> the space required in the PGA or temporary tablespace appears to grow linearly, and is about equal to the size of the data sorted.</a:t>
            </a:r>
          </a:p>
          <a:p>
            <a:pPr marL="171450" indent="-171450">
              <a:buFont typeface="Arial" charset="0"/>
              <a:buChar char="•"/>
            </a:pPr>
            <a:r>
              <a:rPr lang="en-US" baseline="0" dirty="0" smtClean="0"/>
              <a:t>Sorting is expensive and we can avoid that sorting by using an index full scan.</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41</a:t>
            </a:fld>
            <a:endParaRPr lang="en-US"/>
          </a:p>
        </p:txBody>
      </p:sp>
    </p:spTree>
    <p:extLst>
      <p:ext uri="{BB962C8B-B14F-4D97-AF65-F5344CB8AC3E}">
        <p14:creationId xmlns:p14="http://schemas.microsoft.com/office/powerpoint/2010/main" val="3267770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Most tuning happens long</a:t>
            </a:r>
            <a:r>
              <a:rPr lang="en-US" baseline="0" dirty="0" smtClean="0"/>
              <a:t> before you ask for execution plans.  Writing clear code is the best way to write fast code.</a:t>
            </a:r>
          </a:p>
          <a:p>
            <a:pPr marL="171450" indent="-171450">
              <a:buFont typeface="Arial" charset="0"/>
              <a:buChar char="•"/>
            </a:pPr>
            <a:r>
              <a:rPr lang="en-US" baseline="0" dirty="0" smtClean="0"/>
              <a:t>Performance tuning is different than troubleshooting.  With troubleshooting, we can find the smallest possible problem and drill-down infinitely until we find the cause.  For bug hunting, every fix helps, and we can have a utopian view of our code.  But that approach will never work for performance tuning, where everything takes up time and there are always red herrings.</a:t>
            </a:r>
          </a:p>
          <a:p>
            <a:pPr marL="171450" indent="-171450">
              <a:buFont typeface="Arial" charset="0"/>
              <a:buChar char="•"/>
            </a:pPr>
            <a:r>
              <a:rPr lang="en-US" baseline="0" dirty="0" smtClean="0"/>
              <a:t>We must only look for the first significant problem, which is where experience makes a big difference.</a:t>
            </a:r>
          </a:p>
          <a:p>
            <a:pPr marL="171450" indent="-171450">
              <a:buFont typeface="Arial" charset="0"/>
              <a:buChar char="•"/>
            </a:pPr>
            <a:r>
              <a:rPr lang="en-US" baseline="0" dirty="0" smtClean="0"/>
              <a:t>For tuning, we need to try multiple styles quickly: system tuning, database tuning, SQL tuning, looking at cardinalities, phone-a-friend, resource consumption, etc.</a:t>
            </a:r>
          </a:p>
          <a:p>
            <a:pPr marL="171450" indent="-171450">
              <a:buFont typeface="Arial" charset="0"/>
              <a:buChar char="•"/>
            </a:pPr>
            <a:r>
              <a:rPr lang="en-US" baseline="0" dirty="0" smtClean="0"/>
              <a:t>Algorithm analysis is not the most important tuning method, but it's a helpful piece that everybody leaves out.  It's good to have a simple mathematical description of the foundation of our problems.</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5</a:t>
            </a:fld>
            <a:endParaRPr lang="en-US" dirty="0"/>
          </a:p>
        </p:txBody>
      </p:sp>
    </p:spTree>
    <p:extLst>
      <p:ext uri="{BB962C8B-B14F-4D97-AF65-F5344CB8AC3E}">
        <p14:creationId xmlns:p14="http://schemas.microsoft.com/office/powerpoint/2010/main" val="22043718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1" dirty="0" smtClean="0"/>
              <a:t>Spend</a:t>
            </a:r>
            <a:r>
              <a:rPr lang="en-US" b="1" baseline="0" dirty="0" smtClean="0"/>
              <a:t> time understanding this:</a:t>
            </a:r>
            <a:r>
              <a:rPr lang="en-US" baseline="0" dirty="0" smtClean="0"/>
              <a:t> </a:t>
            </a:r>
            <a:r>
              <a:rPr lang="en-US" dirty="0" smtClean="0"/>
              <a:t>This visualization</a:t>
            </a:r>
            <a:r>
              <a:rPr lang="en-US" baseline="0" dirty="0" smtClean="0"/>
              <a:t> briefly shows many of the most popular join methods.  It might be worth going back and looing at these algorithms and data structures, and understanding how they work.</a:t>
            </a:r>
          </a:p>
          <a:p>
            <a:pPr marL="171450" indent="-171450">
              <a:buFont typeface="Arial" charset="0"/>
              <a:buChar char="•"/>
            </a:pPr>
            <a:r>
              <a:rPr lang="en-US" b="1" baseline="0" dirty="0" smtClean="0"/>
              <a:t>N * M:</a:t>
            </a:r>
            <a:r>
              <a:rPr lang="en-US" baseline="0" dirty="0" smtClean="0"/>
              <a:t> Although algorithm analysis often uses N for both table, in reality there are two different numbers.</a:t>
            </a:r>
          </a:p>
          <a:p>
            <a:pPr marL="171450" indent="-171450">
              <a:buFont typeface="Arial" charset="0"/>
              <a:buChar char="•"/>
            </a:pPr>
            <a:r>
              <a:rPr lang="en-US" b="1" baseline="0" dirty="0" smtClean="0"/>
              <a:t>Complexity hides up-front cost:</a:t>
            </a:r>
            <a:r>
              <a:rPr lang="en-US" baseline="0" dirty="0" smtClean="0"/>
              <a:t> Although hash join has the lowest run-time complexity, it also requires a lot of up-front work.  It's not worth the cost if either N or M is small.</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42</a:t>
            </a:fld>
            <a:endParaRPr lang="en-US"/>
          </a:p>
        </p:txBody>
      </p:sp>
    </p:spTree>
    <p:extLst>
      <p:ext uri="{BB962C8B-B14F-4D97-AF65-F5344CB8AC3E}">
        <p14:creationId xmlns:p14="http://schemas.microsoft.com/office/powerpoint/2010/main" val="247269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Both hash joins and sort-merge joins are best</a:t>
            </a:r>
            <a:r>
              <a:rPr lang="en-US" baseline="0" dirty="0" smtClean="0"/>
              <a:t> for large data sets.  In practice, we always want to use a hash join if it's available.</a:t>
            </a:r>
          </a:p>
          <a:p>
            <a:pPr marL="171450" indent="-171450">
              <a:buFont typeface="Arial" charset="0"/>
              <a:buChar char="•"/>
            </a:pPr>
            <a:r>
              <a:rPr lang="en-US" baseline="0" dirty="0" smtClean="0"/>
              <a:t>I don't know the exact complexity of hash joins, it's somewhere between O(2N) and O(N*LOG(N)).  Whatever it is, it's better than a sort-merge join.</a:t>
            </a:r>
          </a:p>
          <a:p>
            <a:endParaRPr lang="en-US" dirty="0" smtClean="0"/>
          </a:p>
          <a:p>
            <a:r>
              <a:rPr lang="en-US" dirty="0" smtClean="0"/>
              <a:t>Chart </a:t>
            </a:r>
            <a:r>
              <a:rPr lang="en-US" dirty="0" smtClean="0"/>
              <a:t>is </a:t>
            </a:r>
            <a:r>
              <a:rPr lang="en-US" dirty="0" smtClean="0"/>
              <a:t>based on my </a:t>
            </a:r>
            <a:r>
              <a:rPr lang="en-US" dirty="0" smtClean="0"/>
              <a:t>answer here:</a:t>
            </a:r>
            <a:r>
              <a:rPr lang="en-US" baseline="0" dirty="0" smtClean="0"/>
              <a:t> https://stackoverflow.com/questions/8188093/oracle-always-uses-hash-join-even-when-both-tables-are-huge</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43</a:t>
            </a:fld>
            <a:endParaRPr lang="en-US"/>
          </a:p>
        </p:txBody>
      </p:sp>
    </p:spTree>
    <p:extLst>
      <p:ext uri="{BB962C8B-B14F-4D97-AF65-F5344CB8AC3E}">
        <p14:creationId xmlns:p14="http://schemas.microsoft.com/office/powerpoint/2010/main" val="236985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Indexes are great, and</a:t>
            </a:r>
            <a:r>
              <a:rPr lang="en-US" baseline="0" dirty="0" smtClean="0"/>
              <a:t> partitioning is great, but adding them together doesn't work as well as you might expect.</a:t>
            </a:r>
          </a:p>
          <a:p>
            <a:pPr marL="171450" indent="-171450">
              <a:buFont typeface="Arial" charset="0"/>
              <a:buChar char="•"/>
            </a:pPr>
            <a:r>
              <a:rPr lang="en-US" baseline="0" dirty="0" smtClean="0"/>
              <a:t>Indexes grow very slowly.  It's much better to have one large index access than multiple small index accesses.</a:t>
            </a:r>
          </a:p>
          <a:p>
            <a:pPr marL="171450" indent="-171450">
              <a:buFont typeface="Arial" charset="0"/>
              <a:buChar char="•"/>
            </a:pPr>
            <a:r>
              <a:rPr lang="en-US" baseline="0" dirty="0" smtClean="0"/>
              <a:t>Global indexes are often better than a local index, unless that local index can be partition pruned and only one is accessed.</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44</a:t>
            </a:fld>
            <a:endParaRPr lang="en-US"/>
          </a:p>
        </p:txBody>
      </p:sp>
    </p:spTree>
    <p:extLst>
      <p:ext uri="{BB962C8B-B14F-4D97-AF65-F5344CB8AC3E}">
        <p14:creationId xmlns:p14="http://schemas.microsoft.com/office/powerpoint/2010/main" val="42841877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Counting</a:t>
            </a:r>
            <a:r>
              <a:rPr lang="en-US" baseline="0" dirty="0" smtClean="0"/>
              <a:t> the number of distinct items is very expensive.  It may require O(N*LOG(N)) sorting, or hashing which is still slow.</a:t>
            </a:r>
          </a:p>
          <a:p>
            <a:pPr marL="171450" indent="-171450">
              <a:buFont typeface="Arial" charset="0"/>
              <a:buChar char="•"/>
            </a:pPr>
            <a:r>
              <a:rPr lang="en-US" baseline="0" dirty="0" smtClean="0"/>
              <a:t>Cardinality is vital to good performance, so the optimizer knows how expensive things will be.  But the optimizer can make great decisions even if it's off by a factor or 10.  In this case, perfect is the enemy of good enough - we only need cardinality estimates.</a:t>
            </a:r>
          </a:p>
          <a:p>
            <a:pPr marL="171450" indent="-171450">
              <a:buFont typeface="Arial" charset="0"/>
              <a:buChar char="•"/>
            </a:pPr>
            <a:r>
              <a:rPr lang="en-US" baseline="0" dirty="0" smtClean="0"/>
              <a:t>Oracle implements an algorithm called </a:t>
            </a:r>
            <a:r>
              <a:rPr lang="en-US" baseline="0" dirty="0" err="1" smtClean="0"/>
              <a:t>HyperLogLog</a:t>
            </a:r>
            <a:r>
              <a:rPr lang="en-US" baseline="0" dirty="0" smtClean="0"/>
              <a:t> to create an approximate Number of Distinct Values by only scanning the table once.  (The details of that algorithm don't matter here.)</a:t>
            </a:r>
          </a:p>
          <a:p>
            <a:pPr marL="171450" indent="-171450">
              <a:buFont typeface="Arial" charset="0"/>
              <a:buChar char="•"/>
            </a:pPr>
            <a:r>
              <a:rPr lang="en-US" baseline="0" dirty="0" smtClean="0"/>
              <a:t>Those approximate algorithms might have to read more of the table - they read the entire table instead of an estimate.  But O(N) full table scan can be better than O(N*LOG(N)) for a sample.  So you almost always want to use the default ESTIMATE_PERCENT when gathering statistics.</a:t>
            </a:r>
          </a:p>
          <a:p>
            <a:pPr marL="171450" indent="-171450">
              <a:buFont typeface="Arial" charset="0"/>
              <a:buChar char="•"/>
            </a:pPr>
            <a:r>
              <a:rPr lang="en-US" baseline="0" dirty="0" smtClean="0"/>
              <a:t>A similar issue happens with gathering partition statistics.  Oracle has to gather statistics for each partition, and for the entire table.  The number don't simply add up.  For example, if the partitions include birthdays, we can't find the distinct number of birthdays by simply adding together the distinct count of each partition.  But Oracle's incremental statistics creates a faster way to add distinct estimates.  So we can gather statistics just once per-partition, and then simply add them to get the global statistics.</a:t>
            </a:r>
          </a:p>
        </p:txBody>
      </p:sp>
      <p:sp>
        <p:nvSpPr>
          <p:cNvPr id="4" name="Slide Number Placeholder 3"/>
          <p:cNvSpPr>
            <a:spLocks noGrp="1"/>
          </p:cNvSpPr>
          <p:nvPr>
            <p:ph type="sldNum" sz="quarter" idx="10"/>
          </p:nvPr>
        </p:nvSpPr>
        <p:spPr/>
        <p:txBody>
          <a:bodyPr/>
          <a:lstStyle/>
          <a:p>
            <a:fld id="{5A6616C6-9DE0-4865-BC75-EB7C5EE0BF49}" type="slidenum">
              <a:rPr lang="en-US" smtClean="0"/>
              <a:t>45</a:t>
            </a:fld>
            <a:endParaRPr lang="en-US"/>
          </a:p>
        </p:txBody>
      </p:sp>
    </p:spTree>
    <p:extLst>
      <p:ext uri="{BB962C8B-B14F-4D97-AF65-F5344CB8AC3E}">
        <p14:creationId xmlns:p14="http://schemas.microsoft.com/office/powerpoint/2010/main" val="32580204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O(N^2) is getting ridiculously expensive.</a:t>
            </a:r>
            <a:r>
              <a:rPr lang="en-US" baseline="0" dirty="0" smtClean="0"/>
              <a:t>  We must be very careful whenever we're in this performance territory.</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46</a:t>
            </a:fld>
            <a:endParaRPr lang="en-US"/>
          </a:p>
        </p:txBody>
      </p:sp>
    </p:spTree>
    <p:extLst>
      <p:ext uri="{BB962C8B-B14F-4D97-AF65-F5344CB8AC3E}">
        <p14:creationId xmlns:p14="http://schemas.microsoft.com/office/powerpoint/2010/main" val="5032993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Execution plans with</a:t>
            </a:r>
            <a:r>
              <a:rPr lang="en-US" baseline="0" dirty="0" smtClean="0"/>
              <a:t> NESTED LOOPs can be extremely slow if both of them are full table scans.  Comparing every row in one table with every row in another table is terrible for performance.</a:t>
            </a:r>
          </a:p>
          <a:p>
            <a:pPr marL="171450" indent="-171450">
              <a:buFont typeface="Arial" charset="0"/>
              <a:buChar char="•"/>
            </a:pPr>
            <a:r>
              <a:rPr lang="en-US" baseline="0" dirty="0" smtClean="0"/>
              <a:t>Using embedded FOR loops creates a nested loop.  This is why looping through cursors in cursors is a terrible idea.  The optimizer can re-write nested joins into an optimal plan.  Oracle cannot re-write across PL/SQL, and it's easy to create N^2 solutions if we build joins in PL/SQL.</a:t>
            </a:r>
          </a:p>
          <a:p>
            <a:pPr marL="171450" indent="-171450">
              <a:buFont typeface="Arial" charset="0"/>
              <a:buChar char="•"/>
            </a:pPr>
            <a:r>
              <a:rPr lang="en-US" baseline="0" dirty="0" smtClean="0"/>
              <a:t>The MODEL clause in powerful because it allows multidimensional arrays and procedural code in SQL.  But looping through a multidimensional array can easily be O(N^2).  The more nested loops, the worse the algorithm.  However, looping is not always evil.  I once built an O(N^4) MODEL clause, but it was still much faster than the equivalent procedural solution, because the query avoided context switching and was easily parallelized.</a:t>
            </a:r>
          </a:p>
          <a:p>
            <a:pPr marL="171450" indent="-171450">
              <a:buFont typeface="Arial" charset="0"/>
              <a:buChar char="•"/>
            </a:pPr>
            <a:r>
              <a:rPr lang="en-US" baseline="0" dirty="0" smtClean="0"/>
              <a:t>Oracle's parser is excellent and can compile code much faster than most languages.  However, in extreme cases, the parse time grows exponentially.  For example, using more than about 500 UNION ALLs in a single statement becomes extremely slow.  Remember our lesson from 1/N - we don't need to combine 500 rows-at-a-time, 100 is good enough.</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47</a:t>
            </a:fld>
            <a:endParaRPr lang="en-US"/>
          </a:p>
        </p:txBody>
      </p:sp>
    </p:spTree>
    <p:extLst>
      <p:ext uri="{BB962C8B-B14F-4D97-AF65-F5344CB8AC3E}">
        <p14:creationId xmlns:p14="http://schemas.microsoft.com/office/powerpoint/2010/main" val="8958953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Don't</a:t>
            </a:r>
            <a:r>
              <a:rPr lang="en-US" baseline="0" dirty="0" smtClean="0"/>
              <a:t> look at execution plans and always remove all NESTED LOOPs with full table scans, or all CROSS JOINs.  Sometimes those methods are the fastest.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48</a:t>
            </a:fld>
            <a:endParaRPr lang="en-US"/>
          </a:p>
        </p:txBody>
      </p:sp>
    </p:spTree>
    <p:extLst>
      <p:ext uri="{BB962C8B-B14F-4D97-AF65-F5344CB8AC3E}">
        <p14:creationId xmlns:p14="http://schemas.microsoft.com/office/powerpoint/2010/main" val="25968616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Factorials</a:t>
            </a:r>
            <a:r>
              <a:rPr lang="en-US" baseline="0" dirty="0" smtClean="0"/>
              <a:t> are rare but happen more often than we might think.</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49</a:t>
            </a:fld>
            <a:endParaRPr lang="en-US"/>
          </a:p>
        </p:txBody>
      </p:sp>
    </p:spTree>
    <p:extLst>
      <p:ext uri="{BB962C8B-B14F-4D97-AF65-F5344CB8AC3E}">
        <p14:creationId xmlns:p14="http://schemas.microsoft.com/office/powerpoint/2010/main" val="3784627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In</a:t>
            </a:r>
            <a:r>
              <a:rPr lang="en-US" baseline="0" dirty="0" smtClean="0"/>
              <a:t> old versions of Oracle, when the Cost Based Optimizer was new, we did occasionally have to set a hidden parameter to limit the number of joins considered.  But I haven't had to do that for almost a decade now.  Modern versions are good enough to know when to stop looking at join orders.</a:t>
            </a:r>
          </a:p>
          <a:p>
            <a:pPr marL="171450" indent="-171450">
              <a:buFont typeface="Arial" charset="0"/>
              <a:buChar char="•"/>
            </a:pPr>
            <a:r>
              <a:rPr lang="en-US" baseline="0" dirty="0" smtClean="0"/>
              <a:t>A more realistic concern is with the code we create.  The scarcest resource is not processing power, memory, or disk space - it's developer attention.</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50</a:t>
            </a:fld>
            <a:endParaRPr lang="en-US"/>
          </a:p>
        </p:txBody>
      </p:sp>
    </p:spTree>
    <p:extLst>
      <p:ext uri="{BB962C8B-B14F-4D97-AF65-F5344CB8AC3E}">
        <p14:creationId xmlns:p14="http://schemas.microsoft.com/office/powerpoint/2010/main" val="38519616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Good SQL programming is about creating small,</a:t>
            </a:r>
            <a:r>
              <a:rPr lang="en-US" baseline="0" dirty="0" smtClean="0"/>
              <a:t> understandable chunks of code, and then combining those chunks into new chunks, and repeating.</a:t>
            </a:r>
          </a:p>
          <a:p>
            <a:pPr marL="171450" indent="-171450">
              <a:buFont typeface="Arial" charset="0"/>
              <a:buChar char="•"/>
            </a:pPr>
            <a:r>
              <a:rPr lang="en-US" baseline="0" dirty="0" smtClean="0"/>
              <a:t>Even though the second example uses more characters, more keywords, and more joins, it is much simpler than the first.  Nobody can keep a 10-join query in memory.  Even a 5-join query is tough.  If we build our query 3-to-4 joins at a time, and then join the inline views, all the chunks of our code will be easy to understand.</a:t>
            </a:r>
          </a:p>
        </p:txBody>
      </p:sp>
      <p:sp>
        <p:nvSpPr>
          <p:cNvPr id="4" name="Slide Number Placeholder 3"/>
          <p:cNvSpPr>
            <a:spLocks noGrp="1"/>
          </p:cNvSpPr>
          <p:nvPr>
            <p:ph type="sldNum" sz="quarter" idx="10"/>
          </p:nvPr>
        </p:nvSpPr>
        <p:spPr/>
        <p:txBody>
          <a:bodyPr/>
          <a:lstStyle/>
          <a:p>
            <a:fld id="{5A6616C6-9DE0-4865-BC75-EB7C5EE0BF49}" type="slidenum">
              <a:rPr lang="en-US" smtClean="0"/>
              <a:t>51</a:t>
            </a:fld>
            <a:endParaRPr lang="en-US"/>
          </a:p>
        </p:txBody>
      </p:sp>
    </p:spTree>
    <p:extLst>
      <p:ext uri="{BB962C8B-B14F-4D97-AF65-F5344CB8AC3E}">
        <p14:creationId xmlns:p14="http://schemas.microsoft.com/office/powerpoint/2010/main" val="435211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Programming is one of the few fields with orders of magnitude difference in skill level between professionals.  We’ve all had to deal with coworkers who are only one tenth as productive as us, and we’ve all been humbled by developers whose code is ten times better than ours.  With performance tuning those numbers get even higher, and the rewards are greater.  It’s exhilarating when we make a small tweak and something runs a million times faster.</a:t>
            </a:r>
          </a:p>
          <a:p>
            <a:pPr marL="171450" indent="-171450">
              <a:buFont typeface="Arial" charset="0"/>
              <a:buChar char="•"/>
            </a:pPr>
            <a:r>
              <a:rPr lang="en-US" dirty="0" smtClean="0"/>
              <a:t>We like to talk about things being "X times</a:t>
            </a:r>
            <a:r>
              <a:rPr lang="en-US" baseline="0" dirty="0" smtClean="0"/>
              <a:t> faster or slower", but that's only the story at a single point-in-time.</a:t>
            </a:r>
          </a:p>
          <a:p>
            <a:pPr marL="171450" indent="-171450">
              <a:buFont typeface="Arial" charset="0"/>
              <a:buChar char="•"/>
            </a:pPr>
            <a:r>
              <a:rPr lang="en-US" baseline="0" dirty="0" smtClean="0"/>
              <a:t>We need to think about the slope instead of a single point.  We want to know how is our application going to grow with the data size.</a:t>
            </a:r>
            <a:endParaRPr lang="en-US" dirty="0" smtClean="0"/>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6</a:t>
            </a:fld>
            <a:endParaRPr lang="en-US"/>
          </a:p>
        </p:txBody>
      </p:sp>
    </p:spTree>
    <p:extLst>
      <p:ext uri="{BB962C8B-B14F-4D97-AF65-F5344CB8AC3E}">
        <p14:creationId xmlns:p14="http://schemas.microsoft.com/office/powerpoint/2010/main" val="41130474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halting problem</a:t>
            </a:r>
            <a:r>
              <a:rPr lang="en-US" baseline="0" dirty="0" smtClean="0"/>
              <a:t> asks the question: can a program determine if another program will ever finish?  Before computers and programs were invented, Alan Turning proved that the answer is "no".  There will never be an algorithm that can always predict whether another algorithm will even finish.  Note that the optimizer job is even more complicated - it doesn't merely need to determine if a query will finish, it needs to determine how long different paths will take.  This is a problem that is impossible to solve in theory, but solvable by the optimizer in practice.</a:t>
            </a:r>
          </a:p>
          <a:p>
            <a:pPr marL="171450" indent="-171450">
              <a:buFont typeface="Arial" charset="0"/>
              <a:buChar char="•"/>
            </a:pPr>
            <a:r>
              <a:rPr lang="en-US" baseline="0" dirty="0" smtClean="0"/>
              <a:t>To make the optimizer's job even more complicated, it also has to optimize in a limited amount of time.  The optimizer must take it's own time into account.  There's no point in spending an hour to find the optimal solution to a 5-second query.  This behavior isn't just optimizing, it's satisficing.</a:t>
            </a:r>
          </a:p>
          <a:p>
            <a:pPr marL="171450" indent="-171450">
              <a:buFont typeface="Arial" charset="0"/>
              <a:buChar char="•"/>
            </a:pPr>
            <a:r>
              <a:rPr lang="en-US" baseline="0" dirty="0" smtClean="0"/>
              <a:t>It's important to understand that the optimizer has a tough job so we don't expect miracles.  We should expect *any* optimizer to make a few mistakes.  Don't throw out the system and think you can do it better yourself just because you find one slow query.</a:t>
            </a:r>
          </a:p>
          <a:p>
            <a:pPr marL="171450" indent="-171450">
              <a:buFont typeface="Arial" charset="0"/>
              <a:buChar char="•"/>
            </a:pPr>
            <a:r>
              <a:rPr lang="en-US" baseline="0" dirty="0" smtClean="0"/>
              <a:t>When I worked at a forecasting company the unofficial motto was "the forecast is always wrong".  We should never expect perfection, and we should not try to over-correct.  For example, a lot of people will see a query that's not using an index, and adjust the entire system with a parameter like OPTIMIZER_INDEX_COST_ADJ.  Changing that parameter is like always adding 10 degrees to the weather forecast because a single forecast was wrong by 10 degrees.  Adding 10 may help with one specific problem but it will not help on average.</a:t>
            </a:r>
          </a:p>
          <a:p>
            <a:pPr marL="171450" indent="-171450">
              <a:buFont typeface="Arial" charset="0"/>
              <a:buChar char="•"/>
            </a:pPr>
            <a:r>
              <a:rPr lang="en-US" baseline="0" dirty="0" smtClean="0"/>
              <a:t>In practice, this means that everyone needs to worry about statistics.  Neither developers nor DBAs can handle statistics all by themselves.  Statistics must be gathered manually after any process that changes a significant percent of the data.  And statistics must be gathered automatically by the system, to catch gradual growth and a few missed objects.  If the automatic statistics jobs are not working well, try using DBMS_STATS to set preferences before you roll your own.</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52</a:t>
            </a:fld>
            <a:endParaRPr lang="en-US"/>
          </a:p>
        </p:txBody>
      </p:sp>
    </p:spTree>
    <p:extLst>
      <p:ext uri="{BB962C8B-B14F-4D97-AF65-F5344CB8AC3E}">
        <p14:creationId xmlns:p14="http://schemas.microsoft.com/office/powerpoint/2010/main" val="27807449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To understand how our SQL statements are executed we must understand the algorithms and data structures.  Each line</a:t>
            </a:r>
            <a:r>
              <a:rPr lang="en-US" baseline="0" dirty="0" smtClean="0"/>
              <a:t> of an execution plan is really a tiny program, with an algorithm (the operation) and a data structure (the object).</a:t>
            </a:r>
          </a:p>
          <a:p>
            <a:pPr marL="171450" indent="-171450">
              <a:buFont typeface="Arial" charset="0"/>
              <a:buChar char="•"/>
            </a:pPr>
            <a:r>
              <a:rPr lang="en-US" baseline="0" dirty="0" smtClean="0"/>
              <a:t>Algorithm analysis may be taught in computer science courses but it's available to any developer, and only requires high school math skills.</a:t>
            </a:r>
          </a:p>
          <a:p>
            <a:pPr marL="171450" indent="-171450">
              <a:buFont typeface="Arial" charset="0"/>
              <a:buChar char="•"/>
            </a:pPr>
            <a:r>
              <a:rPr lang="en-US" baseline="0" dirty="0" smtClean="0"/>
              <a:t>This presentation covered 9 functions that describe most Oracle operations.</a:t>
            </a:r>
          </a:p>
          <a:p>
            <a:pPr marL="171450" indent="-171450">
              <a:buFont typeface="Arial" charset="0"/>
              <a:buChar char="•"/>
            </a:pPr>
            <a:r>
              <a:rPr lang="en-US" baseline="0" dirty="0" smtClean="0"/>
              <a:t>In the real world most of our time will be spent worrying about constants.  In our day-to-day performance tuning, linear improvements are most common and usually good enough.  Those pesky constants we've been ignoring cannot always be ignored.</a:t>
            </a:r>
          </a:p>
          <a:p>
            <a:pPr marL="171450" indent="-171450">
              <a:buFont typeface="Arial" charset="0"/>
              <a:buChar char="•"/>
            </a:pPr>
            <a:r>
              <a:rPr lang="en-US" baseline="0" dirty="0" smtClean="0"/>
              <a:t>Our performance tuning toolkits need many different tools.  The most popular tools will be SQL tuning, cardinalities, execution plans, MOS, Google, etc.  But to truly understand performance problems it helps to know the algorithmic complexity.</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53</a:t>
            </a:fld>
            <a:endParaRPr lang="en-US"/>
          </a:p>
        </p:txBody>
      </p:sp>
    </p:spTree>
    <p:extLst>
      <p:ext uri="{BB962C8B-B14F-4D97-AF65-F5344CB8AC3E}">
        <p14:creationId xmlns:p14="http://schemas.microsoft.com/office/powerpoint/2010/main" val="17407766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54</a:t>
            </a:fld>
            <a:endParaRPr lang="en-US"/>
          </a:p>
        </p:txBody>
      </p:sp>
    </p:spTree>
    <p:extLst>
      <p:ext uri="{BB962C8B-B14F-4D97-AF65-F5344CB8AC3E}">
        <p14:creationId xmlns:p14="http://schemas.microsoft.com/office/powerpoint/2010/main" val="3392862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Although</a:t>
            </a:r>
            <a:r>
              <a:rPr lang="en-US" baseline="0" dirty="0" smtClean="0"/>
              <a:t> algorithm analysis is usually taught in college it only requires high school math.  And most of the hard work has already been done for us.  For example, it's already been proven that sorting cannot be done faster than O(N*LOG(N)), we don't need to re-prove it here.</a:t>
            </a:r>
          </a:p>
          <a:p>
            <a:pPr marL="171450" indent="-171450">
              <a:buFont typeface="Arial" charset="0"/>
              <a:buChar char="•"/>
            </a:pPr>
            <a:r>
              <a:rPr lang="en-US" baseline="0" dirty="0" smtClean="0"/>
              <a:t>Most of this presentation is about time.  Although space can be important, and will occasionally be discussed.  There is an asterisk by run-time because we're not actually measuring the literal wall-clock time.  Algorithm analysis depends on generic "steps", not seconds, minutes, or hours.</a:t>
            </a:r>
          </a:p>
          <a:p>
            <a:pPr marL="171450" indent="-171450">
              <a:buFont typeface="Arial" charset="0"/>
              <a:buChar char="•"/>
            </a:pPr>
            <a:r>
              <a:rPr lang="en-US" baseline="0" dirty="0" smtClean="0"/>
              <a:t>There are many different ways to describe these functions.  For simplicity we will only use the Big O worst-case complexity.</a:t>
            </a:r>
          </a:p>
          <a:p>
            <a:pPr marL="171450" indent="-171450">
              <a:buFont typeface="Arial" charset="0"/>
              <a:buChar char="•"/>
            </a:pPr>
            <a:r>
              <a:rPr lang="en-US" baseline="0" dirty="0" smtClean="0"/>
              <a:t>Instead of saying "A is X times slower than B at point Y", we can say "A is O(N^2) and B is O(N)."</a:t>
            </a:r>
          </a:p>
          <a:p>
            <a:pPr marL="171450" indent="-171450">
              <a:buFont typeface="Arial" charset="0"/>
              <a:buChar char="•"/>
            </a:pPr>
            <a:r>
              <a:rPr lang="en-US" baseline="0" dirty="0" smtClean="0"/>
              <a:t>This presentation is going to ignore a ginormous amount of implementation details and constants.  Those details definitely matter, and can sometimes override algorithm complexity, but in many cases we can ignore them.</a:t>
            </a:r>
          </a:p>
          <a:p>
            <a:pPr marL="171450" indent="-171450">
              <a:buFont typeface="Arial" charset="0"/>
              <a:buChar char="•"/>
            </a:pPr>
            <a:r>
              <a:rPr lang="en-US" baseline="0" dirty="0" smtClean="0"/>
              <a:t>A surprisingly small number of functions can describe every possible database operation, as we'll see later.</a:t>
            </a:r>
          </a:p>
          <a:p>
            <a:pPr marL="171450" indent="-171450">
              <a:buFont typeface="Arial" charset="0"/>
              <a:buChar char="•"/>
            </a:pPr>
            <a:r>
              <a:rPr lang="en-US" baseline="0" dirty="0" smtClean="0"/>
              <a:t>Algorithm analysis helps with proactive tuning because we need to know the advantages of different data structures - for example, why should we build indexes?  Algorithm analysis is helpful for reactive tuning because we need to compare the algorithms and data structures that Oracle chose, and try to determine why it made a bad choice.</a:t>
            </a:r>
          </a:p>
          <a:p>
            <a:pPr marL="171450" indent="-171450">
              <a:buFont typeface="Arial" charset="0"/>
              <a:buChar char="•"/>
            </a:pPr>
            <a:r>
              <a:rPr lang="en-US" baseline="0" dirty="0" smtClean="0"/>
              <a:t>There are an infinite number of functions, this presentation only focuses on a small number of functions that are relevant for Oracle database operations.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7</a:t>
            </a:fld>
            <a:endParaRPr lang="en-US"/>
          </a:p>
        </p:txBody>
      </p:sp>
    </p:spTree>
    <p:extLst>
      <p:ext uri="{BB962C8B-B14F-4D97-AF65-F5344CB8AC3E}">
        <p14:creationId xmlns:p14="http://schemas.microsoft.com/office/powerpoint/2010/main" val="4076773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simplest way to</a:t>
            </a:r>
            <a:r>
              <a:rPr lang="en-US" baseline="0" dirty="0" smtClean="0"/>
              <a:t> start with algorithm analysis is with a simple linear search algorithm.  A FOR loop that goes from 1 to N uses N operations.</a:t>
            </a:r>
          </a:p>
        </p:txBody>
      </p:sp>
      <p:sp>
        <p:nvSpPr>
          <p:cNvPr id="4" name="Slide Number Placeholder 3"/>
          <p:cNvSpPr>
            <a:spLocks noGrp="1"/>
          </p:cNvSpPr>
          <p:nvPr>
            <p:ph type="sldNum" sz="quarter" idx="10"/>
          </p:nvPr>
        </p:nvSpPr>
        <p:spPr/>
        <p:txBody>
          <a:bodyPr/>
          <a:lstStyle/>
          <a:p>
            <a:fld id="{5A6616C6-9DE0-4865-BC75-EB7C5EE0BF49}" type="slidenum">
              <a:rPr lang="en-US" smtClean="0"/>
              <a:t>8</a:t>
            </a:fld>
            <a:endParaRPr lang="en-US"/>
          </a:p>
        </p:txBody>
      </p:sp>
    </p:spTree>
    <p:extLst>
      <p:ext uri="{BB962C8B-B14F-4D97-AF65-F5344CB8AC3E}">
        <p14:creationId xmlns:p14="http://schemas.microsoft.com/office/powerpoint/2010/main" val="1442741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O</a:t>
            </a:r>
            <a:r>
              <a:rPr lang="en-US" baseline="0" dirty="0" smtClean="0"/>
              <a:t>(1) - If we're lucky we'll find the element immediately, and only need 1 lookup.</a:t>
            </a:r>
          </a:p>
          <a:p>
            <a:pPr marL="171450" indent="-171450">
              <a:buFont typeface="Arial" charset="0"/>
              <a:buChar char="•"/>
            </a:pPr>
            <a:r>
              <a:rPr lang="en-US" baseline="0" dirty="0" smtClean="0"/>
              <a:t>O(N/2) - On average we'll have to search half of the elements, N/2.</a:t>
            </a:r>
          </a:p>
          <a:p>
            <a:pPr marL="171450" indent="-171450">
              <a:buFont typeface="Arial" charset="0"/>
              <a:buChar char="•"/>
            </a:pPr>
            <a:r>
              <a:rPr lang="en-US" baseline="0" dirty="0" smtClean="0"/>
              <a:t>O(N) - If we're unlucky we have to search each of the N elements.  Worst case is the most realistic.  Unless we have a unique array or index, we have to continue searching through all N elements, even if we find a match.  For example, in the previous slide there were duplicate values, one near the beginning, and one near the end.</a:t>
            </a:r>
          </a:p>
          <a:p>
            <a:pPr marL="171450" indent="-171450">
              <a:buFont typeface="Arial" charset="0"/>
              <a:buChar char="•"/>
            </a:pPr>
            <a:r>
              <a:rPr lang="en-US" baseline="0" dirty="0" smtClean="0"/>
              <a:t>This is not a full introduction to algorithm analysis.  If you're interested in this topic I recommend you search for "algorithm analysis" and read one or two of the computer science lectures.  The topic usually does not require a heavy math background.</a:t>
            </a:r>
          </a:p>
        </p:txBody>
      </p:sp>
      <p:sp>
        <p:nvSpPr>
          <p:cNvPr id="4" name="Slide Number Placeholder 3"/>
          <p:cNvSpPr>
            <a:spLocks noGrp="1"/>
          </p:cNvSpPr>
          <p:nvPr>
            <p:ph type="sldNum" sz="quarter" idx="10"/>
          </p:nvPr>
        </p:nvSpPr>
        <p:spPr/>
        <p:txBody>
          <a:bodyPr/>
          <a:lstStyle/>
          <a:p>
            <a:fld id="{5A6616C6-9DE0-4865-BC75-EB7C5EE0BF49}" type="slidenum">
              <a:rPr lang="en-US" smtClean="0"/>
              <a:t>9</a:t>
            </a:fld>
            <a:endParaRPr lang="en-US"/>
          </a:p>
        </p:txBody>
      </p:sp>
    </p:spTree>
    <p:extLst>
      <p:ext uri="{BB962C8B-B14F-4D97-AF65-F5344CB8AC3E}">
        <p14:creationId xmlns:p14="http://schemas.microsoft.com/office/powerpoint/2010/main" val="3854264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Oracle performance</a:t>
            </a:r>
            <a:r>
              <a:rPr lang="en-US" baseline="0" dirty="0" smtClean="0"/>
              <a:t> tuning is a huge topic and there are many ways to teach it.  Even listing and ordering the topics is a huge effort.  Let's ignore the common tuning techniques and do something totally different.</a:t>
            </a:r>
          </a:p>
          <a:p>
            <a:pPr marL="171450" indent="-171450">
              <a:buFont typeface="Arial" charset="0"/>
              <a:buChar char="•"/>
            </a:pPr>
            <a:r>
              <a:rPr lang="en-US" baseline="0" dirty="0" smtClean="0"/>
              <a:t>We only need a small number of popular functions to describe almost every Oracle feature.</a:t>
            </a:r>
          </a:p>
          <a:p>
            <a:pPr marL="171450" indent="-171450">
              <a:buFont typeface="Arial" charset="0"/>
              <a:buChar char="•"/>
            </a:pPr>
            <a:r>
              <a:rPr lang="en-US" baseline="0" dirty="0" smtClean="0"/>
              <a:t>There are many ways to discuss performance topics, I've arbitrarily chosen to list the functions from fastest to slowest.</a:t>
            </a:r>
            <a:endParaRPr lang="en-US" dirty="0"/>
          </a:p>
        </p:txBody>
      </p:sp>
      <p:sp>
        <p:nvSpPr>
          <p:cNvPr id="4" name="Slide Number Placeholder 3"/>
          <p:cNvSpPr>
            <a:spLocks noGrp="1"/>
          </p:cNvSpPr>
          <p:nvPr>
            <p:ph type="sldNum" sz="quarter" idx="10"/>
          </p:nvPr>
        </p:nvSpPr>
        <p:spPr/>
        <p:txBody>
          <a:bodyPr/>
          <a:lstStyle/>
          <a:p>
            <a:fld id="{5A6616C6-9DE0-4865-BC75-EB7C5EE0BF49}" type="slidenum">
              <a:rPr lang="en-US" smtClean="0"/>
              <a:t>10</a:t>
            </a:fld>
            <a:endParaRPr lang="en-US"/>
          </a:p>
        </p:txBody>
      </p:sp>
    </p:spTree>
    <p:extLst>
      <p:ext uri="{BB962C8B-B14F-4D97-AF65-F5344CB8AC3E}">
        <p14:creationId xmlns:p14="http://schemas.microsoft.com/office/powerpoint/2010/main" val="4161200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358855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4032207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1212036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30289" y="877449"/>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1269579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A010C97-F49F-8C4C-9294-8813F3F4CD27}"/>
              </a:ext>
            </a:extLst>
          </p:cNvPr>
          <p:cNvSpPr>
            <a:spLocks noGrp="1"/>
          </p:cNvSpPr>
          <p:nvPr>
            <p:ph type="ctrTitle" hasCustomPrompt="1"/>
          </p:nvPr>
        </p:nvSpPr>
        <p:spPr>
          <a:xfrm>
            <a:off x="4830289" y="877449"/>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3586694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232C5590-480D-4842-BE6F-79F32126D328}"/>
              </a:ext>
            </a:extLst>
          </p:cNvPr>
          <p:cNvSpPr>
            <a:spLocks noGrp="1"/>
          </p:cNvSpPr>
          <p:nvPr>
            <p:ph type="ctrTitle" hasCustomPrompt="1"/>
          </p:nvPr>
        </p:nvSpPr>
        <p:spPr>
          <a:xfrm>
            <a:off x="4830289" y="877449"/>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1161977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63157" y="154072"/>
            <a:ext cx="6659543" cy="776378"/>
          </a:xfrm>
        </p:spPr>
        <p:txBody>
          <a:bodyPr anchor="b"/>
          <a:lstStyle/>
          <a:p>
            <a:r>
              <a:rPr lang="en-US" smtClean="0"/>
              <a:t>Click to edit Master title style</a:t>
            </a:r>
            <a:endParaRPr lang="en-US" dirty="0"/>
          </a:p>
        </p:txBody>
      </p:sp>
      <p:sp>
        <p:nvSpPr>
          <p:cNvPr id="4" name="Text Placeholder 2"/>
          <p:cNvSpPr>
            <a:spLocks noGrp="1"/>
          </p:cNvSpPr>
          <p:nvPr>
            <p:ph idx="1"/>
          </p:nvPr>
        </p:nvSpPr>
        <p:spPr>
          <a:xfrm>
            <a:off x="263158" y="1092202"/>
            <a:ext cx="7791007" cy="3509039"/>
          </a:xfrm>
          <a:prstGeom prst="rect">
            <a:avLst/>
          </a:prstGeom>
        </p:spPr>
        <p:txBody>
          <a:bodyPr vert="horz" lIns="68579" tIns="34289" rIns="68579" bIns="342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90397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ey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3157" y="154072"/>
            <a:ext cx="6659543" cy="776378"/>
          </a:xfrm>
        </p:spPr>
        <p:txBody>
          <a:bodyPr anchor="b"/>
          <a:lstStyle/>
          <a:p>
            <a:r>
              <a:rPr lang="en-US" smtClean="0"/>
              <a:t>Click to edit Master title style</a:t>
            </a:r>
            <a:endParaRPr lang="en-US" dirty="0"/>
          </a:p>
        </p:txBody>
      </p:sp>
      <p:sp>
        <p:nvSpPr>
          <p:cNvPr id="4" name="Text Placeholder 2"/>
          <p:cNvSpPr>
            <a:spLocks noGrp="1"/>
          </p:cNvSpPr>
          <p:nvPr>
            <p:ph idx="1"/>
          </p:nvPr>
        </p:nvSpPr>
        <p:spPr>
          <a:xfrm>
            <a:off x="263158" y="1092202"/>
            <a:ext cx="7791007" cy="3509039"/>
          </a:xfrm>
          <a:prstGeom prst="rect">
            <a:avLst/>
          </a:prstGeom>
        </p:spPr>
        <p:txBody>
          <a:bodyPr vert="horz" lIns="68579" tIns="34289" rIns="68579" bIns="342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2241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5947835" y="2158722"/>
            <a:ext cx="1819275" cy="367903"/>
          </a:xfrm>
        </p:spPr>
        <p:txBody>
          <a:bodyPr>
            <a:normAutofit/>
          </a:bodyPr>
          <a:lstStyle>
            <a:lvl1pPr marL="0" indent="0">
              <a:buNone/>
              <a:defRPr sz="1400" b="1">
                <a:solidFill>
                  <a:schemeClr val="tx1"/>
                </a:solidFill>
              </a:defRPr>
            </a:lvl1pPr>
          </a:lstStyle>
          <a:p>
            <a:pPr lvl="0"/>
            <a:r>
              <a:rPr lang="en-US" dirty="0"/>
              <a:t>123456789</a:t>
            </a:r>
          </a:p>
        </p:txBody>
      </p:sp>
      <p:sp>
        <p:nvSpPr>
          <p:cNvPr id="17" name="Text Placeholder 16"/>
          <p:cNvSpPr>
            <a:spLocks noGrp="1"/>
          </p:cNvSpPr>
          <p:nvPr>
            <p:ph type="body" sz="quarter" idx="18" hasCustomPrompt="1"/>
          </p:nvPr>
        </p:nvSpPr>
        <p:spPr>
          <a:xfrm>
            <a:off x="387031" y="1166367"/>
            <a:ext cx="4382691" cy="1158478"/>
          </a:xfrm>
        </p:spPr>
        <p:txBody>
          <a:bodyPr anchor="b">
            <a:normAutofit/>
          </a:bodyPr>
          <a:lstStyle>
            <a:lvl1pPr marL="0" marR="0" indent="0" algn="l" defTabSz="342892" rtl="0" eaLnBrk="1" fontAlgn="auto" latinLnBrk="0" hangingPunct="1">
              <a:lnSpc>
                <a:spcPct val="100000"/>
              </a:lnSpc>
              <a:spcBef>
                <a:spcPct val="20000"/>
              </a:spcBef>
              <a:spcAft>
                <a:spcPts val="0"/>
              </a:spcAft>
              <a:buClrTx/>
              <a:buSzTx/>
              <a:buFont typeface="Arial"/>
              <a:buNone/>
              <a:tabLst/>
              <a:defRPr sz="2700" b="1" baseline="0">
                <a:solidFill>
                  <a:srgbClr val="7C3A7A"/>
                </a:solidFill>
              </a:defRPr>
            </a:lvl1pPr>
          </a:lstStyle>
          <a:p>
            <a:pPr lvl="0"/>
            <a:r>
              <a:rPr lang="en-US" dirty="0"/>
              <a:t>Title of Presentation</a:t>
            </a:r>
          </a:p>
        </p:txBody>
      </p:sp>
      <p:sp>
        <p:nvSpPr>
          <p:cNvPr id="19" name="Text Placeholder 18"/>
          <p:cNvSpPr>
            <a:spLocks noGrp="1"/>
          </p:cNvSpPr>
          <p:nvPr>
            <p:ph type="body" sz="quarter" idx="19" hasCustomPrompt="1"/>
          </p:nvPr>
        </p:nvSpPr>
        <p:spPr>
          <a:xfrm>
            <a:off x="387031" y="2604539"/>
            <a:ext cx="4382691" cy="1008459"/>
          </a:xfrm>
        </p:spPr>
        <p:txBody>
          <a:bodyPr>
            <a:noAutofit/>
          </a:bodyPr>
          <a:lstStyle>
            <a:lvl1pPr marL="0" indent="0">
              <a:buNone/>
              <a:defRPr sz="2100">
                <a:solidFill>
                  <a:srgbClr val="636462"/>
                </a:solidFill>
              </a:defRPr>
            </a:lvl1pPr>
          </a:lstStyle>
          <a:p>
            <a:pPr lvl="0"/>
            <a:r>
              <a:rPr lang="en-US" dirty="0"/>
              <a:t>This is a subtitle for the presentation that can be extended to three lines</a:t>
            </a:r>
          </a:p>
        </p:txBody>
      </p:sp>
      <p:sp>
        <p:nvSpPr>
          <p:cNvPr id="2" name="TextBox 1"/>
          <p:cNvSpPr txBox="1"/>
          <p:nvPr userDrawn="1"/>
        </p:nvSpPr>
        <p:spPr>
          <a:xfrm>
            <a:off x="5947545" y="1892609"/>
            <a:ext cx="1651688" cy="300083"/>
          </a:xfrm>
          <a:prstGeom prst="rect">
            <a:avLst/>
          </a:prstGeom>
          <a:noFill/>
        </p:spPr>
        <p:txBody>
          <a:bodyPr wrap="square" lIns="68579" tIns="34289" rIns="68579" bIns="34289" rtlCol="0">
            <a:spAutoFit/>
          </a:bodyPr>
          <a:lstStyle/>
          <a:p>
            <a:pPr defTabSz="342892"/>
            <a:r>
              <a:rPr lang="en-US" sz="1500" b="1" dirty="0">
                <a:solidFill>
                  <a:srgbClr val="7C3A7A"/>
                </a:solidFill>
                <a:latin typeface="Arial" charset="0"/>
                <a:ea typeface="Arial" charset="0"/>
                <a:cs typeface="Arial" charset="0"/>
              </a:rPr>
              <a:t>Session ID:</a:t>
            </a:r>
          </a:p>
        </p:txBody>
      </p:sp>
      <p:sp>
        <p:nvSpPr>
          <p:cNvPr id="4" name="TextBox 3"/>
          <p:cNvSpPr txBox="1"/>
          <p:nvPr userDrawn="1"/>
        </p:nvSpPr>
        <p:spPr>
          <a:xfrm>
            <a:off x="5947545" y="2808686"/>
            <a:ext cx="1819567" cy="300083"/>
          </a:xfrm>
          <a:prstGeom prst="rect">
            <a:avLst/>
          </a:prstGeom>
          <a:noFill/>
        </p:spPr>
        <p:txBody>
          <a:bodyPr wrap="square" lIns="68579" tIns="34289" rIns="68579" bIns="34289" rtlCol="0">
            <a:spAutoFit/>
          </a:bodyPr>
          <a:lstStyle/>
          <a:p>
            <a:pPr defTabSz="342892"/>
            <a:r>
              <a:rPr lang="en-US" sz="1500" b="1" dirty="0">
                <a:solidFill>
                  <a:srgbClr val="636462"/>
                </a:solidFill>
                <a:latin typeface="Arial" charset="0"/>
                <a:ea typeface="Arial" charset="0"/>
                <a:cs typeface="Arial" charset="0"/>
              </a:rPr>
              <a:t>Prepared by:</a:t>
            </a:r>
          </a:p>
        </p:txBody>
      </p:sp>
      <p:sp>
        <p:nvSpPr>
          <p:cNvPr id="16" name="Text Placeholder 6"/>
          <p:cNvSpPr>
            <a:spLocks noGrp="1"/>
          </p:cNvSpPr>
          <p:nvPr>
            <p:ph type="body" sz="quarter" idx="20" hasCustomPrompt="1"/>
          </p:nvPr>
        </p:nvSpPr>
        <p:spPr>
          <a:xfrm>
            <a:off x="5947543" y="4070602"/>
            <a:ext cx="2408634" cy="256448"/>
          </a:xfrm>
        </p:spPr>
        <p:txBody>
          <a:bodyPr>
            <a:normAutofit/>
          </a:bodyPr>
          <a:lstStyle>
            <a:lvl1pPr marL="0" indent="0">
              <a:buNone/>
              <a:defRPr sz="1200" baseline="0">
                <a:solidFill>
                  <a:srgbClr val="636462"/>
                </a:solidFill>
              </a:defRPr>
            </a:lvl1pPr>
          </a:lstStyle>
          <a:p>
            <a:pPr lvl="0"/>
            <a:r>
              <a:rPr lang="en-US" dirty="0"/>
              <a:t>Date</a:t>
            </a:r>
          </a:p>
        </p:txBody>
      </p:sp>
      <p:sp>
        <p:nvSpPr>
          <p:cNvPr id="18" name="Text Placeholder 6"/>
          <p:cNvSpPr>
            <a:spLocks noGrp="1"/>
          </p:cNvSpPr>
          <p:nvPr>
            <p:ph type="body" sz="quarter" idx="21" hasCustomPrompt="1"/>
          </p:nvPr>
        </p:nvSpPr>
        <p:spPr>
          <a:xfrm>
            <a:off x="5947543" y="3062144"/>
            <a:ext cx="2408634" cy="935590"/>
          </a:xfrm>
        </p:spPr>
        <p:txBody>
          <a:bodyPr>
            <a:normAutofit/>
          </a:bodyPr>
          <a:lstStyle>
            <a:lvl1pPr marL="0" indent="0">
              <a:buNone/>
              <a:defRPr sz="1200" baseline="0">
                <a:solidFill>
                  <a:srgbClr val="636462"/>
                </a:solidFill>
              </a:defRPr>
            </a:lvl1pPr>
          </a:lstStyle>
          <a:p>
            <a:pPr lvl="0"/>
            <a:r>
              <a:rPr lang="en-US" dirty="0"/>
              <a:t>Name</a:t>
            </a:r>
            <a:br>
              <a:rPr lang="en-US" dirty="0"/>
            </a:br>
            <a:r>
              <a:rPr lang="en-US" dirty="0"/>
              <a:t>Title</a:t>
            </a:r>
            <a:br>
              <a:rPr lang="en-US" dirty="0"/>
            </a:br>
            <a:r>
              <a:rPr lang="en-US" dirty="0"/>
              <a:t>Company</a:t>
            </a:r>
            <a:br>
              <a:rPr lang="en-US" dirty="0"/>
            </a:br>
            <a:r>
              <a:rPr lang="en-US" dirty="0"/>
              <a:t>Twitter Handle</a:t>
            </a:r>
          </a:p>
        </p:txBody>
      </p:sp>
      <p:sp>
        <p:nvSpPr>
          <p:cNvPr id="9" name="TextBox 8"/>
          <p:cNvSpPr txBox="1"/>
          <p:nvPr userDrawn="1"/>
        </p:nvSpPr>
        <p:spPr>
          <a:xfrm>
            <a:off x="387031" y="3849171"/>
            <a:ext cx="4382691" cy="415497"/>
          </a:xfrm>
          <a:prstGeom prst="rect">
            <a:avLst/>
          </a:prstGeom>
          <a:noFill/>
        </p:spPr>
        <p:txBody>
          <a:bodyPr wrap="square" lIns="68579" tIns="34289" rIns="68579" bIns="34289" rtlCol="0">
            <a:spAutoFit/>
          </a:bodyPr>
          <a:lstStyle/>
          <a:p>
            <a:pPr defTabSz="342892"/>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3213831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3324511" y="3738768"/>
            <a:ext cx="2327389" cy="367903"/>
          </a:xfrm>
        </p:spPr>
        <p:txBody>
          <a:bodyPr>
            <a:normAutofit/>
          </a:bodyPr>
          <a:lstStyle>
            <a:lvl1pPr marL="0" indent="0" algn="ctr">
              <a:buNone/>
              <a:defRPr sz="1400" b="1">
                <a:solidFill>
                  <a:srgbClr val="636462"/>
                </a:solidFill>
              </a:defRPr>
            </a:lvl1pPr>
          </a:lstStyle>
          <a:p>
            <a:pPr lvl="0"/>
            <a:r>
              <a:rPr lang="en-US" dirty="0"/>
              <a:t>123456789</a:t>
            </a:r>
          </a:p>
        </p:txBody>
      </p:sp>
      <p:sp>
        <p:nvSpPr>
          <p:cNvPr id="17" name="Text Placeholder 16"/>
          <p:cNvSpPr>
            <a:spLocks noGrp="1"/>
          </p:cNvSpPr>
          <p:nvPr>
            <p:ph type="body" sz="quarter" idx="18" hasCustomPrompt="1"/>
          </p:nvPr>
        </p:nvSpPr>
        <p:spPr>
          <a:xfrm>
            <a:off x="2380655" y="1541702"/>
            <a:ext cx="4382691" cy="785586"/>
          </a:xfrm>
        </p:spPr>
        <p:txBody>
          <a:bodyPr>
            <a:normAutofit/>
          </a:bodyPr>
          <a:lstStyle>
            <a:lvl1pPr marL="0" marR="0" indent="0" algn="ctr" defTabSz="342892" rtl="0" eaLnBrk="1" fontAlgn="auto" latinLnBrk="0" hangingPunct="1">
              <a:lnSpc>
                <a:spcPct val="100000"/>
              </a:lnSpc>
              <a:spcBef>
                <a:spcPct val="20000"/>
              </a:spcBef>
              <a:spcAft>
                <a:spcPts val="0"/>
              </a:spcAft>
              <a:buClrTx/>
              <a:buSzTx/>
              <a:buFont typeface="Arial"/>
              <a:buNone/>
              <a:tabLst/>
              <a:defRPr sz="4100" b="1" baseline="0">
                <a:solidFill>
                  <a:srgbClr val="7C3A7A"/>
                </a:solidFill>
              </a:defRPr>
            </a:lvl1pPr>
          </a:lstStyle>
          <a:p>
            <a:pPr lvl="0"/>
            <a:r>
              <a:rPr lang="en-US" dirty="0"/>
              <a:t>Q&amp;A</a:t>
            </a:r>
          </a:p>
        </p:txBody>
      </p:sp>
      <p:sp>
        <p:nvSpPr>
          <p:cNvPr id="19" name="Text Placeholder 18"/>
          <p:cNvSpPr>
            <a:spLocks noGrp="1"/>
          </p:cNvSpPr>
          <p:nvPr>
            <p:ph type="body" sz="quarter" idx="19" hasCustomPrompt="1"/>
          </p:nvPr>
        </p:nvSpPr>
        <p:spPr>
          <a:xfrm>
            <a:off x="2380655" y="2464358"/>
            <a:ext cx="4382691" cy="516831"/>
          </a:xfrm>
        </p:spPr>
        <p:txBody>
          <a:bodyPr>
            <a:noAutofit/>
          </a:bodyPr>
          <a:lstStyle>
            <a:lvl1pPr marL="0" indent="0" algn="ctr">
              <a:buNone/>
              <a:defRPr sz="2100">
                <a:solidFill>
                  <a:srgbClr val="636462"/>
                </a:solidFill>
              </a:defRPr>
            </a:lvl1pPr>
          </a:lstStyle>
          <a:p>
            <a:pPr lvl="0"/>
            <a:r>
              <a:rPr lang="en-US" dirty="0"/>
              <a:t>Presenter’s email</a:t>
            </a:r>
          </a:p>
        </p:txBody>
      </p:sp>
      <p:sp>
        <p:nvSpPr>
          <p:cNvPr id="2" name="TextBox 1"/>
          <p:cNvSpPr txBox="1"/>
          <p:nvPr userDrawn="1"/>
        </p:nvSpPr>
        <p:spPr>
          <a:xfrm>
            <a:off x="3662362" y="3381779"/>
            <a:ext cx="1651688" cy="300083"/>
          </a:xfrm>
          <a:prstGeom prst="rect">
            <a:avLst/>
          </a:prstGeom>
          <a:noFill/>
        </p:spPr>
        <p:txBody>
          <a:bodyPr wrap="square" lIns="68579" tIns="34289" rIns="68579" bIns="34289" rtlCol="0">
            <a:spAutoFit/>
          </a:bodyPr>
          <a:lstStyle/>
          <a:p>
            <a:pPr algn="ctr" defTabSz="342892"/>
            <a:r>
              <a:rPr lang="en-US" sz="1500" b="1" dirty="0">
                <a:solidFill>
                  <a:srgbClr val="7C3A7A"/>
                </a:solidFill>
                <a:latin typeface="Arial" charset="0"/>
                <a:ea typeface="Arial" charset="0"/>
                <a:cs typeface="Arial" charset="0"/>
              </a:rPr>
              <a:t>Session ID:</a:t>
            </a:r>
          </a:p>
        </p:txBody>
      </p:sp>
      <p:sp>
        <p:nvSpPr>
          <p:cNvPr id="9" name="TextBox 8"/>
          <p:cNvSpPr txBox="1"/>
          <p:nvPr userDrawn="1"/>
        </p:nvSpPr>
        <p:spPr>
          <a:xfrm>
            <a:off x="2380655" y="4384689"/>
            <a:ext cx="4382691" cy="415497"/>
          </a:xfrm>
          <a:prstGeom prst="rect">
            <a:avLst/>
          </a:prstGeom>
          <a:noFill/>
        </p:spPr>
        <p:txBody>
          <a:bodyPr wrap="square" lIns="68579" tIns="34289" rIns="68579" bIns="34289" rtlCol="0">
            <a:spAutoFit/>
          </a:bodyPr>
          <a:lstStyle/>
          <a:p>
            <a:pPr defTabSz="342892"/>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2683472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30289" y="877448"/>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237193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38243334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A010C97-F49F-8C4C-9294-8813F3F4CD27}"/>
              </a:ext>
            </a:extLst>
          </p:cNvPr>
          <p:cNvSpPr>
            <a:spLocks noGrp="1"/>
          </p:cNvSpPr>
          <p:nvPr>
            <p:ph type="ctrTitle" hasCustomPrompt="1"/>
          </p:nvPr>
        </p:nvSpPr>
        <p:spPr>
          <a:xfrm>
            <a:off x="4830289" y="877448"/>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20707522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 Slide -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232C5590-480D-4842-BE6F-79F32126D328}"/>
              </a:ext>
            </a:extLst>
          </p:cNvPr>
          <p:cNvSpPr>
            <a:spLocks noGrp="1"/>
          </p:cNvSpPr>
          <p:nvPr>
            <p:ph type="ctrTitle" hasCustomPrompt="1"/>
          </p:nvPr>
        </p:nvSpPr>
        <p:spPr>
          <a:xfrm>
            <a:off x="4830289" y="877448"/>
            <a:ext cx="4013859" cy="3428738"/>
          </a:xfrm>
        </p:spPr>
        <p:txBody>
          <a:bodyPr anchor="ctr">
            <a:noAutofit/>
          </a:bodyPr>
          <a:lstStyle>
            <a:lvl1pPr>
              <a:defRPr sz="3000">
                <a:solidFill>
                  <a:schemeClr val="tx1"/>
                </a:solidFill>
              </a:defRPr>
            </a:lvl1pPr>
          </a:lstStyle>
          <a:p>
            <a:r>
              <a:rPr lang="en-US" dirty="0"/>
              <a:t>Divider Slide</a:t>
            </a:r>
          </a:p>
        </p:txBody>
      </p:sp>
    </p:spTree>
    <p:extLst>
      <p:ext uri="{BB962C8B-B14F-4D97-AF65-F5344CB8AC3E}">
        <p14:creationId xmlns:p14="http://schemas.microsoft.com/office/powerpoint/2010/main" val="7695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63156" y="154072"/>
            <a:ext cx="6659543" cy="776378"/>
          </a:xfrm>
        </p:spPr>
        <p:txBody>
          <a:bodyPr anchor="b"/>
          <a:lstStyle/>
          <a:p>
            <a:r>
              <a:rPr lang="en-US" smtClean="0"/>
              <a:t>Click to edit Master title style</a:t>
            </a:r>
            <a:endParaRPr lang="en-US" dirty="0"/>
          </a:p>
        </p:txBody>
      </p:sp>
      <p:sp>
        <p:nvSpPr>
          <p:cNvPr id="4" name="Text Placeholder 2"/>
          <p:cNvSpPr>
            <a:spLocks noGrp="1"/>
          </p:cNvSpPr>
          <p:nvPr>
            <p:ph idx="1"/>
          </p:nvPr>
        </p:nvSpPr>
        <p:spPr>
          <a:xfrm>
            <a:off x="263157" y="1092201"/>
            <a:ext cx="7791007" cy="3509039"/>
          </a:xfrm>
          <a:prstGeom prst="rect">
            <a:avLst/>
          </a:prstGeom>
        </p:spPr>
        <p:txBody>
          <a:bodyPr vert="horz" lIns="68580" tIns="34290" rIns="68580" bIns="342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535914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ey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3156" y="154072"/>
            <a:ext cx="6659543" cy="776378"/>
          </a:xfrm>
        </p:spPr>
        <p:txBody>
          <a:bodyPr anchor="b"/>
          <a:lstStyle/>
          <a:p>
            <a:r>
              <a:rPr lang="en-US" smtClean="0"/>
              <a:t>Click to edit Master title style</a:t>
            </a:r>
            <a:endParaRPr lang="en-US" dirty="0"/>
          </a:p>
        </p:txBody>
      </p:sp>
      <p:sp>
        <p:nvSpPr>
          <p:cNvPr id="4" name="Text Placeholder 2"/>
          <p:cNvSpPr>
            <a:spLocks noGrp="1"/>
          </p:cNvSpPr>
          <p:nvPr>
            <p:ph idx="1"/>
          </p:nvPr>
        </p:nvSpPr>
        <p:spPr>
          <a:xfrm>
            <a:off x="263157" y="1092201"/>
            <a:ext cx="7791007" cy="3509039"/>
          </a:xfrm>
          <a:prstGeom prst="rect">
            <a:avLst/>
          </a:prstGeom>
        </p:spPr>
        <p:txBody>
          <a:bodyPr vert="horz" lIns="68580" tIns="34290" rIns="68580" bIns="342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800426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5947835" y="2158721"/>
            <a:ext cx="1819275" cy="367903"/>
          </a:xfrm>
        </p:spPr>
        <p:txBody>
          <a:bodyPr>
            <a:normAutofit/>
          </a:bodyPr>
          <a:lstStyle>
            <a:lvl1pPr marL="0" indent="0">
              <a:buNone/>
              <a:defRPr sz="1400" b="1">
                <a:solidFill>
                  <a:schemeClr val="tx1"/>
                </a:solidFill>
              </a:defRPr>
            </a:lvl1pPr>
          </a:lstStyle>
          <a:p>
            <a:pPr lvl="0"/>
            <a:r>
              <a:rPr lang="en-US" dirty="0"/>
              <a:t>123456789</a:t>
            </a:r>
          </a:p>
        </p:txBody>
      </p:sp>
      <p:sp>
        <p:nvSpPr>
          <p:cNvPr id="17" name="Text Placeholder 16"/>
          <p:cNvSpPr>
            <a:spLocks noGrp="1"/>
          </p:cNvSpPr>
          <p:nvPr>
            <p:ph type="body" sz="quarter" idx="18" hasCustomPrompt="1"/>
          </p:nvPr>
        </p:nvSpPr>
        <p:spPr>
          <a:xfrm>
            <a:off x="387030" y="1166367"/>
            <a:ext cx="4382691" cy="1158478"/>
          </a:xfrm>
        </p:spPr>
        <p:txBody>
          <a:bodyPr anchor="b">
            <a:normAutofit/>
          </a:bodyPr>
          <a:lstStyle>
            <a:lvl1pPr marL="0" marR="0" indent="0" algn="l" defTabSz="342900" rtl="0" eaLnBrk="1" fontAlgn="auto" latinLnBrk="0" hangingPunct="1">
              <a:lnSpc>
                <a:spcPct val="100000"/>
              </a:lnSpc>
              <a:spcBef>
                <a:spcPct val="20000"/>
              </a:spcBef>
              <a:spcAft>
                <a:spcPts val="0"/>
              </a:spcAft>
              <a:buClrTx/>
              <a:buSzTx/>
              <a:buFont typeface="Arial"/>
              <a:buNone/>
              <a:tabLst/>
              <a:defRPr sz="2700" b="1" baseline="0">
                <a:solidFill>
                  <a:srgbClr val="7C3A7A"/>
                </a:solidFill>
              </a:defRPr>
            </a:lvl1pPr>
          </a:lstStyle>
          <a:p>
            <a:pPr lvl="0"/>
            <a:r>
              <a:rPr lang="en-US" dirty="0"/>
              <a:t>Title of Presentation</a:t>
            </a:r>
          </a:p>
        </p:txBody>
      </p:sp>
      <p:sp>
        <p:nvSpPr>
          <p:cNvPr id="19" name="Text Placeholder 18"/>
          <p:cNvSpPr>
            <a:spLocks noGrp="1"/>
          </p:cNvSpPr>
          <p:nvPr>
            <p:ph type="body" sz="quarter" idx="19" hasCustomPrompt="1"/>
          </p:nvPr>
        </p:nvSpPr>
        <p:spPr>
          <a:xfrm>
            <a:off x="387030" y="2604539"/>
            <a:ext cx="4382691" cy="1008459"/>
          </a:xfrm>
        </p:spPr>
        <p:txBody>
          <a:bodyPr>
            <a:noAutofit/>
          </a:bodyPr>
          <a:lstStyle>
            <a:lvl1pPr marL="0" indent="0">
              <a:buNone/>
              <a:defRPr sz="2100">
                <a:solidFill>
                  <a:srgbClr val="636462"/>
                </a:solidFill>
              </a:defRPr>
            </a:lvl1pPr>
          </a:lstStyle>
          <a:p>
            <a:pPr lvl="0"/>
            <a:r>
              <a:rPr lang="en-US" dirty="0"/>
              <a:t>This is a subtitle for the presentation that can be extended to three lines</a:t>
            </a:r>
          </a:p>
        </p:txBody>
      </p:sp>
      <p:sp>
        <p:nvSpPr>
          <p:cNvPr id="2" name="TextBox 1"/>
          <p:cNvSpPr txBox="1"/>
          <p:nvPr userDrawn="1"/>
        </p:nvSpPr>
        <p:spPr>
          <a:xfrm>
            <a:off x="5947544" y="1892608"/>
            <a:ext cx="1651688" cy="300083"/>
          </a:xfrm>
          <a:prstGeom prst="rect">
            <a:avLst/>
          </a:prstGeom>
          <a:noFill/>
        </p:spPr>
        <p:txBody>
          <a:bodyPr wrap="square" lIns="68580" tIns="34290" rIns="68580" bIns="34290" rtlCol="0">
            <a:spAutoFit/>
          </a:bodyPr>
          <a:lstStyle/>
          <a:p>
            <a:pPr defTabSz="342900"/>
            <a:r>
              <a:rPr lang="en-US" sz="1500" b="1" dirty="0">
                <a:solidFill>
                  <a:srgbClr val="7C3A7A"/>
                </a:solidFill>
                <a:latin typeface="Arial" charset="0"/>
                <a:ea typeface="Arial" charset="0"/>
                <a:cs typeface="Arial" charset="0"/>
              </a:rPr>
              <a:t>Session ID:</a:t>
            </a:r>
          </a:p>
        </p:txBody>
      </p:sp>
      <p:sp>
        <p:nvSpPr>
          <p:cNvPr id="4" name="TextBox 3"/>
          <p:cNvSpPr txBox="1"/>
          <p:nvPr userDrawn="1"/>
        </p:nvSpPr>
        <p:spPr>
          <a:xfrm>
            <a:off x="5947544" y="2808685"/>
            <a:ext cx="1819567" cy="300083"/>
          </a:xfrm>
          <a:prstGeom prst="rect">
            <a:avLst/>
          </a:prstGeom>
          <a:noFill/>
        </p:spPr>
        <p:txBody>
          <a:bodyPr wrap="square" lIns="68580" tIns="34290" rIns="68580" bIns="34290" rtlCol="0">
            <a:spAutoFit/>
          </a:bodyPr>
          <a:lstStyle/>
          <a:p>
            <a:pPr defTabSz="342900"/>
            <a:r>
              <a:rPr lang="en-US" sz="1500" b="1" dirty="0">
                <a:solidFill>
                  <a:srgbClr val="636462"/>
                </a:solidFill>
                <a:latin typeface="Arial" charset="0"/>
                <a:ea typeface="Arial" charset="0"/>
                <a:cs typeface="Arial" charset="0"/>
              </a:rPr>
              <a:t>Prepared by:</a:t>
            </a:r>
          </a:p>
        </p:txBody>
      </p:sp>
      <p:sp>
        <p:nvSpPr>
          <p:cNvPr id="16" name="Text Placeholder 6"/>
          <p:cNvSpPr>
            <a:spLocks noGrp="1"/>
          </p:cNvSpPr>
          <p:nvPr>
            <p:ph type="body" sz="quarter" idx="20" hasCustomPrompt="1"/>
          </p:nvPr>
        </p:nvSpPr>
        <p:spPr>
          <a:xfrm>
            <a:off x="5947543" y="4070602"/>
            <a:ext cx="2408634" cy="256448"/>
          </a:xfrm>
        </p:spPr>
        <p:txBody>
          <a:bodyPr>
            <a:normAutofit/>
          </a:bodyPr>
          <a:lstStyle>
            <a:lvl1pPr marL="0" indent="0">
              <a:buNone/>
              <a:defRPr sz="1200" baseline="0">
                <a:solidFill>
                  <a:srgbClr val="636462"/>
                </a:solidFill>
              </a:defRPr>
            </a:lvl1pPr>
          </a:lstStyle>
          <a:p>
            <a:pPr lvl="0"/>
            <a:r>
              <a:rPr lang="en-US" dirty="0"/>
              <a:t>Date</a:t>
            </a:r>
          </a:p>
        </p:txBody>
      </p:sp>
      <p:sp>
        <p:nvSpPr>
          <p:cNvPr id="18" name="Text Placeholder 6"/>
          <p:cNvSpPr>
            <a:spLocks noGrp="1"/>
          </p:cNvSpPr>
          <p:nvPr>
            <p:ph type="body" sz="quarter" idx="21" hasCustomPrompt="1"/>
          </p:nvPr>
        </p:nvSpPr>
        <p:spPr>
          <a:xfrm>
            <a:off x="5947543" y="3062143"/>
            <a:ext cx="2408634" cy="935590"/>
          </a:xfrm>
        </p:spPr>
        <p:txBody>
          <a:bodyPr>
            <a:normAutofit/>
          </a:bodyPr>
          <a:lstStyle>
            <a:lvl1pPr marL="0" indent="0">
              <a:buNone/>
              <a:defRPr sz="1200" baseline="0">
                <a:solidFill>
                  <a:srgbClr val="636462"/>
                </a:solidFill>
              </a:defRPr>
            </a:lvl1pPr>
          </a:lstStyle>
          <a:p>
            <a:pPr lvl="0"/>
            <a:r>
              <a:rPr lang="en-US" dirty="0"/>
              <a:t>Name</a:t>
            </a:r>
            <a:br>
              <a:rPr lang="en-US" dirty="0"/>
            </a:br>
            <a:r>
              <a:rPr lang="en-US" dirty="0"/>
              <a:t>Title</a:t>
            </a:r>
            <a:br>
              <a:rPr lang="en-US" dirty="0"/>
            </a:br>
            <a:r>
              <a:rPr lang="en-US" dirty="0"/>
              <a:t>Company</a:t>
            </a:r>
            <a:br>
              <a:rPr lang="en-US" dirty="0"/>
            </a:br>
            <a:r>
              <a:rPr lang="en-US" dirty="0"/>
              <a:t>Twitter Handle</a:t>
            </a:r>
          </a:p>
        </p:txBody>
      </p:sp>
      <p:sp>
        <p:nvSpPr>
          <p:cNvPr id="9" name="TextBox 8"/>
          <p:cNvSpPr txBox="1"/>
          <p:nvPr userDrawn="1"/>
        </p:nvSpPr>
        <p:spPr>
          <a:xfrm>
            <a:off x="387030" y="3849171"/>
            <a:ext cx="4382691" cy="407804"/>
          </a:xfrm>
          <a:prstGeom prst="rect">
            <a:avLst/>
          </a:prstGeom>
          <a:noFill/>
        </p:spPr>
        <p:txBody>
          <a:bodyPr wrap="square" lIns="68580" tIns="34290" rIns="68580" bIns="34290" rtlCol="0">
            <a:spAutoFit/>
          </a:bodyPr>
          <a:lstStyle/>
          <a:p>
            <a:pPr defTabSz="342900"/>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67953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7" hasCustomPrompt="1"/>
          </p:nvPr>
        </p:nvSpPr>
        <p:spPr>
          <a:xfrm>
            <a:off x="3324510" y="3738767"/>
            <a:ext cx="2327389" cy="367903"/>
          </a:xfrm>
        </p:spPr>
        <p:txBody>
          <a:bodyPr>
            <a:normAutofit/>
          </a:bodyPr>
          <a:lstStyle>
            <a:lvl1pPr marL="0" indent="0" algn="ctr">
              <a:buNone/>
              <a:defRPr sz="1400" b="1">
                <a:solidFill>
                  <a:srgbClr val="636462"/>
                </a:solidFill>
              </a:defRPr>
            </a:lvl1pPr>
          </a:lstStyle>
          <a:p>
            <a:pPr lvl="0"/>
            <a:r>
              <a:rPr lang="en-US" dirty="0"/>
              <a:t>123456789</a:t>
            </a:r>
          </a:p>
        </p:txBody>
      </p:sp>
      <p:sp>
        <p:nvSpPr>
          <p:cNvPr id="17" name="Text Placeholder 16"/>
          <p:cNvSpPr>
            <a:spLocks noGrp="1"/>
          </p:cNvSpPr>
          <p:nvPr>
            <p:ph type="body" sz="quarter" idx="18" hasCustomPrompt="1"/>
          </p:nvPr>
        </p:nvSpPr>
        <p:spPr>
          <a:xfrm>
            <a:off x="2380655" y="1541702"/>
            <a:ext cx="4382691" cy="785586"/>
          </a:xfrm>
        </p:spPr>
        <p:txBody>
          <a:bodyPr>
            <a:normAutofit/>
          </a:bodyPr>
          <a:lstStyle>
            <a:lvl1pPr marL="0" marR="0" indent="0" algn="ctr" defTabSz="342900" rtl="0" eaLnBrk="1" fontAlgn="auto" latinLnBrk="0" hangingPunct="1">
              <a:lnSpc>
                <a:spcPct val="100000"/>
              </a:lnSpc>
              <a:spcBef>
                <a:spcPct val="20000"/>
              </a:spcBef>
              <a:spcAft>
                <a:spcPts val="0"/>
              </a:spcAft>
              <a:buClrTx/>
              <a:buSzTx/>
              <a:buFont typeface="Arial"/>
              <a:buNone/>
              <a:tabLst/>
              <a:defRPr sz="4100" b="1" baseline="0">
                <a:solidFill>
                  <a:srgbClr val="7C3A7A"/>
                </a:solidFill>
              </a:defRPr>
            </a:lvl1pPr>
          </a:lstStyle>
          <a:p>
            <a:pPr lvl="0"/>
            <a:r>
              <a:rPr lang="en-US" dirty="0"/>
              <a:t>Q&amp;A</a:t>
            </a:r>
          </a:p>
        </p:txBody>
      </p:sp>
      <p:sp>
        <p:nvSpPr>
          <p:cNvPr id="19" name="Text Placeholder 18"/>
          <p:cNvSpPr>
            <a:spLocks noGrp="1"/>
          </p:cNvSpPr>
          <p:nvPr>
            <p:ph type="body" sz="quarter" idx="19" hasCustomPrompt="1"/>
          </p:nvPr>
        </p:nvSpPr>
        <p:spPr>
          <a:xfrm>
            <a:off x="2380655" y="2464358"/>
            <a:ext cx="4382691" cy="516831"/>
          </a:xfrm>
        </p:spPr>
        <p:txBody>
          <a:bodyPr>
            <a:noAutofit/>
          </a:bodyPr>
          <a:lstStyle>
            <a:lvl1pPr marL="0" indent="0" algn="ctr">
              <a:buNone/>
              <a:defRPr sz="2100">
                <a:solidFill>
                  <a:srgbClr val="636462"/>
                </a:solidFill>
              </a:defRPr>
            </a:lvl1pPr>
          </a:lstStyle>
          <a:p>
            <a:pPr lvl="0"/>
            <a:r>
              <a:rPr lang="en-US" dirty="0"/>
              <a:t>Presenter’s email</a:t>
            </a:r>
          </a:p>
        </p:txBody>
      </p:sp>
      <p:sp>
        <p:nvSpPr>
          <p:cNvPr id="2" name="TextBox 1"/>
          <p:cNvSpPr txBox="1"/>
          <p:nvPr userDrawn="1"/>
        </p:nvSpPr>
        <p:spPr>
          <a:xfrm>
            <a:off x="3662362" y="3381778"/>
            <a:ext cx="1651688" cy="300083"/>
          </a:xfrm>
          <a:prstGeom prst="rect">
            <a:avLst/>
          </a:prstGeom>
          <a:noFill/>
        </p:spPr>
        <p:txBody>
          <a:bodyPr wrap="square" lIns="68580" tIns="34290" rIns="68580" bIns="34290" rtlCol="0">
            <a:spAutoFit/>
          </a:bodyPr>
          <a:lstStyle/>
          <a:p>
            <a:pPr algn="ctr" defTabSz="342900"/>
            <a:r>
              <a:rPr lang="en-US" sz="1500" b="1" dirty="0">
                <a:solidFill>
                  <a:srgbClr val="7C3A7A"/>
                </a:solidFill>
                <a:latin typeface="Arial" charset="0"/>
                <a:ea typeface="Arial" charset="0"/>
                <a:cs typeface="Arial" charset="0"/>
              </a:rPr>
              <a:t>Session ID:</a:t>
            </a:r>
          </a:p>
        </p:txBody>
      </p:sp>
      <p:sp>
        <p:nvSpPr>
          <p:cNvPr id="9" name="TextBox 8"/>
          <p:cNvSpPr txBox="1"/>
          <p:nvPr userDrawn="1"/>
        </p:nvSpPr>
        <p:spPr>
          <a:xfrm>
            <a:off x="2380655" y="4384689"/>
            <a:ext cx="4382691" cy="407804"/>
          </a:xfrm>
          <a:prstGeom prst="rect">
            <a:avLst/>
          </a:prstGeom>
          <a:noFill/>
        </p:spPr>
        <p:txBody>
          <a:bodyPr wrap="square" lIns="68580" tIns="34290" rIns="68580" bIns="34290" rtlCol="0">
            <a:spAutoFit/>
          </a:bodyPr>
          <a:lstStyle/>
          <a:p>
            <a:pPr defTabSz="342900"/>
            <a:r>
              <a:rPr lang="en-US" sz="1100" i="1" dirty="0">
                <a:solidFill>
                  <a:srgbClr val="636462"/>
                </a:solidFill>
                <a:latin typeface="Arial" charset="0"/>
                <a:ea typeface="Arial" charset="0"/>
                <a:cs typeface="Arial" charset="0"/>
              </a:rPr>
              <a:t>Remember to complete your evaluation for this session within the app!</a:t>
            </a:r>
          </a:p>
        </p:txBody>
      </p:sp>
    </p:spTree>
    <p:extLst>
      <p:ext uri="{BB962C8B-B14F-4D97-AF65-F5344CB8AC3E}">
        <p14:creationId xmlns:p14="http://schemas.microsoft.com/office/powerpoint/2010/main" val="178653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60849-E57A-4E2E-A3F1-7A18EC53A11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41725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860849-E57A-4E2E-A3F1-7A18EC53A11C}"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58047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860849-E57A-4E2E-A3F1-7A18EC53A11C}"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96738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860849-E57A-4E2E-A3F1-7A18EC53A11C}" type="datetimeFigureOut">
              <a:rPr lang="en-US" smtClean="0"/>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2863529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60849-E57A-4E2E-A3F1-7A18EC53A11C}" type="datetimeFigureOut">
              <a:rPr lang="en-US" smtClean="0"/>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206706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60849-E57A-4E2E-A3F1-7A18EC53A11C}"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50874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60849-E57A-4E2E-A3F1-7A18EC53A11C}"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E31D1-8808-42D6-BC3B-A4C296CD5B73}" type="slidenum">
              <a:rPr lang="en-US" smtClean="0"/>
              <a:t>‹#›</a:t>
            </a:fld>
            <a:endParaRPr lang="en-US"/>
          </a:p>
        </p:txBody>
      </p:sp>
    </p:spTree>
    <p:extLst>
      <p:ext uri="{BB962C8B-B14F-4D97-AF65-F5344CB8AC3E}">
        <p14:creationId xmlns:p14="http://schemas.microsoft.com/office/powerpoint/2010/main" val="116446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38" tIns="45719" rIns="91438" bIns="4571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38" tIns="45719" rIns="91438" bIns="4571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38" tIns="45719" rIns="91438" bIns="45719" rtlCol="0" anchor="ctr"/>
          <a:lstStyle>
            <a:lvl1pPr algn="l">
              <a:defRPr sz="1200">
                <a:solidFill>
                  <a:schemeClr val="tx1">
                    <a:tint val="75000"/>
                  </a:schemeClr>
                </a:solidFill>
              </a:defRPr>
            </a:lvl1pPr>
          </a:lstStyle>
          <a:p>
            <a:fld id="{D0860849-E57A-4E2E-A3F1-7A18EC53A11C}" type="datetimeFigureOut">
              <a:rPr lang="en-US" smtClean="0"/>
              <a:t>4/2/2019</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38" tIns="45719" rIns="91438" bIns="45719" rtlCol="0" anchor="ctr"/>
          <a:lstStyle>
            <a:lvl1pPr algn="r">
              <a:defRPr sz="1200">
                <a:solidFill>
                  <a:schemeClr val="tx1">
                    <a:tint val="75000"/>
                  </a:schemeClr>
                </a:solidFill>
              </a:defRPr>
            </a:lvl1pPr>
          </a:lstStyle>
          <a:p>
            <a:fld id="{9A6E31D1-8808-42D6-BC3B-A4C296CD5B73}" type="slidenum">
              <a:rPr lang="en-US" smtClean="0"/>
              <a:t>‹#›</a:t>
            </a:fld>
            <a:endParaRPr lang="en-US"/>
          </a:p>
        </p:txBody>
      </p:sp>
    </p:spTree>
    <p:extLst>
      <p:ext uri="{BB962C8B-B14F-4D97-AF65-F5344CB8AC3E}">
        <p14:creationId xmlns:p14="http://schemas.microsoft.com/office/powerpoint/2010/main" val="286638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2" y="239383"/>
            <a:ext cx="6465497" cy="776378"/>
          </a:xfrm>
          <a:prstGeom prst="rect">
            <a:avLst/>
          </a:prstGeom>
        </p:spPr>
        <p:txBody>
          <a:bodyPr vert="horz" lIns="68579" tIns="34289" rIns="68579" bIns="34289"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9856"/>
            <a:ext cx="8401050" cy="3338423"/>
          </a:xfrm>
          <a:prstGeom prst="rect">
            <a:avLst/>
          </a:prstGeom>
        </p:spPr>
        <p:txBody>
          <a:bodyPr vert="horz" lIns="68579" tIns="34289" rIns="68579" bIns="342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33916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defTabSz="342892" rtl="0" eaLnBrk="1" latinLnBrk="0" hangingPunct="1">
        <a:spcBef>
          <a:spcPct val="0"/>
        </a:spcBef>
        <a:buNone/>
        <a:defRPr sz="2300" b="1" kern="1200">
          <a:solidFill>
            <a:srgbClr val="7C3A7A"/>
          </a:solidFill>
          <a:latin typeface="Arial"/>
          <a:ea typeface="+mj-ea"/>
          <a:cs typeface="Arial"/>
        </a:defRPr>
      </a:lvl1pPr>
    </p:titleStyle>
    <p:bodyStyle>
      <a:lvl1pPr marL="257168" indent="-257168" algn="l" defTabSz="342892" rtl="0" eaLnBrk="1" latinLnBrk="0" hangingPunct="1">
        <a:spcBef>
          <a:spcPct val="20000"/>
        </a:spcBef>
        <a:buFont typeface="Arial"/>
        <a:buChar char="•"/>
        <a:defRPr sz="1700" kern="1200">
          <a:solidFill>
            <a:schemeClr val="tx1"/>
          </a:solidFill>
          <a:latin typeface="Arial"/>
          <a:ea typeface="+mn-ea"/>
          <a:cs typeface="Arial"/>
        </a:defRPr>
      </a:lvl1pPr>
      <a:lvl2pPr marL="557199" indent="-214308" algn="l" defTabSz="342892" rtl="0" eaLnBrk="1" latinLnBrk="0" hangingPunct="1">
        <a:spcBef>
          <a:spcPct val="20000"/>
        </a:spcBef>
        <a:buFont typeface="Arial"/>
        <a:buChar char="–"/>
        <a:defRPr sz="1500" kern="1200">
          <a:solidFill>
            <a:schemeClr val="tx1"/>
          </a:solidFill>
          <a:latin typeface="Arial"/>
          <a:ea typeface="+mn-ea"/>
          <a:cs typeface="Arial"/>
        </a:defRPr>
      </a:lvl2pPr>
      <a:lvl3pPr marL="857228" indent="-171446" algn="l" defTabSz="342892" rtl="0" eaLnBrk="1" latinLnBrk="0" hangingPunct="1">
        <a:spcBef>
          <a:spcPct val="20000"/>
        </a:spcBef>
        <a:buFont typeface="Arial"/>
        <a:buChar char="•"/>
        <a:defRPr sz="1400" kern="1200">
          <a:solidFill>
            <a:schemeClr val="tx1"/>
          </a:solidFill>
          <a:latin typeface="Arial"/>
          <a:ea typeface="+mn-ea"/>
          <a:cs typeface="Arial"/>
        </a:defRPr>
      </a:lvl3pPr>
      <a:lvl4pPr marL="1200120" indent="-171446" algn="l" defTabSz="342892" rtl="0" eaLnBrk="1" latinLnBrk="0" hangingPunct="1">
        <a:spcBef>
          <a:spcPct val="20000"/>
        </a:spcBef>
        <a:buFont typeface="Arial"/>
        <a:buChar char="–"/>
        <a:defRPr sz="1200" kern="1200">
          <a:solidFill>
            <a:schemeClr val="tx1"/>
          </a:solidFill>
          <a:latin typeface="Arial"/>
          <a:ea typeface="+mn-ea"/>
          <a:cs typeface="Arial"/>
        </a:defRPr>
      </a:lvl4pPr>
      <a:lvl5pPr marL="1543012" indent="-171446" algn="l" defTabSz="342892" rtl="0" eaLnBrk="1" latinLnBrk="0" hangingPunct="1">
        <a:spcBef>
          <a:spcPct val="20000"/>
        </a:spcBef>
        <a:buFont typeface="Arial"/>
        <a:buChar char="»"/>
        <a:defRPr sz="1500" kern="1200">
          <a:solidFill>
            <a:schemeClr val="tx1"/>
          </a:solidFill>
          <a:latin typeface="Arial"/>
          <a:ea typeface="+mn-ea"/>
          <a:cs typeface="Arial"/>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400" kern="1200">
          <a:solidFill>
            <a:schemeClr val="tx1"/>
          </a:solidFill>
          <a:latin typeface="+mn-lt"/>
          <a:ea typeface="+mn-ea"/>
          <a:cs typeface="+mn-cs"/>
        </a:defRPr>
      </a:lvl1pPr>
      <a:lvl2pPr marL="342892" algn="l" defTabSz="342892" rtl="0" eaLnBrk="1" latinLnBrk="0" hangingPunct="1">
        <a:defRPr sz="1400" kern="1200">
          <a:solidFill>
            <a:schemeClr val="tx1"/>
          </a:solidFill>
          <a:latin typeface="+mn-lt"/>
          <a:ea typeface="+mn-ea"/>
          <a:cs typeface="+mn-cs"/>
        </a:defRPr>
      </a:lvl2pPr>
      <a:lvl3pPr marL="685783" algn="l" defTabSz="342892" rtl="0" eaLnBrk="1" latinLnBrk="0" hangingPunct="1">
        <a:defRPr sz="1400" kern="1200">
          <a:solidFill>
            <a:schemeClr val="tx1"/>
          </a:solidFill>
          <a:latin typeface="+mn-lt"/>
          <a:ea typeface="+mn-ea"/>
          <a:cs typeface="+mn-cs"/>
        </a:defRPr>
      </a:lvl3pPr>
      <a:lvl4pPr marL="1028675" algn="l" defTabSz="342892" rtl="0" eaLnBrk="1" latinLnBrk="0" hangingPunct="1">
        <a:defRPr sz="1400" kern="1200">
          <a:solidFill>
            <a:schemeClr val="tx1"/>
          </a:solidFill>
          <a:latin typeface="+mn-lt"/>
          <a:ea typeface="+mn-ea"/>
          <a:cs typeface="+mn-cs"/>
        </a:defRPr>
      </a:lvl4pPr>
      <a:lvl5pPr marL="1371566" algn="l" defTabSz="342892" rtl="0" eaLnBrk="1" latinLnBrk="0" hangingPunct="1">
        <a:defRPr sz="1400" kern="1200">
          <a:solidFill>
            <a:schemeClr val="tx1"/>
          </a:solidFill>
          <a:latin typeface="+mn-lt"/>
          <a:ea typeface="+mn-ea"/>
          <a:cs typeface="+mn-cs"/>
        </a:defRPr>
      </a:lvl5pPr>
      <a:lvl6pPr marL="1714457" algn="l" defTabSz="342892" rtl="0" eaLnBrk="1" latinLnBrk="0" hangingPunct="1">
        <a:defRPr sz="1400" kern="1200">
          <a:solidFill>
            <a:schemeClr val="tx1"/>
          </a:solidFill>
          <a:latin typeface="+mn-lt"/>
          <a:ea typeface="+mn-ea"/>
          <a:cs typeface="+mn-cs"/>
        </a:defRPr>
      </a:lvl6pPr>
      <a:lvl7pPr marL="2057348" algn="l" defTabSz="342892" rtl="0" eaLnBrk="1" latinLnBrk="0" hangingPunct="1">
        <a:defRPr sz="1400" kern="1200">
          <a:solidFill>
            <a:schemeClr val="tx1"/>
          </a:solidFill>
          <a:latin typeface="+mn-lt"/>
          <a:ea typeface="+mn-ea"/>
          <a:cs typeface="+mn-cs"/>
        </a:defRPr>
      </a:lvl7pPr>
      <a:lvl8pPr marL="2400240" algn="l" defTabSz="342892" rtl="0" eaLnBrk="1" latinLnBrk="0" hangingPunct="1">
        <a:defRPr sz="1400" kern="1200">
          <a:solidFill>
            <a:schemeClr val="tx1"/>
          </a:solidFill>
          <a:latin typeface="+mn-lt"/>
          <a:ea typeface="+mn-ea"/>
          <a:cs typeface="+mn-cs"/>
        </a:defRPr>
      </a:lvl8pPr>
      <a:lvl9pPr marL="2743132" algn="l" defTabSz="342892"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39382"/>
            <a:ext cx="6465497" cy="776378"/>
          </a:xfrm>
          <a:prstGeom prst="rect">
            <a:avLst/>
          </a:prstGeom>
        </p:spPr>
        <p:txBody>
          <a:bodyPr vert="horz" lIns="68580" tIns="34290" rIns="68580" bIns="3429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9855"/>
            <a:ext cx="8401050" cy="333842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6037662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hf hdr="0" ftr="0" dt="0"/>
  <p:txStyles>
    <p:titleStyle>
      <a:lvl1pPr algn="l" defTabSz="342900" rtl="0" eaLnBrk="1" latinLnBrk="0" hangingPunct="1">
        <a:spcBef>
          <a:spcPct val="0"/>
        </a:spcBef>
        <a:buNone/>
        <a:defRPr sz="2300" b="1" kern="1200">
          <a:solidFill>
            <a:srgbClr val="7C3A7A"/>
          </a:solidFill>
          <a:latin typeface="Arial"/>
          <a:ea typeface="+mj-ea"/>
          <a:cs typeface="Arial"/>
        </a:defRPr>
      </a:lvl1pPr>
    </p:titleStyle>
    <p:bodyStyle>
      <a:lvl1pPr marL="257175" indent="-257175" algn="l" defTabSz="342900" rtl="0" eaLnBrk="1" latinLnBrk="0" hangingPunct="1">
        <a:spcBef>
          <a:spcPct val="20000"/>
        </a:spcBef>
        <a:buFont typeface="Arial"/>
        <a:buChar char="•"/>
        <a:defRPr sz="1700" kern="1200">
          <a:solidFill>
            <a:schemeClr val="tx1"/>
          </a:solidFill>
          <a:latin typeface="Arial"/>
          <a:ea typeface="+mn-ea"/>
          <a:cs typeface="Arial"/>
        </a:defRPr>
      </a:lvl1pPr>
      <a:lvl2pPr marL="557213" indent="-214313" algn="l" defTabSz="342900" rtl="0" eaLnBrk="1" latinLnBrk="0" hangingPunct="1">
        <a:spcBef>
          <a:spcPct val="20000"/>
        </a:spcBef>
        <a:buFont typeface="Arial"/>
        <a:buChar char="–"/>
        <a:defRPr sz="1500" kern="1200">
          <a:solidFill>
            <a:schemeClr val="tx1"/>
          </a:solidFill>
          <a:latin typeface="Arial"/>
          <a:ea typeface="+mn-ea"/>
          <a:cs typeface="Arial"/>
        </a:defRPr>
      </a:lvl2pPr>
      <a:lvl3pPr marL="857250" indent="-171450" algn="l" defTabSz="342900" rtl="0" eaLnBrk="1" latinLnBrk="0" hangingPunct="1">
        <a:spcBef>
          <a:spcPct val="20000"/>
        </a:spcBef>
        <a:buFont typeface="Arial"/>
        <a:buChar char="•"/>
        <a:defRPr sz="1400" kern="1200">
          <a:solidFill>
            <a:schemeClr val="tx1"/>
          </a:solidFill>
          <a:latin typeface="Arial"/>
          <a:ea typeface="+mn-ea"/>
          <a:cs typeface="Arial"/>
        </a:defRPr>
      </a:lvl3pPr>
      <a:lvl4pPr marL="1200150" indent="-171450" algn="l" defTabSz="342900" rtl="0" eaLnBrk="1" latinLnBrk="0" hangingPunct="1">
        <a:spcBef>
          <a:spcPct val="20000"/>
        </a:spcBef>
        <a:buFont typeface="Arial"/>
        <a:buChar char="–"/>
        <a:defRPr sz="1200" kern="1200">
          <a:solidFill>
            <a:schemeClr val="tx1"/>
          </a:solidFill>
          <a:latin typeface="Arial"/>
          <a:ea typeface="+mn-ea"/>
          <a:cs typeface="Arial"/>
        </a:defRPr>
      </a:lvl4pPr>
      <a:lvl5pPr marL="1543050" indent="-171450" algn="l" defTabSz="342900" rtl="0" eaLnBrk="1" latinLnBrk="0" hangingPunct="1">
        <a:spcBef>
          <a:spcPct val="20000"/>
        </a:spcBef>
        <a:buFont typeface="Arial"/>
        <a:buChar char="»"/>
        <a:defRPr sz="1500" kern="1200">
          <a:solidFill>
            <a:schemeClr val="tx1"/>
          </a:solidFill>
          <a:latin typeface="Arial"/>
          <a:ea typeface="+mn-ea"/>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smtClean="0"/>
              <a:t>281</a:t>
            </a:r>
            <a:endParaRPr lang="en-US" dirty="0"/>
          </a:p>
        </p:txBody>
      </p:sp>
      <p:sp>
        <p:nvSpPr>
          <p:cNvPr id="3" name="Text Placeholder 2"/>
          <p:cNvSpPr>
            <a:spLocks noGrp="1"/>
          </p:cNvSpPr>
          <p:nvPr>
            <p:ph type="body" sz="quarter" idx="18"/>
          </p:nvPr>
        </p:nvSpPr>
        <p:spPr/>
        <p:txBody>
          <a:bodyPr>
            <a:normAutofit fontScale="92500" lnSpcReduction="10000"/>
          </a:bodyPr>
          <a:lstStyle/>
          <a:p>
            <a:r>
              <a:rPr lang="en-US" dirty="0"/>
              <a:t>Practical Algorithm Analysis for Oracle Developers</a:t>
            </a:r>
          </a:p>
        </p:txBody>
      </p:sp>
      <p:sp>
        <p:nvSpPr>
          <p:cNvPr id="4" name="Text Placeholder 3"/>
          <p:cNvSpPr>
            <a:spLocks noGrp="1"/>
          </p:cNvSpPr>
          <p:nvPr>
            <p:ph type="body" sz="quarter" idx="19"/>
          </p:nvPr>
        </p:nvSpPr>
        <p:spPr/>
        <p:txBody>
          <a:bodyPr/>
          <a:lstStyle/>
          <a:p>
            <a:endParaRPr lang="en-US" dirty="0"/>
          </a:p>
        </p:txBody>
      </p:sp>
      <p:sp>
        <p:nvSpPr>
          <p:cNvPr id="5" name="Text Placeholder 4"/>
          <p:cNvSpPr>
            <a:spLocks noGrp="1"/>
          </p:cNvSpPr>
          <p:nvPr>
            <p:ph type="body" sz="quarter" idx="20"/>
          </p:nvPr>
        </p:nvSpPr>
        <p:spPr/>
        <p:txBody>
          <a:bodyPr/>
          <a:lstStyle/>
          <a:p>
            <a:r>
              <a:rPr lang="en-US" dirty="0" smtClean="0"/>
              <a:t>2019-04-10</a:t>
            </a:r>
            <a:endParaRPr lang="en-US" dirty="0"/>
          </a:p>
        </p:txBody>
      </p:sp>
      <p:sp>
        <p:nvSpPr>
          <p:cNvPr id="6" name="Text Placeholder 5"/>
          <p:cNvSpPr>
            <a:spLocks noGrp="1"/>
          </p:cNvSpPr>
          <p:nvPr>
            <p:ph type="body" sz="quarter" idx="21"/>
          </p:nvPr>
        </p:nvSpPr>
        <p:spPr/>
        <p:txBody>
          <a:bodyPr/>
          <a:lstStyle/>
          <a:p>
            <a:r>
              <a:rPr lang="en-US" dirty="0"/>
              <a:t>Jon Heller</a:t>
            </a:r>
          </a:p>
          <a:p>
            <a:r>
              <a:rPr lang="en-US" dirty="0"/>
              <a:t>Database Administrator</a:t>
            </a:r>
          </a:p>
          <a:p>
            <a:r>
              <a:rPr lang="en-US" dirty="0"/>
              <a:t>Ventech Solutions</a:t>
            </a:r>
          </a:p>
          <a:p>
            <a:r>
              <a:rPr lang="en-US" dirty="0"/>
              <a:t>jon@jonheller.org</a:t>
            </a:r>
          </a:p>
        </p:txBody>
      </p:sp>
    </p:spTree>
    <p:extLst>
      <p:ext uri="{BB962C8B-B14F-4D97-AF65-F5344CB8AC3E}">
        <p14:creationId xmlns:p14="http://schemas.microsoft.com/office/powerpoint/2010/main" val="153779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New </a:t>
            </a:r>
            <a:r>
              <a:rPr lang="en-US" dirty="0" smtClean="0"/>
              <a:t>Performance Story</a:t>
            </a:r>
            <a:endParaRPr lang="en-US" dirty="0"/>
          </a:p>
        </p:txBody>
      </p:sp>
      <p:sp>
        <p:nvSpPr>
          <p:cNvPr id="3" name="Content Placeholder 2"/>
          <p:cNvSpPr>
            <a:spLocks noGrp="1"/>
          </p:cNvSpPr>
          <p:nvPr>
            <p:ph idx="1"/>
          </p:nvPr>
        </p:nvSpPr>
        <p:spPr/>
        <p:txBody>
          <a:bodyPr/>
          <a:lstStyle/>
          <a:p>
            <a:r>
              <a:rPr lang="en-US" dirty="0" smtClean="0"/>
              <a:t>Ignore </a:t>
            </a:r>
            <a:r>
              <a:rPr lang="en-US" dirty="0" smtClean="0"/>
              <a:t>database tuning, SQL tuning, advisors, reports, tools</a:t>
            </a:r>
          </a:p>
          <a:p>
            <a:r>
              <a:rPr lang="en-US" dirty="0"/>
              <a:t>Popular functions guide us through performance categories </a:t>
            </a:r>
            <a:endParaRPr lang="en-US" dirty="0" smtClean="0"/>
          </a:p>
          <a:p>
            <a:r>
              <a:rPr lang="en-US" dirty="0" smtClean="0"/>
              <a:t>Start </a:t>
            </a:r>
            <a:r>
              <a:rPr lang="en-US" dirty="0" smtClean="0"/>
              <a:t>with fastest and end with slowest</a:t>
            </a:r>
          </a:p>
          <a:p>
            <a:endParaRPr lang="en-US" dirty="0"/>
          </a:p>
        </p:txBody>
      </p:sp>
    </p:spTree>
    <p:extLst>
      <p:ext uri="{BB962C8B-B14F-4D97-AF65-F5344CB8AC3E}">
        <p14:creationId xmlns:p14="http://schemas.microsoft.com/office/powerpoint/2010/main" val="2762126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Popular Functions</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45042" y="1200151"/>
            <a:ext cx="3853917" cy="3394075"/>
          </a:xfrm>
        </p:spPr>
      </p:pic>
    </p:spTree>
    <p:extLst>
      <p:ext uri="{BB962C8B-B14F-4D97-AF65-F5344CB8AC3E}">
        <p14:creationId xmlns:p14="http://schemas.microsoft.com/office/powerpoint/2010/main" val="1729382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a:t>
            </a:r>
            <a:endParaRPr lang="en-US" dirty="0"/>
          </a:p>
        </p:txBody>
      </p:sp>
      <p:pic>
        <p:nvPicPr>
          <p:cNvPr id="4100"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06040" y="971550"/>
            <a:ext cx="3931920" cy="393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9233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1/N - What and Where</a:t>
            </a:r>
            <a:endParaRPr lang="en-US" dirty="0"/>
          </a:p>
        </p:txBody>
      </p:sp>
      <p:sp>
        <p:nvSpPr>
          <p:cNvPr id="3" name="Content Placeholder 2"/>
          <p:cNvSpPr>
            <a:spLocks noGrp="1"/>
          </p:cNvSpPr>
          <p:nvPr>
            <p:ph idx="1"/>
          </p:nvPr>
        </p:nvSpPr>
        <p:spPr>
          <a:xfrm>
            <a:off x="457200" y="1200151"/>
            <a:ext cx="8458200" cy="3394472"/>
          </a:xfrm>
        </p:spPr>
        <p:txBody>
          <a:bodyPr>
            <a:normAutofit fontScale="92500" lnSpcReduction="20000"/>
          </a:bodyPr>
          <a:lstStyle/>
          <a:p>
            <a:r>
              <a:rPr lang="en-US" dirty="0" smtClean="0"/>
              <a:t>Harmonic progression</a:t>
            </a:r>
          </a:p>
          <a:p>
            <a:r>
              <a:rPr lang="en-US" dirty="0" smtClean="0"/>
              <a:t>Context switching for every N items</a:t>
            </a:r>
          </a:p>
          <a:p>
            <a:r>
              <a:rPr lang="en-US" dirty="0"/>
              <a:t>(Overhead analysis, not run-time analysis)</a:t>
            </a:r>
          </a:p>
          <a:p>
            <a:r>
              <a:rPr lang="en-US" sz="2200" b="1" dirty="0">
                <a:solidFill>
                  <a:prstClr val="black"/>
                </a:solidFill>
                <a:latin typeface="Courier New" panose="02070309020205020404" pitchFamily="49" charset="0"/>
                <a:cs typeface="Courier New" panose="02070309020205020404" pitchFamily="49" charset="0"/>
              </a:rPr>
              <a:t>(N * REAL_WORK) + ((N * OVERHEAD_TIME) / BATCH_SIZE)</a:t>
            </a:r>
            <a:endParaRPr lang="en-US" dirty="0" smtClean="0"/>
          </a:p>
          <a:p>
            <a:r>
              <a:rPr lang="en-US" dirty="0" smtClean="0"/>
              <a:t>Any </a:t>
            </a:r>
            <a:r>
              <a:rPr lang="en-US" dirty="0" smtClean="0"/>
              <a:t>process with a tunable batch or cache size</a:t>
            </a:r>
          </a:p>
          <a:p>
            <a:r>
              <a:rPr lang="en-US" dirty="0" smtClean="0"/>
              <a:t>Sequences, bulk collect limit, </a:t>
            </a:r>
            <a:r>
              <a:rPr lang="en-US" dirty="0" smtClean="0"/>
              <a:t>prefretch</a:t>
            </a:r>
            <a:r>
              <a:rPr lang="en-US" dirty="0" smtClean="0"/>
              <a:t>, </a:t>
            </a:r>
            <a:r>
              <a:rPr lang="en-US" dirty="0" smtClean="0"/>
              <a:t>arraysize</a:t>
            </a:r>
            <a:r>
              <a:rPr lang="en-US" dirty="0" smtClean="0"/>
              <a:t>, UNION ALL, DBMS_OUTPUT, </a:t>
            </a:r>
            <a:r>
              <a:rPr lang="en-US" dirty="0" smtClean="0"/>
              <a:t>DBMS_SCHEDULER, etc.</a:t>
            </a:r>
          </a:p>
        </p:txBody>
      </p:sp>
    </p:spTree>
    <p:extLst>
      <p:ext uri="{BB962C8B-B14F-4D97-AF65-F5344CB8AC3E}">
        <p14:creationId xmlns:p14="http://schemas.microsoft.com/office/powerpoint/2010/main" val="344781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 - Why it Matters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Don't waste time trying to perfect this</a:t>
            </a:r>
          </a:p>
          <a:p>
            <a:r>
              <a:rPr lang="en-US" dirty="0" smtClean="0"/>
              <a:t>Why does increasing batch size help?</a:t>
            </a:r>
            <a:endParaRPr lang="en-US" dirty="0" smtClean="0"/>
          </a:p>
          <a:p>
            <a:r>
              <a:rPr lang="en-US" dirty="0" smtClean="0"/>
              <a:t>BATCH_SIZE </a:t>
            </a:r>
            <a:r>
              <a:rPr lang="en-US" dirty="0" smtClean="0"/>
              <a:t>2 = 50% optimized</a:t>
            </a:r>
          </a:p>
          <a:p>
            <a:r>
              <a:rPr lang="en-US" dirty="0" smtClean="0"/>
              <a:t>BATCH_SIZE 10 = 90% optimized</a:t>
            </a:r>
          </a:p>
          <a:p>
            <a:r>
              <a:rPr lang="en-US" dirty="0" smtClean="0"/>
              <a:t>BATCH_SIZE 100 = 99% optimized</a:t>
            </a:r>
          </a:p>
          <a:p>
            <a:r>
              <a:rPr lang="en-US" dirty="0"/>
              <a:t>Why ever go over 100?  Trade space for (no) time</a:t>
            </a:r>
          </a:p>
          <a:p>
            <a:r>
              <a:rPr lang="en-US" dirty="0" smtClean="0"/>
              <a:t>Most </a:t>
            </a:r>
            <a:r>
              <a:rPr lang="en-US" dirty="0" smtClean="0"/>
              <a:t>tests are wrong</a:t>
            </a:r>
          </a:p>
        </p:txBody>
      </p:sp>
    </p:spTree>
    <p:extLst>
      <p:ext uri="{BB962C8B-B14F-4D97-AF65-F5344CB8AC3E}">
        <p14:creationId xmlns:p14="http://schemas.microsoft.com/office/powerpoint/2010/main" val="313254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1/N - Large Batch Sizes Shouldn't Help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If huge batches sizes help we're doing something wrong.</a:t>
            </a:r>
          </a:p>
          <a:p>
            <a:pPr marL="0" indent="0">
              <a:buNone/>
            </a:pPr>
            <a:r>
              <a:rPr lang="en-US" b="1" dirty="0">
                <a:solidFill>
                  <a:srgbClr val="008080"/>
                </a:solidFill>
                <a:highlight>
                  <a:srgbClr val="FFFFFF"/>
                </a:highlight>
                <a:latin typeface="Courier New"/>
              </a:rPr>
              <a:t>declare</a:t>
            </a:r>
            <a:endParaRPr lang="en-US" b="1" dirty="0">
              <a:solidFill>
                <a:srgbClr val="000080"/>
              </a:solidFill>
              <a:highlight>
                <a:srgbClr val="FFFFFF"/>
              </a:highlight>
              <a:latin typeface="Courier New"/>
            </a:endParaRPr>
          </a:p>
          <a:p>
            <a:pPr marL="0" indent="0">
              <a:buNone/>
            </a:pP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v_count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number</a:t>
            </a:r>
            <a:r>
              <a:rPr lang="en-US" b="1" dirty="0">
                <a:solidFill>
                  <a:srgbClr val="000080"/>
                </a:solidFill>
                <a:highlight>
                  <a:srgbClr val="FFFFFF"/>
                </a:highlight>
                <a:latin typeface="Courier New"/>
              </a:rPr>
              <a:t>;</a:t>
            </a:r>
          </a:p>
          <a:p>
            <a:pPr marL="0" indent="0">
              <a:buNone/>
            </a:pPr>
            <a:r>
              <a:rPr lang="en-US" b="1" dirty="0">
                <a:solidFill>
                  <a:srgbClr val="008080"/>
                </a:solidFill>
                <a:highlight>
                  <a:srgbClr val="FFFFFF"/>
                </a:highlight>
                <a:latin typeface="Courier New"/>
              </a:rPr>
              <a:t>begin</a:t>
            </a:r>
            <a:endParaRPr lang="en-US" b="1" dirty="0">
              <a:solidFill>
                <a:srgbClr val="000080"/>
              </a:solidFill>
              <a:highlight>
                <a:srgbClr val="FFFFFF"/>
              </a:highlight>
              <a:latin typeface="Courier New"/>
            </a:endParaRPr>
          </a:p>
          <a:p>
            <a:pPr marL="0" indent="0">
              <a:buNone/>
            </a:pP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for</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rows</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in</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large_table</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loop</a:t>
            </a:r>
            <a:endParaRPr lang="en-US" b="1" dirty="0">
              <a:solidFill>
                <a:srgbClr val="000080"/>
              </a:solidFill>
              <a:highlight>
                <a:srgbClr val="FFFFFF"/>
              </a:highlight>
              <a:latin typeface="Courier New"/>
            </a:endParaRPr>
          </a:p>
          <a:p>
            <a:pPr marL="0" indent="0">
              <a:buNone/>
            </a:pP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v_count</a:t>
            </a:r>
            <a:r>
              <a:rPr lang="en-US" b="1" dirty="0">
                <a:solidFill>
                  <a:srgbClr val="000080"/>
                </a:solidFill>
                <a:highlight>
                  <a:srgbClr val="FFFFFF"/>
                </a:highlight>
                <a:latin typeface="Courier New"/>
              </a:rPr>
              <a:t> := </a:t>
            </a:r>
            <a:r>
              <a:rPr lang="en-US" b="1" dirty="0" err="1">
                <a:solidFill>
                  <a:srgbClr val="000080"/>
                </a:solidFill>
                <a:highlight>
                  <a:srgbClr val="FFFFFF"/>
                </a:highlight>
                <a:latin typeface="Courier New"/>
              </a:rPr>
              <a:t>v_count</a:t>
            </a:r>
            <a:r>
              <a:rPr lang="en-US" b="1" dirty="0">
                <a:solidFill>
                  <a:srgbClr val="000080"/>
                </a:solidFill>
                <a:highlight>
                  <a:srgbClr val="FFFFFF"/>
                </a:highlight>
                <a:latin typeface="Courier New"/>
              </a:rPr>
              <a:t> + </a:t>
            </a:r>
            <a:r>
              <a:rPr lang="en-US" b="1" dirty="0">
                <a:solidFill>
                  <a:srgbClr val="0000FF"/>
                </a:solidFill>
                <a:highlight>
                  <a:srgbClr val="FFFFFF"/>
                </a:highlight>
                <a:latin typeface="Courier New"/>
              </a:rPr>
              <a:t>1</a:t>
            </a:r>
            <a:r>
              <a:rPr lang="en-US" b="1" dirty="0">
                <a:solidFill>
                  <a:srgbClr val="000080"/>
                </a:solidFill>
                <a:highlight>
                  <a:srgbClr val="FFFFFF"/>
                </a:highlight>
                <a:latin typeface="Courier New"/>
              </a:rPr>
              <a:t>;</a:t>
            </a:r>
          </a:p>
          <a:p>
            <a:pPr marL="0" indent="0">
              <a:buNone/>
            </a:pP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end</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loop</a:t>
            </a:r>
            <a:r>
              <a:rPr lang="en-US" b="1" dirty="0">
                <a:solidFill>
                  <a:srgbClr val="000080"/>
                </a:solidFill>
                <a:highlight>
                  <a:srgbClr val="FFFFFF"/>
                </a:highlight>
                <a:latin typeface="Courier New"/>
              </a:rPr>
              <a:t>;</a:t>
            </a:r>
          </a:p>
          <a:p>
            <a:pPr marL="0" indent="0">
              <a:buNone/>
            </a:pPr>
            <a:r>
              <a:rPr lang="en-US" b="1" dirty="0">
                <a:solidFill>
                  <a:srgbClr val="008080"/>
                </a:solidFill>
                <a:highlight>
                  <a:srgbClr val="FFFFFF"/>
                </a:highlight>
                <a:latin typeface="Courier New"/>
              </a:rPr>
              <a:t>end</a:t>
            </a:r>
            <a:r>
              <a:rPr lang="en-US" b="1" dirty="0">
                <a:solidFill>
                  <a:srgbClr val="000080"/>
                </a:solidFill>
                <a:highlight>
                  <a:srgbClr val="FFFFFF"/>
                </a:highlight>
                <a:latin typeface="Courier New"/>
              </a:rPr>
              <a:t>;</a:t>
            </a:r>
          </a:p>
          <a:p>
            <a:pPr marL="0" indent="0">
              <a:buNone/>
            </a:pPr>
            <a:r>
              <a:rPr lang="en-US" b="1" dirty="0">
                <a:solidFill>
                  <a:srgbClr val="000080"/>
                </a:solidFill>
                <a:highlight>
                  <a:srgbClr val="FFFFFF"/>
                </a:highlight>
                <a:latin typeface="Courier New"/>
              </a:rPr>
              <a:t>/</a:t>
            </a:r>
          </a:p>
          <a:p>
            <a:r>
              <a:rPr lang="en-US" dirty="0" smtClean="0"/>
              <a:t>Instead use: </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count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large_table</a:t>
            </a:r>
            <a:endParaRPr lang="en-US" dirty="0"/>
          </a:p>
        </p:txBody>
      </p:sp>
    </p:spTree>
    <p:extLst>
      <p:ext uri="{BB962C8B-B14F-4D97-AF65-F5344CB8AC3E}">
        <p14:creationId xmlns:p14="http://schemas.microsoft.com/office/powerpoint/2010/main" val="2453351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 - Theory vs. Practice</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57200" y="1200151"/>
            <a:ext cx="8229600" cy="3394472"/>
          </a:xfrm>
        </p:spPr>
      </p:pic>
    </p:spTree>
    <p:extLst>
      <p:ext uri="{BB962C8B-B14F-4D97-AF65-F5344CB8AC3E}">
        <p14:creationId xmlns:p14="http://schemas.microsoft.com/office/powerpoint/2010/main" val="2707398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endParaRPr lang="en-US" dirty="0"/>
          </a:p>
        </p:txBody>
      </p:sp>
      <p:pic>
        <p:nvPicPr>
          <p:cNvPr id="512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06040" y="1002030"/>
            <a:ext cx="3931920" cy="393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1665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What and Where</a:t>
            </a:r>
            <a:endParaRPr lang="en-US" dirty="0"/>
          </a:p>
        </p:txBody>
      </p:sp>
      <p:sp>
        <p:nvSpPr>
          <p:cNvPr id="3" name="Content Placeholder 2"/>
          <p:cNvSpPr>
            <a:spLocks noGrp="1"/>
          </p:cNvSpPr>
          <p:nvPr>
            <p:ph idx="1"/>
          </p:nvPr>
        </p:nvSpPr>
        <p:spPr/>
        <p:txBody>
          <a:bodyPr/>
          <a:lstStyle/>
          <a:p>
            <a:r>
              <a:rPr lang="en-US" dirty="0" smtClean="0"/>
              <a:t>Constant time - boring is good</a:t>
            </a:r>
          </a:p>
          <a:p>
            <a:r>
              <a:rPr lang="en-US" dirty="0" smtClean="0"/>
              <a:t>INSERT VALUES*, </a:t>
            </a:r>
            <a:r>
              <a:rPr lang="en-US" dirty="0"/>
              <a:t>CREATE, DROP, </a:t>
            </a:r>
            <a:r>
              <a:rPr lang="en-US" dirty="0" smtClean="0"/>
              <a:t>TRUNCATE, ALTER SESSION, </a:t>
            </a:r>
            <a:r>
              <a:rPr lang="en-US" dirty="0"/>
              <a:t>etc.</a:t>
            </a:r>
          </a:p>
          <a:p>
            <a:r>
              <a:rPr lang="en-US" dirty="0" smtClean="0"/>
              <a:t>Hashing (one value) </a:t>
            </a:r>
            <a:r>
              <a:rPr lang="en-US" dirty="0" smtClean="0"/>
              <a:t>- </a:t>
            </a:r>
            <a:r>
              <a:rPr lang="en-US" dirty="0" smtClean="0"/>
              <a:t>hash partitioning</a:t>
            </a:r>
            <a:r>
              <a:rPr lang="en-US" dirty="0" smtClean="0"/>
              <a:t>, </a:t>
            </a:r>
            <a:r>
              <a:rPr lang="en-US" dirty="0" smtClean="0"/>
              <a:t>hash clusters</a:t>
            </a:r>
            <a:r>
              <a:rPr lang="en-US" dirty="0" smtClean="0"/>
              <a:t>, </a:t>
            </a:r>
            <a:r>
              <a:rPr lang="en-US" dirty="0" smtClean="0"/>
              <a:t>joining/grouping/distinct</a:t>
            </a:r>
            <a:endParaRPr lang="en-US" dirty="0" smtClean="0"/>
          </a:p>
          <a:p>
            <a:endParaRPr lang="en-US" dirty="0"/>
          </a:p>
        </p:txBody>
      </p:sp>
    </p:spTree>
    <p:extLst>
      <p:ext uri="{BB962C8B-B14F-4D97-AF65-F5344CB8AC3E}">
        <p14:creationId xmlns:p14="http://schemas.microsoft.com/office/powerpoint/2010/main" val="2212600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Hashing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Map a value to a set of buckets</a:t>
            </a:r>
            <a:endParaRPr lang="en-US" dirty="0"/>
          </a:p>
          <a:p>
            <a:r>
              <a:rPr lang="en-US" dirty="0" smtClean="0"/>
              <a:t>Useful for grouping, comparing, cryptography, etc.</a:t>
            </a:r>
          </a:p>
          <a:p>
            <a:pPr marL="0" indent="0">
              <a:buNone/>
            </a:pPr>
            <a:r>
              <a:rPr lang="en-US" b="1" dirty="0" smtClean="0">
                <a:latin typeface="Courier New" panose="02070309020205020404" pitchFamily="49" charset="0"/>
                <a:cs typeface="Courier New" panose="02070309020205020404" pitchFamily="49" charset="0"/>
              </a:rPr>
              <a:t/>
            </a:r>
            <a:br>
              <a:rPr lang="en-US" b="1" dirty="0" smtClean="0">
                <a:latin typeface="Courier New" panose="02070309020205020404" pitchFamily="49" charset="0"/>
                <a:cs typeface="Courier New" panose="02070309020205020404" pitchFamily="49" charset="0"/>
              </a:rPr>
            </a:b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ora_hash</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'A'</a:t>
            </a:r>
            <a:r>
              <a:rPr lang="en-US" b="1" dirty="0">
                <a:solidFill>
                  <a:srgbClr val="000080"/>
                </a:solidFill>
                <a:highlight>
                  <a:srgbClr val="FFFFFF"/>
                </a:highlight>
                <a:latin typeface="Courier New"/>
              </a:rPr>
              <a:t>, </a:t>
            </a:r>
            <a:r>
              <a:rPr lang="en-US" b="1" dirty="0">
                <a:solidFill>
                  <a:srgbClr val="0000FF"/>
                </a:solidFill>
                <a:highlight>
                  <a:srgbClr val="FFFFFF"/>
                </a:highlight>
                <a:latin typeface="Courier New"/>
              </a:rPr>
              <a:t>100</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dual</a:t>
            </a:r>
            <a:r>
              <a:rPr lang="en-US" b="1" dirty="0" smtClean="0">
                <a:solidFill>
                  <a:srgbClr val="000080"/>
                </a:solidFill>
                <a:highlight>
                  <a:srgbClr val="FFFFFF"/>
                </a:highlight>
                <a:latin typeface="Courier New"/>
              </a:rPr>
              <a:t>;</a:t>
            </a:r>
            <a:endParaRPr lang="en-US" b="1" dirty="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80</a:t>
            </a:r>
            <a:endParaRPr lang="en-US" b="1" dirty="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
            </a:r>
            <a:br>
              <a:rPr lang="en-US" b="1" dirty="0" smtClean="0">
                <a:latin typeface="Courier New" panose="02070309020205020404" pitchFamily="49" charset="0"/>
                <a:cs typeface="Courier New" panose="02070309020205020404" pitchFamily="49" charset="0"/>
              </a:rPr>
            </a:b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standard_hash</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'A'</a:t>
            </a:r>
            <a:r>
              <a:rPr lang="en-US" b="1" dirty="0">
                <a:solidFill>
                  <a:srgbClr val="000080"/>
                </a:solidFill>
                <a:highlight>
                  <a:srgbClr val="FFFFFF"/>
                </a:highlight>
                <a:latin typeface="Courier New"/>
              </a:rPr>
              <a:t>, </a:t>
            </a:r>
            <a:r>
              <a:rPr lang="en-US" b="1" dirty="0">
                <a:solidFill>
                  <a:srgbClr val="0000FF"/>
                </a:solidFill>
                <a:highlight>
                  <a:srgbClr val="FFFFFF"/>
                </a:highlight>
                <a:latin typeface="Courier New"/>
              </a:rPr>
              <a:t>'SHA256'</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dual;</a:t>
            </a:r>
            <a:endParaRPr lang="en-US" b="1" dirty="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559AEAD08264D5795D3909718CDD05ABD49572E84FE55590EEF31A88A08FDFFD</a:t>
            </a:r>
            <a:endParaRPr lang="en-US" dirty="0"/>
          </a:p>
        </p:txBody>
      </p:sp>
    </p:spTree>
    <p:extLst>
      <p:ext uri="{BB962C8B-B14F-4D97-AF65-F5344CB8AC3E}">
        <p14:creationId xmlns:p14="http://schemas.microsoft.com/office/powerpoint/2010/main" val="4222143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2432"/>
            <a:ext cx="7772400" cy="1102519"/>
          </a:xfrm>
        </p:spPr>
        <p:txBody>
          <a:bodyPr>
            <a:normAutofit fontScale="90000"/>
          </a:bodyPr>
          <a:lstStyle/>
          <a:p>
            <a:r>
              <a:rPr lang="en-US" dirty="0" smtClean="0"/>
              <a:t>Practical Algorithm Analysis for Oracle Developers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8900" y="1809750"/>
            <a:ext cx="3505200" cy="308696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588" y="2388736"/>
            <a:ext cx="2286213" cy="1928992"/>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72200" y="2029633"/>
            <a:ext cx="2673604" cy="2647198"/>
          </a:xfrm>
          <a:prstGeom prst="rect">
            <a:avLst/>
          </a:prstGeom>
        </p:spPr>
      </p:pic>
    </p:spTree>
    <p:extLst>
      <p:ext uri="{BB962C8B-B14F-4D97-AF65-F5344CB8AC3E}">
        <p14:creationId xmlns:p14="http://schemas.microsoft.com/office/powerpoint/2010/main" val="27572067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Perfect, Minimal Hashing</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5627" y="1200150"/>
            <a:ext cx="4752746"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317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Typical Hashing</a:t>
            </a:r>
            <a:endParaRPr lang="en-US" dirty="0"/>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31951" y="1200150"/>
            <a:ext cx="4280097"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8958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Perfect vs. Minimal Tradeoffs</a:t>
            </a:r>
            <a:endParaRPr lang="en-US" dirty="0"/>
          </a:p>
        </p:txBody>
      </p:sp>
      <p:pic>
        <p:nvPicPr>
          <p:cNvPr id="7170" name="Picture 2"/>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200150"/>
            <a:ext cx="3574153"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572000" y="1200150"/>
            <a:ext cx="4266484" cy="3383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2596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Hash Partitioning</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Minimal: Yes, Perfect: No</a:t>
            </a:r>
          </a:p>
          <a:p>
            <a:r>
              <a:rPr lang="en-US" dirty="0" smtClean="0"/>
              <a:t>Trades time for space</a:t>
            </a:r>
            <a:endParaRPr lang="en-US" dirty="0" smtClean="0"/>
          </a:p>
          <a:p>
            <a:r>
              <a:rPr lang="en-US" dirty="0" smtClean="0"/>
              <a:t>ORA_HASH</a:t>
            </a:r>
            <a:endParaRPr lang="en-US" dirty="0" smtClean="0"/>
          </a:p>
          <a:p>
            <a:r>
              <a:rPr lang="en-US" dirty="0" smtClean="0"/>
              <a:t>Good for retrieving large percentage of rows</a:t>
            </a:r>
          </a:p>
          <a:p>
            <a:r>
              <a:rPr lang="en-US" dirty="0" smtClean="0"/>
              <a:t>Insert </a:t>
            </a:r>
            <a:r>
              <a:rPr lang="en-US" dirty="0" smtClean="0"/>
              <a:t>O(1), read is O(N/#_PARTITIONS)</a:t>
            </a:r>
          </a:p>
          <a:p>
            <a:r>
              <a:rPr lang="en-US" dirty="0" smtClean="0"/>
              <a:t>Don't use huge number of </a:t>
            </a:r>
            <a:r>
              <a:rPr lang="en-US" dirty="0" smtClean="0"/>
              <a:t>partitions (wastes space, breaks data dictionary)</a:t>
            </a:r>
            <a:endParaRPr lang="en-US"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692520"/>
            <a:ext cx="4038600" cy="2409335"/>
          </a:xfrm>
        </p:spPr>
      </p:pic>
    </p:spTree>
    <p:extLst>
      <p:ext uri="{BB962C8B-B14F-4D97-AF65-F5344CB8AC3E}">
        <p14:creationId xmlns:p14="http://schemas.microsoft.com/office/powerpoint/2010/main" val="38433276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Hash Clusters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Minimal</a:t>
            </a:r>
            <a:r>
              <a:rPr lang="en-US" dirty="0"/>
              <a:t>: </a:t>
            </a:r>
            <a:r>
              <a:rPr lang="en-US" dirty="0" smtClean="0"/>
              <a:t>No*, </a:t>
            </a:r>
            <a:r>
              <a:rPr lang="en-US" dirty="0"/>
              <a:t>Perfect: </a:t>
            </a:r>
            <a:r>
              <a:rPr lang="en-US" dirty="0" smtClean="0"/>
              <a:t>Maybe*</a:t>
            </a:r>
          </a:p>
          <a:p>
            <a:r>
              <a:rPr lang="en-US" dirty="0" smtClean="0"/>
              <a:t>Trades space for time (otherwise just use an index)</a:t>
            </a:r>
            <a:endParaRPr lang="en-US" dirty="0"/>
          </a:p>
          <a:p>
            <a:r>
              <a:rPr lang="en-US" dirty="0" smtClean="0"/>
              <a:t>Custom or internal hash </a:t>
            </a:r>
            <a:r>
              <a:rPr lang="en-US" dirty="0" smtClean="0"/>
              <a:t>function</a:t>
            </a:r>
          </a:p>
          <a:p>
            <a:r>
              <a:rPr lang="en-US" dirty="0" smtClean="0"/>
              <a:t>Good for retrieving small percentage of rows</a:t>
            </a:r>
          </a:p>
          <a:p>
            <a:r>
              <a:rPr lang="en-US" dirty="0" smtClean="0"/>
              <a:t>O(1</a:t>
            </a:r>
            <a:r>
              <a:rPr lang="en-US" dirty="0" smtClean="0"/>
              <a:t>) reads, </a:t>
            </a:r>
            <a:r>
              <a:rPr lang="en-US" dirty="0" smtClean="0"/>
              <a:t>theoretically better </a:t>
            </a:r>
            <a:r>
              <a:rPr lang="en-US" dirty="0" smtClean="0"/>
              <a:t>than indexes</a:t>
            </a:r>
          </a:p>
          <a:p>
            <a:r>
              <a:rPr lang="en-US" dirty="0" smtClean="0"/>
              <a:t>In practice it's slower (constants win)</a:t>
            </a:r>
          </a:p>
          <a:p>
            <a:r>
              <a:rPr lang="en-US" dirty="0" smtClean="0"/>
              <a:t>Creating perfect hash </a:t>
            </a:r>
            <a:r>
              <a:rPr lang="en-US" dirty="0" smtClean="0"/>
              <a:t>inconvenient, increases </a:t>
            </a:r>
            <a:r>
              <a:rPr lang="en-US" dirty="0" smtClean="0"/>
              <a:t>table size </a:t>
            </a:r>
            <a:r>
              <a:rPr lang="en-US" dirty="0" smtClean="0"/>
              <a:t>3x*</a:t>
            </a:r>
          </a:p>
          <a:p>
            <a:r>
              <a:rPr lang="en-US" dirty="0" smtClean="0"/>
              <a:t>Maybe a hash index in a future version?</a:t>
            </a:r>
            <a:endParaRPr lang="en-US" dirty="0"/>
          </a:p>
        </p:txBody>
      </p:sp>
    </p:spTree>
    <p:extLst>
      <p:ext uri="{BB962C8B-B14F-4D97-AF65-F5344CB8AC3E}">
        <p14:creationId xmlns:p14="http://schemas.microsoft.com/office/powerpoint/2010/main" val="24030543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a:t>
            </a:r>
            <a:r>
              <a:rPr lang="en-US" dirty="0" smtClean="0"/>
              <a:t>Hash Joining/Grouping/Distinct</a:t>
            </a:r>
            <a:endParaRPr lang="en-US" dirty="0"/>
          </a:p>
        </p:txBody>
      </p:sp>
      <p:sp>
        <p:nvSpPr>
          <p:cNvPr id="3" name="Content Placeholder 2"/>
          <p:cNvSpPr>
            <a:spLocks noGrp="1"/>
          </p:cNvSpPr>
          <p:nvPr>
            <p:ph idx="1"/>
          </p:nvPr>
        </p:nvSpPr>
        <p:spPr/>
        <p:txBody>
          <a:bodyPr/>
          <a:lstStyle/>
          <a:p>
            <a:r>
              <a:rPr lang="en-US" dirty="0"/>
              <a:t>Minimal: No, Perfect: </a:t>
            </a:r>
            <a:r>
              <a:rPr lang="en-US" dirty="0" smtClean="0"/>
              <a:t>No</a:t>
            </a:r>
          </a:p>
          <a:p>
            <a:r>
              <a:rPr lang="en-US" dirty="0" smtClean="0"/>
              <a:t>Somewhere </a:t>
            </a:r>
            <a:r>
              <a:rPr lang="en-US" dirty="0" smtClean="0"/>
              <a:t>between O(1) and O(N)</a:t>
            </a:r>
          </a:p>
          <a:p>
            <a:r>
              <a:rPr lang="en-US" dirty="0" smtClean="0"/>
              <a:t>In practice, best way to </a:t>
            </a:r>
            <a:r>
              <a:rPr lang="en-US" dirty="0" smtClean="0"/>
              <a:t>join/group/distinct </a:t>
            </a:r>
            <a:r>
              <a:rPr lang="en-US" dirty="0" smtClean="0"/>
              <a:t>large </a:t>
            </a:r>
            <a:r>
              <a:rPr lang="en-US" dirty="0" smtClean="0"/>
              <a:t>data</a:t>
            </a:r>
          </a:p>
          <a:p>
            <a:r>
              <a:rPr lang="en-US" dirty="0" smtClean="0"/>
              <a:t>Discussed later in O(N*LOG(N))</a:t>
            </a:r>
            <a:endParaRPr lang="en-US" dirty="0"/>
          </a:p>
        </p:txBody>
      </p:sp>
    </p:spTree>
    <p:extLst>
      <p:ext uri="{BB962C8B-B14F-4D97-AF65-F5344CB8AC3E}">
        <p14:creationId xmlns:p14="http://schemas.microsoft.com/office/powerpoint/2010/main" val="3362826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LOG(N)</a:t>
            </a:r>
            <a:endParaRPr lang="en-US" dirty="0"/>
          </a:p>
        </p:txBody>
      </p:sp>
      <p:pic>
        <p:nvPicPr>
          <p:cNvPr id="4" name="Content Placeholder 3" descr="C:\Users\jonearles\Amazon Drive\Book\Practical Computer Science for SQL Developers\LOG(N).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25989386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LOG(N) - B-Tree Visualizations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1" y="1909763"/>
            <a:ext cx="5122878" cy="218122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1" y="1600200"/>
            <a:ext cx="3319946" cy="2800350"/>
          </a:xfrm>
          <a:prstGeom prst="rect">
            <a:avLst/>
          </a:prstGeom>
        </p:spPr>
      </p:pic>
    </p:spTree>
    <p:extLst>
      <p:ext uri="{BB962C8B-B14F-4D97-AF65-F5344CB8AC3E}">
        <p14:creationId xmlns:p14="http://schemas.microsoft.com/office/powerpoint/2010/main" val="4060500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LOG(N) - What and Where</a:t>
            </a:r>
            <a:endParaRPr lang="en-US" dirty="0"/>
          </a:p>
        </p:txBody>
      </p:sp>
      <p:sp>
        <p:nvSpPr>
          <p:cNvPr id="3" name="Content Placeholder 2"/>
          <p:cNvSpPr>
            <a:spLocks noGrp="1"/>
          </p:cNvSpPr>
          <p:nvPr>
            <p:ph idx="1"/>
          </p:nvPr>
        </p:nvSpPr>
        <p:spPr/>
        <p:txBody>
          <a:bodyPr/>
          <a:lstStyle/>
          <a:p>
            <a:r>
              <a:rPr lang="en-US" dirty="0" smtClean="0"/>
              <a:t>Binary math - each bit doubles</a:t>
            </a:r>
          </a:p>
          <a:p>
            <a:r>
              <a:rPr lang="en-US" dirty="0" smtClean="0"/>
              <a:t>Binary search - each decision halves</a:t>
            </a:r>
          </a:p>
          <a:p>
            <a:r>
              <a:rPr lang="en-US" dirty="0" smtClean="0"/>
              <a:t>Exponent and logarithm are opposites</a:t>
            </a:r>
          </a:p>
          <a:p>
            <a:r>
              <a:rPr lang="en-US" dirty="0" smtClean="0"/>
              <a:t>Binary number 2^N, binary search LOG2(N)</a:t>
            </a:r>
          </a:p>
          <a:p>
            <a:r>
              <a:rPr lang="en-US" dirty="0" smtClean="0"/>
              <a:t>Real indexes aren't binary, use LOG not LOG2</a:t>
            </a:r>
            <a:endParaRPr lang="en-US" dirty="0"/>
          </a:p>
        </p:txBody>
      </p:sp>
    </p:spTree>
    <p:extLst>
      <p:ext uri="{BB962C8B-B14F-4D97-AF65-F5344CB8AC3E}">
        <p14:creationId xmlns:p14="http://schemas.microsoft.com/office/powerpoint/2010/main" val="17823244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LOG(N) - </a:t>
            </a:r>
            <a:r>
              <a:rPr lang="en-US" dirty="0" smtClean="0"/>
              <a:t>Index vs FTS for Single </a:t>
            </a:r>
            <a:r>
              <a:rPr lang="en-US" dirty="0" smtClean="0"/>
              <a:t>Access</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45042" y="1200151"/>
            <a:ext cx="3853917" cy="3394075"/>
          </a:xfrm>
        </p:spPr>
      </p:pic>
    </p:spTree>
    <p:extLst>
      <p:ext uri="{BB962C8B-B14F-4D97-AF65-F5344CB8AC3E}">
        <p14:creationId xmlns:p14="http://schemas.microsoft.com/office/powerpoint/2010/main" val="1318343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Disclaimers</a:t>
            </a:r>
            <a:endParaRPr lang="en-US" dirty="0"/>
          </a:p>
        </p:txBody>
      </p:sp>
      <p:sp>
        <p:nvSpPr>
          <p:cNvPr id="3" name="Content Placeholder 2"/>
          <p:cNvSpPr>
            <a:spLocks noGrp="1"/>
          </p:cNvSpPr>
          <p:nvPr>
            <p:ph idx="1"/>
          </p:nvPr>
        </p:nvSpPr>
        <p:spPr/>
        <p:txBody>
          <a:bodyPr>
            <a:normAutofit fontScale="92500"/>
          </a:bodyPr>
          <a:lstStyle/>
          <a:p>
            <a:r>
              <a:rPr lang="en-US" dirty="0" smtClean="0"/>
              <a:t>This is not a computer science lecture</a:t>
            </a:r>
          </a:p>
          <a:p>
            <a:r>
              <a:rPr lang="en-US" dirty="0" smtClean="0"/>
              <a:t>No proofs or complicated </a:t>
            </a:r>
            <a:r>
              <a:rPr lang="en-US" dirty="0" smtClean="0"/>
              <a:t>math</a:t>
            </a:r>
          </a:p>
          <a:p>
            <a:r>
              <a:rPr lang="en-US" dirty="0" smtClean="0"/>
              <a:t>Many new concepts</a:t>
            </a:r>
            <a:endParaRPr lang="en-US" dirty="0" smtClean="0"/>
          </a:p>
          <a:p>
            <a:r>
              <a:rPr lang="en-US" dirty="0" smtClean="0"/>
              <a:t>Imprecise terminology: computational complexity, algorithm analysis, time complexity, asymptotic complexity, run-time analysis</a:t>
            </a:r>
            <a:endParaRPr lang="en-US" dirty="0"/>
          </a:p>
        </p:txBody>
      </p:sp>
    </p:spTree>
    <p:extLst>
      <p:ext uri="{BB962C8B-B14F-4D97-AF65-F5344CB8AC3E}">
        <p14:creationId xmlns:p14="http://schemas.microsoft.com/office/powerpoint/2010/main" val="22872814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LOG(N) - Why it Matters </a:t>
            </a:r>
            <a:endParaRPr lang="en-US" dirty="0"/>
          </a:p>
        </p:txBody>
      </p:sp>
      <p:sp>
        <p:nvSpPr>
          <p:cNvPr id="3" name="Content Placeholder 2"/>
          <p:cNvSpPr>
            <a:spLocks noGrp="1"/>
          </p:cNvSpPr>
          <p:nvPr>
            <p:ph idx="1"/>
          </p:nvPr>
        </p:nvSpPr>
        <p:spPr/>
        <p:txBody>
          <a:bodyPr>
            <a:normAutofit/>
          </a:bodyPr>
          <a:lstStyle/>
          <a:p>
            <a:r>
              <a:rPr lang="en-US" dirty="0" smtClean="0"/>
              <a:t>This is why indexes are so fast</a:t>
            </a:r>
          </a:p>
          <a:p>
            <a:r>
              <a:rPr lang="en-US" dirty="0" smtClean="0"/>
              <a:t>Data doubles, index access may stay the </a:t>
            </a:r>
            <a:r>
              <a:rPr lang="en-US" dirty="0" smtClean="0"/>
              <a:t>same</a:t>
            </a:r>
          </a:p>
          <a:p>
            <a:r>
              <a:rPr lang="en-US" dirty="0" smtClean="0"/>
              <a:t>Create indexes proactively</a:t>
            </a:r>
            <a:endParaRPr lang="en-US" dirty="0" smtClean="0"/>
          </a:p>
          <a:p>
            <a:r>
              <a:rPr lang="en-US" dirty="0" smtClean="0"/>
              <a:t>One search is LOG(N), N searches is N*LOG(N) and is discussed later</a:t>
            </a:r>
          </a:p>
        </p:txBody>
      </p:sp>
    </p:spTree>
    <p:extLst>
      <p:ext uri="{BB962C8B-B14F-4D97-AF65-F5344CB8AC3E}">
        <p14:creationId xmlns:p14="http://schemas.microsoft.com/office/powerpoint/2010/main" val="27257723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LOG(N) - Height of 3 Million Indexes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54230671"/>
              </p:ext>
            </p:extLst>
          </p:nvPr>
        </p:nvGraphicFramePr>
        <p:xfrm>
          <a:off x="3124200" y="1047750"/>
          <a:ext cx="2895600" cy="3817620"/>
        </p:xfrm>
        <a:graphic>
          <a:graphicData uri="http://schemas.openxmlformats.org/drawingml/2006/table">
            <a:tbl>
              <a:tblPr>
                <a:tableStyleId>{5C22544A-7EE6-4342-B048-85BDC9FD1C3A}</a:tableStyleId>
              </a:tblPr>
              <a:tblGrid>
                <a:gridCol w="1447800"/>
                <a:gridCol w="1447800"/>
              </a:tblGrid>
              <a:tr h="318135">
                <a:tc>
                  <a:txBody>
                    <a:bodyPr/>
                    <a:lstStyle/>
                    <a:p>
                      <a:pPr algn="r" fontAlgn="b"/>
                      <a:r>
                        <a:rPr lang="en-US" sz="2000" b="1" u="none" strike="noStrike" dirty="0" smtClean="0">
                          <a:effectLst/>
                          <a:latin typeface="+mn-lt"/>
                        </a:rPr>
                        <a:t>BLEVEL</a:t>
                      </a:r>
                      <a:endParaRPr lang="en-US" sz="2000" b="1" i="0" u="none" strike="noStrike" dirty="0">
                        <a:solidFill>
                          <a:srgbClr val="000000"/>
                        </a:solidFill>
                        <a:effectLst/>
                        <a:latin typeface="+mn-lt"/>
                      </a:endParaRPr>
                    </a:p>
                  </a:txBody>
                  <a:tcPr marL="9525" marR="9525" marT="9525" marB="0" anchor="b"/>
                </a:tc>
                <a:tc>
                  <a:txBody>
                    <a:bodyPr/>
                    <a:lstStyle/>
                    <a:p>
                      <a:pPr algn="r" fontAlgn="b"/>
                      <a:r>
                        <a:rPr lang="en-US" sz="2000" b="1" u="none" strike="noStrike" dirty="0" smtClean="0">
                          <a:effectLst/>
                          <a:latin typeface="+mn-lt"/>
                        </a:rPr>
                        <a:t>Count</a:t>
                      </a:r>
                      <a:endParaRPr lang="en-US" sz="2000" b="1" i="0" u="none" strike="noStrike" dirty="0">
                        <a:solidFill>
                          <a:srgbClr val="000000"/>
                        </a:solidFill>
                        <a:effectLst/>
                        <a:latin typeface="+mn-lt"/>
                      </a:endParaRPr>
                    </a:p>
                  </a:txBody>
                  <a:tcPr marL="9525" marR="9525" marT="9525" marB="0" anchor="b"/>
                </a:tc>
              </a:tr>
              <a:tr h="318135">
                <a:tc>
                  <a:txBody>
                    <a:bodyPr/>
                    <a:lstStyle/>
                    <a:p>
                      <a:pPr algn="l" fontAlgn="b"/>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899,972</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0</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2,097,419</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245,841</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42,303</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3</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smtClean="0">
                          <a:effectLst/>
                          <a:latin typeface="+mn-lt"/>
                        </a:rPr>
                        <a:t>2,601</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4</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54</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5</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24</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6</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25</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7</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3</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9</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9525" marR="9525" marT="9525" marB="0" anchor="b"/>
                </a:tc>
              </a:tr>
              <a:tr h="318135">
                <a:tc>
                  <a:txBody>
                    <a:bodyPr/>
                    <a:lstStyle/>
                    <a:p>
                      <a:pPr algn="r" fontAlgn="b"/>
                      <a:r>
                        <a:rPr lang="en-US" sz="2000" u="none" strike="noStrike" dirty="0">
                          <a:effectLst/>
                          <a:latin typeface="+mn-lt"/>
                        </a:rPr>
                        <a:t>11</a:t>
                      </a:r>
                      <a:endParaRPr lang="en-US" sz="2000" b="0" i="0" u="none" strike="noStrike" dirty="0">
                        <a:solidFill>
                          <a:srgbClr val="000000"/>
                        </a:solidFill>
                        <a:effectLst/>
                        <a:latin typeface="+mn-lt"/>
                      </a:endParaRPr>
                    </a:p>
                  </a:txBody>
                  <a:tcPr marL="9525" marR="9525" marT="9525" marB="0" anchor="b"/>
                </a:tc>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9525" marR="9525" marT="9525" marB="0" anchor="b"/>
                </a:tc>
              </a:tr>
            </a:tbl>
          </a:graphicData>
        </a:graphic>
      </p:graphicFrame>
    </p:spTree>
    <p:extLst>
      <p:ext uri="{BB962C8B-B14F-4D97-AF65-F5344CB8AC3E}">
        <p14:creationId xmlns:p14="http://schemas.microsoft.com/office/powerpoint/2010/main" val="38335079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Amdahl's Law - 1/((1-P)+P/N</a:t>
            </a:r>
            <a:r>
              <a:rPr lang="en-US" dirty="0" smtClean="0"/>
              <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1" y="1047750"/>
            <a:ext cx="4681727" cy="3657600"/>
          </a:xfrm>
        </p:spPr>
      </p:pic>
    </p:spTree>
    <p:extLst>
      <p:ext uri="{BB962C8B-B14F-4D97-AF65-F5344CB8AC3E}">
        <p14:creationId xmlns:p14="http://schemas.microsoft.com/office/powerpoint/2010/main" val="21032472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a:t>
            </a:r>
            <a:r>
              <a:rPr lang="en-US" dirty="0" smtClean="0"/>
              <a:t>Law - Depressing Results </a:t>
            </a:r>
            <a:endParaRPr lang="en-US" dirty="0"/>
          </a:p>
        </p:txBody>
      </p:sp>
      <p:sp>
        <p:nvSpPr>
          <p:cNvPr id="3" name="Content Placeholder 2"/>
          <p:cNvSpPr>
            <a:spLocks noGrp="1"/>
          </p:cNvSpPr>
          <p:nvPr>
            <p:ph idx="1"/>
          </p:nvPr>
        </p:nvSpPr>
        <p:spPr/>
        <p:txBody>
          <a:bodyPr/>
          <a:lstStyle/>
          <a:p>
            <a:r>
              <a:rPr lang="en-US" dirty="0" smtClean="0"/>
              <a:t>Must parallelize EVERYTHING</a:t>
            </a:r>
          </a:p>
          <a:p>
            <a:r>
              <a:rPr lang="en-US" dirty="0" smtClean="0"/>
              <a:t>Diminishing hardware returns:</a:t>
            </a:r>
            <a:br>
              <a:rPr lang="en-US" dirty="0" smtClean="0"/>
            </a:br>
            <a:r>
              <a:rPr lang="en-US" dirty="0" smtClean="0"/>
              <a:t>128 cores at 95% = 17.4x</a:t>
            </a:r>
            <a:br>
              <a:rPr lang="en-US" dirty="0" smtClean="0"/>
            </a:br>
            <a:r>
              <a:rPr lang="en-US" dirty="0" smtClean="0"/>
              <a:t>256 cores at 95% = 18.6x</a:t>
            </a:r>
          </a:p>
          <a:p>
            <a:r>
              <a:rPr lang="en-US" dirty="0" smtClean="0"/>
              <a:t>Focus on </a:t>
            </a:r>
            <a:r>
              <a:rPr lang="en-US" dirty="0" smtClean="0"/>
              <a:t>parallelizing instead:</a:t>
            </a:r>
            <a:r>
              <a:rPr lang="en-US" dirty="0" smtClean="0"/>
              <a:t/>
            </a:r>
            <a:br>
              <a:rPr lang="en-US" dirty="0" smtClean="0"/>
            </a:br>
            <a:r>
              <a:rPr lang="en-US" dirty="0" smtClean="0"/>
              <a:t>128 cores at 96% = 21x</a:t>
            </a:r>
            <a:endParaRPr lang="en-US" dirty="0"/>
          </a:p>
        </p:txBody>
      </p:sp>
    </p:spTree>
    <p:extLst>
      <p:ext uri="{BB962C8B-B14F-4D97-AF65-F5344CB8AC3E}">
        <p14:creationId xmlns:p14="http://schemas.microsoft.com/office/powerpoint/2010/main" val="33321114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 </a:t>
            </a:r>
            <a:r>
              <a:rPr lang="en-US" dirty="0" smtClean="0"/>
              <a:t>- Measure Carefully </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13717" y="933180"/>
            <a:ext cx="5516569" cy="2011680"/>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3718" y="3028950"/>
            <a:ext cx="5516566" cy="2011680"/>
          </a:xfrm>
          <a:prstGeom prst="rect">
            <a:avLst/>
          </a:prstGeom>
        </p:spPr>
      </p:pic>
    </p:spTree>
    <p:extLst>
      <p:ext uri="{BB962C8B-B14F-4D97-AF65-F5344CB8AC3E}">
        <p14:creationId xmlns:p14="http://schemas.microsoft.com/office/powerpoint/2010/main" val="34849992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Amdahl's Law - Parallelize Everything</a:t>
            </a:r>
            <a:endParaRPr lang="en-US" dirty="0"/>
          </a:p>
        </p:txBody>
      </p:sp>
      <p:sp>
        <p:nvSpPr>
          <p:cNvPr id="3" name="Content Placeholder 2"/>
          <p:cNvSpPr>
            <a:spLocks noGrp="1"/>
          </p:cNvSpPr>
          <p:nvPr>
            <p:ph idx="1"/>
          </p:nvPr>
        </p:nvSpPr>
        <p:spPr/>
        <p:txBody>
          <a:bodyPr/>
          <a:lstStyle/>
          <a:p>
            <a:r>
              <a:rPr lang="en-US" dirty="0" smtClean="0"/>
              <a:t>Don't only parallelize INSERT or SELECT</a:t>
            </a:r>
          </a:p>
          <a:p>
            <a:r>
              <a:rPr lang="en-US" dirty="0" smtClean="0"/>
              <a:t>Also spend time parallelizing:</a:t>
            </a:r>
            <a:endParaRPr lang="en-US" dirty="0"/>
          </a:p>
          <a:p>
            <a:pPr lvl="1"/>
            <a:r>
              <a:rPr lang="en-US" dirty="0" smtClean="0"/>
              <a:t>Index rebuilding</a:t>
            </a:r>
          </a:p>
          <a:p>
            <a:pPr lvl="1"/>
            <a:r>
              <a:rPr lang="en-US" dirty="0" smtClean="0"/>
              <a:t>Gathering statistics</a:t>
            </a:r>
          </a:p>
          <a:p>
            <a:pPr lvl="1"/>
            <a:r>
              <a:rPr lang="en-US" dirty="0" smtClean="0"/>
              <a:t>Constraint </a:t>
            </a:r>
            <a:r>
              <a:rPr lang="en-US" dirty="0" smtClean="0"/>
              <a:t>validation</a:t>
            </a:r>
            <a:endParaRPr lang="en-US" dirty="0"/>
          </a:p>
        </p:txBody>
      </p:sp>
    </p:spTree>
    <p:extLst>
      <p:ext uri="{BB962C8B-B14F-4D97-AF65-F5344CB8AC3E}">
        <p14:creationId xmlns:p14="http://schemas.microsoft.com/office/powerpoint/2010/main" val="13121467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a:r>
            <a:endParaRPr lang="en-US" dirty="0"/>
          </a:p>
        </p:txBody>
      </p:sp>
      <p:pic>
        <p:nvPicPr>
          <p:cNvPr id="4" name="Content Placeholder 3" descr="C:\Users\jonearles\Amazon Drive\Book\Practical Computer Science for SQL Developers\N.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41973712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 - Linear Growth</a:t>
            </a:r>
            <a:endParaRPr lang="en-US" dirty="0"/>
          </a:p>
        </p:txBody>
      </p:sp>
      <p:sp>
        <p:nvSpPr>
          <p:cNvPr id="3" name="Content Placeholder 2"/>
          <p:cNvSpPr>
            <a:spLocks noGrp="1"/>
          </p:cNvSpPr>
          <p:nvPr>
            <p:ph idx="1"/>
          </p:nvPr>
        </p:nvSpPr>
        <p:spPr/>
        <p:txBody>
          <a:bodyPr>
            <a:normAutofit lnSpcReduction="10000"/>
          </a:bodyPr>
          <a:lstStyle/>
          <a:p>
            <a:r>
              <a:rPr lang="en-US" dirty="0"/>
              <a:t>Full table scan, fast full scan, parsing, basic compression, </a:t>
            </a:r>
            <a:r>
              <a:rPr lang="en-US" dirty="0" smtClean="0"/>
              <a:t>DML, etc.</a:t>
            </a:r>
            <a:endParaRPr lang="en-US" dirty="0"/>
          </a:p>
          <a:p>
            <a:r>
              <a:rPr lang="en-US" dirty="0" smtClean="0"/>
              <a:t>In practice, most common function</a:t>
            </a:r>
          </a:p>
          <a:p>
            <a:r>
              <a:rPr lang="en-US" dirty="0" smtClean="0"/>
              <a:t>Most effort is spent here</a:t>
            </a:r>
          </a:p>
          <a:p>
            <a:r>
              <a:rPr lang="en-US" dirty="0" smtClean="0"/>
              <a:t>2x improvement is nice</a:t>
            </a:r>
          </a:p>
          <a:p>
            <a:r>
              <a:rPr lang="en-US" dirty="0" smtClean="0"/>
              <a:t>Now it's time to compare functions</a:t>
            </a:r>
            <a:endParaRPr lang="en-US" dirty="0"/>
          </a:p>
        </p:txBody>
      </p:sp>
    </p:spTree>
    <p:extLst>
      <p:ext uri="{BB962C8B-B14F-4D97-AF65-F5344CB8AC3E}">
        <p14:creationId xmlns:p14="http://schemas.microsoft.com/office/powerpoint/2010/main" val="16230182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a:t>
            </a:r>
            <a:endParaRPr lang="en-US" dirty="0"/>
          </a:p>
        </p:txBody>
      </p:sp>
      <p:pic>
        <p:nvPicPr>
          <p:cNvPr id="4" name="Content Placeholder 3" descr="C:\Users\jonearles\Amazon Drive\Book\Practical Computer Science for SQL Developers\N LOG(N).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14316117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What and Where</a:t>
            </a:r>
            <a:endParaRPr lang="en-US" dirty="0"/>
          </a:p>
        </p:txBody>
      </p:sp>
      <p:sp>
        <p:nvSpPr>
          <p:cNvPr id="3" name="Content Placeholder 2"/>
          <p:cNvSpPr>
            <a:spLocks noGrp="1"/>
          </p:cNvSpPr>
          <p:nvPr>
            <p:ph idx="1"/>
          </p:nvPr>
        </p:nvSpPr>
        <p:spPr/>
        <p:txBody>
          <a:bodyPr>
            <a:normAutofit/>
          </a:bodyPr>
          <a:lstStyle/>
          <a:p>
            <a:r>
              <a:rPr lang="en-US" dirty="0" smtClean="0"/>
              <a:t>Combining O(N) and O(LOG(N)):</a:t>
            </a:r>
          </a:p>
          <a:p>
            <a:pPr lvl="1"/>
            <a:r>
              <a:rPr lang="en-US" dirty="0"/>
              <a:t>Index access for multiple rows</a:t>
            </a:r>
          </a:p>
          <a:p>
            <a:pPr lvl="1"/>
            <a:r>
              <a:rPr lang="en-US" dirty="0" smtClean="0"/>
              <a:t>Sorting</a:t>
            </a:r>
          </a:p>
          <a:p>
            <a:pPr lvl="1"/>
            <a:r>
              <a:rPr lang="en-US" dirty="0" smtClean="0"/>
              <a:t>Joining</a:t>
            </a:r>
            <a:endParaRPr lang="en-US" dirty="0" smtClean="0"/>
          </a:p>
          <a:p>
            <a:pPr lvl="1"/>
            <a:r>
              <a:rPr lang="en-US" dirty="0" smtClean="0"/>
              <a:t>Local </a:t>
            </a:r>
            <a:r>
              <a:rPr lang="en-US" dirty="0"/>
              <a:t>index (partitioned indexes</a:t>
            </a:r>
            <a:r>
              <a:rPr lang="en-US" dirty="0" smtClean="0"/>
              <a:t>)</a:t>
            </a:r>
          </a:p>
          <a:p>
            <a:pPr lvl="1"/>
            <a:r>
              <a:rPr lang="en-US" dirty="0" smtClean="0"/>
              <a:t>Gathering statistics (distinct)</a:t>
            </a:r>
            <a:endParaRPr lang="en-US" dirty="0" smtClean="0"/>
          </a:p>
        </p:txBody>
      </p:sp>
    </p:spTree>
    <p:extLst>
      <p:ext uri="{BB962C8B-B14F-4D97-AF65-F5344CB8AC3E}">
        <p14:creationId xmlns:p14="http://schemas.microsoft.com/office/powerpoint/2010/main" val="1139039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Presentation is Based on Chapter 16</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82637" y="1200151"/>
            <a:ext cx="2378728" cy="3394075"/>
          </a:xfrm>
        </p:spPr>
      </p:pic>
    </p:spTree>
    <p:extLst>
      <p:ext uri="{BB962C8B-B14F-4D97-AF65-F5344CB8AC3E}">
        <p14:creationId xmlns:p14="http://schemas.microsoft.com/office/powerpoint/2010/main" val="34168208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 * LOG(N) - Full Table Scan vs. Index</a:t>
            </a:r>
            <a:endParaRPr lang="en-US" dirty="0"/>
          </a:p>
        </p:txBody>
      </p:sp>
      <p:pic>
        <p:nvPicPr>
          <p:cNvPr id="9220"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71410" y="986790"/>
            <a:ext cx="4601180" cy="4023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849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Sorting</a:t>
            </a:r>
            <a:endParaRPr lang="en-US" dirty="0"/>
          </a:p>
        </p:txBody>
      </p:sp>
      <p:sp>
        <p:nvSpPr>
          <p:cNvPr id="3" name="Content Placeholder 2"/>
          <p:cNvSpPr>
            <a:spLocks noGrp="1"/>
          </p:cNvSpPr>
          <p:nvPr>
            <p:ph idx="1"/>
          </p:nvPr>
        </p:nvSpPr>
        <p:spPr/>
        <p:txBody>
          <a:bodyPr/>
          <a:lstStyle/>
          <a:p>
            <a:r>
              <a:rPr lang="en-US" dirty="0" smtClean="0"/>
              <a:t>ORDER BY time does not grow linearly</a:t>
            </a:r>
          </a:p>
          <a:p>
            <a:r>
              <a:rPr lang="en-US" dirty="0" smtClean="0"/>
              <a:t>Memory/temp tablespace grows </a:t>
            </a:r>
            <a:r>
              <a:rPr lang="en-US" dirty="0" smtClean="0"/>
              <a:t>linearly</a:t>
            </a:r>
          </a:p>
          <a:p>
            <a:r>
              <a:rPr lang="en-US" dirty="0" smtClean="0"/>
              <a:t>Index full scan - do sorting ahead of time</a:t>
            </a:r>
          </a:p>
          <a:p>
            <a:endParaRPr lang="en-US" dirty="0"/>
          </a:p>
        </p:txBody>
      </p:sp>
    </p:spTree>
    <p:extLst>
      <p:ext uri="{BB962C8B-B14F-4D97-AF65-F5344CB8AC3E}">
        <p14:creationId xmlns:p14="http://schemas.microsoft.com/office/powerpoint/2010/main" val="41618553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Joining</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67000" y="1047750"/>
            <a:ext cx="3962400" cy="3923266"/>
          </a:xfrm>
        </p:spPr>
      </p:pic>
    </p:spTree>
    <p:extLst>
      <p:ext uri="{BB962C8B-B14F-4D97-AF65-F5344CB8AC3E}">
        <p14:creationId xmlns:p14="http://schemas.microsoft.com/office/powerpoint/2010/main" val="10197910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Hash vs. Merge</a:t>
            </a:r>
            <a:endParaRPr lang="en-US" dirty="0"/>
          </a:p>
        </p:txBody>
      </p:sp>
      <p:sp>
        <p:nvSpPr>
          <p:cNvPr id="3" name="Content Placeholder 2"/>
          <p:cNvSpPr>
            <a:spLocks noGrp="1"/>
          </p:cNvSpPr>
          <p:nvPr>
            <p:ph idx="1"/>
          </p:nvPr>
        </p:nvSpPr>
        <p:spPr/>
        <p:txBody>
          <a:bodyPr/>
          <a:lstStyle/>
          <a:p>
            <a:r>
              <a:rPr lang="en-US" dirty="0" smtClean="0"/>
              <a:t>Hash is worse than O(2N), but better than O(N*LOG(N))</a:t>
            </a:r>
          </a:p>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327" y="2295528"/>
            <a:ext cx="4693349" cy="2793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4180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 * LOG(N) - Local vs Global Indexes</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7484" y="1047750"/>
            <a:ext cx="7189033" cy="3810000"/>
          </a:xfrm>
        </p:spPr>
      </p:pic>
    </p:spTree>
    <p:extLst>
      <p:ext uri="{BB962C8B-B14F-4D97-AF65-F5344CB8AC3E}">
        <p14:creationId xmlns:p14="http://schemas.microsoft.com/office/powerpoint/2010/main" val="11383239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LOG(N) - Gathering Statistics</a:t>
            </a:r>
            <a:endParaRPr lang="en-US" dirty="0"/>
          </a:p>
        </p:txBody>
      </p:sp>
      <p:sp>
        <p:nvSpPr>
          <p:cNvPr id="3" name="Content Placeholder 2"/>
          <p:cNvSpPr>
            <a:spLocks noGrp="1"/>
          </p:cNvSpPr>
          <p:nvPr>
            <p:ph idx="1"/>
          </p:nvPr>
        </p:nvSpPr>
        <p:spPr/>
        <p:txBody>
          <a:bodyPr>
            <a:normAutofit lnSpcReduction="10000"/>
          </a:bodyPr>
          <a:lstStyle/>
          <a:p>
            <a:r>
              <a:rPr lang="en-US" dirty="0" smtClean="0"/>
              <a:t>Counting distinct is like sorting - O(N*LOG(N))</a:t>
            </a:r>
          </a:p>
          <a:p>
            <a:r>
              <a:rPr lang="en-US" dirty="0"/>
              <a:t>Cardinality vital, but estimate good enough</a:t>
            </a:r>
          </a:p>
          <a:p>
            <a:r>
              <a:rPr lang="en-US" dirty="0" smtClean="0"/>
              <a:t>Approximate </a:t>
            </a:r>
            <a:r>
              <a:rPr lang="en-US" dirty="0" smtClean="0"/>
              <a:t>NDV is O(N) instead of O(N*LOG(N</a:t>
            </a:r>
            <a:r>
              <a:rPr lang="en-US" dirty="0" smtClean="0"/>
              <a:t>))</a:t>
            </a:r>
          </a:p>
          <a:p>
            <a:r>
              <a:rPr lang="en-US" dirty="0"/>
              <a:t>Always use default for </a:t>
            </a:r>
            <a:r>
              <a:rPr lang="en-US" dirty="0" smtClean="0"/>
              <a:t>ESTIMATE_PERCENT</a:t>
            </a:r>
            <a:endParaRPr lang="en-US" dirty="0" smtClean="0"/>
          </a:p>
          <a:p>
            <a:r>
              <a:rPr lang="en-US" dirty="0" smtClean="0"/>
              <a:t>Incremental statistics - adding NDV, birthday</a:t>
            </a:r>
            <a:endParaRPr lang="en-US" dirty="0" smtClean="0"/>
          </a:p>
        </p:txBody>
      </p:sp>
    </p:spTree>
    <p:extLst>
      <p:ext uri="{BB962C8B-B14F-4D97-AF65-F5344CB8AC3E}">
        <p14:creationId xmlns:p14="http://schemas.microsoft.com/office/powerpoint/2010/main" val="4447751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N^2</a:t>
            </a:r>
            <a:endParaRPr lang="en-US" dirty="0"/>
          </a:p>
        </p:txBody>
      </p:sp>
      <p:pic>
        <p:nvPicPr>
          <p:cNvPr id="4" name="Content Placeholder 3" descr="C:\Users\jonearles\Amazon Drive\Book\Practical Computer Science for SQL Developers\N^2.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10703280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N^2 - What and Where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Nested </a:t>
            </a:r>
            <a:r>
              <a:rPr lang="en-US" dirty="0" smtClean="0"/>
              <a:t>loops:</a:t>
            </a:r>
            <a:r>
              <a:rPr lang="en-US" dirty="0" smtClean="0"/>
              <a:t/>
            </a:r>
            <a:br>
              <a:rPr lang="en-US" dirty="0" smtClean="0"/>
            </a:br>
            <a:r>
              <a:rPr lang="en-US" sz="1900" i="1" dirty="0">
                <a:latin typeface="Courier New" panose="02070309020205020404" pitchFamily="49" charset="0"/>
                <a:cs typeface="Courier New" panose="02070309020205020404" pitchFamily="49" charset="0"/>
              </a:rPr>
              <a:t>------------------------------------</a:t>
            </a:r>
            <a:br>
              <a:rPr lang="en-US" sz="1900" i="1" dirty="0">
                <a:latin typeface="Courier New" panose="02070309020205020404" pitchFamily="49" charset="0"/>
                <a:cs typeface="Courier New" panose="02070309020205020404" pitchFamily="49" charset="0"/>
              </a:rPr>
            </a:br>
            <a:r>
              <a:rPr lang="en-US" sz="1900" i="1" dirty="0">
                <a:latin typeface="Courier New" panose="02070309020205020404" pitchFamily="49" charset="0"/>
                <a:cs typeface="Courier New" panose="02070309020205020404" pitchFamily="49" charset="0"/>
              </a:rPr>
              <a:t>| Id  | Operation          | Name  |</a:t>
            </a:r>
            <a:br>
              <a:rPr lang="en-US" sz="1900" i="1" dirty="0">
                <a:latin typeface="Courier New" panose="02070309020205020404" pitchFamily="49" charset="0"/>
                <a:cs typeface="Courier New" panose="02070309020205020404" pitchFamily="49" charset="0"/>
              </a:rPr>
            </a:br>
            <a:r>
              <a:rPr lang="en-US" sz="1900" i="1" dirty="0">
                <a:latin typeface="Courier New" panose="02070309020205020404" pitchFamily="49" charset="0"/>
                <a:cs typeface="Courier New" panose="02070309020205020404" pitchFamily="49" charset="0"/>
              </a:rPr>
              <a:t>------------------------------------</a:t>
            </a:r>
            <a:br>
              <a:rPr lang="en-US" sz="1900" i="1" dirty="0">
                <a:latin typeface="Courier New" panose="02070309020205020404" pitchFamily="49" charset="0"/>
                <a:cs typeface="Courier New" panose="02070309020205020404" pitchFamily="49" charset="0"/>
              </a:rPr>
            </a:br>
            <a:r>
              <a:rPr lang="en-US" sz="1900" i="1" dirty="0">
                <a:latin typeface="Courier New" panose="02070309020205020404" pitchFamily="49" charset="0"/>
                <a:cs typeface="Courier New" panose="02070309020205020404" pitchFamily="49" charset="0"/>
              </a:rPr>
              <a:t>|   0 | SELECT STATEMENT   |       |</a:t>
            </a:r>
            <a:br>
              <a:rPr lang="en-US" sz="1900" i="1" dirty="0">
                <a:latin typeface="Courier New" panose="02070309020205020404" pitchFamily="49" charset="0"/>
                <a:cs typeface="Courier New" panose="02070309020205020404" pitchFamily="49" charset="0"/>
              </a:rPr>
            </a:br>
            <a:r>
              <a:rPr lang="en-US" sz="1900" i="1" dirty="0">
                <a:latin typeface="Courier New" panose="02070309020205020404" pitchFamily="49" charset="0"/>
                <a:cs typeface="Courier New" panose="02070309020205020404" pitchFamily="49" charset="0"/>
              </a:rPr>
              <a:t>|   1 |  NESTED LOOPS      |       |</a:t>
            </a:r>
            <a:br>
              <a:rPr lang="en-US" sz="1900" i="1" dirty="0">
                <a:latin typeface="Courier New" panose="02070309020205020404" pitchFamily="49" charset="0"/>
                <a:cs typeface="Courier New" panose="02070309020205020404" pitchFamily="49" charset="0"/>
              </a:rPr>
            </a:br>
            <a:r>
              <a:rPr lang="en-US" sz="1900" i="1" dirty="0">
                <a:latin typeface="Courier New" panose="02070309020205020404" pitchFamily="49" charset="0"/>
                <a:cs typeface="Courier New" panose="02070309020205020404" pitchFamily="49" charset="0"/>
              </a:rPr>
              <a:t>|   2 |   TABLE ACCESS FULL| TEST1 |</a:t>
            </a:r>
            <a:br>
              <a:rPr lang="en-US" sz="1900" i="1" dirty="0">
                <a:latin typeface="Courier New" panose="02070309020205020404" pitchFamily="49" charset="0"/>
                <a:cs typeface="Courier New" panose="02070309020205020404" pitchFamily="49" charset="0"/>
              </a:rPr>
            </a:br>
            <a:r>
              <a:rPr lang="en-US" sz="1900" i="1" dirty="0">
                <a:latin typeface="Courier New" panose="02070309020205020404" pitchFamily="49" charset="0"/>
                <a:cs typeface="Courier New" panose="02070309020205020404" pitchFamily="49" charset="0"/>
              </a:rPr>
              <a:t>|   3 |   TABLE ACCESS FULL| TEST2 |</a:t>
            </a:r>
            <a:br>
              <a:rPr lang="en-US" sz="1900" i="1" dirty="0">
                <a:latin typeface="Courier New" panose="02070309020205020404" pitchFamily="49" charset="0"/>
                <a:cs typeface="Courier New" panose="02070309020205020404" pitchFamily="49" charset="0"/>
              </a:rPr>
            </a:br>
            <a:r>
              <a:rPr lang="en-US" sz="1900" i="1" dirty="0">
                <a:latin typeface="Courier New" panose="02070309020205020404" pitchFamily="49" charset="0"/>
                <a:cs typeface="Courier New" panose="02070309020205020404" pitchFamily="49" charset="0"/>
              </a:rPr>
              <a:t>------------------------------------</a:t>
            </a:r>
          </a:p>
          <a:p>
            <a:r>
              <a:rPr lang="en-US" dirty="0" smtClean="0"/>
              <a:t>Avoid home-made joins in PL/SQL:</a:t>
            </a:r>
            <a:r>
              <a:rPr lang="en-US" dirty="0" smtClean="0"/>
              <a:t/>
            </a:r>
            <a:br>
              <a:rPr lang="en-US" dirty="0" smtClean="0"/>
            </a:br>
            <a:r>
              <a:rPr lang="en-US" dirty="0" smtClean="0">
                <a:latin typeface="Courier New" panose="02070309020205020404" pitchFamily="49" charset="0"/>
                <a:cs typeface="Courier New" panose="02070309020205020404" pitchFamily="49" charset="0"/>
              </a:rPr>
              <a:t>FOR i IN 1 .. TEST1.COUNT LOOP</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FOR j in 1 .. TEST2.COUNT </a:t>
            </a:r>
            <a:r>
              <a:rPr lang="en-US" dirty="0" smtClean="0">
                <a:latin typeface="Courier New" panose="02070309020205020404" pitchFamily="49" charset="0"/>
                <a:cs typeface="Courier New" panose="02070309020205020404" pitchFamily="49" charset="0"/>
              </a:rPr>
              <a:t>LOOP</a:t>
            </a:r>
            <a:endParaRPr lang="en-US" dirty="0" smtClean="0"/>
          </a:p>
          <a:p>
            <a:r>
              <a:rPr lang="en-US" dirty="0" smtClean="0"/>
              <a:t>MODEL clause</a:t>
            </a:r>
          </a:p>
          <a:p>
            <a:r>
              <a:rPr lang="en-US" dirty="0" smtClean="0"/>
              <a:t>parse time for 500+ UNION ALL</a:t>
            </a:r>
          </a:p>
          <a:p>
            <a:endParaRPr lang="en-US" dirty="0" smtClean="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5317561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N^2 - Why it Matters</a:t>
            </a:r>
            <a:endParaRPr lang="en-US" dirty="0"/>
          </a:p>
        </p:txBody>
      </p:sp>
      <p:sp>
        <p:nvSpPr>
          <p:cNvPr id="3" name="Content Placeholder 2"/>
          <p:cNvSpPr>
            <a:spLocks noGrp="1"/>
          </p:cNvSpPr>
          <p:nvPr>
            <p:ph idx="1"/>
          </p:nvPr>
        </p:nvSpPr>
        <p:spPr/>
        <p:txBody>
          <a:bodyPr/>
          <a:lstStyle/>
          <a:p>
            <a:r>
              <a:rPr lang="en-US" dirty="0" smtClean="0"/>
              <a:t>N^2 is horrible, avoid at all costs</a:t>
            </a:r>
          </a:p>
          <a:p>
            <a:r>
              <a:rPr lang="en-US" dirty="0" smtClean="0"/>
              <a:t>Except near 0 where constants dominate (cross joins are not always evil)</a:t>
            </a:r>
          </a:p>
        </p:txBody>
      </p:sp>
    </p:spTree>
    <p:extLst>
      <p:ext uri="{BB962C8B-B14F-4D97-AF65-F5344CB8AC3E}">
        <p14:creationId xmlns:p14="http://schemas.microsoft.com/office/powerpoint/2010/main" val="27312562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a:r>
            <a:endParaRPr lang="en-US" dirty="0"/>
          </a:p>
        </p:txBody>
      </p:sp>
      <p:pic>
        <p:nvPicPr>
          <p:cNvPr id="4" name="Content Placeholder 3" descr="C:\Users\jonearles\Amazon Drive\Book\Practical Computer Science for SQL Developers\N!.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4600" y="895350"/>
            <a:ext cx="4114800" cy="4114800"/>
          </a:xfrm>
          <a:prstGeom prst="rect">
            <a:avLst/>
          </a:prstGeom>
          <a:noFill/>
          <a:ln>
            <a:noFill/>
          </a:ln>
        </p:spPr>
      </p:pic>
    </p:spTree>
    <p:extLst>
      <p:ext uri="{BB962C8B-B14F-4D97-AF65-F5344CB8AC3E}">
        <p14:creationId xmlns:p14="http://schemas.microsoft.com/office/powerpoint/2010/main" val="1537587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is Hard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Most tuning is based on business logic, dev process, advanced features, and styles</a:t>
            </a:r>
          </a:p>
          <a:p>
            <a:r>
              <a:rPr lang="en-US" dirty="0" smtClean="0"/>
              <a:t>Breadth-first approach </a:t>
            </a:r>
            <a:r>
              <a:rPr lang="en-US" dirty="0" smtClean="0"/>
              <a:t>needed</a:t>
            </a:r>
          </a:p>
          <a:p>
            <a:r>
              <a:rPr lang="en-US" dirty="0" smtClean="0"/>
              <a:t>Find first </a:t>
            </a:r>
            <a:r>
              <a:rPr lang="en-US" i="1" dirty="0" smtClean="0"/>
              <a:t>significant</a:t>
            </a:r>
            <a:r>
              <a:rPr lang="en-US" dirty="0" smtClean="0"/>
              <a:t> problem (measure, don't guess)</a:t>
            </a:r>
            <a:endParaRPr lang="en-US" dirty="0" smtClean="0"/>
          </a:p>
          <a:p>
            <a:r>
              <a:rPr lang="en-US" dirty="0" smtClean="0"/>
              <a:t>Many tuning styles are necessary</a:t>
            </a:r>
          </a:p>
          <a:p>
            <a:r>
              <a:rPr lang="en-US" dirty="0" smtClean="0"/>
              <a:t>Algorithm analysis is foundational</a:t>
            </a:r>
            <a:endParaRPr lang="en-US" dirty="0"/>
          </a:p>
        </p:txBody>
      </p:sp>
    </p:spTree>
    <p:extLst>
      <p:ext uri="{BB962C8B-B14F-4D97-AF65-F5344CB8AC3E}">
        <p14:creationId xmlns:p14="http://schemas.microsoft.com/office/powerpoint/2010/main" val="14699644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What and Where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 </a:t>
            </a:r>
            <a:r>
              <a:rPr lang="en-US" dirty="0" smtClean="0"/>
              <a:t>factorial:  </a:t>
            </a:r>
            <a:r>
              <a:rPr lang="en-US" dirty="0" smtClean="0"/>
              <a:t>3! = 3 * 2 * 1</a:t>
            </a:r>
          </a:p>
          <a:p>
            <a:r>
              <a:rPr lang="en-US" dirty="0" smtClean="0"/>
              <a:t>Grows quickly: </a:t>
            </a:r>
            <a:r>
              <a:rPr lang="en-US" dirty="0"/>
              <a:t>5! = </a:t>
            </a:r>
            <a:r>
              <a:rPr lang="en-US" dirty="0" smtClean="0"/>
              <a:t>120,  10</a:t>
            </a:r>
            <a:r>
              <a:rPr lang="en-US" dirty="0"/>
              <a:t>! = </a:t>
            </a:r>
            <a:r>
              <a:rPr lang="en-US" dirty="0" smtClean="0"/>
              <a:t>3,628,800</a:t>
            </a:r>
          </a:p>
          <a:p>
            <a:r>
              <a:rPr lang="en-US" dirty="0" smtClean="0"/>
              <a:t>Occurs when listing all possible orders</a:t>
            </a:r>
          </a:p>
          <a:p>
            <a:r>
              <a:rPr lang="en-US" dirty="0" smtClean="0"/>
              <a:t>Optimizer when finding join </a:t>
            </a:r>
            <a:r>
              <a:rPr lang="en-US" dirty="0" smtClean="0"/>
              <a:t>order</a:t>
            </a:r>
          </a:p>
          <a:p>
            <a:r>
              <a:rPr lang="en-US" dirty="0" smtClean="0"/>
              <a:t>Parsing Common Table Expressions</a:t>
            </a:r>
            <a:endParaRPr lang="en-US" dirty="0" smtClean="0"/>
          </a:p>
          <a:p>
            <a:r>
              <a:rPr lang="en-US" dirty="0" smtClean="0"/>
              <a:t>Our </a:t>
            </a:r>
            <a:r>
              <a:rPr lang="en-US" dirty="0" smtClean="0"/>
              <a:t>memory/attention </a:t>
            </a:r>
            <a:r>
              <a:rPr lang="en-US" dirty="0" smtClean="0"/>
              <a:t>when visualizing join order</a:t>
            </a:r>
            <a:endParaRPr lang="en-US" dirty="0"/>
          </a:p>
        </p:txBody>
      </p:sp>
    </p:spTree>
    <p:extLst>
      <p:ext uri="{BB962C8B-B14F-4D97-AF65-F5344CB8AC3E}">
        <p14:creationId xmlns:p14="http://schemas.microsoft.com/office/powerpoint/2010/main" val="35598484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 Why it Matters</a:t>
            </a:r>
            <a:endParaRPr lang="en-US" dirty="0"/>
          </a:p>
        </p:txBody>
      </p:sp>
      <p:sp>
        <p:nvSpPr>
          <p:cNvPr id="3" name="Content Placeholder 2"/>
          <p:cNvSpPr>
            <a:spLocks noGrp="1"/>
          </p:cNvSpPr>
          <p:nvPr>
            <p:ph idx="1"/>
          </p:nvPr>
        </p:nvSpPr>
        <p:spPr/>
        <p:txBody>
          <a:bodyPr>
            <a:normAutofit fontScale="25000" lnSpcReduction="20000"/>
          </a:bodyPr>
          <a:lstStyle/>
          <a:p>
            <a:r>
              <a:rPr lang="en-US" sz="12800" dirty="0"/>
              <a:t>2 small sets is less complex than one big set</a:t>
            </a:r>
          </a:p>
          <a:p>
            <a:r>
              <a:rPr lang="en-US" sz="12800" dirty="0"/>
              <a:t>10! &gt;&gt; 2 * 5!</a:t>
            </a:r>
            <a:endParaRPr lang="en-US" sz="8600" dirty="0"/>
          </a:p>
          <a:p>
            <a:r>
              <a:rPr lang="en-US" sz="12800" dirty="0"/>
              <a:t>Pseudo-code:</a:t>
            </a:r>
            <a:r>
              <a:rPr lang="en-US" dirty="0" smtClean="0"/>
              <a:t/>
            </a:r>
            <a:br>
              <a:rPr lang="en-US" dirty="0" smtClean="0"/>
            </a:br>
            <a:r>
              <a:rPr lang="en-US" sz="4300" dirty="0">
                <a:latin typeface="Courier New" panose="02070309020205020404" pitchFamily="49" charset="0"/>
                <a:cs typeface="Courier New" panose="02070309020205020404" pitchFamily="49" charset="0"/>
              </a:rPr>
              <a:t>select  *</a:t>
            </a:r>
            <a:br>
              <a:rPr lang="en-US" sz="4300" dirty="0">
                <a:latin typeface="Courier New" panose="02070309020205020404" pitchFamily="49" charset="0"/>
                <a:cs typeface="Courier New" panose="02070309020205020404" pitchFamily="49" charset="0"/>
              </a:rPr>
            </a:br>
            <a:r>
              <a:rPr lang="en-US" sz="4300" dirty="0">
                <a:latin typeface="Courier New" panose="02070309020205020404" pitchFamily="49" charset="0"/>
                <a:cs typeface="Courier New" panose="02070309020205020404" pitchFamily="49" charset="0"/>
              </a:rPr>
              <a:t>from table1, table2, table3, table4, table5, table6, table7, table8, table9, table10 ...</a:t>
            </a:r>
            <a:r>
              <a:rPr lang="en-US" dirty="0" smtClean="0"/>
              <a:t/>
            </a:r>
            <a:br>
              <a:rPr lang="en-US" dirty="0" smtClean="0"/>
            </a:br>
            <a:r>
              <a:rPr lang="en-US" dirty="0" smtClean="0"/>
              <a:t/>
            </a:r>
            <a:br>
              <a:rPr lang="en-US" dirty="0" smtClean="0"/>
            </a:br>
            <a:r>
              <a:rPr lang="en-US" sz="12800" dirty="0"/>
              <a:t>versus:</a:t>
            </a:r>
            <a:r>
              <a:rPr lang="en-US" sz="4800" dirty="0"/>
              <a:t/>
            </a:r>
            <a:br>
              <a:rPr lang="en-US" sz="4800" dirty="0"/>
            </a:br>
            <a:r>
              <a:rPr lang="en-US" dirty="0" smtClean="0"/>
              <a:t/>
            </a:r>
            <a:br>
              <a:rPr lang="en-US" dirty="0" smtClean="0"/>
            </a:br>
            <a:r>
              <a:rPr lang="en-US" sz="4000" dirty="0">
                <a:latin typeface="Courier New" panose="02070309020205020404" pitchFamily="49" charset="0"/>
                <a:cs typeface="Courier New" panose="02070309020205020404" pitchFamily="49" charset="0"/>
              </a:rPr>
              <a:t>select * from</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select  * from table1, table2, table3, table4, table5 ...</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view1</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join</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select  * from table6, table7, table8, table9, table10 ...</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view2</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on view1.something = view2.something</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97077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Why it Matters</a:t>
            </a:r>
            <a:endParaRPr lang="en-US" dirty="0"/>
          </a:p>
        </p:txBody>
      </p:sp>
      <p:sp>
        <p:nvSpPr>
          <p:cNvPr id="3" name="Content Placeholder 2"/>
          <p:cNvSpPr>
            <a:spLocks noGrp="1"/>
          </p:cNvSpPr>
          <p:nvPr>
            <p:ph idx="1"/>
          </p:nvPr>
        </p:nvSpPr>
        <p:spPr/>
        <p:txBody>
          <a:bodyPr>
            <a:normAutofit lnSpcReduction="10000"/>
          </a:bodyPr>
          <a:lstStyle/>
          <a:p>
            <a:r>
              <a:rPr lang="en-US" dirty="0"/>
              <a:t>Halting problem is O(∞)</a:t>
            </a:r>
          </a:p>
          <a:p>
            <a:r>
              <a:rPr lang="en-US" dirty="0" smtClean="0"/>
              <a:t>Optimizer is really a </a:t>
            </a:r>
            <a:r>
              <a:rPr lang="en-US" dirty="0" err="1" smtClean="0"/>
              <a:t>satisficer</a:t>
            </a:r>
            <a:endParaRPr lang="en-US" dirty="0"/>
          </a:p>
          <a:p>
            <a:r>
              <a:rPr lang="en-US" dirty="0" smtClean="0"/>
              <a:t>Don't expect miracles</a:t>
            </a:r>
          </a:p>
          <a:p>
            <a:r>
              <a:rPr lang="en-US" dirty="0" smtClean="0"/>
              <a:t>Work with the forecast, don't throw it out because of a few bad examples</a:t>
            </a:r>
          </a:p>
          <a:p>
            <a:r>
              <a:rPr lang="en-US" dirty="0" smtClean="0"/>
              <a:t>Gather stats manually and automatically</a:t>
            </a:r>
            <a:endParaRPr lang="en-US" dirty="0"/>
          </a:p>
        </p:txBody>
      </p:sp>
    </p:spTree>
    <p:extLst>
      <p:ext uri="{BB962C8B-B14F-4D97-AF65-F5344CB8AC3E}">
        <p14:creationId xmlns:p14="http://schemas.microsoft.com/office/powerpoint/2010/main" val="1486350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Programs = Algorithms + Data Structures</a:t>
            </a:r>
          </a:p>
          <a:p>
            <a:r>
              <a:rPr lang="en-US" dirty="0" smtClean="0"/>
              <a:t>Computer science degree not necessary</a:t>
            </a:r>
          </a:p>
          <a:p>
            <a:r>
              <a:rPr lang="en-US" dirty="0" smtClean="0"/>
              <a:t>A few simple functions explain most behavior</a:t>
            </a:r>
          </a:p>
          <a:p>
            <a:r>
              <a:rPr lang="en-US" dirty="0"/>
              <a:t>Constants can't always be ignored </a:t>
            </a:r>
            <a:endParaRPr lang="en-US" dirty="0" smtClean="0"/>
          </a:p>
          <a:p>
            <a:r>
              <a:rPr lang="en-US" dirty="0" smtClean="0"/>
              <a:t>Algorithm analysis is foundational to understanding performance</a:t>
            </a:r>
            <a:endParaRPr lang="en-US" dirty="0"/>
          </a:p>
        </p:txBody>
      </p:sp>
    </p:spTree>
    <p:extLst>
      <p:ext uri="{BB962C8B-B14F-4D97-AF65-F5344CB8AC3E}">
        <p14:creationId xmlns:p14="http://schemas.microsoft.com/office/powerpoint/2010/main" val="35591536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smtClean="0"/>
              <a:t>281</a:t>
            </a:r>
            <a:endParaRPr lang="en-US" dirty="0"/>
          </a:p>
        </p:txBody>
      </p:sp>
      <p:sp>
        <p:nvSpPr>
          <p:cNvPr id="3" name="Text Placeholder 2"/>
          <p:cNvSpPr>
            <a:spLocks noGrp="1"/>
          </p:cNvSpPr>
          <p:nvPr>
            <p:ph type="body" sz="quarter" idx="18"/>
          </p:nvPr>
        </p:nvSpPr>
        <p:spPr/>
        <p:txBody>
          <a:bodyPr/>
          <a:lstStyle/>
          <a:p>
            <a:r>
              <a:rPr lang="en-US" dirty="0" smtClean="0"/>
              <a:t>Questions?</a:t>
            </a:r>
            <a:endParaRPr lang="en-US" dirty="0"/>
          </a:p>
        </p:txBody>
      </p:sp>
      <p:sp>
        <p:nvSpPr>
          <p:cNvPr id="4" name="Text Placeholder 3"/>
          <p:cNvSpPr>
            <a:spLocks noGrp="1"/>
          </p:cNvSpPr>
          <p:nvPr>
            <p:ph type="body" sz="quarter" idx="19"/>
          </p:nvPr>
        </p:nvSpPr>
        <p:spPr/>
        <p:txBody>
          <a:bodyPr/>
          <a:lstStyle/>
          <a:p>
            <a:r>
              <a:rPr lang="en-US" dirty="0" smtClean="0"/>
              <a:t>jon@jonheller.org</a:t>
            </a:r>
            <a:endParaRPr lang="en-US" dirty="0"/>
          </a:p>
        </p:txBody>
      </p:sp>
    </p:spTree>
    <p:extLst>
      <p:ext uri="{BB962C8B-B14F-4D97-AF65-F5344CB8AC3E}">
        <p14:creationId xmlns:p14="http://schemas.microsoft.com/office/powerpoint/2010/main" val="411107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Stakes are High</a:t>
            </a:r>
            <a:endParaRPr lang="en-US" dirty="0"/>
          </a:p>
        </p:txBody>
      </p:sp>
      <p:sp>
        <p:nvSpPr>
          <p:cNvPr id="3" name="Content Placeholder 2"/>
          <p:cNvSpPr>
            <a:spLocks noGrp="1"/>
          </p:cNvSpPr>
          <p:nvPr>
            <p:ph idx="1"/>
          </p:nvPr>
        </p:nvSpPr>
        <p:spPr/>
        <p:txBody>
          <a:bodyPr/>
          <a:lstStyle/>
          <a:p>
            <a:r>
              <a:rPr lang="en-US" dirty="0" smtClean="0"/>
              <a:t>Orders of magnitude </a:t>
            </a:r>
            <a:r>
              <a:rPr lang="en-US" dirty="0" smtClean="0"/>
              <a:t>differences</a:t>
            </a:r>
            <a:endParaRPr lang="en-US" dirty="0" smtClean="0"/>
          </a:p>
          <a:p>
            <a:r>
              <a:rPr lang="en-US" dirty="0" smtClean="0"/>
              <a:t>"a million times faster" is only the </a:t>
            </a:r>
            <a:r>
              <a:rPr lang="en-US" dirty="0" smtClean="0"/>
              <a:t>beginning</a:t>
            </a:r>
          </a:p>
          <a:p>
            <a:r>
              <a:rPr lang="en-US" dirty="0" smtClean="0"/>
              <a:t>Think about slopes, not points</a:t>
            </a:r>
            <a:endParaRPr lang="en-US" dirty="0" smtClean="0"/>
          </a:p>
          <a:p>
            <a:endParaRPr lang="en-US" dirty="0"/>
          </a:p>
        </p:txBody>
      </p:sp>
      <p:sp>
        <p:nvSpPr>
          <p:cNvPr id="4" name="Right Arrow 3"/>
          <p:cNvSpPr/>
          <p:nvPr/>
        </p:nvSpPr>
        <p:spPr>
          <a:xfrm>
            <a:off x="3930396" y="356235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2876550"/>
            <a:ext cx="2133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2876550"/>
            <a:ext cx="2133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587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Run-time Analysis Theory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Simple </a:t>
            </a:r>
            <a:r>
              <a:rPr lang="en-US" dirty="0" smtClean="0"/>
              <a:t>math</a:t>
            </a:r>
          </a:p>
          <a:p>
            <a:r>
              <a:rPr lang="en-US" dirty="0" smtClean="0"/>
              <a:t>Focus on run-time*, not space</a:t>
            </a:r>
            <a:endParaRPr lang="en-US" dirty="0" smtClean="0"/>
          </a:p>
          <a:p>
            <a:r>
              <a:rPr lang="en-US" dirty="0" smtClean="0"/>
              <a:t>Big O notation - </a:t>
            </a:r>
            <a:r>
              <a:rPr lang="en-US" dirty="0" smtClean="0"/>
              <a:t>function that describes the worst case</a:t>
            </a:r>
            <a:endParaRPr lang="en-US" dirty="0" smtClean="0"/>
          </a:p>
          <a:p>
            <a:r>
              <a:rPr lang="en-US" dirty="0" smtClean="0"/>
              <a:t>Replace ratios with functions</a:t>
            </a:r>
            <a:endParaRPr lang="en-US" dirty="0"/>
          </a:p>
          <a:p>
            <a:r>
              <a:rPr lang="en-US" dirty="0" smtClean="0"/>
              <a:t>A few functions describe every database feature</a:t>
            </a:r>
            <a:endParaRPr lang="en-US" dirty="0" smtClean="0"/>
          </a:p>
          <a:p>
            <a:r>
              <a:rPr lang="en-US" dirty="0" smtClean="0"/>
              <a:t>Useful </a:t>
            </a:r>
            <a:r>
              <a:rPr lang="en-US" dirty="0"/>
              <a:t>for both proactive and reactive tuning</a:t>
            </a:r>
          </a:p>
          <a:p>
            <a:r>
              <a:rPr lang="en-US" dirty="0" smtClean="0"/>
              <a:t>Focus on practical, not </a:t>
            </a:r>
            <a:r>
              <a:rPr lang="en-US" dirty="0" smtClean="0"/>
              <a:t>theoretical</a:t>
            </a:r>
          </a:p>
          <a:p>
            <a:r>
              <a:rPr lang="en-US" dirty="0" smtClean="0"/>
              <a:t>Ignore a LOT of implementation details and constants</a:t>
            </a:r>
            <a:endParaRPr lang="en-US" dirty="0" smtClean="0"/>
          </a:p>
        </p:txBody>
      </p:sp>
    </p:spTree>
    <p:extLst>
      <p:ext uri="{BB962C8B-B14F-4D97-AF65-F5344CB8AC3E}">
        <p14:creationId xmlns:p14="http://schemas.microsoft.com/office/powerpoint/2010/main" val="4002984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Analysis Example (1)</a:t>
            </a:r>
            <a:endParaRPr lang="en-US" dirty="0"/>
          </a:p>
        </p:txBody>
      </p:sp>
      <p:sp>
        <p:nvSpPr>
          <p:cNvPr id="6" name="Content Placeholder 5"/>
          <p:cNvSpPr>
            <a:spLocks noGrp="1"/>
          </p:cNvSpPr>
          <p:nvPr>
            <p:ph sz="half" idx="1"/>
          </p:nvPr>
        </p:nvSpPr>
        <p:spPr/>
        <p:txBody>
          <a:bodyPr>
            <a:normAutofit fontScale="40000" lnSpcReduction="20000"/>
          </a:bodyPr>
          <a:lstStyle/>
          <a:p>
            <a:r>
              <a:rPr lang="en-US" sz="5900" dirty="0" smtClean="0"/>
              <a:t>Linear search of array or heap table</a:t>
            </a:r>
            <a:endParaRPr lang="en-US" dirty="0"/>
          </a:p>
          <a:p>
            <a:endParaRPr lang="en-US" dirty="0" smtClean="0"/>
          </a:p>
          <a:p>
            <a:pPr marL="0" indent="0">
              <a:buNone/>
            </a:pPr>
            <a:r>
              <a:rPr lang="en-US" sz="3500" i="1" dirty="0">
                <a:solidFill>
                  <a:srgbClr val="FF0000"/>
                </a:solidFill>
                <a:highlight>
                  <a:srgbClr val="FFFFFF"/>
                </a:highlight>
                <a:latin typeface="Courier New"/>
              </a:rPr>
              <a:t>--Find </a:t>
            </a:r>
            <a:r>
              <a:rPr lang="en-US" sz="3500" i="1" dirty="0" smtClean="0">
                <a:solidFill>
                  <a:srgbClr val="FF0000"/>
                </a:solidFill>
                <a:highlight>
                  <a:srgbClr val="FFFFFF"/>
                </a:highlight>
                <a:latin typeface="Courier New"/>
              </a:rPr>
              <a:t>positions for "8".</a:t>
            </a:r>
            <a:endParaRPr lang="en-US" sz="3500" dirty="0">
              <a:solidFill>
                <a:srgbClr val="000080"/>
              </a:solidFill>
              <a:highlight>
                <a:srgbClr val="FFFFFF"/>
              </a:highlight>
              <a:latin typeface="Courier New"/>
            </a:endParaRPr>
          </a:p>
          <a:p>
            <a:pPr marL="0" indent="0">
              <a:buNone/>
            </a:pPr>
            <a:r>
              <a:rPr lang="en-US" sz="3500" dirty="0">
                <a:solidFill>
                  <a:srgbClr val="008080"/>
                </a:solidFill>
                <a:highlight>
                  <a:srgbClr val="FFFFFF"/>
                </a:highlight>
                <a:latin typeface="Courier New"/>
              </a:rPr>
              <a:t>declare</a:t>
            </a:r>
            <a:endParaRPr lang="en-US" sz="3500" dirty="0">
              <a:solidFill>
                <a:srgbClr val="000080"/>
              </a:solidFill>
              <a:highlight>
                <a:srgbClr val="FFFFFF"/>
              </a:highlight>
              <a:latin typeface="Courier New"/>
            </a:endParaRPr>
          </a:p>
          <a:p>
            <a:pPr marL="0" indent="0">
              <a:buNone/>
            </a:pPr>
            <a:r>
              <a:rPr lang="en-US" sz="3500" dirty="0" smtClean="0">
                <a:solidFill>
                  <a:srgbClr val="000080"/>
                </a:solidFill>
                <a:highlight>
                  <a:srgbClr val="FFFFFF"/>
                </a:highlight>
                <a:latin typeface="Courier New"/>
              </a:rPr>
              <a:t>   </a:t>
            </a:r>
            <a:r>
              <a:rPr lang="en-US" sz="3500" dirty="0" err="1" smtClean="0">
                <a:solidFill>
                  <a:srgbClr val="000080"/>
                </a:solidFill>
                <a:highlight>
                  <a:srgbClr val="FFFFFF"/>
                </a:highlight>
                <a:latin typeface="Courier New"/>
              </a:rPr>
              <a:t>v_array</a:t>
            </a:r>
            <a:r>
              <a:rPr lang="en-US" sz="3500" dirty="0" smtClean="0">
                <a:solidFill>
                  <a:srgbClr val="000080"/>
                </a:solidFill>
                <a:highlight>
                  <a:srgbClr val="FFFFFF"/>
                </a:highlight>
                <a:latin typeface="Courier New"/>
              </a:rPr>
              <a:t> </a:t>
            </a:r>
            <a:r>
              <a:rPr lang="en-US" sz="3500" dirty="0" err="1">
                <a:solidFill>
                  <a:srgbClr val="000080"/>
                </a:solidFill>
                <a:highlight>
                  <a:srgbClr val="FFFFFF"/>
                </a:highlight>
                <a:latin typeface="Courier New"/>
              </a:rPr>
              <a:t>sys.odcinumberlist</a:t>
            </a:r>
            <a:r>
              <a:rPr lang="en-US" sz="3500" dirty="0">
                <a:solidFill>
                  <a:srgbClr val="000080"/>
                </a:solidFill>
                <a:highlight>
                  <a:srgbClr val="FFFFFF"/>
                </a:highlight>
                <a:latin typeface="Courier New"/>
              </a:rPr>
              <a:t> </a:t>
            </a:r>
            <a:r>
              <a:rPr lang="en-US" sz="3500" dirty="0" smtClean="0">
                <a:solidFill>
                  <a:srgbClr val="000080"/>
                </a:solidFill>
                <a:highlight>
                  <a:srgbClr val="FFFFFF"/>
                </a:highlight>
                <a:latin typeface="Courier New"/>
              </a:rPr>
              <a:t>:=</a:t>
            </a:r>
            <a:r>
              <a:rPr lang="en-US" sz="3500" dirty="0">
                <a:solidFill>
                  <a:srgbClr val="000080"/>
                </a:solidFill>
                <a:highlight>
                  <a:srgbClr val="FFFFFF"/>
                </a:highlight>
                <a:latin typeface="Courier New"/>
              </a:rPr>
              <a:t/>
            </a:r>
            <a:br>
              <a:rPr lang="en-US" sz="3500" dirty="0">
                <a:solidFill>
                  <a:srgbClr val="000080"/>
                </a:solidFill>
                <a:highlight>
                  <a:srgbClr val="FFFFFF"/>
                </a:highlight>
                <a:latin typeface="Courier New"/>
              </a:rPr>
            </a:br>
            <a:r>
              <a:rPr lang="en-US" sz="3500" dirty="0" smtClean="0">
                <a:solidFill>
                  <a:srgbClr val="000080"/>
                </a:solidFill>
                <a:highlight>
                  <a:srgbClr val="FFFFFF"/>
                </a:highlight>
                <a:latin typeface="Courier New"/>
              </a:rPr>
              <a:t>      </a:t>
            </a:r>
            <a:r>
              <a:rPr lang="en-US" sz="3500" dirty="0" err="1" smtClean="0">
                <a:solidFill>
                  <a:srgbClr val="000080"/>
                </a:solidFill>
                <a:highlight>
                  <a:srgbClr val="FFFFFF"/>
                </a:highlight>
                <a:latin typeface="Courier New"/>
              </a:rPr>
              <a:t>sys.odcinumberlist</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5</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8</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3</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2</a:t>
            </a:r>
            <a:r>
              <a:rPr lang="en-US" sz="3500" dirty="0" smtClean="0">
                <a:solidFill>
                  <a:srgbClr val="000080"/>
                </a:solidFill>
                <a:highlight>
                  <a:srgbClr val="FFFFFF"/>
                </a:highlight>
                <a:latin typeface="Courier New"/>
              </a:rPr>
              <a:t>,</a:t>
            </a:r>
            <a:r>
              <a:rPr lang="en-US" sz="3500" dirty="0" smtClean="0">
                <a:solidFill>
                  <a:srgbClr val="0000FF"/>
                </a:solidFill>
                <a:highlight>
                  <a:srgbClr val="FFFFFF"/>
                </a:highlight>
                <a:latin typeface="Courier New"/>
              </a:rPr>
              <a:t>8</a:t>
            </a:r>
            <a:r>
              <a:rPr lang="en-US" sz="3500" dirty="0">
                <a:solidFill>
                  <a:srgbClr val="000080"/>
                </a:solidFill>
                <a:highlight>
                  <a:srgbClr val="FFFFFF"/>
                </a:highlight>
                <a:latin typeface="Courier New"/>
              </a:rPr>
              <a:t>);</a:t>
            </a:r>
          </a:p>
          <a:p>
            <a:pPr marL="0" indent="0">
              <a:buNone/>
            </a:pPr>
            <a:r>
              <a:rPr lang="en-US" sz="3500" dirty="0" smtClean="0">
                <a:solidFill>
                  <a:srgbClr val="008080"/>
                </a:solidFill>
                <a:highlight>
                  <a:srgbClr val="FFFFFF"/>
                </a:highlight>
                <a:latin typeface="Courier New"/>
              </a:rPr>
              <a:t>begin</a:t>
            </a:r>
            <a:endParaRPr lang="en-US" sz="3500" dirty="0">
              <a:solidFill>
                <a:srgbClr val="000080"/>
              </a:solidFill>
              <a:highlight>
                <a:srgbClr val="FFFFFF"/>
              </a:highlight>
              <a:latin typeface="Courier New"/>
            </a:endParaRPr>
          </a:p>
          <a:p>
            <a:pPr marL="0" indent="0">
              <a:buNone/>
            </a:pPr>
            <a:r>
              <a:rPr lang="en-US" sz="3500" dirty="0" smtClean="0">
                <a:solidFill>
                  <a:srgbClr val="008080"/>
                </a:solidFill>
                <a:highlight>
                  <a:srgbClr val="FFFFFF"/>
                </a:highlight>
                <a:latin typeface="Courier New"/>
              </a:rPr>
              <a:t>   for</a:t>
            </a:r>
            <a:r>
              <a:rPr lang="en-US" sz="3500" dirty="0" smtClean="0">
                <a:solidFill>
                  <a:srgbClr val="000080"/>
                </a:solidFill>
                <a:highlight>
                  <a:srgbClr val="FFFFFF"/>
                </a:highlight>
                <a:latin typeface="Courier New"/>
              </a:rPr>
              <a:t> </a:t>
            </a:r>
            <a:r>
              <a:rPr lang="en-US" sz="3500" dirty="0">
                <a:solidFill>
                  <a:srgbClr val="000080"/>
                </a:solidFill>
                <a:highlight>
                  <a:srgbClr val="FFFFFF"/>
                </a:highlight>
                <a:latin typeface="Courier New"/>
              </a:rPr>
              <a:t>i </a:t>
            </a:r>
            <a:r>
              <a:rPr lang="en-US" sz="3500" dirty="0">
                <a:solidFill>
                  <a:srgbClr val="008080"/>
                </a:solidFill>
                <a:highlight>
                  <a:srgbClr val="FFFFFF"/>
                </a:highlight>
                <a:latin typeface="Courier New"/>
              </a:rPr>
              <a:t>in</a:t>
            </a:r>
            <a:r>
              <a:rPr lang="en-US" sz="3500" dirty="0">
                <a:solidFill>
                  <a:srgbClr val="000080"/>
                </a:solidFill>
                <a:highlight>
                  <a:srgbClr val="FFFFFF"/>
                </a:highlight>
                <a:latin typeface="Courier New"/>
              </a:rPr>
              <a:t> </a:t>
            </a:r>
            <a:r>
              <a:rPr lang="en-US" sz="3500" dirty="0">
                <a:solidFill>
                  <a:srgbClr val="0000FF"/>
                </a:solidFill>
                <a:highlight>
                  <a:srgbClr val="FFFFFF"/>
                </a:highlight>
                <a:latin typeface="Courier New"/>
              </a:rPr>
              <a:t>1</a:t>
            </a:r>
            <a:r>
              <a:rPr lang="en-US" sz="3500" dirty="0">
                <a:solidFill>
                  <a:srgbClr val="000080"/>
                </a:solidFill>
                <a:highlight>
                  <a:srgbClr val="FFFFFF"/>
                </a:highlight>
                <a:latin typeface="Courier New"/>
              </a:rPr>
              <a:t> .. </a:t>
            </a:r>
            <a:r>
              <a:rPr lang="en-US" sz="3500" dirty="0" err="1">
                <a:solidFill>
                  <a:srgbClr val="000080"/>
                </a:solidFill>
                <a:highlight>
                  <a:srgbClr val="FFFFFF"/>
                </a:highlight>
                <a:latin typeface="Courier New"/>
              </a:rPr>
              <a:t>v_array.count</a:t>
            </a:r>
            <a:r>
              <a:rPr lang="en-US" sz="3500" dirty="0">
                <a:solidFill>
                  <a:srgbClr val="000080"/>
                </a:solidFill>
                <a:highlight>
                  <a:srgbClr val="FFFFFF"/>
                </a:highlight>
                <a:latin typeface="Courier New"/>
              </a:rPr>
              <a:t> </a:t>
            </a:r>
            <a:r>
              <a:rPr lang="en-US" sz="3500" dirty="0">
                <a:solidFill>
                  <a:srgbClr val="008080"/>
                </a:solidFill>
                <a:highlight>
                  <a:srgbClr val="FFFFFF"/>
                </a:highlight>
                <a:latin typeface="Courier New"/>
              </a:rPr>
              <a:t>loop</a:t>
            </a:r>
            <a:endParaRPr lang="en-US" sz="3500" dirty="0">
              <a:solidFill>
                <a:srgbClr val="000080"/>
              </a:solidFill>
              <a:highlight>
                <a:srgbClr val="FFFFFF"/>
              </a:highlight>
              <a:latin typeface="Courier New"/>
            </a:endParaRPr>
          </a:p>
          <a:p>
            <a:pPr marL="0" indent="0">
              <a:buNone/>
            </a:pPr>
            <a:r>
              <a:rPr lang="en-US" sz="3500" dirty="0" smtClean="0">
                <a:solidFill>
                  <a:srgbClr val="008080"/>
                </a:solidFill>
                <a:highlight>
                  <a:srgbClr val="FFFFFF"/>
                </a:highlight>
                <a:latin typeface="Courier New"/>
              </a:rPr>
              <a:t>      if</a:t>
            </a:r>
            <a:r>
              <a:rPr lang="en-US" sz="3500" dirty="0" smtClean="0">
                <a:solidFill>
                  <a:srgbClr val="000080"/>
                </a:solidFill>
                <a:highlight>
                  <a:srgbClr val="FFFFFF"/>
                </a:highlight>
                <a:latin typeface="Courier New"/>
              </a:rPr>
              <a:t> </a:t>
            </a:r>
            <a:r>
              <a:rPr lang="en-US" sz="3500" dirty="0" err="1">
                <a:solidFill>
                  <a:srgbClr val="000080"/>
                </a:solidFill>
                <a:highlight>
                  <a:srgbClr val="FFFFFF"/>
                </a:highlight>
                <a:latin typeface="Courier New"/>
              </a:rPr>
              <a:t>v_array</a:t>
            </a:r>
            <a:r>
              <a:rPr lang="en-US" sz="3500" dirty="0">
                <a:solidFill>
                  <a:srgbClr val="000080"/>
                </a:solidFill>
                <a:highlight>
                  <a:srgbClr val="FFFFFF"/>
                </a:highlight>
                <a:latin typeface="Courier New"/>
              </a:rPr>
              <a:t>(i) = </a:t>
            </a:r>
            <a:r>
              <a:rPr lang="en-US" sz="3500" dirty="0">
                <a:solidFill>
                  <a:srgbClr val="0000FF"/>
                </a:solidFill>
                <a:highlight>
                  <a:srgbClr val="FFFFFF"/>
                </a:highlight>
                <a:latin typeface="Courier New"/>
              </a:rPr>
              <a:t>8</a:t>
            </a:r>
            <a:r>
              <a:rPr lang="en-US" sz="3500" dirty="0">
                <a:solidFill>
                  <a:srgbClr val="000080"/>
                </a:solidFill>
                <a:highlight>
                  <a:srgbClr val="FFFFFF"/>
                </a:highlight>
                <a:latin typeface="Courier New"/>
              </a:rPr>
              <a:t> </a:t>
            </a:r>
            <a:r>
              <a:rPr lang="en-US" sz="3500" dirty="0" smtClean="0">
                <a:solidFill>
                  <a:srgbClr val="008080"/>
                </a:solidFill>
                <a:highlight>
                  <a:srgbClr val="FFFFFF"/>
                </a:highlight>
                <a:latin typeface="Courier New"/>
              </a:rPr>
              <a:t>then</a:t>
            </a:r>
            <a:endParaRPr lang="en-US" sz="3500" dirty="0" smtClean="0">
              <a:solidFill>
                <a:srgbClr val="000080"/>
              </a:solidFill>
              <a:highlight>
                <a:srgbClr val="FFFFFF"/>
              </a:highlight>
              <a:latin typeface="Courier New"/>
            </a:endParaRPr>
          </a:p>
          <a:p>
            <a:pPr marL="0" indent="0">
              <a:buNone/>
            </a:pPr>
            <a:r>
              <a:rPr lang="en-US" sz="3500" dirty="0">
                <a:solidFill>
                  <a:srgbClr val="000080"/>
                </a:solidFill>
                <a:highlight>
                  <a:srgbClr val="FFFFFF"/>
                </a:highlight>
                <a:latin typeface="Courier New"/>
              </a:rPr>
              <a:t> </a:t>
            </a:r>
            <a:r>
              <a:rPr lang="en-US" sz="3500" dirty="0" smtClean="0">
                <a:solidFill>
                  <a:srgbClr val="000080"/>
                </a:solidFill>
                <a:highlight>
                  <a:srgbClr val="FFFFFF"/>
                </a:highlight>
                <a:latin typeface="Courier New"/>
              </a:rPr>
              <a:t>        </a:t>
            </a:r>
            <a:r>
              <a:rPr lang="en-US" sz="3500" dirty="0" err="1" smtClean="0">
                <a:solidFill>
                  <a:srgbClr val="000080"/>
                </a:solidFill>
                <a:highlight>
                  <a:srgbClr val="FFFFFF"/>
                </a:highlight>
                <a:latin typeface="Courier New"/>
              </a:rPr>
              <a:t>dbms_output.put_line</a:t>
            </a:r>
            <a:r>
              <a:rPr lang="en-US" sz="3500" dirty="0" smtClean="0">
                <a:solidFill>
                  <a:srgbClr val="000080"/>
                </a:solidFill>
                <a:highlight>
                  <a:srgbClr val="FFFFFF"/>
                </a:highlight>
                <a:latin typeface="Courier New"/>
              </a:rPr>
              <a:t>(i</a:t>
            </a:r>
            <a:r>
              <a:rPr lang="en-US" sz="3500" dirty="0">
                <a:solidFill>
                  <a:srgbClr val="000080"/>
                </a:solidFill>
                <a:highlight>
                  <a:srgbClr val="FFFFFF"/>
                </a:highlight>
                <a:latin typeface="Courier New"/>
              </a:rPr>
              <a:t>);</a:t>
            </a:r>
          </a:p>
          <a:p>
            <a:pPr marL="0" indent="0">
              <a:buNone/>
            </a:pPr>
            <a:r>
              <a:rPr lang="en-US" sz="3500" dirty="0" smtClean="0">
                <a:solidFill>
                  <a:srgbClr val="000080"/>
                </a:solidFill>
                <a:highlight>
                  <a:srgbClr val="FFFFFF"/>
                </a:highlight>
                <a:latin typeface="Courier New"/>
              </a:rPr>
              <a:t>      </a:t>
            </a:r>
            <a:r>
              <a:rPr lang="en-US" sz="3500" dirty="0" smtClean="0">
                <a:solidFill>
                  <a:srgbClr val="008080"/>
                </a:solidFill>
                <a:highlight>
                  <a:srgbClr val="FFFFFF"/>
                </a:highlight>
                <a:latin typeface="Courier New"/>
              </a:rPr>
              <a:t>end</a:t>
            </a:r>
            <a:r>
              <a:rPr lang="en-US" sz="3500" dirty="0" smtClean="0">
                <a:solidFill>
                  <a:srgbClr val="000080"/>
                </a:solidFill>
                <a:highlight>
                  <a:srgbClr val="FFFFFF"/>
                </a:highlight>
                <a:latin typeface="Courier New"/>
              </a:rPr>
              <a:t> </a:t>
            </a:r>
            <a:r>
              <a:rPr lang="en-US" sz="3500" dirty="0">
                <a:solidFill>
                  <a:srgbClr val="008080"/>
                </a:solidFill>
                <a:highlight>
                  <a:srgbClr val="FFFFFF"/>
                </a:highlight>
                <a:latin typeface="Courier New"/>
              </a:rPr>
              <a:t>if</a:t>
            </a:r>
            <a:r>
              <a:rPr lang="en-US" sz="3500" dirty="0">
                <a:solidFill>
                  <a:srgbClr val="000080"/>
                </a:solidFill>
                <a:highlight>
                  <a:srgbClr val="FFFFFF"/>
                </a:highlight>
                <a:latin typeface="Courier New"/>
              </a:rPr>
              <a:t>;</a:t>
            </a:r>
          </a:p>
          <a:p>
            <a:pPr marL="0" indent="0">
              <a:buNone/>
            </a:pPr>
            <a:r>
              <a:rPr lang="en-US" sz="3500" dirty="0" smtClean="0">
                <a:solidFill>
                  <a:srgbClr val="000080"/>
                </a:solidFill>
                <a:highlight>
                  <a:srgbClr val="FFFFFF"/>
                </a:highlight>
                <a:latin typeface="Courier New"/>
              </a:rPr>
              <a:t>   </a:t>
            </a:r>
            <a:r>
              <a:rPr lang="en-US" sz="3500" dirty="0" smtClean="0">
                <a:solidFill>
                  <a:srgbClr val="008080"/>
                </a:solidFill>
                <a:highlight>
                  <a:srgbClr val="FFFFFF"/>
                </a:highlight>
                <a:latin typeface="Courier New"/>
              </a:rPr>
              <a:t>end</a:t>
            </a:r>
            <a:r>
              <a:rPr lang="en-US" sz="3500" dirty="0" smtClean="0">
                <a:solidFill>
                  <a:srgbClr val="000080"/>
                </a:solidFill>
                <a:highlight>
                  <a:srgbClr val="FFFFFF"/>
                </a:highlight>
                <a:latin typeface="Courier New"/>
              </a:rPr>
              <a:t> </a:t>
            </a:r>
            <a:r>
              <a:rPr lang="en-US" sz="3500" dirty="0">
                <a:solidFill>
                  <a:srgbClr val="008080"/>
                </a:solidFill>
                <a:highlight>
                  <a:srgbClr val="FFFFFF"/>
                </a:highlight>
                <a:latin typeface="Courier New"/>
              </a:rPr>
              <a:t>loop</a:t>
            </a:r>
            <a:r>
              <a:rPr lang="en-US" sz="3500" dirty="0">
                <a:solidFill>
                  <a:srgbClr val="000080"/>
                </a:solidFill>
                <a:highlight>
                  <a:srgbClr val="FFFFFF"/>
                </a:highlight>
                <a:latin typeface="Courier New"/>
              </a:rPr>
              <a:t>;</a:t>
            </a:r>
          </a:p>
          <a:p>
            <a:pPr marL="0" indent="0">
              <a:buNone/>
            </a:pPr>
            <a:r>
              <a:rPr lang="en-US" sz="3500" dirty="0">
                <a:solidFill>
                  <a:srgbClr val="008080"/>
                </a:solidFill>
                <a:highlight>
                  <a:srgbClr val="FFFFFF"/>
                </a:highlight>
                <a:latin typeface="Courier New"/>
              </a:rPr>
              <a:t>end</a:t>
            </a:r>
            <a:r>
              <a:rPr lang="en-US" sz="3500" dirty="0">
                <a:solidFill>
                  <a:srgbClr val="000080"/>
                </a:solidFill>
                <a:highlight>
                  <a:srgbClr val="FFFFFF"/>
                </a:highlight>
                <a:latin typeface="Courier New"/>
              </a:rPr>
              <a:t>;</a:t>
            </a:r>
          </a:p>
          <a:p>
            <a:pPr marL="0" indent="0">
              <a:buNone/>
            </a:pPr>
            <a:r>
              <a:rPr lang="en-US" sz="3500" dirty="0">
                <a:solidFill>
                  <a:srgbClr val="000080"/>
                </a:solidFill>
                <a:highlight>
                  <a:srgbClr val="FFFFFF"/>
                </a:highlight>
                <a:latin typeface="Courier New"/>
              </a:rPr>
              <a:t>/</a:t>
            </a:r>
            <a:endParaRPr lang="en-US" sz="3500" dirty="0" smtClean="0"/>
          </a:p>
        </p:txBody>
      </p:sp>
      <p:pic>
        <p:nvPicPr>
          <p:cNvPr id="1027"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211494"/>
            <a:ext cx="4038600" cy="1371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3038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Run-time Analysis Example (2)</a:t>
            </a:r>
            <a:endParaRPr lang="en-US" dirty="0"/>
          </a:p>
        </p:txBody>
      </p:sp>
      <p:sp>
        <p:nvSpPr>
          <p:cNvPr id="5" name="Content Placeholder 4"/>
          <p:cNvSpPr>
            <a:spLocks noGrp="1"/>
          </p:cNvSpPr>
          <p:nvPr>
            <p:ph sz="half" idx="1"/>
          </p:nvPr>
        </p:nvSpPr>
        <p:spPr/>
        <p:txBody>
          <a:bodyPr/>
          <a:lstStyle/>
          <a:p>
            <a:r>
              <a:rPr lang="en-US" dirty="0" smtClean="0"/>
              <a:t>Best </a:t>
            </a:r>
            <a:r>
              <a:rPr lang="en-US" dirty="0" smtClean="0"/>
              <a:t>case is O(1)</a:t>
            </a:r>
          </a:p>
          <a:p>
            <a:r>
              <a:rPr lang="en-US" dirty="0" smtClean="0"/>
              <a:t>Average case is </a:t>
            </a:r>
            <a:r>
              <a:rPr lang="en-US" dirty="0" smtClean="0"/>
              <a:t>O(N/2)</a:t>
            </a:r>
            <a:endParaRPr lang="en-US" dirty="0" smtClean="0"/>
          </a:p>
          <a:p>
            <a:r>
              <a:rPr lang="en-US" dirty="0" smtClean="0"/>
              <a:t>Worst case is O(N</a:t>
            </a:r>
            <a:r>
              <a:rPr lang="en-US" dirty="0" smtClean="0"/>
              <a:t>)*</a:t>
            </a:r>
          </a:p>
          <a:p>
            <a:r>
              <a:rPr lang="en-US" dirty="0" smtClean="0"/>
              <a:t>Many lectures available online</a:t>
            </a:r>
          </a:p>
        </p:txBody>
      </p:sp>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987119" y="1200151"/>
            <a:ext cx="3360763" cy="3394075"/>
          </a:xfrm>
        </p:spPr>
      </p:pic>
    </p:spTree>
    <p:extLst>
      <p:ext uri="{BB962C8B-B14F-4D97-AF65-F5344CB8AC3E}">
        <p14:creationId xmlns:p14="http://schemas.microsoft.com/office/powerpoint/2010/main" val="2050014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ker PowerPoint Template">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Speaker PowerPoint Template" id="{4E13DB99-A421-4488-B6B9-74AD8D466080}" vid="{14BEE4C0-9BD1-46B9-9B50-B1564B699572}"/>
    </a:ext>
  </a:extLst>
</a:theme>
</file>

<file path=ppt/theme/theme3.xml><?xml version="1.0" encoding="utf-8"?>
<a:theme xmlns:a="http://schemas.openxmlformats.org/drawingml/2006/main" name="1_Speaker PowerPoint Template">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Speaker PowerPoint Template" id="{4E13DB99-A421-4488-B6B9-74AD8D466080}" vid="{14BEE4C0-9BD1-46B9-9B50-B1564B69957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13584</TotalTime>
  <Words>6448</Words>
  <Application>Microsoft Office PowerPoint</Application>
  <PresentationFormat>On-screen Show (16:9)</PresentationFormat>
  <Paragraphs>453</Paragraphs>
  <Slides>54</Slides>
  <Notes>52</Notes>
  <HiddenSlides>0</HiddenSlides>
  <MMClips>0</MMClips>
  <ScaleCrop>false</ScaleCrop>
  <HeadingPairs>
    <vt:vector size="4" baseType="variant">
      <vt:variant>
        <vt:lpstr>Theme</vt:lpstr>
      </vt:variant>
      <vt:variant>
        <vt:i4>3</vt:i4>
      </vt:variant>
      <vt:variant>
        <vt:lpstr>Slide Titles</vt:lpstr>
      </vt:variant>
      <vt:variant>
        <vt:i4>54</vt:i4>
      </vt:variant>
    </vt:vector>
  </HeadingPairs>
  <TitlesOfParts>
    <vt:vector size="57" baseType="lpstr">
      <vt:lpstr>Office Theme</vt:lpstr>
      <vt:lpstr>Speaker PowerPoint Template</vt:lpstr>
      <vt:lpstr>1_Speaker PowerPoint Template</vt:lpstr>
      <vt:lpstr>PowerPoint Presentation</vt:lpstr>
      <vt:lpstr>Practical Algorithm Analysis for Oracle Developers</vt:lpstr>
      <vt:lpstr>Disclaimers</vt:lpstr>
      <vt:lpstr>Presentation is Based on Chapter 16</vt:lpstr>
      <vt:lpstr>Tuning is Hard</vt:lpstr>
      <vt:lpstr>The Stakes are High</vt:lpstr>
      <vt:lpstr>Run-time Analysis Theory</vt:lpstr>
      <vt:lpstr>Run-time Analysis Example (1)</vt:lpstr>
      <vt:lpstr>Run-time Analysis Example (2)</vt:lpstr>
      <vt:lpstr>A New Performance Story</vt:lpstr>
      <vt:lpstr>Popular Functions</vt:lpstr>
      <vt:lpstr>1/N</vt:lpstr>
      <vt:lpstr>1/N - What and Where</vt:lpstr>
      <vt:lpstr>1/N - Why it Matters</vt:lpstr>
      <vt:lpstr>1/N - Large Batch Sizes Shouldn't Help</vt:lpstr>
      <vt:lpstr>1/N - Theory vs. Practice</vt:lpstr>
      <vt:lpstr>1</vt:lpstr>
      <vt:lpstr>1 - What and Where</vt:lpstr>
      <vt:lpstr>1 - Hashing</vt:lpstr>
      <vt:lpstr>1 - Perfect, Minimal Hashing</vt:lpstr>
      <vt:lpstr>1 - Typical Hashing</vt:lpstr>
      <vt:lpstr>1 - Perfect vs. Minimal Tradeoffs</vt:lpstr>
      <vt:lpstr>1 - Hash Partitioning</vt:lpstr>
      <vt:lpstr>1 - Hash Clusters</vt:lpstr>
      <vt:lpstr>1 - Hash Joining/Grouping/Distinct</vt:lpstr>
      <vt:lpstr>LOG(N)</vt:lpstr>
      <vt:lpstr>LOG(N) - B-Tree Visualizations</vt:lpstr>
      <vt:lpstr>LOG(N) - What and Where</vt:lpstr>
      <vt:lpstr>LOG(N) - Index vs FTS for Single Access</vt:lpstr>
      <vt:lpstr>LOG(N) - Why it Matters </vt:lpstr>
      <vt:lpstr>LOG(N) - Height of 3 Million Indexes</vt:lpstr>
      <vt:lpstr>Amdahl's Law - 1/((1-P)+P/N)</vt:lpstr>
      <vt:lpstr>Amdahl's Law - Depressing Results </vt:lpstr>
      <vt:lpstr>Amdahl's Law - Measure Carefully </vt:lpstr>
      <vt:lpstr>Amdahl's Law - Parallelize Everything</vt:lpstr>
      <vt:lpstr>N</vt:lpstr>
      <vt:lpstr>N - Linear Growth</vt:lpstr>
      <vt:lpstr>N * LOG(N)</vt:lpstr>
      <vt:lpstr>N * LOG(N) - What and Where</vt:lpstr>
      <vt:lpstr>N * LOG(N) - Full Table Scan vs. Index</vt:lpstr>
      <vt:lpstr>N * LOG(N) - Sorting</vt:lpstr>
      <vt:lpstr>N * LOG(N) - Joining</vt:lpstr>
      <vt:lpstr>N * LOG(N) - Hash vs. Merge</vt:lpstr>
      <vt:lpstr>N * LOG(N) - Local vs Global Indexes</vt:lpstr>
      <vt:lpstr>N * LOG(N) - Gathering Statistics</vt:lpstr>
      <vt:lpstr>N^2</vt:lpstr>
      <vt:lpstr>N^2 - What and Where</vt:lpstr>
      <vt:lpstr>N^2 - Why it Matters</vt:lpstr>
      <vt:lpstr>N!</vt:lpstr>
      <vt:lpstr>N! - What and Where</vt:lpstr>
      <vt:lpstr>N! - Why it Matters</vt:lpstr>
      <vt:lpstr>∞ - Why it Matters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Heller</dc:creator>
  <cp:lastModifiedBy>Jon Heller</cp:lastModifiedBy>
  <cp:revision>178</cp:revision>
  <dcterms:created xsi:type="dcterms:W3CDTF">2018-09-26T05:21:22Z</dcterms:created>
  <dcterms:modified xsi:type="dcterms:W3CDTF">2019-04-08T16:35:34Z</dcterms:modified>
</cp:coreProperties>
</file>