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32" autoAdjust="0"/>
    <p:restoredTop sz="94660"/>
  </p:normalViewPr>
  <p:slideViewPr>
    <p:cSldViewPr snapToGrid="0">
      <p:cViewPr>
        <p:scale>
          <a:sx n="66" d="100"/>
          <a:sy n="66" d="100"/>
        </p:scale>
        <p:origin x="3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14" y="3322331"/>
            <a:ext cx="10075673" cy="3535669"/>
          </a:xfrm>
        </p:spPr>
        <p:txBody>
          <a:bodyPr>
            <a:normAutofit/>
          </a:bodyPr>
          <a:lstStyle/>
          <a:p>
            <a:r>
              <a:rPr lang="en-ID" sz="1900" dirty="0" smtClean="0"/>
              <a:t>Nama </a:t>
            </a:r>
            <a:r>
              <a:rPr lang="en-ID" sz="1900" dirty="0" err="1" smtClean="0"/>
              <a:t>kelompok</a:t>
            </a:r>
            <a:r>
              <a:rPr lang="en-ID" sz="1900" dirty="0" smtClean="0"/>
              <a:t> 1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1900" dirty="0" err="1" smtClean="0"/>
              <a:t>Kristyanto</a:t>
            </a:r>
            <a:r>
              <a:rPr lang="en-ID" sz="1900" dirty="0" smtClean="0"/>
              <a:t> </a:t>
            </a:r>
            <a:r>
              <a:rPr lang="en-ID" sz="1900" dirty="0" err="1" smtClean="0"/>
              <a:t>nugroho</a:t>
            </a:r>
            <a:r>
              <a:rPr lang="en-ID" sz="1900" dirty="0" smtClean="0"/>
              <a:t>					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1900" dirty="0" err="1" smtClean="0"/>
              <a:t>Nimas</a:t>
            </a:r>
            <a:r>
              <a:rPr lang="en-ID" sz="1900" dirty="0" smtClean="0"/>
              <a:t> </a:t>
            </a:r>
            <a:r>
              <a:rPr lang="en-ID" sz="1900" dirty="0" err="1" smtClean="0"/>
              <a:t>ayuningtyas</a:t>
            </a:r>
            <a:endParaRPr lang="en-ID" sz="19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1900" dirty="0" smtClean="0"/>
              <a:t>Rika </a:t>
            </a:r>
            <a:r>
              <a:rPr lang="en-ID" sz="1900" dirty="0" err="1" smtClean="0"/>
              <a:t>kemala</a:t>
            </a:r>
            <a:r>
              <a:rPr lang="en-ID" sz="1900" dirty="0" smtClean="0"/>
              <a:t> sari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1900" dirty="0" err="1" smtClean="0"/>
              <a:t>Risalti</a:t>
            </a:r>
            <a:r>
              <a:rPr lang="en-ID" sz="1900" dirty="0" smtClean="0"/>
              <a:t> </a:t>
            </a:r>
            <a:r>
              <a:rPr lang="en-ID" sz="1900" dirty="0" err="1" smtClean="0"/>
              <a:t>br</a:t>
            </a:r>
            <a:r>
              <a:rPr lang="en-ID" sz="1900" dirty="0" smtClean="0"/>
              <a:t> </a:t>
            </a:r>
            <a:r>
              <a:rPr lang="en-ID" sz="1900" dirty="0" err="1" smtClean="0"/>
              <a:t>tarigan</a:t>
            </a:r>
            <a:endParaRPr lang="en-ID" sz="19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1900" dirty="0" err="1" smtClean="0"/>
              <a:t>Aldino</a:t>
            </a:r>
            <a:r>
              <a:rPr lang="en-ID" sz="1900" dirty="0" smtClean="0"/>
              <a:t> </a:t>
            </a:r>
            <a:r>
              <a:rPr lang="en-ID" sz="1900" dirty="0" err="1" smtClean="0"/>
              <a:t>bagaskara</a:t>
            </a:r>
            <a:r>
              <a:rPr lang="en-ID" sz="19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1900" dirty="0" err="1" smtClean="0"/>
              <a:t>Agus</a:t>
            </a:r>
            <a:r>
              <a:rPr lang="en-ID" sz="1900" dirty="0" smtClean="0"/>
              <a:t> </a:t>
            </a:r>
            <a:r>
              <a:rPr lang="en-ID" sz="1900" dirty="0" err="1" smtClean="0"/>
              <a:t>wafa</a:t>
            </a:r>
            <a:r>
              <a:rPr lang="en-ID" sz="19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1900" dirty="0" err="1" smtClean="0"/>
              <a:t>Apri</a:t>
            </a:r>
            <a:r>
              <a:rPr lang="en-ID" sz="1900" dirty="0" smtClean="0"/>
              <a:t> </a:t>
            </a:r>
            <a:r>
              <a:rPr lang="en-ID" sz="1900" dirty="0" err="1" smtClean="0"/>
              <a:t>irwansyah</a:t>
            </a:r>
            <a:endParaRPr lang="en-ID" sz="19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4" y="221417"/>
            <a:ext cx="2308378" cy="23660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31329" y="558075"/>
            <a:ext cx="911302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4000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SISTEM PAKAR </a:t>
            </a:r>
          </a:p>
          <a:p>
            <a:r>
              <a:rPr lang="en-ID" sz="4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Sakit</a:t>
            </a:r>
            <a:r>
              <a:rPr lang="en-ID" sz="4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kepala</a:t>
            </a:r>
            <a:r>
              <a:rPr lang="en-ID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3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Menggunakan</a:t>
            </a:r>
            <a:r>
              <a:rPr lang="en-ID" sz="3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3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metode</a:t>
            </a:r>
            <a:r>
              <a:rPr lang="en-ID" sz="3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endParaRPr lang="en-ID" sz="36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ID" sz="3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certainty </a:t>
            </a:r>
            <a:r>
              <a:rPr lang="en-ID" sz="3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factor (</a:t>
            </a:r>
            <a:r>
              <a:rPr lang="en-ID" sz="3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cf</a:t>
            </a:r>
            <a:r>
              <a:rPr lang="en-ID" sz="3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3213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42788"/>
            <a:ext cx="117420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>
              <a:lnSpc>
                <a:spcPct val="150000"/>
              </a:lnSpc>
              <a:spcAft>
                <a:spcPts val="0"/>
              </a:spcAft>
            </a:pPr>
            <a:r>
              <a:rPr lang="en-US" sz="24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3.2.4. Certainty Factor</a:t>
            </a: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2" algn="just">
              <a:lnSpc>
                <a:spcPct val="150000"/>
              </a:lnSpc>
              <a:spcAft>
                <a:spcPts val="0"/>
              </a:spcAft>
            </a:pPr>
            <a:r>
              <a:rPr lang="en-US" sz="24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 Formula </a:t>
            </a:r>
            <a:r>
              <a:rPr lang="en-US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Certainty Factor</a:t>
            </a: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+mj-lt"/>
                <a:ea typeface="Calibri" panose="020F0502020204030204" pitchFamily="34" charset="0"/>
              </a:rPr>
              <a:t>Formula </a:t>
            </a:r>
            <a:r>
              <a:rPr lang="en-US" sz="2400" dirty="0" err="1">
                <a:latin typeface="+mj-lt"/>
                <a:ea typeface="Calibri" panose="020F0502020204030204" pitchFamily="34" charset="0"/>
              </a:rPr>
              <a:t>dasar</a:t>
            </a:r>
            <a:r>
              <a:rPr lang="en-US" sz="2400" dirty="0">
                <a:latin typeface="+mj-lt"/>
                <a:ea typeface="Calibri" panose="020F0502020204030204" pitchFamily="34" charset="0"/>
              </a:rPr>
              <a:t> yang </a:t>
            </a:r>
            <a:r>
              <a:rPr lang="en-US" sz="2400" dirty="0" err="1">
                <a:latin typeface="+mj-lt"/>
                <a:ea typeface="Calibri" panose="020F0502020204030204" pitchFamily="34" charset="0"/>
              </a:rPr>
              <a:t>digunakan</a:t>
            </a:r>
            <a:r>
              <a:rPr lang="en-US" sz="2400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</a:rPr>
              <a:t>apabila</a:t>
            </a:r>
            <a:r>
              <a:rPr lang="en-US" sz="2400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</a:rPr>
              <a:t>belum</a:t>
            </a:r>
            <a:r>
              <a:rPr lang="en-US" sz="2400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</a:rPr>
              <a:t>ada</a:t>
            </a:r>
            <a:r>
              <a:rPr lang="en-US" sz="2400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</a:rPr>
              <a:t>nilai</a:t>
            </a:r>
            <a:r>
              <a:rPr lang="en-US" sz="2400" dirty="0">
                <a:latin typeface="+mj-lt"/>
                <a:ea typeface="Calibri" panose="020F0502020204030204" pitchFamily="34" charset="0"/>
              </a:rPr>
              <a:t> CF </a:t>
            </a:r>
            <a:r>
              <a:rPr lang="en-US" sz="2400" dirty="0" err="1">
                <a:latin typeface="+mj-lt"/>
                <a:ea typeface="Calibri" panose="020F0502020204030204" pitchFamily="34" charset="0"/>
              </a:rPr>
              <a:t>untuk</a:t>
            </a:r>
            <a:r>
              <a:rPr lang="en-US" sz="2400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</a:rPr>
              <a:t>setiap</a:t>
            </a:r>
            <a:r>
              <a:rPr lang="en-US" sz="2400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</a:rPr>
              <a:t>gejala</a:t>
            </a:r>
            <a:r>
              <a:rPr lang="en-US" sz="2400" dirty="0">
                <a:latin typeface="+mj-lt"/>
                <a:ea typeface="Calibri" panose="020F0502020204030204" pitchFamily="34" charset="0"/>
              </a:rPr>
              <a:t> yang </a:t>
            </a:r>
            <a:r>
              <a:rPr lang="en-US" sz="2400" dirty="0" err="1">
                <a:latin typeface="+mj-lt"/>
                <a:ea typeface="Calibri" panose="020F0502020204030204" pitchFamily="34" charset="0"/>
              </a:rPr>
              <a:t>menyebabkan</a:t>
            </a:r>
            <a:r>
              <a:rPr lang="en-US" sz="2400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</a:rPr>
              <a:t>penyakit</a:t>
            </a:r>
            <a:r>
              <a:rPr lang="en-US" sz="2400" dirty="0">
                <a:latin typeface="+mj-lt"/>
                <a:ea typeface="Calibri" panose="020F0502020204030204" pitchFamily="34" charset="0"/>
              </a:rPr>
              <a:t>.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536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88" y="370994"/>
            <a:ext cx="11358562" cy="6145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id-ID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BAB </a:t>
            </a:r>
            <a:r>
              <a:rPr lang="id-ID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III</a:t>
            </a: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id-ID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ANALISIS DAN PERANCA</a:t>
            </a:r>
            <a:r>
              <a:rPr lang="en-US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d-ID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GAN SISTEM</a:t>
            </a: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id-ID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3.1 Metodologi </a:t>
            </a:r>
            <a:r>
              <a:rPr lang="id-ID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endParaRPr lang="en-ID" b="1" dirty="0" smtClean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ID" sz="16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dirty="0"/>
              <a:t>Analisa </a:t>
            </a:r>
            <a:r>
              <a:rPr lang="id-ID" dirty="0" smtClean="0"/>
              <a:t>Masalah</a:t>
            </a:r>
            <a:endParaRPr lang="en-ID" dirty="0" smtClean="0"/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dirty="0"/>
              <a:t>Pengumpulan </a:t>
            </a:r>
            <a:r>
              <a:rPr lang="id-ID" dirty="0" smtClean="0"/>
              <a:t>Data</a:t>
            </a:r>
            <a:endParaRPr lang="en-ID" dirty="0" smtClean="0"/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ID" dirty="0"/>
              <a:t>	</a:t>
            </a:r>
            <a:r>
              <a:rPr lang="en-ID" dirty="0" smtClean="0"/>
              <a:t>- </a:t>
            </a:r>
            <a:r>
              <a:rPr lang="id-ID" dirty="0" smtClean="0"/>
              <a:t>Wawancara</a:t>
            </a:r>
            <a:endParaRPr lang="en-US" dirty="0"/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D" dirty="0" smtClean="0"/>
              <a:t>	- </a:t>
            </a:r>
            <a:r>
              <a:rPr lang="id-ID" dirty="0" smtClean="0"/>
              <a:t>Literatu</a:t>
            </a:r>
            <a:r>
              <a:rPr lang="en-ID" dirty="0" smtClean="0"/>
              <a:t>r</a:t>
            </a:r>
            <a:endParaRPr lang="en-US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Analisa Kebutuhan </a:t>
            </a:r>
            <a:r>
              <a:rPr lang="id-ID" dirty="0" smtClean="0"/>
              <a:t>Sistem</a:t>
            </a:r>
            <a:endParaRPr lang="en-US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 smtClean="0"/>
              <a:t>Desain Sistem</a:t>
            </a:r>
            <a:endParaRPr lang="en-US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 smtClean="0"/>
              <a:t>Implementasi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ID" dirty="0" smtClean="0"/>
              <a:t>	- </a:t>
            </a:r>
            <a:r>
              <a:rPr lang="id-ID" dirty="0" smtClean="0"/>
              <a:t>Kode </a:t>
            </a:r>
            <a:r>
              <a:rPr lang="id-ID" dirty="0"/>
              <a:t>/ </a:t>
            </a:r>
            <a:r>
              <a:rPr lang="id-ID" i="1" dirty="0"/>
              <a:t>Coding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ID" dirty="0" smtClean="0"/>
              <a:t>	- </a:t>
            </a:r>
            <a:r>
              <a:rPr lang="id-ID" dirty="0" smtClean="0"/>
              <a:t>Testing</a:t>
            </a:r>
            <a:endParaRPr lang="en-US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 smtClean="0"/>
              <a:t>Penyusunan Laporan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6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13815" y="278725"/>
            <a:ext cx="12050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0"/>
              </a:spcAft>
            </a:pPr>
            <a:r>
              <a:rPr lang="en-US" sz="24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3.2  </a:t>
            </a:r>
            <a:r>
              <a:rPr lang="id-ID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Tahap Tahap Sistem </a:t>
            </a:r>
            <a:r>
              <a:rPr lang="id-ID" sz="24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Pakar</a:t>
            </a:r>
            <a:endParaRPr lang="en-US" sz="2000" dirty="0" smtClean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3.2.1 </a:t>
            </a:r>
            <a:r>
              <a:rPr lang="en-US" sz="2400" dirty="0" err="1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sz="24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Diagnosa</a:t>
            </a:r>
            <a:endParaRPr lang="en-US" sz="2000" dirty="0" smtClean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en-US" sz="20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i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2400" i="1" dirty="0" err="1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sz="2400" i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Diagnosa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21233"/>
              </p:ext>
            </p:extLst>
          </p:nvPr>
        </p:nvGraphicFramePr>
        <p:xfrm>
          <a:off x="934844" y="1848385"/>
          <a:ext cx="9637906" cy="3694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6129">
                  <a:extLst>
                    <a:ext uri="{9D8B030D-6E8A-4147-A177-3AD203B41FA5}">
                      <a16:colId xmlns:a16="http://schemas.microsoft.com/office/drawing/2014/main" val="9300301"/>
                    </a:ext>
                  </a:extLst>
                </a:gridCol>
                <a:gridCol w="180202">
                  <a:extLst>
                    <a:ext uri="{9D8B030D-6E8A-4147-A177-3AD203B41FA5}">
                      <a16:colId xmlns:a16="http://schemas.microsoft.com/office/drawing/2014/main" val="994144873"/>
                    </a:ext>
                  </a:extLst>
                </a:gridCol>
                <a:gridCol w="2042969">
                  <a:extLst>
                    <a:ext uri="{9D8B030D-6E8A-4147-A177-3AD203B41FA5}">
                      <a16:colId xmlns:a16="http://schemas.microsoft.com/office/drawing/2014/main" val="2418970621"/>
                    </a:ext>
                  </a:extLst>
                </a:gridCol>
                <a:gridCol w="6468606">
                  <a:extLst>
                    <a:ext uri="{9D8B030D-6E8A-4147-A177-3AD203B41FA5}">
                      <a16:colId xmlns:a16="http://schemas.microsoft.com/office/drawing/2014/main" val="3705675765"/>
                    </a:ext>
                  </a:extLst>
                </a:gridCol>
              </a:tblGrid>
              <a:tr h="8388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Nama Penyakit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Gejala Penyakit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3803499"/>
                  </a:ext>
                </a:extLst>
              </a:tr>
              <a:tr h="584511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Kanker Otak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Mual , Kejang kejang, gangguan hormon, mimisan, nyeri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5514284"/>
                  </a:ext>
                </a:extLst>
              </a:tr>
              <a:tr h="1265776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Radang</a:t>
                      </a:r>
                      <a:r>
                        <a:rPr lang="id-ID" sz="1200">
                          <a:effectLst/>
                        </a:rPr>
                        <a:t> Otak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Pusing, mual , kejang kejang, lambat daya tangkap , mimisan</a:t>
                      </a:r>
                      <a:endParaRPr lang="en-US" sz="1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Muntah darah , lemes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9151159"/>
                  </a:ext>
                </a:extLst>
              </a:tr>
              <a:tr h="456836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90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Migrain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Pusing, sakit kepala sebelah, Mual , Lemes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832993"/>
                  </a:ext>
                </a:extLst>
              </a:tr>
              <a:tr h="548603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Vertigo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Pusing 7 Keliling, Lemes , Mual , Nyeri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8328678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213815" y="5836147"/>
            <a:ext cx="233775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9363" algn="ctr"/>
                <a:tab pos="349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9363" algn="ctr"/>
                <a:tab pos="349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9363" algn="ctr"/>
                <a:tab pos="349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9363" algn="ctr"/>
                <a:tab pos="349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9363" algn="ctr"/>
                <a:tab pos="349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9363" algn="ctr"/>
                <a:tab pos="349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9363" algn="ctr"/>
                <a:tab pos="349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9363" algn="ctr"/>
                <a:tab pos="349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9363" algn="ctr"/>
                <a:tab pos="349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9363" algn="ctr"/>
                <a:tab pos="3498850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id-ID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Tabel 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.1</a:t>
            </a:r>
            <a:r>
              <a:rPr kumimoji="0" lang="id-ID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Tabel Diagnosa	</a:t>
            </a:r>
            <a:endParaRPr kumimoji="0" lang="id-ID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103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241107"/>
              </p:ext>
            </p:extLst>
          </p:nvPr>
        </p:nvGraphicFramePr>
        <p:xfrm>
          <a:off x="488811" y="829785"/>
          <a:ext cx="5952931" cy="54425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5972">
                  <a:extLst>
                    <a:ext uri="{9D8B030D-6E8A-4147-A177-3AD203B41FA5}">
                      <a16:colId xmlns:a16="http://schemas.microsoft.com/office/drawing/2014/main" val="1479664970"/>
                    </a:ext>
                  </a:extLst>
                </a:gridCol>
                <a:gridCol w="2254366">
                  <a:extLst>
                    <a:ext uri="{9D8B030D-6E8A-4147-A177-3AD203B41FA5}">
                      <a16:colId xmlns:a16="http://schemas.microsoft.com/office/drawing/2014/main" val="1522109117"/>
                    </a:ext>
                  </a:extLst>
                </a:gridCol>
                <a:gridCol w="649177">
                  <a:extLst>
                    <a:ext uri="{9D8B030D-6E8A-4147-A177-3AD203B41FA5}">
                      <a16:colId xmlns:a16="http://schemas.microsoft.com/office/drawing/2014/main" val="788587411"/>
                    </a:ext>
                  </a:extLst>
                </a:gridCol>
                <a:gridCol w="873143">
                  <a:extLst>
                    <a:ext uri="{9D8B030D-6E8A-4147-A177-3AD203B41FA5}">
                      <a16:colId xmlns:a16="http://schemas.microsoft.com/office/drawing/2014/main" val="585198128"/>
                    </a:ext>
                  </a:extLst>
                </a:gridCol>
                <a:gridCol w="914482">
                  <a:extLst>
                    <a:ext uri="{9D8B030D-6E8A-4147-A177-3AD203B41FA5}">
                      <a16:colId xmlns:a16="http://schemas.microsoft.com/office/drawing/2014/main" val="2863765938"/>
                    </a:ext>
                  </a:extLst>
                </a:gridCol>
                <a:gridCol w="715791">
                  <a:extLst>
                    <a:ext uri="{9D8B030D-6E8A-4147-A177-3AD203B41FA5}">
                      <a16:colId xmlns:a16="http://schemas.microsoft.com/office/drawing/2014/main" val="997421191"/>
                    </a:ext>
                  </a:extLst>
                </a:gridCol>
              </a:tblGrid>
              <a:tr h="4535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No.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Evidence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P01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P02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P03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P04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extLst>
                  <a:ext uri="{0D108BD9-81ED-4DB2-BD59-A6C34878D82A}">
                    <a16:rowId xmlns:a16="http://schemas.microsoft.com/office/drawing/2014/main" val="3185405841"/>
                  </a:ext>
                </a:extLst>
              </a:tr>
              <a:tr h="4535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G01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Mual Muntah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extLst>
                  <a:ext uri="{0D108BD9-81ED-4DB2-BD59-A6C34878D82A}">
                    <a16:rowId xmlns:a16="http://schemas.microsoft.com/office/drawing/2014/main" val="1559365189"/>
                  </a:ext>
                </a:extLst>
              </a:tr>
              <a:tr h="4535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G02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Kejang kejang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extLst>
                  <a:ext uri="{0D108BD9-81ED-4DB2-BD59-A6C34878D82A}">
                    <a16:rowId xmlns:a16="http://schemas.microsoft.com/office/drawing/2014/main" val="3219380379"/>
                  </a:ext>
                </a:extLst>
              </a:tr>
              <a:tr h="4535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</a:t>
                      </a:r>
                      <a:r>
                        <a:rPr lang="en-US" sz="800">
                          <a:effectLst/>
                        </a:rPr>
                        <a:t>3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Gangguan hormon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extLst>
                  <a:ext uri="{0D108BD9-81ED-4DB2-BD59-A6C34878D82A}">
                    <a16:rowId xmlns:a16="http://schemas.microsoft.com/office/drawing/2014/main" val="3965368473"/>
                  </a:ext>
                </a:extLst>
              </a:tr>
              <a:tr h="4535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Mimisan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extLst>
                  <a:ext uri="{0D108BD9-81ED-4DB2-BD59-A6C34878D82A}">
                    <a16:rowId xmlns:a16="http://schemas.microsoft.com/office/drawing/2014/main" val="1534351182"/>
                  </a:ext>
                </a:extLst>
              </a:tr>
              <a:tr h="4535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</a:t>
                      </a:r>
                      <a:r>
                        <a:rPr lang="en-US" sz="800">
                          <a:effectLst/>
                        </a:rPr>
                        <a:t>5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Nyeri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extLst>
                  <a:ext uri="{0D108BD9-81ED-4DB2-BD59-A6C34878D82A}">
                    <a16:rowId xmlns:a16="http://schemas.microsoft.com/office/drawing/2014/main" val="136368338"/>
                  </a:ext>
                </a:extLst>
              </a:tr>
              <a:tr h="4535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</a:t>
                      </a:r>
                      <a:r>
                        <a:rPr lang="en-US" sz="800">
                          <a:effectLst/>
                        </a:rPr>
                        <a:t>6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Pusing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extLst>
                  <a:ext uri="{0D108BD9-81ED-4DB2-BD59-A6C34878D82A}">
                    <a16:rowId xmlns:a16="http://schemas.microsoft.com/office/drawing/2014/main" val="661782541"/>
                  </a:ext>
                </a:extLst>
              </a:tr>
              <a:tr h="4536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</a:t>
                      </a:r>
                      <a:r>
                        <a:rPr lang="en-US" sz="800">
                          <a:effectLst/>
                        </a:rPr>
                        <a:t>7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Lambat daya tangkap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extLst>
                  <a:ext uri="{0D108BD9-81ED-4DB2-BD59-A6C34878D82A}">
                    <a16:rowId xmlns:a16="http://schemas.microsoft.com/office/drawing/2014/main" val="947426159"/>
                  </a:ext>
                </a:extLst>
              </a:tr>
              <a:tr h="4535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</a:t>
                      </a:r>
                      <a:r>
                        <a:rPr lang="en-US" sz="800">
                          <a:effectLst/>
                        </a:rPr>
                        <a:t>8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Muntah darah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extLst>
                  <a:ext uri="{0D108BD9-81ED-4DB2-BD59-A6C34878D82A}">
                    <a16:rowId xmlns:a16="http://schemas.microsoft.com/office/drawing/2014/main" val="1912881647"/>
                  </a:ext>
                </a:extLst>
              </a:tr>
              <a:tr h="4536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</a:t>
                      </a:r>
                      <a:r>
                        <a:rPr lang="en-US" sz="800">
                          <a:effectLst/>
                        </a:rPr>
                        <a:t>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Sakit kepala sebelah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extLst>
                  <a:ext uri="{0D108BD9-81ED-4DB2-BD59-A6C34878D82A}">
                    <a16:rowId xmlns:a16="http://schemas.microsoft.com/office/drawing/2014/main" val="970837278"/>
                  </a:ext>
                </a:extLst>
              </a:tr>
              <a:tr h="4535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</a:t>
                      </a:r>
                      <a:r>
                        <a:rPr lang="en-US" sz="800">
                          <a:effectLst/>
                        </a:rPr>
                        <a:t>10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Pusing 7 keliling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extLst>
                  <a:ext uri="{0D108BD9-81ED-4DB2-BD59-A6C34878D82A}">
                    <a16:rowId xmlns:a16="http://schemas.microsoft.com/office/drawing/2014/main" val="3333854833"/>
                  </a:ext>
                </a:extLst>
              </a:tr>
              <a:tr h="4535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G11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Lemes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id-ID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id-ID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extLst>
                  <a:ext uri="{0D108BD9-81ED-4DB2-BD59-A6C34878D82A}">
                    <a16:rowId xmlns:a16="http://schemas.microsoft.com/office/drawing/2014/main" val="2229393894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99936" y="6093929"/>
            <a:ext cx="64928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Tabel 3.2 Matrik gejala</a:t>
            </a:r>
            <a:endParaRPr kumimoji="0" lang="id-ID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00025" y="0"/>
            <a:ext cx="26026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2. </a:t>
            </a:r>
            <a:r>
              <a:rPr lang="en-US" altLang="en-US" sz="2000" b="1" i="1" dirty="0" err="1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altLang="en-US" sz="2000" b="1" i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Matrik</a:t>
            </a:r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685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48" y="242870"/>
            <a:ext cx="9404723" cy="1400530"/>
          </a:xfrm>
        </p:spPr>
        <p:txBody>
          <a:bodyPr/>
          <a:lstStyle/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2000" dirty="0" smtClean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altLang="en-US" sz="2000" dirty="0" err="1" smtClean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altLang="en-US" sz="2000" dirty="0" smtClean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altLang="en-US" sz="20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penyakit</a:t>
            </a:r>
            <a:endParaRPr lang="en-US" alt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53797"/>
              </p:ext>
            </p:extLst>
          </p:nvPr>
        </p:nvGraphicFramePr>
        <p:xfrm>
          <a:off x="246062" y="943135"/>
          <a:ext cx="9404722" cy="2528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5432">
                  <a:extLst>
                    <a:ext uri="{9D8B030D-6E8A-4147-A177-3AD203B41FA5}">
                      <a16:colId xmlns:a16="http://schemas.microsoft.com/office/drawing/2014/main" val="249602689"/>
                    </a:ext>
                  </a:extLst>
                </a:gridCol>
                <a:gridCol w="7099290">
                  <a:extLst>
                    <a:ext uri="{9D8B030D-6E8A-4147-A177-3AD203B41FA5}">
                      <a16:colId xmlns:a16="http://schemas.microsoft.com/office/drawing/2014/main" val="2771873899"/>
                    </a:ext>
                  </a:extLst>
                </a:gridCol>
              </a:tblGrid>
              <a:tr h="4004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KODE PENYAKIT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NAMA PENYAKIT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8986363"/>
                  </a:ext>
                </a:extLst>
              </a:tr>
              <a:tr h="4934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54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</a:rPr>
                        <a:t>KANKER </a:t>
                      </a:r>
                      <a:r>
                        <a:rPr lang="id-ID" sz="1200" dirty="0">
                          <a:effectLst/>
                        </a:rPr>
                        <a:t>OTAK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3914789"/>
                  </a:ext>
                </a:extLst>
              </a:tr>
              <a:tr h="5449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SYARAF OTAK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5060509"/>
                  </a:ext>
                </a:extLst>
              </a:tr>
              <a:tr h="5449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MIGRAIN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19303"/>
                  </a:ext>
                </a:extLst>
              </a:tr>
              <a:tr h="5449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P04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VERTIGO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57987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628459" y="3658672"/>
            <a:ext cx="49904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185420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3.3 </a:t>
            </a:r>
            <a:r>
              <a:rPr lang="en-US" altLang="en-US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alt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altLang="en-US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penyakit</a:t>
            </a:r>
            <a:endParaRPr lang="en-US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088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122196"/>
              </p:ext>
            </p:extLst>
          </p:nvPr>
        </p:nvGraphicFramePr>
        <p:xfrm>
          <a:off x="394160" y="834777"/>
          <a:ext cx="6063789" cy="52770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7268">
                  <a:extLst>
                    <a:ext uri="{9D8B030D-6E8A-4147-A177-3AD203B41FA5}">
                      <a16:colId xmlns:a16="http://schemas.microsoft.com/office/drawing/2014/main" val="3042280855"/>
                    </a:ext>
                  </a:extLst>
                </a:gridCol>
                <a:gridCol w="3286521">
                  <a:extLst>
                    <a:ext uri="{9D8B030D-6E8A-4147-A177-3AD203B41FA5}">
                      <a16:colId xmlns:a16="http://schemas.microsoft.com/office/drawing/2014/main" val="2636384313"/>
                    </a:ext>
                  </a:extLst>
                </a:gridCol>
              </a:tblGrid>
              <a:tr h="4289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KODE GEJALA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NAMA GEJALA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7054907"/>
                  </a:ext>
                </a:extLst>
              </a:tr>
              <a:tr h="4289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G01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Mual Muntah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0457313"/>
                  </a:ext>
                </a:extLst>
              </a:tr>
              <a:tr h="4289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G02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Kejang kejang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4579592"/>
                  </a:ext>
                </a:extLst>
              </a:tr>
              <a:tr h="4289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G03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Gangguan hormon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4920149"/>
                  </a:ext>
                </a:extLst>
              </a:tr>
              <a:tr h="5585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G04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Mimisan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963368"/>
                  </a:ext>
                </a:extLst>
              </a:tr>
              <a:tr h="4289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G05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Nyeri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888835"/>
                  </a:ext>
                </a:extLst>
              </a:tr>
              <a:tr h="4289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G06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Pusing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7010005"/>
                  </a:ext>
                </a:extLst>
              </a:tr>
              <a:tr h="4289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G07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Lambat daya tangkap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2141474"/>
                  </a:ext>
                </a:extLst>
              </a:tr>
              <a:tr h="4289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G08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Muntah darah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0040401"/>
                  </a:ext>
                </a:extLst>
              </a:tr>
              <a:tr h="4289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G09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Sakit kepala sebelah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1980534"/>
                  </a:ext>
                </a:extLst>
              </a:tr>
              <a:tr h="4289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G10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Pusing 7 keliling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719930"/>
                  </a:ext>
                </a:extLst>
              </a:tr>
              <a:tr h="4289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G11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lemes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3638186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4160" y="255021"/>
            <a:ext cx="57546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altLang="en-US" sz="2000" dirty="0" err="1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alt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altLang="en-US" sz="2000" dirty="0" err="1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gejala</a:t>
            </a:r>
            <a:endParaRPr lang="en-US" alt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4160" y="6291522"/>
            <a:ext cx="2834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3.4 </a:t>
            </a:r>
            <a:r>
              <a:rPr lang="en-US" altLang="en-US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alt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altLang="en-US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gejala</a:t>
            </a:r>
            <a:endParaRPr lang="en-US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876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141" y="767925"/>
            <a:ext cx="11930745" cy="2749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>
              <a:lnSpc>
                <a:spcPct val="150000"/>
              </a:lnSpc>
              <a:spcAft>
                <a:spcPts val="800"/>
              </a:spcAft>
            </a:pPr>
            <a:r>
              <a:rPr lang="en-US" sz="32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3.2.2. </a:t>
            </a:r>
            <a:r>
              <a:rPr lang="en-US" sz="3200" dirty="0" err="1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Pohon</a:t>
            </a:r>
            <a:r>
              <a:rPr lang="en-US" sz="32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Keputusan</a:t>
            </a:r>
            <a:endParaRPr lang="en-US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D" sz="2800" dirty="0" smtClean="0">
                <a:latin typeface="+mj-lt"/>
                <a:ea typeface="Calibri" panose="020F0502020204030204" pitchFamily="34" charset="0"/>
              </a:rPr>
              <a:t>	</a:t>
            </a:r>
            <a:r>
              <a:rPr lang="id-ID" sz="2800" dirty="0" smtClean="0">
                <a:latin typeface="+mj-lt"/>
                <a:ea typeface="Calibri" panose="020F0502020204030204" pitchFamily="34" charset="0"/>
              </a:rPr>
              <a:t>Diagram </a:t>
            </a:r>
            <a:r>
              <a:rPr lang="id-ID" sz="2800" dirty="0">
                <a:latin typeface="+mj-lt"/>
                <a:ea typeface="Calibri" panose="020F0502020204030204" pitchFamily="34" charset="0"/>
              </a:rPr>
              <a:t>pohon keputusan akan mempermudah untuk menyusun basis pengetahuan dan aturan serta menentukan faktor kepastian dari setiap pelaksanaan identifikasi gejala pada </a:t>
            </a:r>
            <a:r>
              <a:rPr lang="en-US" sz="2800" dirty="0" err="1">
                <a:latin typeface="+mj-lt"/>
                <a:ea typeface="Calibri" panose="020F0502020204030204" pitchFamily="34" charset="0"/>
              </a:rPr>
              <a:t>penyakit</a:t>
            </a:r>
            <a:r>
              <a:rPr lang="en-US" sz="2800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ea typeface="Calibri" panose="020F0502020204030204" pitchFamily="34" charset="0"/>
              </a:rPr>
              <a:t>kepala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801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4" y="551542"/>
            <a:ext cx="9898743" cy="583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4172" y="816617"/>
            <a:ext cx="11596914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>
              <a:lnSpc>
                <a:spcPct val="150000"/>
              </a:lnSpc>
              <a:spcAft>
                <a:spcPts val="800"/>
              </a:spcAft>
            </a:pP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3.2.3. </a:t>
            </a:r>
            <a:r>
              <a:rPr lang="en-US" sz="24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Aturan</a:t>
            </a: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  <a:spcAft>
                <a:spcPts val="800"/>
              </a:spcAft>
            </a:pPr>
            <a:r>
              <a:rPr lang="id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Aturan Rule yang baik akan menghasilkan kesimpulan yang baik pula. Dibawah ini adalah struktur aturan atau rule yang digunakan untuk dalam pembangunan sistem pakar untuk  mendiagnosa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penyakit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kepala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lnSpc>
                <a:spcPct val="150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*Rule 01 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G01 THEN P01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G02 THEN P01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G03 THEN P01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G04 THEN P01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G05 THEN P01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G11 THEN P01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07771" y="2406796"/>
            <a:ext cx="2830286" cy="4134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215" algn="just">
              <a:lnSpc>
                <a:spcPct val="150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*Rule 02 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G01 THEN P02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G02 THEN P02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G04 THEN P02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G06 THEN P02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G07 THEN P02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G08 THEN P02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G11 THEN P02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49371" y="2406796"/>
            <a:ext cx="2873829" cy="2580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215" algn="just">
              <a:lnSpc>
                <a:spcPct val="150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*Rule 03 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G01 THEN P03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G06 THEN P03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G09 THEN P03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G11 THEN P03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16800" y="2406796"/>
            <a:ext cx="2830286" cy="2580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215" algn="just">
              <a:lnSpc>
                <a:spcPct val="150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*Rule 04 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G01 THEN P04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G05 THEN P04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G10 THEN P04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G11 THEN P04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49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379</Words>
  <Application>Microsoft Office PowerPoint</Application>
  <PresentationFormat>Widescreen</PresentationFormat>
  <Paragraphs>191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3. Tabel data penyakit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2018-04-10T06:33:05Z</dcterms:created>
  <dcterms:modified xsi:type="dcterms:W3CDTF">2018-04-10T08:31:39Z</dcterms:modified>
</cp:coreProperties>
</file>