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</p:sldMasterIdLst>
  <p:notesMasterIdLst>
    <p:notesMasterId r:id="rId20"/>
  </p:notesMasterIdLst>
  <p:sldIdLst>
    <p:sldId id="363" r:id="rId2"/>
    <p:sldId id="364" r:id="rId3"/>
    <p:sldId id="365" r:id="rId4"/>
    <p:sldId id="353" r:id="rId5"/>
    <p:sldId id="354" r:id="rId6"/>
    <p:sldId id="366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7" r:id="rId15"/>
    <p:sldId id="368" r:id="rId16"/>
    <p:sldId id="371" r:id="rId17"/>
    <p:sldId id="369" r:id="rId18"/>
    <p:sldId id="37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0C0C0"/>
    <a:srgbClr val="996633"/>
    <a:srgbClr val="CC00CC"/>
    <a:srgbClr val="666633"/>
    <a:srgbClr val="00FFFF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4660"/>
  </p:normalViewPr>
  <p:slideViewPr>
    <p:cSldViewPr>
      <p:cViewPr varScale="1">
        <p:scale>
          <a:sx n="73" d="100"/>
          <a:sy n="73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788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D0D5EF70-3027-42F3-8212-22E717F27120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9EFAE-9E8F-45B1-99E3-D3BFA291570D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439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480C7-0500-467F-90C7-56861F217586}" type="slidenum">
              <a:rPr lang="ja-JP" altLang="en-US"/>
              <a:pPr/>
              <a:t>10</a:t>
            </a:fld>
            <a:endParaRPr lang="en-US" altLang="ja-JP"/>
          </a:p>
        </p:txBody>
      </p:sp>
      <p:sp>
        <p:nvSpPr>
          <p:cNvPr id="434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19147-F4B3-40CA-A76D-850C4A7C895E}" type="slidenum">
              <a:rPr lang="ja-JP" altLang="en-US"/>
              <a:pPr/>
              <a:t>11</a:t>
            </a:fld>
            <a:endParaRPr lang="en-US" altLang="ja-JP"/>
          </a:p>
        </p:txBody>
      </p:sp>
      <p:sp>
        <p:nvSpPr>
          <p:cNvPr id="435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073FC-8F3F-41FE-803D-98D4B9864DA5}" type="slidenum">
              <a:rPr lang="ja-JP" altLang="en-US"/>
              <a:pPr/>
              <a:t>12</a:t>
            </a:fld>
            <a:endParaRPr lang="en-US" altLang="ja-JP"/>
          </a:p>
        </p:txBody>
      </p:sp>
      <p:sp>
        <p:nvSpPr>
          <p:cNvPr id="436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51CD3-0C99-480D-AAC5-78915BE843AA}" type="slidenum">
              <a:rPr lang="ja-JP" altLang="en-US"/>
              <a:pPr/>
              <a:t>13</a:t>
            </a:fld>
            <a:endParaRPr lang="en-US" altLang="ja-JP"/>
          </a:p>
        </p:txBody>
      </p:sp>
      <p:sp>
        <p:nvSpPr>
          <p:cNvPr id="437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7EEE5-4AC4-4FED-8FAC-DFF8AD05AEAF}" type="slidenum">
              <a:rPr lang="ja-JP" altLang="en-US"/>
              <a:pPr/>
              <a:t>14</a:t>
            </a:fld>
            <a:endParaRPr lang="en-US" altLang="ja-JP"/>
          </a:p>
        </p:txBody>
      </p:sp>
      <p:sp>
        <p:nvSpPr>
          <p:cNvPr id="454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99A75-569D-4123-BF25-ED79CFC74C86}" type="slidenum">
              <a:rPr lang="ja-JP" altLang="en-US"/>
              <a:pPr/>
              <a:t>15</a:t>
            </a:fld>
            <a:endParaRPr lang="en-US" altLang="ja-JP"/>
          </a:p>
        </p:txBody>
      </p:sp>
      <p:sp>
        <p:nvSpPr>
          <p:cNvPr id="455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B94EF-BCBE-4FBF-85FE-4ED97A8C271A}" type="slidenum">
              <a:rPr lang="ja-JP" altLang="en-US"/>
              <a:pPr/>
              <a:t>16</a:t>
            </a:fld>
            <a:endParaRPr lang="en-US" altLang="ja-JP"/>
          </a:p>
        </p:txBody>
      </p:sp>
      <p:sp>
        <p:nvSpPr>
          <p:cNvPr id="456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69684-6354-42C3-93D3-58D1BFFB5A2D}" type="slidenum">
              <a:rPr lang="ja-JP" altLang="en-US"/>
              <a:pPr/>
              <a:t>17</a:t>
            </a:fld>
            <a:endParaRPr lang="en-US" altLang="ja-JP"/>
          </a:p>
        </p:txBody>
      </p:sp>
      <p:sp>
        <p:nvSpPr>
          <p:cNvPr id="457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08B76-AA2A-4B71-91AB-7FEC29683D49}" type="slidenum">
              <a:rPr lang="ja-JP" altLang="en-US"/>
              <a:pPr/>
              <a:t>18</a:t>
            </a:fld>
            <a:endParaRPr lang="en-US" altLang="ja-JP"/>
          </a:p>
        </p:txBody>
      </p:sp>
      <p:sp>
        <p:nvSpPr>
          <p:cNvPr id="459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946E4-E72D-4C1D-A1EA-E0D7ED040038}" type="slidenum">
              <a:rPr lang="ja-JP" altLang="en-US"/>
              <a:pPr/>
              <a:t>2</a:t>
            </a:fld>
            <a:endParaRPr lang="en-US" altLang="ja-JP"/>
          </a:p>
        </p:txBody>
      </p:sp>
      <p:sp>
        <p:nvSpPr>
          <p:cNvPr id="441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3D65-43F4-4F0E-A107-2425511541DB}" type="slidenum">
              <a:rPr lang="ja-JP" altLang="en-US"/>
              <a:pPr/>
              <a:t>3</a:t>
            </a:fld>
            <a:endParaRPr lang="en-US" altLang="ja-JP"/>
          </a:p>
        </p:txBody>
      </p:sp>
      <p:sp>
        <p:nvSpPr>
          <p:cNvPr id="452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CD31BC-DDE3-49F7-AD1D-ED83FAB71AF1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429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FC903-1EE6-4004-B9CB-0BF7A15B200F}" type="slidenum">
              <a:rPr lang="ja-JP" altLang="en-US"/>
              <a:pPr/>
              <a:t>5</a:t>
            </a:fld>
            <a:endParaRPr lang="en-US" altLang="ja-JP"/>
          </a:p>
        </p:txBody>
      </p:sp>
      <p:sp>
        <p:nvSpPr>
          <p:cNvPr id="430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84DEC0-7EFE-4A01-AF71-EBE4B2605393}" type="slidenum">
              <a:rPr lang="ja-JP" altLang="en-US"/>
              <a:pPr/>
              <a:t>6</a:t>
            </a:fld>
            <a:endParaRPr lang="en-US" altLang="ja-JP"/>
          </a:p>
        </p:txBody>
      </p:sp>
      <p:sp>
        <p:nvSpPr>
          <p:cNvPr id="453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820C-1296-439A-AE23-750EC4C34E97}" type="slidenum">
              <a:rPr lang="ja-JP" altLang="en-US"/>
              <a:pPr/>
              <a:t>7</a:t>
            </a:fld>
            <a:endParaRPr lang="en-US" altLang="ja-JP"/>
          </a:p>
        </p:txBody>
      </p:sp>
      <p:sp>
        <p:nvSpPr>
          <p:cNvPr id="431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E4F11A-D59E-4F09-93FD-8FD1E80593FC}" type="slidenum">
              <a:rPr lang="ja-JP" altLang="en-US"/>
              <a:pPr/>
              <a:t>8</a:t>
            </a:fld>
            <a:endParaRPr lang="en-US" altLang="ja-JP"/>
          </a:p>
        </p:txBody>
      </p:sp>
      <p:sp>
        <p:nvSpPr>
          <p:cNvPr id="432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814FD2-3AE6-4215-8A3B-9F38797122B6}" type="slidenum">
              <a:rPr lang="ja-JP" altLang="en-US"/>
              <a:pPr/>
              <a:t>9</a:t>
            </a:fld>
            <a:endParaRPr lang="en-US" altLang="ja-JP"/>
          </a:p>
        </p:txBody>
      </p:sp>
      <p:sp>
        <p:nvSpPr>
          <p:cNvPr id="433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114800"/>
            <a:ext cx="64008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105" name="Picture 9" descr="SLAC_logo_hir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17513"/>
            <a:ext cx="2667000" cy="954087"/>
          </a:xfrm>
          <a:prstGeom prst="rect">
            <a:avLst/>
          </a:prstGeom>
          <a:noFill/>
        </p:spPr>
      </p:pic>
      <p:pic>
        <p:nvPicPr>
          <p:cNvPr id="4106" name="Picture 10" descr="stanford_se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76200"/>
            <a:ext cx="1447800" cy="1447800"/>
          </a:xfrm>
          <a:prstGeom prst="rect">
            <a:avLst/>
          </a:prstGeom>
          <a:noFill/>
        </p:spPr>
      </p:pic>
      <p:pic>
        <p:nvPicPr>
          <p:cNvPr id="4103" name="Picture 7" descr="New_DOE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2400"/>
            <a:ext cx="1371600" cy="1371600"/>
          </a:xfrm>
          <a:prstGeom prst="rect">
            <a:avLst/>
          </a:prstGeom>
          <a:noFill/>
        </p:spPr>
      </p:pic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A6023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08" name="Picture 12" descr="slac_logo_2008_rever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138863"/>
            <a:ext cx="1828800" cy="719137"/>
          </a:xfrm>
          <a:prstGeom prst="rect">
            <a:avLst/>
          </a:prstGeom>
          <a:noFill/>
        </p:spPr>
      </p:pic>
      <p:pic>
        <p:nvPicPr>
          <p:cNvPr id="9" name="Picture 11" descr="GEANT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5181600"/>
            <a:ext cx="3184525" cy="776288"/>
          </a:xfrm>
          <a:prstGeom prst="rect">
            <a:avLst/>
          </a:prstGeom>
          <a:noFill/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620000" y="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 dirty="0">
                <a:latin typeface="Arial Narrow" pitchFamily="34" charset="0"/>
                <a:ea typeface="ＭＳ Ｐゴシック" pitchFamily="50" charset="-128"/>
              </a:rPr>
              <a:t>Geant4 </a:t>
            </a:r>
            <a:r>
              <a:rPr lang="en-US" altLang="ja-JP" sz="1600" dirty="0" smtClean="0">
                <a:latin typeface="Arial Narrow" pitchFamily="34" charset="0"/>
                <a:ea typeface="ＭＳ Ｐゴシック" pitchFamily="50" charset="-128"/>
              </a:rPr>
              <a:t>v9.2p02</a:t>
            </a:r>
            <a:endParaRPr lang="en-US" altLang="ja-JP" sz="1600" dirty="0">
              <a:latin typeface="Arial Narrow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UserInterface II - M.Asai (SLAC)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90F321-CDFC-4CEB-A2BA-24B0D0DAFD8D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UserInterface II - M.Asai (SLAC)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C3239E-F000-46A1-AE8B-0557FA755FC9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UserInterface II - M.Asai (SLAC)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DBAB67-EA70-4092-B4EA-CC8BB7B836F0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UserInterface II - M.Asai (SLAC)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0B2CCD-6908-4AF2-A1F5-63693BE5749B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858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UserInterface II - M.Asai (SLAC)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53B8EC-C9B2-4AC9-8209-7930C427BB6D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UserInterface II - M.Asai (SLAC)</a:t>
            </a:r>
            <a:endParaRPr lang="en-US" altLang="ja-JP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A7C797-8E03-4334-A467-AA46EEA18C1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UserInterface II - M.Asai (SLAC)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06E7D2-E509-4D66-ACD9-7DA2947C5A2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UserInterface II - M.Asai (SLAC)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60A35D-F70E-4062-9548-5C906D7888F7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UserInterface II - M.Asai (SLAC)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A6B0E4-5653-43B7-AC5D-20FE215D0F87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UserInterface II - M.Asai (SLAC)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76CA03-8B16-4648-A9A5-085586E0319E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A6023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00200" y="6400800"/>
            <a:ext cx="670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UserInterface II - M.Asai (SLAC)</a:t>
            </a:r>
            <a:endParaRPr lang="en-US" altLang="ja-JP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BCEC136-4C7D-4B62-8758-9850C3174EC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pic>
        <p:nvPicPr>
          <p:cNvPr id="3079" name="Picture 7" descr="slac_logo_2008_reverse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57925"/>
            <a:ext cx="1524000" cy="600075"/>
          </a:xfrm>
          <a:prstGeom prst="rect">
            <a:avLst/>
          </a:prstGeom>
          <a:noFill/>
        </p:spPr>
      </p:pic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38100">
            <a:solidFill>
              <a:srgbClr val="A6023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00400" y="2133600"/>
            <a:ext cx="5486400" cy="2209800"/>
          </a:xfrm>
        </p:spPr>
        <p:txBody>
          <a:bodyPr/>
          <a:lstStyle/>
          <a:p>
            <a:r>
              <a:rPr lang="en-US" altLang="ja-JP" sz="3600">
                <a:ea typeface="ＭＳ Ｐゴシック" pitchFamily="50" charset="-128"/>
              </a:rPr>
              <a:t>User Interface II</a:t>
            </a:r>
            <a:endParaRPr lang="en-US" altLang="ja-JP" sz="2000">
              <a:ea typeface="ＭＳ Ｐゴシック" pitchFamily="50" charset="-128"/>
            </a:endParaRPr>
          </a:p>
        </p:txBody>
      </p:sp>
      <p:sp>
        <p:nvSpPr>
          <p:cNvPr id="4382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4495800"/>
            <a:ext cx="5257800" cy="1524000"/>
          </a:xfrm>
        </p:spPr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Makoto Asai (SLAC)</a:t>
            </a:r>
          </a:p>
          <a:p>
            <a:r>
              <a:rPr lang="en-US" altLang="ja-JP">
                <a:ea typeface="ＭＳ Ｐゴシック" pitchFamily="50" charset="-128"/>
              </a:rPr>
              <a:t>Geant4 Tutorial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Range, unit and candidates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686800" cy="6172200"/>
          </a:xfrm>
          <a:solidFill>
            <a:schemeClr val="bg1"/>
          </a:solidFill>
        </p:spPr>
        <p:txBody>
          <a:bodyPr/>
          <a:lstStyle/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void 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SetRange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(const char*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rangeString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)</a:t>
            </a:r>
          </a:p>
          <a:p>
            <a:r>
              <a:rPr lang="en-US" altLang="ja-JP" sz="1800" dirty="0">
                <a:ea typeface="ＭＳ Ｐゴシック" pitchFamily="50" charset="-128"/>
              </a:rPr>
              <a:t>Available for a command with numeric-type parameters.</a:t>
            </a:r>
          </a:p>
          <a:p>
            <a:r>
              <a:rPr lang="en-US" altLang="ja-JP" sz="1800" dirty="0">
                <a:ea typeface="ＭＳ Ｐゴシック" pitchFamily="50" charset="-128"/>
              </a:rPr>
              <a:t>Range of parameter(s) must be given in C++ syntax.</a:t>
            </a:r>
          </a:p>
          <a:p>
            <a:pPr lvl="1">
              <a:buFont typeface="Webdings" pitchFamily="18" charset="2"/>
              <a:buNone/>
            </a:pP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aCmd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-&gt;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SetRange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("x&gt;0. &amp;&amp; y&gt;z &amp;&amp; z&gt;(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x+y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)");</a:t>
            </a:r>
          </a:p>
          <a:p>
            <a:r>
              <a:rPr lang="en-US" altLang="ja-JP" sz="1800" dirty="0">
                <a:ea typeface="ＭＳ Ｐゴシック" pitchFamily="50" charset="-128"/>
              </a:rPr>
              <a:t>Not only comparison with hard-coded number but also comparison between variables and simple calculation are available.</a:t>
            </a:r>
          </a:p>
          <a:p>
            <a:r>
              <a:rPr lang="en-US" altLang="ja-JP" sz="1800" dirty="0">
                <a:ea typeface="ＭＳ Ｐゴシック" pitchFamily="50" charset="-128"/>
              </a:rPr>
              <a:t>Names of variables must be defined by </a:t>
            </a:r>
            <a:r>
              <a:rPr lang="en-US" altLang="ja-JP" sz="1800" dirty="0" err="1">
                <a:solidFill>
                  <a:srgbClr val="FF0000"/>
                </a:solidFill>
                <a:ea typeface="ＭＳ Ｐゴシック" pitchFamily="50" charset="-128"/>
              </a:rPr>
              <a:t>SetParameterName</a:t>
            </a:r>
            <a:r>
              <a:rPr lang="en-US" altLang="ja-JP" sz="1800" dirty="0">
                <a:ea typeface="ＭＳ Ｐゴシック" pitchFamily="50" charset="-128"/>
              </a:rPr>
              <a:t>() method.</a:t>
            </a:r>
          </a:p>
          <a:p>
            <a:pPr>
              <a:lnSpc>
                <a:spcPct val="14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void 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SetDefaultUnit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(const char*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defUnit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)</a:t>
            </a:r>
          </a:p>
          <a:p>
            <a:r>
              <a:rPr lang="en-US" altLang="ja-JP" sz="1800" dirty="0">
                <a:ea typeface="ＭＳ Ｐゴシック" pitchFamily="50" charset="-128"/>
              </a:rPr>
              <a:t>Available for a command which takes unit.</a:t>
            </a:r>
          </a:p>
          <a:p>
            <a:r>
              <a:rPr lang="en-US" altLang="ja-JP" sz="1800" dirty="0">
                <a:ea typeface="ＭＳ Ｐゴシック" pitchFamily="50" charset="-128"/>
              </a:rPr>
              <a:t>Once the default unit is defined, no other unit of different dimension will be accepted.</a:t>
            </a:r>
          </a:p>
          <a:p>
            <a:r>
              <a:rPr lang="en-US" altLang="ja-JP" sz="1800" dirty="0">
                <a:ea typeface="ＭＳ Ｐゴシック" pitchFamily="50" charset="-128"/>
              </a:rPr>
              <a:t>Alternatively, you can define a dimension (unit category) without setting a default unit.</a:t>
            </a:r>
          </a:p>
          <a:p>
            <a:pPr lvl="2"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void 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SetUnitCategory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(const char*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unitCategory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)</a:t>
            </a:r>
            <a:endParaRPr lang="en-US" altLang="ja-JP" sz="1800" dirty="0">
              <a:ea typeface="ＭＳ Ｐゴシック" pitchFamily="50" charset="-128"/>
            </a:endParaRPr>
          </a:p>
          <a:p>
            <a:pPr>
              <a:lnSpc>
                <a:spcPct val="14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void 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SetCandidates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(const char*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candidateList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)</a:t>
            </a:r>
          </a:p>
          <a:p>
            <a:r>
              <a:rPr lang="en-US" altLang="ja-JP" sz="1800" dirty="0">
                <a:ea typeface="ＭＳ Ｐゴシック" pitchFamily="50" charset="-128"/>
              </a:rPr>
              <a:t>Available for a command with string type parameter</a:t>
            </a:r>
          </a:p>
          <a:p>
            <a:r>
              <a:rPr lang="en-US" altLang="ja-JP" sz="1800" dirty="0">
                <a:ea typeface="ＭＳ Ｐゴシック" pitchFamily="50" charset="-128"/>
              </a:rPr>
              <a:t>Candidates must be delimited by a space.</a:t>
            </a:r>
          </a:p>
          <a:p>
            <a:r>
              <a:rPr lang="en-US" altLang="ja-JP" sz="1800" dirty="0">
                <a:ea typeface="ＭＳ Ｐゴシック" pitchFamily="50" charset="-128"/>
              </a:rPr>
              <a:t>Candidates can be dynamically updated.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UserInterface II - M.Asai (SLAC)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8090F8-9388-40B1-9223-7004CA08AF62}" type="slidenum">
              <a:rPr lang="ja-JP" altLang="en-US"/>
              <a:pPr/>
              <a:t>10</a:t>
            </a:fld>
            <a:endParaRPr lang="en-US" altLang="ja-JP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762000"/>
          </a:xfrm>
        </p:spPr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Available state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685800"/>
            <a:ext cx="6934200" cy="60960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void 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AvailableForStates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(G4ApplicationState s1,…)</a:t>
            </a:r>
          </a:p>
          <a:p>
            <a:pPr>
              <a:lnSpc>
                <a:spcPct val="110000"/>
              </a:lnSpc>
            </a:pPr>
            <a:r>
              <a:rPr lang="en-US" altLang="ja-JP" sz="1800" dirty="0">
                <a:ea typeface="ＭＳ Ｐゴシック" pitchFamily="50" charset="-128"/>
              </a:rPr>
              <a:t>Define command's applicability for Geant4               </a:t>
            </a:r>
            <a:r>
              <a:rPr lang="en-US" altLang="ja-JP" sz="1800" dirty="0" smtClean="0">
                <a:ea typeface="ＭＳ Ｐゴシック" pitchFamily="50" charset="-128"/>
              </a:rPr>
              <a:t>  application </a:t>
            </a:r>
            <a:r>
              <a:rPr lang="en-US" altLang="ja-JP" sz="1800" dirty="0">
                <a:ea typeface="ＭＳ Ｐゴシック" pitchFamily="50" charset="-128"/>
              </a:rPr>
              <a:t>states.</a:t>
            </a:r>
          </a:p>
          <a:p>
            <a:pPr>
              <a:lnSpc>
                <a:spcPct val="110000"/>
              </a:lnSpc>
            </a:pPr>
            <a:r>
              <a:rPr lang="en-US" altLang="ja-JP" sz="1800" dirty="0">
                <a:ea typeface="ＭＳ Ｐゴシック" pitchFamily="50" charset="-128"/>
              </a:rPr>
              <a:t>Geant4 has six application states.</a:t>
            </a:r>
          </a:p>
          <a:p>
            <a:pPr lvl="1">
              <a:lnSpc>
                <a:spcPct val="110000"/>
              </a:lnSpc>
            </a:pPr>
            <a:r>
              <a:rPr lang="en-US" altLang="ja-JP" sz="1800" dirty="0">
                <a:ea typeface="ＭＳ Ｐゴシック" pitchFamily="50" charset="-128"/>
              </a:rPr>
              <a:t>G4State_PreInit</a:t>
            </a:r>
          </a:p>
          <a:p>
            <a:pPr lvl="2">
              <a:lnSpc>
                <a:spcPct val="110000"/>
              </a:lnSpc>
            </a:pPr>
            <a:r>
              <a:rPr lang="en-US" altLang="ja-JP" sz="1800" dirty="0">
                <a:ea typeface="ＭＳ Ｐゴシック" pitchFamily="50" charset="-128"/>
              </a:rPr>
              <a:t>Material, Geometry, Particle and/or                   </a:t>
            </a:r>
            <a:r>
              <a:rPr lang="en-US" altLang="ja-JP" sz="1800" dirty="0" smtClean="0">
                <a:ea typeface="ＭＳ Ｐゴシック" pitchFamily="50" charset="-128"/>
              </a:rPr>
              <a:t>  Physics </a:t>
            </a:r>
            <a:r>
              <a:rPr lang="en-US" altLang="ja-JP" sz="1800" dirty="0">
                <a:ea typeface="ＭＳ Ｐゴシック" pitchFamily="50" charset="-128"/>
              </a:rPr>
              <a:t>Process need to be initialized</a:t>
            </a:r>
          </a:p>
          <a:p>
            <a:pPr lvl="1">
              <a:lnSpc>
                <a:spcPct val="110000"/>
              </a:lnSpc>
            </a:pPr>
            <a:r>
              <a:rPr lang="en-US" altLang="ja-JP" sz="1800" dirty="0">
                <a:ea typeface="ＭＳ Ｐゴシック" pitchFamily="50" charset="-128"/>
              </a:rPr>
              <a:t>G4State_Idle</a:t>
            </a:r>
          </a:p>
          <a:p>
            <a:pPr lvl="2">
              <a:lnSpc>
                <a:spcPct val="110000"/>
              </a:lnSpc>
            </a:pPr>
            <a:r>
              <a:rPr lang="en-US" altLang="ja-JP" sz="1800" dirty="0">
                <a:ea typeface="ＭＳ Ｐゴシック" pitchFamily="50" charset="-128"/>
              </a:rPr>
              <a:t>Ready to start a run</a:t>
            </a:r>
          </a:p>
          <a:p>
            <a:pPr lvl="1">
              <a:lnSpc>
                <a:spcPct val="110000"/>
              </a:lnSpc>
            </a:pPr>
            <a:r>
              <a:rPr lang="en-US" altLang="ja-JP" sz="1800" dirty="0">
                <a:ea typeface="ＭＳ Ｐゴシック" pitchFamily="50" charset="-128"/>
              </a:rPr>
              <a:t>G4State_GeomClosed</a:t>
            </a:r>
          </a:p>
          <a:p>
            <a:pPr lvl="2">
              <a:lnSpc>
                <a:spcPct val="110000"/>
              </a:lnSpc>
            </a:pPr>
            <a:r>
              <a:rPr lang="en-US" altLang="ja-JP" sz="1800" dirty="0">
                <a:ea typeface="ＭＳ Ｐゴシック" pitchFamily="50" charset="-128"/>
              </a:rPr>
              <a:t>Geometry is optimized and ready to                  </a:t>
            </a:r>
            <a:r>
              <a:rPr lang="en-US" altLang="ja-JP" sz="1800" dirty="0" smtClean="0">
                <a:ea typeface="ＭＳ Ｐゴシック" pitchFamily="50" charset="-128"/>
              </a:rPr>
              <a:t> process </a:t>
            </a:r>
            <a:r>
              <a:rPr lang="en-US" altLang="ja-JP" sz="1800" dirty="0">
                <a:ea typeface="ＭＳ Ｐゴシック" pitchFamily="50" charset="-128"/>
              </a:rPr>
              <a:t>an event</a:t>
            </a:r>
          </a:p>
          <a:p>
            <a:pPr lvl="1">
              <a:lnSpc>
                <a:spcPct val="110000"/>
              </a:lnSpc>
            </a:pPr>
            <a:r>
              <a:rPr lang="en-US" altLang="ja-JP" sz="1800" dirty="0">
                <a:ea typeface="ＭＳ Ｐゴシック" pitchFamily="50" charset="-128"/>
              </a:rPr>
              <a:t>G4State_EventProc</a:t>
            </a:r>
          </a:p>
          <a:p>
            <a:pPr lvl="2">
              <a:lnSpc>
                <a:spcPct val="110000"/>
              </a:lnSpc>
            </a:pPr>
            <a:r>
              <a:rPr lang="en-US" altLang="ja-JP" sz="1800" dirty="0">
                <a:ea typeface="ＭＳ Ｐゴシック" pitchFamily="50" charset="-128"/>
              </a:rPr>
              <a:t>An event is processing</a:t>
            </a:r>
          </a:p>
          <a:p>
            <a:pPr lvl="1">
              <a:lnSpc>
                <a:spcPct val="110000"/>
              </a:lnSpc>
            </a:pPr>
            <a:r>
              <a:rPr lang="en-US" altLang="ja-JP" sz="1800" dirty="0">
                <a:ea typeface="ＭＳ Ｐゴシック" pitchFamily="50" charset="-128"/>
              </a:rPr>
              <a:t>G4State_Quit, G4State_Abort</a:t>
            </a:r>
          </a:p>
          <a:p>
            <a:pPr lvl="2">
              <a:lnSpc>
                <a:spcPct val="110000"/>
              </a:lnSpc>
            </a:pPr>
            <a:r>
              <a:rPr lang="en-US" altLang="ja-JP" sz="1800" dirty="0">
                <a:ea typeface="ＭＳ Ｐゴシック" pitchFamily="50" charset="-128"/>
              </a:rPr>
              <a:t>UI command unavailable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UserInterface II - M.Asai (SLAC)</a:t>
            </a:r>
            <a:endParaRPr lang="en-US" altLang="ja-JP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F8A8AD-DA19-40F1-B18E-9F0D315CC146}" type="slidenum">
              <a:rPr lang="ja-JP" altLang="en-US"/>
              <a:pPr/>
              <a:t>11</a:t>
            </a:fld>
            <a:endParaRPr lang="en-US" altLang="ja-JP"/>
          </a:p>
        </p:txBody>
      </p:sp>
      <p:sp>
        <p:nvSpPr>
          <p:cNvPr id="411652" name="Rectangle 4"/>
          <p:cNvSpPr>
            <a:spLocks noChangeArrowheads="1"/>
          </p:cNvSpPr>
          <p:nvPr/>
        </p:nvSpPr>
        <p:spPr bwMode="auto">
          <a:xfrm>
            <a:off x="6629400" y="17526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>
                <a:ea typeface="ＭＳ Ｐゴシック" pitchFamily="50" charset="-128"/>
              </a:rPr>
              <a:t>PreInit</a:t>
            </a:r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7010400" y="2743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>
                <a:ea typeface="ＭＳ Ｐゴシック" pitchFamily="50" charset="-128"/>
              </a:rPr>
              <a:t>Idle</a:t>
            </a:r>
          </a:p>
        </p:txBody>
      </p: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6248400" y="48006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>
                <a:ea typeface="ＭＳ Ｐゴシック" pitchFamily="50" charset="-128"/>
              </a:rPr>
              <a:t>EventProc</a:t>
            </a: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6096000" y="3810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>
                <a:ea typeface="ＭＳ Ｐゴシック" pitchFamily="50" charset="-128"/>
              </a:rPr>
              <a:t>GeomClosed</a:t>
            </a:r>
          </a:p>
        </p:txBody>
      </p:sp>
      <p:sp>
        <p:nvSpPr>
          <p:cNvPr id="411656" name="Rectangle 8"/>
          <p:cNvSpPr>
            <a:spLocks noChangeArrowheads="1"/>
          </p:cNvSpPr>
          <p:nvPr/>
        </p:nvSpPr>
        <p:spPr bwMode="auto">
          <a:xfrm>
            <a:off x="7543800" y="4267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>
                <a:ea typeface="ＭＳ Ｐゴシック" pitchFamily="50" charset="-128"/>
              </a:rPr>
              <a:t>Quit</a:t>
            </a:r>
          </a:p>
        </p:txBody>
      </p:sp>
      <p:sp>
        <p:nvSpPr>
          <p:cNvPr id="411657" name="Rectangle 9"/>
          <p:cNvSpPr>
            <a:spLocks noChangeArrowheads="1"/>
          </p:cNvSpPr>
          <p:nvPr/>
        </p:nvSpPr>
        <p:spPr bwMode="auto">
          <a:xfrm>
            <a:off x="6477000" y="5791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>
                <a:ea typeface="ＭＳ Ｐゴシック" pitchFamily="50" charset="-128"/>
              </a:rPr>
              <a:t>Abort</a:t>
            </a:r>
          </a:p>
        </p:txBody>
      </p:sp>
      <p:sp>
        <p:nvSpPr>
          <p:cNvPr id="411658" name="Line 10"/>
          <p:cNvSpPr>
            <a:spLocks noChangeShapeType="1"/>
          </p:cNvSpPr>
          <p:nvPr/>
        </p:nvSpPr>
        <p:spPr bwMode="auto">
          <a:xfrm>
            <a:off x="7239000" y="22098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59" name="Line 11"/>
          <p:cNvSpPr>
            <a:spLocks noChangeShapeType="1"/>
          </p:cNvSpPr>
          <p:nvPr/>
        </p:nvSpPr>
        <p:spPr bwMode="auto">
          <a:xfrm flipH="1">
            <a:off x="6781800" y="3200400"/>
            <a:ext cx="8382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60" name="Line 12"/>
          <p:cNvSpPr>
            <a:spLocks noChangeShapeType="1"/>
          </p:cNvSpPr>
          <p:nvPr/>
        </p:nvSpPr>
        <p:spPr bwMode="auto">
          <a:xfrm>
            <a:off x="6781800" y="4267200"/>
            <a:ext cx="762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61" name="Line 13"/>
          <p:cNvSpPr>
            <a:spLocks noChangeShapeType="1"/>
          </p:cNvSpPr>
          <p:nvPr/>
        </p:nvSpPr>
        <p:spPr bwMode="auto">
          <a:xfrm>
            <a:off x="7696200" y="3200400"/>
            <a:ext cx="4572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62" name="AutoShape 14"/>
          <p:cNvSpPr>
            <a:spLocks noChangeArrowheads="1"/>
          </p:cNvSpPr>
          <p:nvPr/>
        </p:nvSpPr>
        <p:spPr bwMode="auto">
          <a:xfrm rot="-756969">
            <a:off x="7467600" y="5257800"/>
            <a:ext cx="1012825" cy="762000"/>
          </a:xfrm>
          <a:custGeom>
            <a:avLst/>
            <a:gdLst>
              <a:gd name="G0" fmla="+- 7780209 0 0"/>
              <a:gd name="G1" fmla="+- -1460620 0 0"/>
              <a:gd name="G2" fmla="+- 7780209 0 -1460620"/>
              <a:gd name="G3" fmla="+- 10800 0 0"/>
              <a:gd name="G4" fmla="+- 0 0 778020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10256 0 0"/>
              <a:gd name="G9" fmla="+- 0 0 -1460620"/>
              <a:gd name="G10" fmla="+- 10256 0 2700"/>
              <a:gd name="G11" fmla="cos G10 7780209"/>
              <a:gd name="G12" fmla="sin G10 7780209"/>
              <a:gd name="G13" fmla="cos 13500 7780209"/>
              <a:gd name="G14" fmla="sin 13500 7780209"/>
              <a:gd name="G15" fmla="+- G11 10800 0"/>
              <a:gd name="G16" fmla="+- G12 10800 0"/>
              <a:gd name="G17" fmla="+- G13 10800 0"/>
              <a:gd name="G18" fmla="+- G14 10800 0"/>
              <a:gd name="G19" fmla="*/ 10256 1 2"/>
              <a:gd name="G20" fmla="+- G19 5400 0"/>
              <a:gd name="G21" fmla="cos G20 7780209"/>
              <a:gd name="G22" fmla="sin G20 7780209"/>
              <a:gd name="G23" fmla="+- G21 10800 0"/>
              <a:gd name="G24" fmla="+- G12 G23 G22"/>
              <a:gd name="G25" fmla="+- G22 G23 G11"/>
              <a:gd name="G26" fmla="cos 10800 7780209"/>
              <a:gd name="G27" fmla="sin 10800 7780209"/>
              <a:gd name="G28" fmla="cos 10256 7780209"/>
              <a:gd name="G29" fmla="sin 10256 778020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460620"/>
              <a:gd name="G36" fmla="sin G34 -1460620"/>
              <a:gd name="G37" fmla="+/ -1460620 778020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10256 G39"/>
              <a:gd name="G43" fmla="sin 1025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996 w 21600"/>
              <a:gd name="T5" fmla="*/ 18852 h 21600"/>
              <a:gd name="T6" fmla="*/ 20541 w 21600"/>
              <a:gd name="T7" fmla="*/ 6807 h 21600"/>
              <a:gd name="T8" fmla="*/ 17634 w 21600"/>
              <a:gd name="T9" fmla="*/ 18447 h 21600"/>
              <a:gd name="T10" fmla="*/ 4313 w 21600"/>
              <a:gd name="T11" fmla="*/ 22639 h 21600"/>
              <a:gd name="T12" fmla="*/ 3134 w 21600"/>
              <a:gd name="T13" fmla="*/ 18605 h 21600"/>
              <a:gd name="T14" fmla="*/ 7169 w 21600"/>
              <a:gd name="T15" fmla="*/ 17426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5872" y="19794"/>
                </a:moveTo>
                <a:cubicBezTo>
                  <a:pt x="7382" y="20622"/>
                  <a:pt x="9077" y="21056"/>
                  <a:pt x="10800" y="21056"/>
                </a:cubicBezTo>
                <a:cubicBezTo>
                  <a:pt x="16464" y="21056"/>
                  <a:pt x="21056" y="16464"/>
                  <a:pt x="21056" y="10800"/>
                </a:cubicBezTo>
                <a:cubicBezTo>
                  <a:pt x="21056" y="9465"/>
                  <a:pt x="20795" y="8144"/>
                  <a:pt x="20289" y="6910"/>
                </a:cubicBezTo>
                <a:lnTo>
                  <a:pt x="20793" y="6704"/>
                </a:lnTo>
                <a:cubicBezTo>
                  <a:pt x="21325" y="8003"/>
                  <a:pt x="21600" y="939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986" y="21600"/>
                  <a:pt x="7201" y="21143"/>
                  <a:pt x="5610" y="20271"/>
                </a:cubicBezTo>
                <a:lnTo>
                  <a:pt x="4313" y="22639"/>
                </a:lnTo>
                <a:lnTo>
                  <a:pt x="3134" y="18605"/>
                </a:lnTo>
                <a:lnTo>
                  <a:pt x="7169" y="17426"/>
                </a:lnTo>
                <a:lnTo>
                  <a:pt x="5872" y="1979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663" name="Rectangle 15"/>
          <p:cNvSpPr>
            <a:spLocks noChangeArrowheads="1"/>
          </p:cNvSpPr>
          <p:nvPr/>
        </p:nvSpPr>
        <p:spPr bwMode="auto">
          <a:xfrm>
            <a:off x="5715000" y="1524000"/>
            <a:ext cx="3200400" cy="388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6172200" y="2270125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>
                <a:latin typeface="Comic Sans MS" pitchFamily="66" charset="0"/>
                <a:ea typeface="ＭＳ Ｐゴシック" pitchFamily="50" charset="-128"/>
              </a:rPr>
              <a:t>initialize</a:t>
            </a:r>
          </a:p>
        </p:txBody>
      </p:sp>
      <p:sp>
        <p:nvSpPr>
          <p:cNvPr id="411665" name="Text Box 17"/>
          <p:cNvSpPr txBox="1">
            <a:spLocks noChangeArrowheads="1"/>
          </p:cNvSpPr>
          <p:nvPr/>
        </p:nvSpPr>
        <p:spPr bwMode="auto">
          <a:xfrm>
            <a:off x="5867400" y="32004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>
                <a:latin typeface="Comic Sans MS" pitchFamily="66" charset="0"/>
                <a:ea typeface="ＭＳ Ｐゴシック" pitchFamily="50" charset="-128"/>
              </a:rPr>
              <a:t>beamOn</a:t>
            </a:r>
          </a:p>
        </p:txBody>
      </p:sp>
      <p:sp>
        <p:nvSpPr>
          <p:cNvPr id="411666" name="Text Box 18"/>
          <p:cNvSpPr txBox="1">
            <a:spLocks noChangeArrowheads="1"/>
          </p:cNvSpPr>
          <p:nvPr/>
        </p:nvSpPr>
        <p:spPr bwMode="auto">
          <a:xfrm>
            <a:off x="7848600" y="3352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>
                <a:latin typeface="Comic Sans MS" pitchFamily="66" charset="0"/>
                <a:ea typeface="ＭＳ Ｐゴシック" pitchFamily="50" charset="-128"/>
              </a:rPr>
              <a:t>exit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Converting between string and values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9144000" cy="5638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 sz="1800" dirty="0">
                <a:ea typeface="ＭＳ Ｐゴシック" pitchFamily="50" charset="-128"/>
              </a:rPr>
              <a:t>Derivatives of G4UIcommand with numeric and </a:t>
            </a:r>
            <a:r>
              <a:rPr lang="en-US" altLang="ja-JP" sz="1800" dirty="0" err="1">
                <a:ea typeface="ＭＳ Ｐゴシック" pitchFamily="50" charset="-128"/>
              </a:rPr>
              <a:t>boolean</a:t>
            </a:r>
            <a:r>
              <a:rPr lang="en-US" altLang="ja-JP" sz="1800" dirty="0">
                <a:ea typeface="ＭＳ Ｐゴシック" pitchFamily="50" charset="-128"/>
              </a:rPr>
              <a:t> parameters have corresponding conversion methods.</a:t>
            </a:r>
          </a:p>
          <a:p>
            <a:pPr>
              <a:lnSpc>
                <a:spcPct val="130000"/>
              </a:lnSpc>
            </a:pPr>
            <a:r>
              <a:rPr lang="en-US" altLang="ja-JP" sz="1800" dirty="0">
                <a:ea typeface="ＭＳ Ｐゴシック" pitchFamily="50" charset="-128"/>
              </a:rPr>
              <a:t>From a string to value</a:t>
            </a:r>
          </a:p>
          <a:p>
            <a:pPr lvl="1">
              <a:lnSpc>
                <a:spcPct val="13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G4bool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GetNewBoolValue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(const char*)</a:t>
            </a:r>
          </a:p>
          <a:p>
            <a:pPr lvl="1">
              <a:lnSpc>
                <a:spcPct val="13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G4int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GetNewIntValue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(const char*)</a:t>
            </a:r>
          </a:p>
          <a:p>
            <a:pPr lvl="1">
              <a:lnSpc>
                <a:spcPct val="13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G4double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GetNewDoubleValue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(const char*)</a:t>
            </a:r>
          </a:p>
          <a:p>
            <a:pPr lvl="1">
              <a:lnSpc>
                <a:spcPct val="13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G4ThreeVector GetNew3VectorValue(const char*)</a:t>
            </a:r>
          </a:p>
          <a:p>
            <a:pPr lvl="1">
              <a:lnSpc>
                <a:spcPct val="130000"/>
              </a:lnSpc>
            </a:pPr>
            <a:r>
              <a:rPr lang="en-US" altLang="ja-JP" sz="1800" dirty="0">
                <a:ea typeface="ＭＳ Ｐゴシック" pitchFamily="50" charset="-128"/>
              </a:rPr>
              <a:t>To be used in</a:t>
            </a:r>
            <a:r>
              <a:rPr lang="en-US" altLang="ja-JP" sz="1800" dirty="0">
                <a:solidFill>
                  <a:srgbClr val="FFFF00"/>
                </a:solidFill>
                <a:ea typeface="ＭＳ Ｐゴシック" pitchFamily="50" charset="-128"/>
              </a:rPr>
              <a:t> </a:t>
            </a:r>
            <a:r>
              <a:rPr lang="en-US" altLang="ja-JP" sz="1800" dirty="0" err="1">
                <a:solidFill>
                  <a:srgbClr val="FF0000"/>
                </a:solidFill>
                <a:ea typeface="ＭＳ Ｐゴシック" pitchFamily="50" charset="-128"/>
              </a:rPr>
              <a:t>SetNewValue</a:t>
            </a:r>
            <a:r>
              <a:rPr lang="en-US" altLang="ja-JP" sz="1800" dirty="0">
                <a:ea typeface="ＭＳ Ｐゴシック" pitchFamily="50" charset="-128"/>
              </a:rPr>
              <a:t>() method in messenger.</a:t>
            </a:r>
          </a:p>
          <a:p>
            <a:pPr lvl="1">
              <a:lnSpc>
                <a:spcPct val="130000"/>
              </a:lnSpc>
            </a:pP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Unit is taken into account automatically</a:t>
            </a:r>
            <a:r>
              <a:rPr lang="en-US" altLang="ja-JP" sz="1800" dirty="0">
                <a:ea typeface="ＭＳ Ｐゴシック" pitchFamily="50" charset="-128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ja-JP" sz="1800" dirty="0">
                <a:ea typeface="ＭＳ Ｐゴシック" pitchFamily="50" charset="-128"/>
              </a:rPr>
              <a:t>From value to string</a:t>
            </a:r>
          </a:p>
          <a:p>
            <a:pPr lvl="1">
              <a:lnSpc>
                <a:spcPct val="13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G4String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ConvertToString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(...)</a:t>
            </a:r>
          </a:p>
          <a:p>
            <a:pPr lvl="1">
              <a:lnSpc>
                <a:spcPct val="13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G4String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ConvertToString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(...,const char* unit)</a:t>
            </a:r>
          </a:p>
          <a:p>
            <a:pPr lvl="1">
              <a:lnSpc>
                <a:spcPct val="130000"/>
              </a:lnSpc>
            </a:pPr>
            <a:r>
              <a:rPr lang="en-US" altLang="ja-JP" sz="1800" dirty="0">
                <a:ea typeface="ＭＳ Ｐゴシック" pitchFamily="50" charset="-128"/>
              </a:rPr>
              <a:t>To be used in</a:t>
            </a:r>
            <a:r>
              <a:rPr lang="en-US" altLang="ja-JP" sz="1800" dirty="0">
                <a:solidFill>
                  <a:srgbClr val="FFFF00"/>
                </a:solidFill>
                <a:ea typeface="ＭＳ Ｐゴシック" pitchFamily="50" charset="-128"/>
              </a:rPr>
              <a:t> </a:t>
            </a:r>
            <a:r>
              <a:rPr lang="en-US" altLang="ja-JP" sz="1800" dirty="0" err="1">
                <a:solidFill>
                  <a:srgbClr val="FF0000"/>
                </a:solidFill>
                <a:ea typeface="ＭＳ Ｐゴシック" pitchFamily="50" charset="-128"/>
              </a:rPr>
              <a:t>GetCurrentValue</a:t>
            </a:r>
            <a:r>
              <a:rPr lang="en-US" altLang="ja-JP" sz="1800" dirty="0">
                <a:ea typeface="ＭＳ Ｐゴシック" pitchFamily="50" charset="-128"/>
              </a:rPr>
              <a:t>() method in messenger.</a:t>
            </a:r>
          </a:p>
          <a:p>
            <a:pPr lvl="1">
              <a:lnSpc>
                <a:spcPct val="130000"/>
              </a:lnSpc>
              <a:buFont typeface="Webdings" pitchFamily="18" charset="2"/>
              <a:buNone/>
            </a:pPr>
            <a:endParaRPr lang="en-US" altLang="ja-JP" sz="1800" b="1" dirty="0">
              <a:latin typeface="Courier New" pitchFamily="49" charset="0"/>
              <a:ea typeface="ＭＳ Ｐゴシック" pitchFamily="50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UserInterface II - M.Asai (SLAC)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F01986-38D6-45AF-913A-41DE43E3DD26}" type="slidenum">
              <a:rPr lang="ja-JP" altLang="en-US"/>
              <a:pPr/>
              <a:t>12</a:t>
            </a:fld>
            <a:endParaRPr lang="en-US" altLang="ja-JP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SetNewValue and GetCurrentValue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991600" cy="5638800"/>
          </a:xfrm>
        </p:spPr>
        <p:txBody>
          <a:bodyPr/>
          <a:lstStyle/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void A01DetectorConstMessenger</a:t>
            </a:r>
          </a:p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::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SetNewValue</a:t>
            </a:r>
            <a:r>
              <a:rPr lang="en-US" altLang="ja-JP" sz="1800" b="1" dirty="0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(G4UIcommand* command,G4String 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newValue</a:t>
            </a:r>
            <a:r>
              <a:rPr lang="en-US" altLang="ja-JP" sz="1800" b="1" dirty="0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)</a:t>
            </a:r>
          </a:p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{</a:t>
            </a:r>
          </a:p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 if( command==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armCmd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)</a:t>
            </a:r>
          </a:p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 { target-&gt;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SetArmAngle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armCmd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-&gt;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GetNewDoubleValue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newValue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)); }</a:t>
            </a:r>
          </a:p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}</a:t>
            </a:r>
          </a:p>
          <a:p>
            <a:pPr>
              <a:buFont typeface="Webdings" pitchFamily="18" charset="2"/>
              <a:buNone/>
            </a:pPr>
            <a:endParaRPr lang="en-US" altLang="ja-JP" sz="1800" b="1" dirty="0">
              <a:latin typeface="Courier New" pitchFamily="49" charset="0"/>
              <a:ea typeface="ＭＳ Ｐゴシック" pitchFamily="50" charset="-128"/>
            </a:endParaRPr>
          </a:p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G4String A01DetectorConstMessenger</a:t>
            </a:r>
          </a:p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::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GetCurrentValue</a:t>
            </a:r>
            <a:r>
              <a:rPr lang="en-US" altLang="ja-JP" sz="1800" b="1" dirty="0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(G4UIcommand* command)</a:t>
            </a:r>
          </a:p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{</a:t>
            </a:r>
          </a:p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 G4String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cv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;</a:t>
            </a:r>
          </a:p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 if( command==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armCmd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)</a:t>
            </a:r>
          </a:p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 {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cv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=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armCmd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-&gt;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ConvertToString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(target-&gt;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GetArmAngle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(),"deg"); }</a:t>
            </a:r>
          </a:p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 return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cv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; </a:t>
            </a:r>
          </a:p>
          <a:p>
            <a:pPr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}</a:t>
            </a:r>
          </a:p>
          <a:p>
            <a:pPr lvl="1">
              <a:lnSpc>
                <a:spcPct val="130000"/>
              </a:lnSpc>
              <a:buFont typeface="Webdings" pitchFamily="18" charset="2"/>
              <a:buNone/>
            </a:pPr>
            <a:endParaRPr lang="en-US" altLang="ja-JP" sz="1800" b="1" dirty="0">
              <a:latin typeface="Courier New" pitchFamily="49" charset="0"/>
              <a:ea typeface="ＭＳ Ｐゴシック" pitchFamily="50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UserInterface II - M.Asai (SLAC)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88252-8B73-435C-A8B6-F20938B47289}" type="slidenum">
              <a:rPr lang="ja-JP" altLang="en-US"/>
              <a:pPr/>
              <a:t>13</a:t>
            </a:fld>
            <a:endParaRPr lang="en-US" altLang="ja-JP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Defining complicated UI command</a:t>
            </a:r>
          </a:p>
        </p:txBody>
      </p:sp>
      <p:sp>
        <p:nvSpPr>
          <p:cNvPr id="44646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Complicated UI command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altLang="ja-JP" sz="1800" dirty="0">
                <a:ea typeface="ＭＳ Ｐゴシック" pitchFamily="50" charset="-128"/>
              </a:rPr>
              <a:t>Complicated UI command means a UI command with parameters which is not included in the deliverable classes.</a:t>
            </a:r>
          </a:p>
          <a:p>
            <a:pPr lvl="1">
              <a:lnSpc>
                <a:spcPct val="130000"/>
              </a:lnSpc>
            </a:pPr>
            <a:r>
              <a:rPr lang="en-US" altLang="ja-JP" sz="1800" dirty="0">
                <a:ea typeface="ＭＳ Ｐゴシック" pitchFamily="50" charset="-128"/>
              </a:rPr>
              <a:t>G4UIcmdWithoutParameter, G4UIcmdWithAString, G4UIcmdWithABool, G4UIcmdWithAnInteger, G4UIcmdWithADouble, G4UIcmdWithADoubleAndUnit, G4UIcmdWith3Vector, G4UIcmdWith3VectorAndUnit</a:t>
            </a:r>
          </a:p>
          <a:p>
            <a:r>
              <a:rPr lang="en-US" altLang="ja-JP" sz="1800" dirty="0">
                <a:ea typeface="ＭＳ Ｐゴシック" pitchFamily="50" charset="-128"/>
              </a:rPr>
              <a:t>A UI command with other type of parameters must be defined by G4UIcommand base class with G4UIparameter.</a:t>
            </a:r>
          </a:p>
          <a:p>
            <a:pPr lvl="1"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</a:t>
            </a: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G4UIparameter</a:t>
            </a:r>
            <a:r>
              <a:rPr lang="en-US" altLang="ja-JP" sz="1800" dirty="0">
                <a:ea typeface="ＭＳ Ｐゴシック" pitchFamily="50" charset="-128"/>
              </a:rPr>
              <a:t>(const char * </a:t>
            </a:r>
            <a:r>
              <a:rPr lang="en-US" altLang="ja-JP" sz="1800" dirty="0" err="1">
                <a:ea typeface="ＭＳ Ｐゴシック" pitchFamily="50" charset="-128"/>
              </a:rPr>
              <a:t>parName</a:t>
            </a:r>
            <a:r>
              <a:rPr lang="en-US" altLang="ja-JP" sz="1800" dirty="0">
                <a:ea typeface="ＭＳ Ｐゴシック" pitchFamily="50" charset="-128"/>
              </a:rPr>
              <a:t>, </a:t>
            </a:r>
            <a:br>
              <a:rPr lang="en-US" altLang="ja-JP" sz="1800" dirty="0">
                <a:ea typeface="ＭＳ Ｐゴシック" pitchFamily="50" charset="-128"/>
              </a:rPr>
            </a:br>
            <a:r>
              <a:rPr lang="en-US" altLang="ja-JP" sz="1800" dirty="0">
                <a:ea typeface="ＭＳ Ｐゴシック" pitchFamily="50" charset="-128"/>
              </a:rPr>
              <a:t>             char </a:t>
            </a:r>
            <a:r>
              <a:rPr lang="en-US" altLang="ja-JP" sz="1800" dirty="0" err="1">
                <a:ea typeface="ＭＳ Ｐゴシック" pitchFamily="50" charset="-128"/>
              </a:rPr>
              <a:t>theType</a:t>
            </a:r>
            <a:r>
              <a:rPr lang="en-US" altLang="ja-JP" sz="1800" dirty="0">
                <a:ea typeface="ＭＳ Ｐゴシック" pitchFamily="50" charset="-128"/>
              </a:rPr>
              <a:t>, G4bool </a:t>
            </a:r>
            <a:r>
              <a:rPr lang="en-US" altLang="ja-JP" sz="1800" dirty="0" err="1">
                <a:ea typeface="ＭＳ Ｐゴシック" pitchFamily="50" charset="-128"/>
              </a:rPr>
              <a:t>theOmittable</a:t>
            </a:r>
            <a:r>
              <a:rPr lang="en-US" altLang="ja-JP" sz="1800" dirty="0">
                <a:ea typeface="ＭＳ Ｐゴシック" pitchFamily="50" charset="-128"/>
              </a:rPr>
              <a:t>);</a:t>
            </a:r>
          </a:p>
          <a:p>
            <a:pPr lvl="1"/>
            <a:r>
              <a:rPr lang="en-US" altLang="ja-JP" sz="1800" dirty="0">
                <a:ea typeface="ＭＳ Ｐゴシック" pitchFamily="50" charset="-128"/>
              </a:rPr>
              <a:t>“</a:t>
            </a:r>
            <a:r>
              <a:rPr lang="en-US" altLang="ja-JP" sz="1800" dirty="0" err="1">
                <a:ea typeface="ＭＳ Ｐゴシック" pitchFamily="50" charset="-128"/>
              </a:rPr>
              <a:t>parName</a:t>
            </a:r>
            <a:r>
              <a:rPr lang="en-US" altLang="ja-JP" sz="1800" dirty="0">
                <a:ea typeface="ＭＳ Ｐゴシック" pitchFamily="50" charset="-128"/>
              </a:rPr>
              <a:t>" is the name of the parameter which will be used by the range checking and help</a:t>
            </a:r>
          </a:p>
          <a:p>
            <a:pPr lvl="1"/>
            <a:r>
              <a:rPr lang="en-US" altLang="ja-JP" sz="1800" dirty="0">
                <a:ea typeface="ＭＳ Ｐゴシック" pitchFamily="50" charset="-128"/>
              </a:rPr>
              <a:t>"</a:t>
            </a:r>
            <a:r>
              <a:rPr lang="en-US" altLang="ja-JP" sz="1800" dirty="0" err="1">
                <a:ea typeface="ＭＳ Ｐゴシック" pitchFamily="50" charset="-128"/>
              </a:rPr>
              <a:t>theType</a:t>
            </a:r>
            <a:r>
              <a:rPr lang="en-US" altLang="ja-JP" sz="1800" dirty="0">
                <a:ea typeface="ＭＳ Ｐゴシック" pitchFamily="50" charset="-128"/>
              </a:rPr>
              <a:t>" is the type of the parameter.</a:t>
            </a:r>
          </a:p>
          <a:p>
            <a:pPr lvl="2"/>
            <a:r>
              <a:rPr lang="en-US" altLang="ja-JP" sz="1800" dirty="0">
                <a:ea typeface="ＭＳ Ｐゴシック" pitchFamily="50" charset="-128"/>
              </a:rPr>
              <a:t>‘b’ (</a:t>
            </a:r>
            <a:r>
              <a:rPr lang="en-US" altLang="ja-JP" sz="1800" dirty="0" err="1">
                <a:ea typeface="ＭＳ Ｐゴシック" pitchFamily="50" charset="-128"/>
              </a:rPr>
              <a:t>boolean</a:t>
            </a:r>
            <a:r>
              <a:rPr lang="en-US" altLang="ja-JP" sz="1800" dirty="0">
                <a:ea typeface="ＭＳ Ｐゴシック" pitchFamily="50" charset="-128"/>
              </a:rPr>
              <a:t>), ‘</a:t>
            </a:r>
            <a:r>
              <a:rPr lang="en-US" altLang="ja-JP" sz="1800" dirty="0" err="1">
                <a:ea typeface="ＭＳ Ｐゴシック" pitchFamily="50" charset="-128"/>
              </a:rPr>
              <a:t>i</a:t>
            </a:r>
            <a:r>
              <a:rPr lang="en-US" altLang="ja-JP" sz="1800" dirty="0">
                <a:ea typeface="ＭＳ Ｐゴシック" pitchFamily="50" charset="-128"/>
              </a:rPr>
              <a:t>’ (integer), ‘d’ (double), and ‘s’ (string)</a:t>
            </a:r>
          </a:p>
          <a:p>
            <a:pPr lvl="1"/>
            <a:r>
              <a:rPr lang="en-US" altLang="ja-JP" sz="1800" dirty="0">
                <a:ea typeface="ＭＳ Ｐゴシック" pitchFamily="50" charset="-128"/>
              </a:rPr>
              <a:t>Each parameter can take one line of guidance, a default value in case “</a:t>
            </a:r>
            <a:r>
              <a:rPr lang="en-US" altLang="ja-JP" sz="1800" dirty="0" err="1">
                <a:ea typeface="ＭＳ Ｐゴシック" pitchFamily="50" charset="-128"/>
              </a:rPr>
              <a:t>theOmittable</a:t>
            </a:r>
            <a:r>
              <a:rPr lang="en-US" altLang="ja-JP" sz="1800" dirty="0">
                <a:ea typeface="ＭＳ Ｐゴシック" pitchFamily="50" charset="-128"/>
              </a:rPr>
              <a:t>” is true, a range (for numeric type parameter), and a candidate list (for string type parameter).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UserInterface II - M.Asai (SLAC)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F4971-93F8-476C-870A-1281274A6C20}" type="slidenum">
              <a:rPr lang="ja-JP" altLang="en-US"/>
              <a:pPr/>
              <a:t>15</a:t>
            </a:fld>
            <a:endParaRPr lang="en-US" altLang="ja-JP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Complicated UI command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 sz="1800">
                <a:ea typeface="ＭＳ Ｐゴシック" pitchFamily="50" charset="-128"/>
              </a:rPr>
              <a:t>A G4UIcommand object can take arbitrary number of G4UIparameter objects.</a:t>
            </a:r>
          </a:p>
          <a:p>
            <a:pPr lvl="1">
              <a:lnSpc>
                <a:spcPct val="120000"/>
              </a:lnSpc>
            </a:pPr>
            <a:r>
              <a:rPr lang="en-US" altLang="ja-JP" sz="1800">
                <a:ea typeface="ＭＳ Ｐゴシック" pitchFamily="50" charset="-128"/>
              </a:rPr>
              <a:t>Names of parameter must be different to each other (within the command).</a:t>
            </a:r>
          </a:p>
          <a:p>
            <a:pPr lvl="1">
              <a:lnSpc>
                <a:spcPct val="120000"/>
              </a:lnSpc>
            </a:pPr>
            <a:r>
              <a:rPr lang="en-US" altLang="ja-JP" sz="1800">
                <a:ea typeface="ＭＳ Ｐゴシック" pitchFamily="50" charset="-128"/>
              </a:rPr>
              <a:t>It takes arbitrary number of guidance lines.</a:t>
            </a:r>
          </a:p>
          <a:p>
            <a:pPr lvl="1">
              <a:lnSpc>
                <a:spcPct val="120000"/>
              </a:lnSpc>
            </a:pPr>
            <a:r>
              <a:rPr lang="en-US" altLang="ja-JP" sz="1800">
                <a:ea typeface="ＭＳ Ｐゴシック" pitchFamily="50" charset="-128"/>
              </a:rPr>
              <a:t>Availability for Geant4 states can be set.</a:t>
            </a:r>
          </a:p>
          <a:p>
            <a:pPr lvl="1">
              <a:lnSpc>
                <a:spcPct val="120000"/>
              </a:lnSpc>
            </a:pPr>
            <a:r>
              <a:rPr lang="en-US" altLang="ja-JP" sz="1800">
                <a:ea typeface="ＭＳ Ｐゴシック" pitchFamily="50" charset="-128"/>
              </a:rPr>
              <a:t>In addition to ranges defined to individual parameters, it may take another range definition where values of more than one parameters can be compared to each 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UserInterface II - M.Asai (SLAC)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C21AD8-2BF2-412A-BAC4-D5F9BD2CA82F}" type="slidenum">
              <a:rPr lang="ja-JP" altLang="en-US"/>
              <a:pPr/>
              <a:t>16</a:t>
            </a:fld>
            <a:endParaRPr lang="en-US" altLang="ja-JP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altLang="ja-JP" sz="3600">
                <a:ea typeface="ＭＳ Ｐゴシック" pitchFamily="50" charset="-128"/>
              </a:rPr>
              <a:t>/gun/ion command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943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ja-JP" altLang="en-US" sz="180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ionCmd</a:t>
            </a:r>
            <a:r>
              <a:rPr lang="en-US" altLang="ja-JP" sz="1800" dirty="0">
                <a:ea typeface="ＭＳ Ｐゴシック" pitchFamily="50" charset="-128"/>
              </a:rPr>
              <a:t> = new G4UIcommand("/gun/</a:t>
            </a:r>
            <a:r>
              <a:rPr lang="en-US" altLang="ja-JP" sz="1800" dirty="0" err="1">
                <a:ea typeface="ＭＳ Ｐゴシック" pitchFamily="50" charset="-128"/>
              </a:rPr>
              <a:t>ion",this</a:t>
            </a:r>
            <a:r>
              <a:rPr lang="en-US" altLang="ja-JP" sz="1800" dirty="0">
                <a:ea typeface="ＭＳ Ｐゴシック" pitchFamily="50" charset="-128"/>
              </a:rPr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ionCmd</a:t>
            </a:r>
            <a:r>
              <a:rPr lang="en-US" altLang="ja-JP" sz="1800" dirty="0">
                <a:ea typeface="ＭＳ Ｐゴシック" pitchFamily="50" charset="-128"/>
              </a:rPr>
              <a:t>-&gt;</a:t>
            </a:r>
            <a:r>
              <a:rPr lang="en-US" altLang="ja-JP" sz="1800" dirty="0" err="1">
                <a:ea typeface="ＭＳ Ｐゴシック" pitchFamily="50" charset="-128"/>
              </a:rPr>
              <a:t>SetGuidance</a:t>
            </a:r>
            <a:r>
              <a:rPr lang="en-US" altLang="ja-JP" sz="1800" dirty="0">
                <a:ea typeface="ＭＳ Ｐゴシック" pitchFamily="50" charset="-128"/>
              </a:rPr>
              <a:t>("Set properties of ion to be generated.");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ionCmd</a:t>
            </a:r>
            <a:r>
              <a:rPr lang="en-US" altLang="ja-JP" sz="1800" dirty="0">
                <a:ea typeface="ＭＳ Ｐゴシック" pitchFamily="50" charset="-128"/>
              </a:rPr>
              <a:t>-&gt;</a:t>
            </a:r>
            <a:r>
              <a:rPr lang="en-US" altLang="ja-JP" sz="1800" dirty="0" err="1">
                <a:ea typeface="ＭＳ Ｐゴシック" pitchFamily="50" charset="-128"/>
              </a:rPr>
              <a:t>SetGuidance</a:t>
            </a:r>
            <a:r>
              <a:rPr lang="en-US" altLang="ja-JP" sz="1800" dirty="0">
                <a:ea typeface="ＭＳ Ｐゴシック" pitchFamily="50" charset="-128"/>
              </a:rPr>
              <a:t>("[usage] /gun/ion Z A Q");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ionCmd</a:t>
            </a:r>
            <a:r>
              <a:rPr lang="en-US" altLang="ja-JP" sz="1800" dirty="0">
                <a:ea typeface="ＭＳ Ｐゴシック" pitchFamily="50" charset="-128"/>
              </a:rPr>
              <a:t>-&gt;</a:t>
            </a:r>
            <a:r>
              <a:rPr lang="en-US" altLang="ja-JP" sz="1800" dirty="0" err="1">
                <a:ea typeface="ＭＳ Ｐゴシック" pitchFamily="50" charset="-128"/>
              </a:rPr>
              <a:t>SetGuidance</a:t>
            </a:r>
            <a:r>
              <a:rPr lang="en-US" altLang="ja-JP" sz="1800" dirty="0">
                <a:ea typeface="ＭＳ Ｐゴシック" pitchFamily="50" charset="-128"/>
              </a:rPr>
              <a:t>("        Z:(</a:t>
            </a:r>
            <a:r>
              <a:rPr lang="en-US" altLang="ja-JP" sz="1800" dirty="0" err="1">
                <a:ea typeface="ＭＳ Ｐゴシック" pitchFamily="50" charset="-128"/>
              </a:rPr>
              <a:t>int</a:t>
            </a:r>
            <a:r>
              <a:rPr lang="en-US" altLang="ja-JP" sz="1800" dirty="0">
                <a:ea typeface="ＭＳ Ｐゴシック" pitchFamily="50" charset="-128"/>
              </a:rPr>
              <a:t>) </a:t>
            </a:r>
            <a:r>
              <a:rPr lang="en-US" altLang="ja-JP" sz="1800" dirty="0" err="1">
                <a:ea typeface="ＭＳ Ｐゴシック" pitchFamily="50" charset="-128"/>
              </a:rPr>
              <a:t>AtomicNumber</a:t>
            </a:r>
            <a:r>
              <a:rPr lang="en-US" altLang="ja-JP" sz="1800" dirty="0">
                <a:ea typeface="ＭＳ Ｐゴシック" pitchFamily="50" charset="-128"/>
              </a:rPr>
              <a:t>");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ionCmd</a:t>
            </a:r>
            <a:r>
              <a:rPr lang="en-US" altLang="ja-JP" sz="1800" dirty="0">
                <a:ea typeface="ＭＳ Ｐゴシック" pitchFamily="50" charset="-128"/>
              </a:rPr>
              <a:t>-&gt;</a:t>
            </a:r>
            <a:r>
              <a:rPr lang="en-US" altLang="ja-JP" sz="1800" dirty="0" err="1">
                <a:ea typeface="ＭＳ Ｐゴシック" pitchFamily="50" charset="-128"/>
              </a:rPr>
              <a:t>SetGuidance</a:t>
            </a:r>
            <a:r>
              <a:rPr lang="en-US" altLang="ja-JP" sz="1800" dirty="0">
                <a:ea typeface="ＭＳ Ｐゴシック" pitchFamily="50" charset="-128"/>
              </a:rPr>
              <a:t>("        A:(</a:t>
            </a:r>
            <a:r>
              <a:rPr lang="en-US" altLang="ja-JP" sz="1800" dirty="0" err="1">
                <a:ea typeface="ＭＳ Ｐゴシック" pitchFamily="50" charset="-128"/>
              </a:rPr>
              <a:t>int</a:t>
            </a:r>
            <a:r>
              <a:rPr lang="en-US" altLang="ja-JP" sz="1800" dirty="0">
                <a:ea typeface="ＭＳ Ｐゴシック" pitchFamily="50" charset="-128"/>
              </a:rPr>
              <a:t>) </a:t>
            </a:r>
            <a:r>
              <a:rPr lang="en-US" altLang="ja-JP" sz="1800" dirty="0" err="1">
                <a:ea typeface="ＭＳ Ｐゴシック" pitchFamily="50" charset="-128"/>
              </a:rPr>
              <a:t>AtomicMass</a:t>
            </a:r>
            <a:r>
              <a:rPr lang="en-US" altLang="ja-JP" sz="1800" dirty="0">
                <a:ea typeface="ＭＳ Ｐゴシック" pitchFamily="50" charset="-128"/>
              </a:rPr>
              <a:t>");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ionCmd</a:t>
            </a:r>
            <a:r>
              <a:rPr lang="en-US" altLang="ja-JP" sz="1800" dirty="0">
                <a:ea typeface="ＭＳ Ｐゴシック" pitchFamily="50" charset="-128"/>
              </a:rPr>
              <a:t>-&gt;</a:t>
            </a:r>
            <a:r>
              <a:rPr lang="en-US" altLang="ja-JP" sz="1800" dirty="0" err="1">
                <a:ea typeface="ＭＳ Ｐゴシック" pitchFamily="50" charset="-128"/>
              </a:rPr>
              <a:t>SetGuidance</a:t>
            </a:r>
            <a:r>
              <a:rPr lang="en-US" altLang="ja-JP" sz="1800" dirty="0">
                <a:ea typeface="ＭＳ Ｐゴシック" pitchFamily="50" charset="-128"/>
              </a:rPr>
              <a:t>("        Q:(</a:t>
            </a:r>
            <a:r>
              <a:rPr lang="en-US" altLang="ja-JP" sz="1800" dirty="0" err="1">
                <a:ea typeface="ＭＳ Ｐゴシック" pitchFamily="50" charset="-128"/>
              </a:rPr>
              <a:t>int</a:t>
            </a:r>
            <a:r>
              <a:rPr lang="en-US" altLang="ja-JP" sz="1800" dirty="0">
                <a:ea typeface="ＭＳ Ｐゴシック" pitchFamily="50" charset="-128"/>
              </a:rPr>
              <a:t>) Charge of Ion (in unit of e)");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ionCmd</a:t>
            </a:r>
            <a:r>
              <a:rPr lang="en-US" altLang="ja-JP" sz="1800" dirty="0">
                <a:ea typeface="ＭＳ Ｐゴシック" pitchFamily="50" charset="-128"/>
              </a:rPr>
              <a:t>-&gt;</a:t>
            </a:r>
            <a:r>
              <a:rPr lang="en-US" altLang="ja-JP" sz="1800" dirty="0" err="1">
                <a:ea typeface="ＭＳ Ｐゴシック" pitchFamily="50" charset="-128"/>
              </a:rPr>
              <a:t>SetGuidance</a:t>
            </a:r>
            <a:r>
              <a:rPr lang="en-US" altLang="ja-JP" sz="1800" dirty="0">
                <a:ea typeface="ＭＳ Ｐゴシック" pitchFamily="50" charset="-128"/>
              </a:rPr>
              <a:t>("        E:(double) Excitation energy (in </a:t>
            </a:r>
            <a:r>
              <a:rPr lang="en-US" altLang="ja-JP" sz="1800" dirty="0" err="1">
                <a:ea typeface="ＭＳ Ｐゴシック" pitchFamily="50" charset="-128"/>
              </a:rPr>
              <a:t>keV</a:t>
            </a:r>
            <a:r>
              <a:rPr lang="en-US" altLang="ja-JP" sz="1800" dirty="0">
                <a:ea typeface="ＭＳ Ｐゴシック" pitchFamily="50" charset="-128"/>
              </a:rPr>
              <a:t>)");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G4UIparameter* </a:t>
            </a:r>
            <a:r>
              <a:rPr lang="en-US" altLang="ja-JP" sz="1800" dirty="0" err="1">
                <a:ea typeface="ＭＳ Ｐゴシック" pitchFamily="50" charset="-128"/>
              </a:rPr>
              <a:t>param</a:t>
            </a:r>
            <a:r>
              <a:rPr lang="en-US" altLang="ja-JP" sz="1800" dirty="0">
                <a:ea typeface="ＭＳ Ｐゴシック" pitchFamily="50" charset="-128"/>
              </a:rPr>
              <a:t>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param</a:t>
            </a:r>
            <a:r>
              <a:rPr lang="en-US" altLang="ja-JP" sz="1800" dirty="0">
                <a:ea typeface="ＭＳ Ｐゴシック" pitchFamily="50" charset="-128"/>
              </a:rPr>
              <a:t> = new G4UIparameter("</a:t>
            </a:r>
            <a:r>
              <a:rPr lang="en-US" altLang="ja-JP" sz="1800" dirty="0" err="1">
                <a:ea typeface="ＭＳ Ｐゴシック" pitchFamily="50" charset="-128"/>
              </a:rPr>
              <a:t>Z",'i',false</a:t>
            </a:r>
            <a:r>
              <a:rPr lang="en-US" altLang="ja-JP" sz="1800" dirty="0">
                <a:ea typeface="ＭＳ Ｐゴシック" pitchFamily="50" charset="-128"/>
              </a:rPr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ionCmd</a:t>
            </a:r>
            <a:r>
              <a:rPr lang="en-US" altLang="ja-JP" sz="1800" dirty="0">
                <a:ea typeface="ＭＳ Ｐゴシック" pitchFamily="50" charset="-128"/>
              </a:rPr>
              <a:t>-&gt;</a:t>
            </a:r>
            <a:r>
              <a:rPr lang="en-US" altLang="ja-JP" sz="1800" dirty="0" err="1">
                <a:ea typeface="ＭＳ Ｐゴシック" pitchFamily="50" charset="-128"/>
              </a:rPr>
              <a:t>SetParameter</a:t>
            </a:r>
            <a:r>
              <a:rPr lang="en-US" altLang="ja-JP" sz="1800" dirty="0">
                <a:ea typeface="ＭＳ Ｐゴシック" pitchFamily="50" charset="-128"/>
              </a:rPr>
              <a:t>(</a:t>
            </a:r>
            <a:r>
              <a:rPr lang="en-US" altLang="ja-JP" sz="1800" dirty="0" err="1">
                <a:ea typeface="ＭＳ Ｐゴシック" pitchFamily="50" charset="-128"/>
              </a:rPr>
              <a:t>param</a:t>
            </a:r>
            <a:r>
              <a:rPr lang="en-US" altLang="ja-JP" sz="1800" dirty="0">
                <a:ea typeface="ＭＳ Ｐゴシック" pitchFamily="50" charset="-128"/>
              </a:rPr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param</a:t>
            </a:r>
            <a:r>
              <a:rPr lang="en-US" altLang="ja-JP" sz="1800" dirty="0">
                <a:ea typeface="ＭＳ Ｐゴシック" pitchFamily="50" charset="-128"/>
              </a:rPr>
              <a:t> = new G4UIparameter("</a:t>
            </a:r>
            <a:r>
              <a:rPr lang="en-US" altLang="ja-JP" sz="1800" dirty="0" err="1">
                <a:ea typeface="ＭＳ Ｐゴシック" pitchFamily="50" charset="-128"/>
              </a:rPr>
              <a:t>A",'i',false</a:t>
            </a:r>
            <a:r>
              <a:rPr lang="en-US" altLang="ja-JP" sz="1800" dirty="0">
                <a:ea typeface="ＭＳ Ｐゴシック" pitchFamily="50" charset="-128"/>
              </a:rPr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ionCmd</a:t>
            </a:r>
            <a:r>
              <a:rPr lang="en-US" altLang="ja-JP" sz="1800" dirty="0">
                <a:ea typeface="ＭＳ Ｐゴシック" pitchFamily="50" charset="-128"/>
              </a:rPr>
              <a:t>-&gt;</a:t>
            </a:r>
            <a:r>
              <a:rPr lang="en-US" altLang="ja-JP" sz="1800" dirty="0" err="1">
                <a:ea typeface="ＭＳ Ｐゴシック" pitchFamily="50" charset="-128"/>
              </a:rPr>
              <a:t>SetParameter</a:t>
            </a:r>
            <a:r>
              <a:rPr lang="en-US" altLang="ja-JP" sz="1800" dirty="0">
                <a:ea typeface="ＭＳ Ｐゴシック" pitchFamily="50" charset="-128"/>
              </a:rPr>
              <a:t>(</a:t>
            </a:r>
            <a:r>
              <a:rPr lang="en-US" altLang="ja-JP" sz="1800" dirty="0" err="1">
                <a:ea typeface="ＭＳ Ｐゴシック" pitchFamily="50" charset="-128"/>
              </a:rPr>
              <a:t>param</a:t>
            </a:r>
            <a:r>
              <a:rPr lang="en-US" altLang="ja-JP" sz="1800" dirty="0">
                <a:ea typeface="ＭＳ Ｐゴシック" pitchFamily="50" charset="-128"/>
              </a:rPr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param</a:t>
            </a:r>
            <a:r>
              <a:rPr lang="en-US" altLang="ja-JP" sz="1800" dirty="0">
                <a:ea typeface="ＭＳ Ｐゴシック" pitchFamily="50" charset="-128"/>
              </a:rPr>
              <a:t> = new G4UIparameter("</a:t>
            </a:r>
            <a:r>
              <a:rPr lang="en-US" altLang="ja-JP" sz="1800" dirty="0" err="1">
                <a:ea typeface="ＭＳ Ｐゴシック" pitchFamily="50" charset="-128"/>
              </a:rPr>
              <a:t>Q",'i',true</a:t>
            </a:r>
            <a:r>
              <a:rPr lang="en-US" altLang="ja-JP" sz="1800" dirty="0">
                <a:ea typeface="ＭＳ Ｐゴシック" pitchFamily="50" charset="-128"/>
              </a:rPr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param</a:t>
            </a:r>
            <a:r>
              <a:rPr lang="en-US" altLang="ja-JP" sz="1800" dirty="0">
                <a:ea typeface="ＭＳ Ｐゴシック" pitchFamily="50" charset="-128"/>
              </a:rPr>
              <a:t>-&gt;</a:t>
            </a:r>
            <a:r>
              <a:rPr lang="en-US" altLang="ja-JP" sz="1800" dirty="0" err="1">
                <a:ea typeface="ＭＳ Ｐゴシック" pitchFamily="50" charset="-128"/>
              </a:rPr>
              <a:t>SetDefaultValue</a:t>
            </a:r>
            <a:r>
              <a:rPr lang="en-US" altLang="ja-JP" sz="1800" dirty="0">
                <a:ea typeface="ＭＳ Ｐゴシック" pitchFamily="50" charset="-128"/>
              </a:rPr>
              <a:t>("0");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ionCmd</a:t>
            </a:r>
            <a:r>
              <a:rPr lang="en-US" altLang="ja-JP" sz="1800" dirty="0">
                <a:ea typeface="ＭＳ Ｐゴシック" pitchFamily="50" charset="-128"/>
              </a:rPr>
              <a:t>-&gt;</a:t>
            </a:r>
            <a:r>
              <a:rPr lang="en-US" altLang="ja-JP" sz="1800" dirty="0" err="1">
                <a:ea typeface="ＭＳ Ｐゴシック" pitchFamily="50" charset="-128"/>
              </a:rPr>
              <a:t>SetParameter</a:t>
            </a:r>
            <a:r>
              <a:rPr lang="en-US" altLang="ja-JP" sz="1800" dirty="0">
                <a:ea typeface="ＭＳ Ｐゴシック" pitchFamily="50" charset="-128"/>
              </a:rPr>
              <a:t>(</a:t>
            </a:r>
            <a:r>
              <a:rPr lang="en-US" altLang="ja-JP" sz="1800" dirty="0" err="1">
                <a:ea typeface="ＭＳ Ｐゴシック" pitchFamily="50" charset="-128"/>
              </a:rPr>
              <a:t>param</a:t>
            </a:r>
            <a:r>
              <a:rPr lang="en-US" altLang="ja-JP" sz="1800" dirty="0">
                <a:ea typeface="ＭＳ Ｐゴシック" pitchFamily="50" charset="-128"/>
              </a:rPr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param</a:t>
            </a:r>
            <a:r>
              <a:rPr lang="en-US" altLang="ja-JP" sz="1800" dirty="0">
                <a:ea typeface="ＭＳ Ｐゴシック" pitchFamily="50" charset="-128"/>
              </a:rPr>
              <a:t> = new G4UIparameter("</a:t>
            </a:r>
            <a:r>
              <a:rPr lang="en-US" altLang="ja-JP" sz="1800" dirty="0" err="1">
                <a:ea typeface="ＭＳ Ｐゴシック" pitchFamily="50" charset="-128"/>
              </a:rPr>
              <a:t>E",'d',true</a:t>
            </a:r>
            <a:r>
              <a:rPr lang="en-US" altLang="ja-JP" sz="1800" dirty="0">
                <a:ea typeface="ＭＳ Ｐゴシック" pitchFamily="50" charset="-128"/>
              </a:rPr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param</a:t>
            </a:r>
            <a:r>
              <a:rPr lang="en-US" altLang="ja-JP" sz="1800" dirty="0">
                <a:ea typeface="ＭＳ Ｐゴシック" pitchFamily="50" charset="-128"/>
              </a:rPr>
              <a:t>-&gt;</a:t>
            </a:r>
            <a:r>
              <a:rPr lang="en-US" altLang="ja-JP" sz="1800" dirty="0" err="1">
                <a:ea typeface="ＭＳ Ｐゴシック" pitchFamily="50" charset="-128"/>
              </a:rPr>
              <a:t>SetDefaultValue</a:t>
            </a:r>
            <a:r>
              <a:rPr lang="en-US" altLang="ja-JP" sz="1800" dirty="0">
                <a:ea typeface="ＭＳ Ｐゴシック" pitchFamily="50" charset="-128"/>
              </a:rPr>
              <a:t>("0.0");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  </a:t>
            </a:r>
            <a:r>
              <a:rPr lang="en-US" altLang="ja-JP" sz="1800" dirty="0" err="1">
                <a:ea typeface="ＭＳ Ｐゴシック" pitchFamily="50" charset="-128"/>
              </a:rPr>
              <a:t>ionCmd</a:t>
            </a:r>
            <a:r>
              <a:rPr lang="en-US" altLang="ja-JP" sz="1800" dirty="0">
                <a:ea typeface="ＭＳ Ｐゴシック" pitchFamily="50" charset="-128"/>
              </a:rPr>
              <a:t>-&gt;</a:t>
            </a:r>
            <a:r>
              <a:rPr lang="en-US" altLang="ja-JP" sz="1800" dirty="0" err="1">
                <a:ea typeface="ＭＳ Ｐゴシック" pitchFamily="50" charset="-128"/>
              </a:rPr>
              <a:t>SetParameter</a:t>
            </a:r>
            <a:r>
              <a:rPr lang="en-US" altLang="ja-JP" sz="1800" dirty="0">
                <a:ea typeface="ＭＳ Ｐゴシック" pitchFamily="50" charset="-128"/>
              </a:rPr>
              <a:t>(</a:t>
            </a:r>
            <a:r>
              <a:rPr lang="en-US" altLang="ja-JP" sz="1800" dirty="0" err="1">
                <a:ea typeface="ＭＳ Ｐゴシック" pitchFamily="50" charset="-128"/>
              </a:rPr>
              <a:t>param</a:t>
            </a:r>
            <a:r>
              <a:rPr lang="en-US" altLang="ja-JP" sz="1800" dirty="0">
                <a:ea typeface="ＭＳ Ｐゴシック" pitchFamily="50" charset="-128"/>
              </a:rPr>
              <a:t>);</a:t>
            </a: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UserInterface II - M.Asai (SLAC)</a:t>
            </a:r>
            <a:endParaRPr lang="en-US" altLang="ja-JP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43B71D-E9FF-43EB-9D9D-ECE873242B50}" type="slidenum">
              <a:rPr lang="ja-JP" altLang="en-US"/>
              <a:pPr/>
              <a:t>17</a:t>
            </a:fld>
            <a:endParaRPr lang="en-US" altLang="ja-JP"/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486400" y="4191000"/>
            <a:ext cx="320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ea typeface="ＭＳ Ｐゴシック" pitchFamily="50" charset="-128"/>
              </a:rPr>
              <a:t>Parameters are registered along their orders.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Converting string to values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1800" dirty="0">
                <a:ea typeface="ＭＳ Ｐゴシック" pitchFamily="50" charset="-128"/>
              </a:rPr>
              <a:t>For complicated command, convenient conversion method is not available. Please use G4Tokenizer to tokenize the string and convert each token to numerical values.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endParaRPr lang="en-US" altLang="ja-JP" sz="1800" dirty="0">
              <a:ea typeface="ＭＳ Ｐゴシック" pitchFamily="50" charset="-128"/>
            </a:endParaRPr>
          </a:p>
          <a:p>
            <a:pPr lvl="1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 err="1">
                <a:ea typeface="ＭＳ Ｐゴシック" pitchFamily="50" charset="-128"/>
              </a:rPr>
              <a:t>SetNewValue</a:t>
            </a:r>
            <a:r>
              <a:rPr lang="en-US" altLang="ja-JP" sz="1800" dirty="0">
                <a:ea typeface="ＭＳ Ｐゴシック" pitchFamily="50" charset="-128"/>
              </a:rPr>
              <a:t>(G4UIcommand * command,G4String </a:t>
            </a:r>
            <a:r>
              <a:rPr lang="en-US" altLang="ja-JP" sz="1800" dirty="0" err="1">
                <a:ea typeface="ＭＳ Ｐゴシック" pitchFamily="50" charset="-128"/>
              </a:rPr>
              <a:t>newValues</a:t>
            </a:r>
            <a:r>
              <a:rPr lang="en-US" altLang="ja-JP" sz="1800" dirty="0">
                <a:ea typeface="ＭＳ Ｐゴシック" pitchFamily="50" charset="-128"/>
              </a:rPr>
              <a:t>)</a:t>
            </a:r>
          </a:p>
          <a:p>
            <a:pPr lvl="1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{    </a:t>
            </a: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G4Tokenizer</a:t>
            </a:r>
            <a:r>
              <a:rPr lang="en-US" altLang="ja-JP" sz="1800" dirty="0">
                <a:ea typeface="ＭＳ Ｐゴシック" pitchFamily="50" charset="-128"/>
              </a:rPr>
              <a:t> next( </a:t>
            </a:r>
            <a:r>
              <a:rPr lang="en-US" altLang="ja-JP" sz="1800" dirty="0" err="1">
                <a:ea typeface="ＭＳ Ｐゴシック" pitchFamily="50" charset="-128"/>
              </a:rPr>
              <a:t>newValues</a:t>
            </a:r>
            <a:r>
              <a:rPr lang="en-US" altLang="ja-JP" sz="1800" dirty="0">
                <a:ea typeface="ＭＳ Ｐゴシック" pitchFamily="50" charset="-128"/>
              </a:rPr>
              <a:t> );</a:t>
            </a:r>
          </a:p>
          <a:p>
            <a:pPr lvl="2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 err="1">
                <a:ea typeface="ＭＳ Ｐゴシック" pitchFamily="50" charset="-128"/>
              </a:rPr>
              <a:t>fAtomicNumber</a:t>
            </a:r>
            <a:r>
              <a:rPr lang="en-US" altLang="ja-JP" sz="1800" dirty="0">
                <a:ea typeface="ＭＳ Ｐゴシック" pitchFamily="50" charset="-128"/>
              </a:rPr>
              <a:t> = </a:t>
            </a:r>
            <a:r>
              <a:rPr lang="en-US" altLang="ja-JP" sz="1800" dirty="0" err="1">
                <a:ea typeface="ＭＳ Ｐゴシック" pitchFamily="50" charset="-128"/>
              </a:rPr>
              <a:t>StoI</a:t>
            </a:r>
            <a:r>
              <a:rPr lang="en-US" altLang="ja-JP" sz="1800" dirty="0">
                <a:ea typeface="ＭＳ Ｐゴシック" pitchFamily="50" charset="-128"/>
              </a:rPr>
              <a:t>(next());</a:t>
            </a:r>
          </a:p>
          <a:p>
            <a:pPr lvl="2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 err="1">
                <a:ea typeface="ＭＳ Ｐゴシック" pitchFamily="50" charset="-128"/>
              </a:rPr>
              <a:t>fAtomicMass</a:t>
            </a:r>
            <a:r>
              <a:rPr lang="en-US" altLang="ja-JP" sz="1800" dirty="0">
                <a:ea typeface="ＭＳ Ｐゴシック" pitchFamily="50" charset="-128"/>
              </a:rPr>
              <a:t> = </a:t>
            </a:r>
            <a:r>
              <a:rPr lang="en-US" altLang="ja-JP" sz="1800" dirty="0" err="1">
                <a:ea typeface="ＭＳ Ｐゴシック" pitchFamily="50" charset="-128"/>
              </a:rPr>
              <a:t>StoI</a:t>
            </a:r>
            <a:r>
              <a:rPr lang="en-US" altLang="ja-JP" sz="1800" dirty="0">
                <a:ea typeface="ＭＳ Ｐゴシック" pitchFamily="50" charset="-128"/>
              </a:rPr>
              <a:t>(next());</a:t>
            </a:r>
          </a:p>
          <a:p>
            <a:pPr lvl="2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G4String </a:t>
            </a:r>
            <a:r>
              <a:rPr lang="en-US" altLang="ja-JP" sz="1800" dirty="0" err="1">
                <a:ea typeface="ＭＳ Ｐゴシック" pitchFamily="50" charset="-128"/>
              </a:rPr>
              <a:t>sQ</a:t>
            </a:r>
            <a:r>
              <a:rPr lang="en-US" altLang="ja-JP" sz="1800" dirty="0">
                <a:ea typeface="ＭＳ Ｐゴシック" pitchFamily="50" charset="-128"/>
              </a:rPr>
              <a:t> = next();</a:t>
            </a:r>
          </a:p>
          <a:p>
            <a:pPr lvl="2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if (</a:t>
            </a:r>
            <a:r>
              <a:rPr lang="en-US" altLang="ja-JP" sz="1800" dirty="0" err="1">
                <a:ea typeface="ＭＳ Ｐゴシック" pitchFamily="50" charset="-128"/>
              </a:rPr>
              <a:t>sQ.isNull</a:t>
            </a:r>
            <a:r>
              <a:rPr lang="en-US" altLang="ja-JP" sz="1800" dirty="0">
                <a:ea typeface="ＭＳ Ｐゴシック" pitchFamily="50" charset="-128"/>
              </a:rPr>
              <a:t>()) {</a:t>
            </a:r>
          </a:p>
          <a:p>
            <a:pPr lvl="3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 err="1">
                <a:ea typeface="ＭＳ Ｐゴシック" pitchFamily="50" charset="-128"/>
              </a:rPr>
              <a:t>fIonCharge</a:t>
            </a:r>
            <a:r>
              <a:rPr lang="en-US" altLang="ja-JP" sz="1800" dirty="0">
                <a:ea typeface="ＭＳ Ｐゴシック" pitchFamily="50" charset="-128"/>
              </a:rPr>
              <a:t> = </a:t>
            </a:r>
            <a:r>
              <a:rPr lang="en-US" altLang="ja-JP" sz="1800" dirty="0" err="1">
                <a:ea typeface="ＭＳ Ｐゴシック" pitchFamily="50" charset="-128"/>
              </a:rPr>
              <a:t>fAtomicNumber</a:t>
            </a:r>
            <a:r>
              <a:rPr lang="en-US" altLang="ja-JP" sz="1800" dirty="0">
                <a:ea typeface="ＭＳ Ｐゴシック" pitchFamily="50" charset="-128"/>
              </a:rPr>
              <a:t>;</a:t>
            </a:r>
          </a:p>
          <a:p>
            <a:pPr lvl="2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} else {</a:t>
            </a:r>
          </a:p>
          <a:p>
            <a:pPr lvl="3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 err="1">
                <a:ea typeface="ＭＳ Ｐゴシック" pitchFamily="50" charset="-128"/>
              </a:rPr>
              <a:t>fIonCharge</a:t>
            </a:r>
            <a:r>
              <a:rPr lang="en-US" altLang="ja-JP" sz="1800" dirty="0">
                <a:ea typeface="ＭＳ Ｐゴシック" pitchFamily="50" charset="-128"/>
              </a:rPr>
              <a:t> = </a:t>
            </a:r>
            <a:r>
              <a:rPr lang="en-US" altLang="ja-JP" sz="1800" dirty="0" err="1">
                <a:ea typeface="ＭＳ Ｐゴシック" pitchFamily="50" charset="-128"/>
              </a:rPr>
              <a:t>StoI</a:t>
            </a:r>
            <a:r>
              <a:rPr lang="en-US" altLang="ja-JP" sz="1800" dirty="0">
                <a:ea typeface="ＭＳ Ｐゴシック" pitchFamily="50" charset="-128"/>
              </a:rPr>
              <a:t>(</a:t>
            </a:r>
            <a:r>
              <a:rPr lang="en-US" altLang="ja-JP" sz="1800" dirty="0" err="1">
                <a:ea typeface="ＭＳ Ｐゴシック" pitchFamily="50" charset="-128"/>
              </a:rPr>
              <a:t>sQ</a:t>
            </a:r>
            <a:r>
              <a:rPr lang="en-US" altLang="ja-JP" sz="1800" dirty="0">
                <a:ea typeface="ＭＳ Ｐゴシック" pitchFamily="50" charset="-128"/>
              </a:rPr>
              <a:t>);</a:t>
            </a:r>
          </a:p>
          <a:p>
            <a:pPr lvl="3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 err="1">
                <a:ea typeface="ＭＳ Ｐゴシック" pitchFamily="50" charset="-128"/>
              </a:rPr>
              <a:t>sQ</a:t>
            </a:r>
            <a:r>
              <a:rPr lang="en-US" altLang="ja-JP" sz="1800" dirty="0">
                <a:ea typeface="ＭＳ Ｐゴシック" pitchFamily="50" charset="-128"/>
              </a:rPr>
              <a:t> = next();</a:t>
            </a:r>
          </a:p>
          <a:p>
            <a:pPr lvl="3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if (</a:t>
            </a:r>
            <a:r>
              <a:rPr lang="en-US" altLang="ja-JP" sz="1800" dirty="0" err="1">
                <a:ea typeface="ＭＳ Ｐゴシック" pitchFamily="50" charset="-128"/>
              </a:rPr>
              <a:t>sQ.isNull</a:t>
            </a:r>
            <a:r>
              <a:rPr lang="en-US" altLang="ja-JP" sz="1800" dirty="0">
                <a:ea typeface="ＭＳ Ｐゴシック" pitchFamily="50" charset="-128"/>
              </a:rPr>
              <a:t>()) {</a:t>
            </a:r>
          </a:p>
          <a:p>
            <a:pPr lvl="4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 err="1">
                <a:ea typeface="ＭＳ Ｐゴシック" pitchFamily="50" charset="-128"/>
              </a:rPr>
              <a:t>fIonExciteEnergy</a:t>
            </a:r>
            <a:r>
              <a:rPr lang="en-US" altLang="ja-JP" sz="1800" dirty="0">
                <a:ea typeface="ＭＳ Ｐゴシック" pitchFamily="50" charset="-128"/>
              </a:rPr>
              <a:t> = 0.0;</a:t>
            </a:r>
          </a:p>
          <a:p>
            <a:pPr lvl="3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} else {</a:t>
            </a:r>
          </a:p>
          <a:p>
            <a:pPr lvl="4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 err="1">
                <a:ea typeface="ＭＳ Ｐゴシック" pitchFamily="50" charset="-128"/>
              </a:rPr>
              <a:t>fIonExciteEnergy</a:t>
            </a:r>
            <a:r>
              <a:rPr lang="en-US" altLang="ja-JP" sz="1800" dirty="0">
                <a:ea typeface="ＭＳ Ｐゴシック" pitchFamily="50" charset="-128"/>
              </a:rPr>
              <a:t> = </a:t>
            </a:r>
            <a:r>
              <a:rPr lang="en-US" altLang="ja-JP" sz="1800" dirty="0" err="1">
                <a:ea typeface="ＭＳ Ｐゴシック" pitchFamily="50" charset="-128"/>
              </a:rPr>
              <a:t>StoD</a:t>
            </a:r>
            <a:r>
              <a:rPr lang="en-US" altLang="ja-JP" sz="1800" dirty="0">
                <a:ea typeface="ＭＳ Ｐゴシック" pitchFamily="50" charset="-128"/>
              </a:rPr>
              <a:t>(</a:t>
            </a:r>
            <a:r>
              <a:rPr lang="en-US" altLang="ja-JP" sz="1800" dirty="0" err="1">
                <a:ea typeface="ＭＳ Ｐゴシック" pitchFamily="50" charset="-128"/>
              </a:rPr>
              <a:t>sQ</a:t>
            </a:r>
            <a:r>
              <a:rPr lang="en-US" altLang="ja-JP" sz="1800" dirty="0">
                <a:ea typeface="ＭＳ Ｐゴシック" pitchFamily="50" charset="-128"/>
              </a:rPr>
              <a:t>) * </a:t>
            </a:r>
            <a:r>
              <a:rPr lang="en-US" altLang="ja-JP" sz="1800" dirty="0" err="1">
                <a:ea typeface="ＭＳ Ｐゴシック" pitchFamily="50" charset="-128"/>
              </a:rPr>
              <a:t>keV</a:t>
            </a:r>
            <a:r>
              <a:rPr lang="en-US" altLang="ja-JP" sz="1800" dirty="0">
                <a:ea typeface="ＭＳ Ｐゴシック" pitchFamily="50" charset="-128"/>
              </a:rPr>
              <a:t>;</a:t>
            </a:r>
          </a:p>
          <a:p>
            <a:pPr lvl="3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}</a:t>
            </a:r>
          </a:p>
          <a:p>
            <a:pPr lvl="2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}</a:t>
            </a:r>
          </a:p>
          <a:p>
            <a:pPr lvl="2"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dirty="0">
                <a:ea typeface="ＭＳ Ｐゴシック" pitchFamily="50" charset="-128"/>
              </a:rPr>
              <a:t>…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UserInterface II - M.Asai (SLAC)</a:t>
            </a:r>
            <a:endParaRPr lang="en-US" altLang="ja-JP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B833E-F1FC-40F9-8269-359DF7C97E97}" type="slidenum">
              <a:rPr lang="ja-JP" altLang="en-US"/>
              <a:pPr/>
              <a:t>18</a:t>
            </a:fld>
            <a:endParaRPr lang="en-US" altLang="ja-JP"/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4648200" y="2590800"/>
            <a:ext cx="434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ebdings" pitchFamily="18" charset="2"/>
              <a:buChar char="4"/>
            </a:pPr>
            <a:r>
              <a:rPr lang="en-US" altLang="ja-JP" dirty="0">
                <a:solidFill>
                  <a:srgbClr val="FF0000"/>
                </a:solidFill>
                <a:ea typeface="ＭＳ Ｐゴシック" pitchFamily="50" charset="-128"/>
              </a:rPr>
              <a:t>G4UIcommand class has some basic conversion methods.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ebdings" pitchFamily="18" charset="2"/>
              <a:buNone/>
            </a:pPr>
            <a:r>
              <a:rPr lang="en-US" altLang="ja-JP" dirty="0" err="1">
                <a:solidFill>
                  <a:srgbClr val="FF0000"/>
                </a:solidFill>
                <a:ea typeface="ＭＳ Ｐゴシック" pitchFamily="50" charset="-128"/>
              </a:rPr>
              <a:t>StoI</a:t>
            </a:r>
            <a:r>
              <a:rPr lang="en-US" altLang="ja-JP" dirty="0">
                <a:solidFill>
                  <a:srgbClr val="FF0000"/>
                </a:solidFill>
                <a:ea typeface="ＭＳ Ｐゴシック" pitchFamily="50" charset="-128"/>
              </a:rPr>
              <a:t>() : convert string to </a:t>
            </a:r>
            <a:r>
              <a:rPr lang="en-US" altLang="ja-JP" dirty="0" err="1">
                <a:solidFill>
                  <a:srgbClr val="FF0000"/>
                </a:solidFill>
                <a:ea typeface="ＭＳ Ｐゴシック" pitchFamily="50" charset="-128"/>
              </a:rPr>
              <a:t>int</a:t>
            </a:r>
            <a:endParaRPr lang="en-US" altLang="ja-JP" dirty="0">
              <a:solidFill>
                <a:srgbClr val="FF0000"/>
              </a:solidFill>
              <a:ea typeface="ＭＳ Ｐゴシック" pitchFamily="50" charset="-128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ebdings" pitchFamily="18" charset="2"/>
              <a:buNone/>
            </a:pPr>
            <a:r>
              <a:rPr lang="en-US" altLang="ja-JP" dirty="0" err="1">
                <a:solidFill>
                  <a:srgbClr val="FF0000"/>
                </a:solidFill>
                <a:ea typeface="ＭＳ Ｐゴシック" pitchFamily="50" charset="-128"/>
              </a:rPr>
              <a:t>StoD</a:t>
            </a:r>
            <a:r>
              <a:rPr lang="en-US" altLang="ja-JP" dirty="0">
                <a:solidFill>
                  <a:srgbClr val="FF0000"/>
                </a:solidFill>
                <a:ea typeface="ＭＳ Ｐゴシック" pitchFamily="50" charset="-128"/>
              </a:rPr>
              <a:t>() : convert string to double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ebdings" pitchFamily="18" charset="2"/>
              <a:buNone/>
            </a:pPr>
            <a:r>
              <a:rPr lang="en-US" altLang="ja-JP" dirty="0" err="1">
                <a:solidFill>
                  <a:srgbClr val="FF0000"/>
                </a:solidFill>
                <a:ea typeface="ＭＳ Ｐゴシック" pitchFamily="50" charset="-128"/>
              </a:rPr>
              <a:t>ItoS</a:t>
            </a:r>
            <a:r>
              <a:rPr lang="en-US" altLang="ja-JP" dirty="0">
                <a:solidFill>
                  <a:srgbClr val="FF0000"/>
                </a:solidFill>
                <a:ea typeface="ＭＳ Ｐゴシック" pitchFamily="50" charset="-128"/>
              </a:rPr>
              <a:t>() : convert </a:t>
            </a:r>
            <a:r>
              <a:rPr lang="en-US" altLang="ja-JP" dirty="0" err="1">
                <a:solidFill>
                  <a:srgbClr val="FF0000"/>
                </a:solidFill>
                <a:ea typeface="ＭＳ Ｐゴシック" pitchFamily="50" charset="-128"/>
              </a:rPr>
              <a:t>int</a:t>
            </a:r>
            <a:r>
              <a:rPr lang="en-US" altLang="ja-JP" dirty="0">
                <a:solidFill>
                  <a:srgbClr val="FF0000"/>
                </a:solidFill>
                <a:ea typeface="ＭＳ Ｐゴシック" pitchFamily="50" charset="-128"/>
              </a:rPr>
              <a:t> to string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ebdings" pitchFamily="18" charset="2"/>
              <a:buNone/>
            </a:pPr>
            <a:r>
              <a:rPr lang="en-US" altLang="ja-JP" dirty="0" err="1">
                <a:solidFill>
                  <a:srgbClr val="FF0000"/>
                </a:solidFill>
                <a:ea typeface="ＭＳ Ｐゴシック" pitchFamily="50" charset="-128"/>
              </a:rPr>
              <a:t>DtoS</a:t>
            </a:r>
            <a:r>
              <a:rPr lang="en-US" altLang="ja-JP" dirty="0">
                <a:solidFill>
                  <a:srgbClr val="FF0000"/>
                </a:solidFill>
                <a:ea typeface="ＭＳ Ｐゴシック" pitchFamily="50" charset="-128"/>
              </a:rPr>
              <a:t>() : convert double to string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ebdings" pitchFamily="18" charset="2"/>
              <a:buChar char="4"/>
            </a:pPr>
            <a:r>
              <a:rPr lang="en-US" altLang="ja-JP" dirty="0">
                <a:solidFill>
                  <a:srgbClr val="FF0000"/>
                </a:solidFill>
                <a:ea typeface="ＭＳ Ｐゴシック" pitchFamily="50" charset="-128"/>
              </a:rPr>
              <a:t>Be careful of “</a:t>
            </a:r>
            <a:r>
              <a:rPr lang="en-US" altLang="ja-JP" dirty="0" err="1">
                <a:solidFill>
                  <a:srgbClr val="FF0000"/>
                </a:solidFill>
                <a:ea typeface="ＭＳ Ｐゴシック" pitchFamily="50" charset="-128"/>
              </a:rPr>
              <a:t>omittable</a:t>
            </a:r>
            <a:r>
              <a:rPr lang="en-US" altLang="ja-JP" dirty="0">
                <a:solidFill>
                  <a:srgbClr val="FF0000"/>
                </a:solidFill>
                <a:ea typeface="ＭＳ Ｐゴシック" pitchFamily="50" charset="-128"/>
              </a:rPr>
              <a:t>” parameters.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ea typeface="ＭＳ Ｐゴシック" pitchFamily="50" charset="-128"/>
              </a:rPr>
              <a:t>Contents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Mechanism of UI command</a:t>
            </a:r>
          </a:p>
          <a:p>
            <a:r>
              <a:rPr lang="en-US" altLang="ja-JP">
                <a:ea typeface="ＭＳ Ｐゴシック" pitchFamily="50" charset="-128"/>
              </a:rPr>
              <a:t>Defining basic UI command</a:t>
            </a:r>
          </a:p>
          <a:p>
            <a:r>
              <a:rPr lang="en-US" altLang="ja-JP">
                <a:ea typeface="ＭＳ Ｐゴシック" pitchFamily="50" charset="-128"/>
              </a:rPr>
              <a:t>Defining complicated UI command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UserInterface II - M.Asai (SLAC)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3068A6-4D3E-4FF4-9DE2-42D9EF1D298F}" type="slidenum">
              <a:rPr lang="ja-JP" altLang="en-US"/>
              <a:pPr/>
              <a:t>2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Mechanism of UI command</a:t>
            </a:r>
          </a:p>
        </p:txBody>
      </p:sp>
      <p:sp>
        <p:nvSpPr>
          <p:cNvPr id="4423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Mechanism of UI command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UserInterface II - M.Asai (SLAC)</a:t>
            </a:r>
            <a:endParaRPr lang="en-US" altLang="ja-JP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1B3A24-A120-481A-A7E6-145FE2ABD3C3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1219200" y="838200"/>
            <a:ext cx="1371600" cy="60960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2400">
                <a:latin typeface="Times New Roman" pitchFamily="18" charset="0"/>
                <a:ea typeface="ＭＳ Ｐゴシック" pitchFamily="50" charset="-128"/>
              </a:rPr>
              <a:t>(G)UI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990600" y="2819400"/>
            <a:ext cx="1981200" cy="10668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2400">
                <a:latin typeface="Times New Roman" pitchFamily="18" charset="0"/>
                <a:ea typeface="ＭＳ Ｐゴシック" pitchFamily="50" charset="-128"/>
              </a:rPr>
              <a:t>G4UImanager</a:t>
            </a: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3657600" y="1371600"/>
            <a:ext cx="2286000" cy="990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2400">
                <a:solidFill>
                  <a:srgbClr val="FFFF00"/>
                </a:solidFill>
                <a:latin typeface="Times New Roman" pitchFamily="18" charset="0"/>
                <a:ea typeface="ＭＳ Ｐゴシック" pitchFamily="50" charset="-128"/>
              </a:rPr>
              <a:t>messenger</a:t>
            </a:r>
          </a:p>
          <a:p>
            <a:pPr algn="ctr" eaLnBrk="1" hangingPunct="1"/>
            <a:r>
              <a:rPr kumimoji="1" lang="en-US" altLang="ja-JP" sz="2400">
                <a:solidFill>
                  <a:srgbClr val="FFFF00"/>
                </a:solidFill>
                <a:latin typeface="Times New Roman" pitchFamily="18" charset="0"/>
                <a:ea typeface="ＭＳ Ｐゴシック" pitchFamily="50" charset="-128"/>
              </a:rPr>
              <a:t>(G4UImessenger)</a:t>
            </a:r>
          </a:p>
        </p:txBody>
      </p:sp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3581400" y="3200400"/>
            <a:ext cx="2209800" cy="9144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2400">
                <a:latin typeface="Times New Roman" pitchFamily="18" charset="0"/>
                <a:ea typeface="ＭＳ Ｐゴシック" pitchFamily="50" charset="-128"/>
              </a:rPr>
              <a:t>command</a:t>
            </a:r>
          </a:p>
          <a:p>
            <a:pPr algn="ctr" eaLnBrk="1" hangingPunct="1"/>
            <a:r>
              <a:rPr kumimoji="1" lang="en-US" altLang="ja-JP" sz="2400">
                <a:latin typeface="Times New Roman" pitchFamily="18" charset="0"/>
                <a:ea typeface="ＭＳ Ｐゴシック" pitchFamily="50" charset="-128"/>
              </a:rPr>
              <a:t>(G4UIcommand)</a:t>
            </a:r>
          </a:p>
        </p:txBody>
      </p:sp>
      <p:sp>
        <p:nvSpPr>
          <p:cNvPr id="405511" name="Rectangle 7"/>
          <p:cNvSpPr>
            <a:spLocks noChangeArrowheads="1"/>
          </p:cNvSpPr>
          <p:nvPr/>
        </p:nvSpPr>
        <p:spPr bwMode="auto">
          <a:xfrm>
            <a:off x="4267200" y="4572000"/>
            <a:ext cx="2286000" cy="838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2400">
                <a:latin typeface="Times New Roman" pitchFamily="18" charset="0"/>
                <a:ea typeface="ＭＳ Ｐゴシック" pitchFamily="50" charset="-128"/>
              </a:rPr>
              <a:t>G4UIparameter</a:t>
            </a:r>
          </a:p>
        </p:txBody>
      </p:sp>
      <p:sp>
        <p:nvSpPr>
          <p:cNvPr id="405512" name="Rectangle 8"/>
          <p:cNvSpPr>
            <a:spLocks noChangeArrowheads="1"/>
          </p:cNvSpPr>
          <p:nvPr/>
        </p:nvSpPr>
        <p:spPr bwMode="auto">
          <a:xfrm>
            <a:off x="6858000" y="2971800"/>
            <a:ext cx="1676400" cy="9906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50" charset="-128"/>
              </a:rPr>
              <a:t>Target class</a:t>
            </a:r>
          </a:p>
        </p:txBody>
      </p:sp>
      <p:sp>
        <p:nvSpPr>
          <p:cNvPr id="405513" name="Line 9"/>
          <p:cNvSpPr>
            <a:spLocks noChangeShapeType="1"/>
          </p:cNvSpPr>
          <p:nvPr/>
        </p:nvSpPr>
        <p:spPr bwMode="auto">
          <a:xfrm>
            <a:off x="4648200" y="2362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5514" name="Line 10"/>
          <p:cNvSpPr>
            <a:spLocks noChangeShapeType="1"/>
          </p:cNvSpPr>
          <p:nvPr/>
        </p:nvSpPr>
        <p:spPr bwMode="auto">
          <a:xfrm>
            <a:off x="4724400" y="41910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5515" name="Line 11"/>
          <p:cNvSpPr>
            <a:spLocks noChangeShapeType="1"/>
          </p:cNvSpPr>
          <p:nvPr/>
        </p:nvSpPr>
        <p:spPr bwMode="auto">
          <a:xfrm flipH="1">
            <a:off x="2209800" y="1752600"/>
            <a:ext cx="14478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5516" name="Text Box 12"/>
          <p:cNvSpPr txBox="1">
            <a:spLocks noChangeArrowheads="1"/>
          </p:cNvSpPr>
          <p:nvPr/>
        </p:nvSpPr>
        <p:spPr bwMode="auto">
          <a:xfrm>
            <a:off x="2057400" y="1524000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ja-JP" sz="2400">
                <a:latin typeface="Times New Roman" pitchFamily="18" charset="0"/>
                <a:ea typeface="ＭＳ Ｐゴシック" pitchFamily="50" charset="-128"/>
              </a:rPr>
              <a:t>1. register command</a:t>
            </a:r>
          </a:p>
        </p:txBody>
      </p:sp>
      <p:sp>
        <p:nvSpPr>
          <p:cNvPr id="405517" name="Line 13"/>
          <p:cNvSpPr>
            <a:spLocks noChangeShapeType="1"/>
          </p:cNvSpPr>
          <p:nvPr/>
        </p:nvSpPr>
        <p:spPr bwMode="auto">
          <a:xfrm>
            <a:off x="1524000" y="14478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5518" name="Text Box 14"/>
          <p:cNvSpPr txBox="1">
            <a:spLocks noChangeArrowheads="1"/>
          </p:cNvSpPr>
          <p:nvPr/>
        </p:nvSpPr>
        <p:spPr bwMode="auto">
          <a:xfrm>
            <a:off x="304800" y="1600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ja-JP" sz="2400">
                <a:latin typeface="Times New Roman" pitchFamily="18" charset="0"/>
                <a:ea typeface="ＭＳ Ｐゴシック" pitchFamily="50" charset="-128"/>
              </a:rPr>
              <a:t>2. apply</a:t>
            </a:r>
          </a:p>
        </p:txBody>
      </p:sp>
      <p:sp>
        <p:nvSpPr>
          <p:cNvPr id="405519" name="Line 15"/>
          <p:cNvSpPr>
            <a:spLocks noChangeShapeType="1"/>
          </p:cNvSpPr>
          <p:nvPr/>
        </p:nvSpPr>
        <p:spPr bwMode="auto">
          <a:xfrm flipV="1">
            <a:off x="2971800" y="2362200"/>
            <a:ext cx="838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5520" name="Text Box 16"/>
          <p:cNvSpPr txBox="1">
            <a:spLocks noChangeArrowheads="1"/>
          </p:cNvSpPr>
          <p:nvPr/>
        </p:nvSpPr>
        <p:spPr bwMode="auto">
          <a:xfrm>
            <a:off x="3276600" y="2590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ja-JP" sz="2400">
                <a:latin typeface="Times New Roman" pitchFamily="18" charset="0"/>
                <a:ea typeface="ＭＳ Ｐゴシック" pitchFamily="50" charset="-128"/>
              </a:rPr>
              <a:t>3. do it</a:t>
            </a:r>
          </a:p>
        </p:txBody>
      </p:sp>
      <p:sp>
        <p:nvSpPr>
          <p:cNvPr id="405521" name="Line 17"/>
          <p:cNvSpPr>
            <a:spLocks noChangeShapeType="1"/>
          </p:cNvSpPr>
          <p:nvPr/>
        </p:nvSpPr>
        <p:spPr bwMode="auto">
          <a:xfrm>
            <a:off x="5943600" y="1828800"/>
            <a:ext cx="9144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5522" name="Text Box 18"/>
          <p:cNvSpPr txBox="1">
            <a:spLocks noChangeArrowheads="1"/>
          </p:cNvSpPr>
          <p:nvPr/>
        </p:nvSpPr>
        <p:spPr bwMode="auto">
          <a:xfrm>
            <a:off x="6400800" y="2133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ja-JP" sz="2400">
                <a:latin typeface="Times New Roman" pitchFamily="18" charset="0"/>
                <a:ea typeface="ＭＳ Ｐゴシック" pitchFamily="50" charset="-128"/>
              </a:rPr>
              <a:t>4. invoke</a:t>
            </a:r>
          </a:p>
        </p:txBody>
      </p:sp>
      <p:sp>
        <p:nvSpPr>
          <p:cNvPr id="405523" name="Text Box 19"/>
          <p:cNvSpPr txBox="1">
            <a:spLocks noChangeArrowheads="1"/>
          </p:cNvSpPr>
          <p:nvPr/>
        </p:nvSpPr>
        <p:spPr bwMode="auto">
          <a:xfrm>
            <a:off x="152400" y="4038600"/>
            <a:ext cx="35052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ea typeface="ＭＳ Ｐゴシック" pitchFamily="50" charset="-128"/>
              </a:rPr>
              <a:t>To define user’s command :</a:t>
            </a:r>
          </a:p>
          <a:p>
            <a:pPr>
              <a:spcBef>
                <a:spcPct val="50000"/>
              </a:spcBef>
            </a:pPr>
            <a:r>
              <a:rPr lang="en-US" altLang="ja-JP" dirty="0">
                <a:ea typeface="ＭＳ Ｐゴシック" pitchFamily="50" charset="-128"/>
              </a:rPr>
              <a:t>- Object shown in </a:t>
            </a:r>
            <a:r>
              <a:rPr lang="en-US" altLang="ja-JP" dirty="0">
                <a:solidFill>
                  <a:srgbClr val="00B050"/>
                </a:solidFill>
                <a:ea typeface="ＭＳ Ｐゴシック" pitchFamily="50" charset="-128"/>
              </a:rPr>
              <a:t>green</a:t>
            </a:r>
            <a:r>
              <a:rPr lang="en-US" altLang="ja-JP" dirty="0">
                <a:ea typeface="ＭＳ Ｐゴシック" pitchFamily="50" charset="-128"/>
              </a:rPr>
              <a:t> must be </a:t>
            </a:r>
            <a:r>
              <a:rPr lang="en-US" altLang="ja-JP" dirty="0">
                <a:solidFill>
                  <a:srgbClr val="FF0000"/>
                </a:solidFill>
                <a:ea typeface="ＭＳ Ｐゴシック" pitchFamily="50" charset="-128"/>
              </a:rPr>
              <a:t>instantiated</a:t>
            </a:r>
            <a:r>
              <a:rPr lang="en-US" altLang="ja-JP" dirty="0">
                <a:ea typeface="ＭＳ Ｐゴシック" pitchFamily="50" charset="-128"/>
              </a:rPr>
              <a:t> by the user</a:t>
            </a:r>
          </a:p>
          <a:p>
            <a:pPr>
              <a:spcBef>
                <a:spcPct val="50000"/>
              </a:spcBef>
            </a:pPr>
            <a:r>
              <a:rPr lang="en-US" altLang="ja-JP" dirty="0">
                <a:ea typeface="ＭＳ Ｐゴシック" pitchFamily="50" charset="-128"/>
              </a:rPr>
              <a:t>- Class shown in </a:t>
            </a:r>
            <a:r>
              <a:rPr lang="en-US" altLang="ja-JP" dirty="0">
                <a:solidFill>
                  <a:srgbClr val="0070C0"/>
                </a:solidFill>
                <a:ea typeface="ＭＳ Ｐゴシック" pitchFamily="50" charset="-128"/>
              </a:rPr>
              <a:t>blue</a:t>
            </a:r>
            <a:r>
              <a:rPr lang="en-US" altLang="ja-JP" dirty="0">
                <a:ea typeface="ＭＳ Ｐゴシック" pitchFamily="50" charset="-128"/>
              </a:rPr>
              <a:t> must be </a:t>
            </a:r>
            <a:r>
              <a:rPr lang="en-US" altLang="ja-JP" dirty="0">
                <a:solidFill>
                  <a:srgbClr val="FF0000"/>
                </a:solidFill>
                <a:ea typeface="ＭＳ Ｐゴシック" pitchFamily="50" charset="-128"/>
              </a:rPr>
              <a:t>implemented and instantiated </a:t>
            </a:r>
            <a:r>
              <a:rPr lang="en-US" altLang="ja-JP" dirty="0">
                <a:ea typeface="ＭＳ Ｐゴシック" pitchFamily="50" charset="-128"/>
              </a:rPr>
              <a:t>by the user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Messenger class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534400" cy="6019800"/>
          </a:xfrm>
          <a:solidFill>
            <a:schemeClr val="bg1"/>
          </a:solidFill>
        </p:spPr>
        <p:txBody>
          <a:bodyPr/>
          <a:lstStyle/>
          <a:p>
            <a:r>
              <a:rPr lang="en-US" altLang="ja-JP" sz="1800" dirty="0">
                <a:ea typeface="ＭＳ Ｐゴシック" pitchFamily="50" charset="-128"/>
              </a:rPr>
              <a:t>Each messenger class must be derived from </a:t>
            </a: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G4UImessenger</a:t>
            </a:r>
            <a:r>
              <a:rPr lang="en-US" altLang="ja-JP" sz="1800" dirty="0">
                <a:ea typeface="ＭＳ Ｐゴシック" pitchFamily="50" charset="-128"/>
              </a:rPr>
              <a:t> base class. A messenger class can handle more than one UI commands.</a:t>
            </a:r>
          </a:p>
          <a:p>
            <a:r>
              <a:rPr lang="en-US" altLang="ja-JP" sz="1800" dirty="0">
                <a:ea typeface="ＭＳ Ｐゴシック" pitchFamily="50" charset="-128"/>
              </a:rPr>
              <a:t>A messenger class </a:t>
            </a: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should be instantiated by </a:t>
            </a:r>
            <a:r>
              <a:rPr lang="en-US" altLang="ja-JP" sz="1800" dirty="0">
                <a:ea typeface="ＭＳ Ｐゴシック" pitchFamily="50" charset="-128"/>
              </a:rPr>
              <a:t>the constructor of the </a:t>
            </a: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target class </a:t>
            </a:r>
            <a:r>
              <a:rPr lang="en-US" altLang="ja-JP" sz="1800" dirty="0">
                <a:ea typeface="ＭＳ Ｐゴシック" pitchFamily="50" charset="-128"/>
              </a:rPr>
              <a:t>to which commands should be delivered, and </a:t>
            </a: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should be deleted </a:t>
            </a:r>
            <a:r>
              <a:rPr lang="en-US" altLang="ja-JP" sz="1800" dirty="0">
                <a:ea typeface="ＭＳ Ｐゴシック" pitchFamily="50" charset="-128"/>
              </a:rPr>
              <a:t>by the destructor of the target class.</a:t>
            </a:r>
          </a:p>
          <a:p>
            <a:r>
              <a:rPr lang="en-US" altLang="ja-JP" sz="1800" dirty="0">
                <a:ea typeface="ＭＳ Ｐゴシック" pitchFamily="50" charset="-128"/>
              </a:rPr>
              <a:t>Methods of messenger class</a:t>
            </a:r>
          </a:p>
          <a:p>
            <a:pPr lvl="1"/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Constructor</a:t>
            </a:r>
          </a:p>
          <a:p>
            <a:pPr lvl="2"/>
            <a:r>
              <a:rPr lang="en-US" altLang="ja-JP" sz="1800" dirty="0">
                <a:ea typeface="ＭＳ Ｐゴシック" pitchFamily="50" charset="-128"/>
              </a:rPr>
              <a:t>Define (instantiate) commands / command directories</a:t>
            </a:r>
          </a:p>
          <a:p>
            <a:pPr lvl="1"/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Destructor</a:t>
            </a:r>
          </a:p>
          <a:p>
            <a:pPr lvl="2"/>
            <a:r>
              <a:rPr lang="en-US" altLang="ja-JP" sz="1800" dirty="0">
                <a:ea typeface="ＭＳ Ｐゴシック" pitchFamily="50" charset="-128"/>
              </a:rPr>
              <a:t>Delete commands / command directories</a:t>
            </a:r>
          </a:p>
          <a:p>
            <a:pPr lvl="1"/>
            <a:r>
              <a:rPr lang="en-US" altLang="ja-JP" sz="1800" dirty="0">
                <a:ea typeface="ＭＳ Ｐゴシック" pitchFamily="50" charset="-128"/>
              </a:rPr>
              <a:t>void </a:t>
            </a:r>
            <a:r>
              <a:rPr lang="en-US" altLang="ja-JP" sz="1800" dirty="0" err="1">
                <a:solidFill>
                  <a:srgbClr val="FF0000"/>
                </a:solidFill>
                <a:ea typeface="ＭＳ Ｐゴシック" pitchFamily="50" charset="-128"/>
              </a:rPr>
              <a:t>SetNewValue</a:t>
            </a:r>
            <a:r>
              <a:rPr lang="en-US" altLang="ja-JP" sz="1800" dirty="0">
                <a:ea typeface="ＭＳ Ｐゴシック" pitchFamily="50" charset="-128"/>
              </a:rPr>
              <a:t>(G4UIcommand* command, G4String </a:t>
            </a:r>
            <a:r>
              <a:rPr lang="en-US" altLang="ja-JP" sz="1800" dirty="0" err="1">
                <a:ea typeface="ＭＳ Ｐゴシック" pitchFamily="50" charset="-128"/>
              </a:rPr>
              <a:t>newValue</a:t>
            </a:r>
            <a:r>
              <a:rPr lang="en-US" altLang="ja-JP" sz="1800" dirty="0">
                <a:ea typeface="ＭＳ Ｐゴシック" pitchFamily="50" charset="-128"/>
              </a:rPr>
              <a:t>)</a:t>
            </a:r>
          </a:p>
          <a:p>
            <a:pPr lvl="2"/>
            <a:r>
              <a:rPr lang="en-US" altLang="ja-JP" sz="1800" dirty="0">
                <a:ea typeface="ＭＳ Ｐゴシック" pitchFamily="50" charset="-128"/>
              </a:rPr>
              <a:t>Convert "</a:t>
            </a:r>
            <a:r>
              <a:rPr lang="en-US" altLang="ja-JP" sz="1800" dirty="0" err="1">
                <a:ea typeface="ＭＳ Ｐゴシック" pitchFamily="50" charset="-128"/>
              </a:rPr>
              <a:t>newValue</a:t>
            </a:r>
            <a:r>
              <a:rPr lang="en-US" altLang="ja-JP" sz="1800" dirty="0">
                <a:ea typeface="ＭＳ Ｐゴシック" pitchFamily="50" charset="-128"/>
              </a:rPr>
              <a:t>" parameter string to appropriate value(s) and invoke an appropriate method of the target class</a:t>
            </a:r>
          </a:p>
          <a:p>
            <a:pPr lvl="2"/>
            <a:r>
              <a:rPr lang="en-US" altLang="ja-JP" sz="1800" dirty="0">
                <a:ea typeface="ＭＳ Ｐゴシック" pitchFamily="50" charset="-128"/>
              </a:rPr>
              <a:t>This method is invoked when a command is issued.</a:t>
            </a:r>
          </a:p>
          <a:p>
            <a:pPr lvl="1"/>
            <a:r>
              <a:rPr lang="en-US" altLang="ja-JP" sz="1800" dirty="0">
                <a:ea typeface="ＭＳ Ｐゴシック" pitchFamily="50" charset="-128"/>
              </a:rPr>
              <a:t>G4String </a:t>
            </a:r>
            <a:r>
              <a:rPr lang="en-US" altLang="ja-JP" sz="1800" dirty="0" err="1">
                <a:solidFill>
                  <a:srgbClr val="FF0000"/>
                </a:solidFill>
                <a:ea typeface="ＭＳ Ｐゴシック" pitchFamily="50" charset="-128"/>
              </a:rPr>
              <a:t>GetCurrentValue</a:t>
            </a:r>
            <a:r>
              <a:rPr lang="en-US" altLang="ja-JP" sz="1800" dirty="0">
                <a:ea typeface="ＭＳ Ｐゴシック" pitchFamily="50" charset="-128"/>
              </a:rPr>
              <a:t>(G4UIcommand* command)</a:t>
            </a:r>
          </a:p>
          <a:p>
            <a:pPr lvl="2"/>
            <a:r>
              <a:rPr lang="en-US" altLang="ja-JP" sz="1800" dirty="0">
                <a:ea typeface="ＭＳ Ｐゴシック" pitchFamily="50" charset="-128"/>
              </a:rPr>
              <a:t>Access to an appropriate get-method of the target class and convert the current value(s) to a string</a:t>
            </a:r>
          </a:p>
          <a:p>
            <a:pPr lvl="2"/>
            <a:r>
              <a:rPr lang="en-US" altLang="ja-JP" sz="1800" dirty="0">
                <a:ea typeface="ＭＳ Ｐゴシック" pitchFamily="50" charset="-128"/>
              </a:rPr>
              <a:t>This method is invoked when the current value(s) of parameter(s) of a command is asked by (G)UI.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UserInterface II - M.Asai (SLAC)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4CB93-5003-4298-8F9F-9E56146ACA98}" type="slidenum">
              <a:rPr lang="ja-JP" altLang="en-US"/>
              <a:pPr/>
              <a:t>5</a:t>
            </a:fld>
            <a:endParaRPr lang="en-US" altLang="ja-JP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Defining basic UI command</a:t>
            </a:r>
          </a:p>
        </p:txBody>
      </p:sp>
      <p:sp>
        <p:nvSpPr>
          <p:cNvPr id="4444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762000"/>
          </a:xfrm>
        </p:spPr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Definition (instantiation) of a command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2000" dirty="0">
                <a:ea typeface="ＭＳ Ｐゴシック" pitchFamily="50" charset="-128"/>
              </a:rPr>
              <a:t>To be implemented in the </a:t>
            </a:r>
            <a:r>
              <a:rPr lang="en-US" altLang="ja-JP" sz="2000" dirty="0">
                <a:solidFill>
                  <a:srgbClr val="FF0000"/>
                </a:solidFill>
                <a:ea typeface="ＭＳ Ｐゴシック" pitchFamily="50" charset="-128"/>
              </a:rPr>
              <a:t>constructor</a:t>
            </a:r>
            <a:r>
              <a:rPr lang="en-US" altLang="ja-JP" sz="2000" dirty="0">
                <a:ea typeface="ＭＳ Ｐゴシック" pitchFamily="50" charset="-128"/>
              </a:rPr>
              <a:t> of a messenger class.</a:t>
            </a:r>
          </a:p>
          <a:p>
            <a:pPr>
              <a:lnSpc>
                <a:spcPct val="80000"/>
              </a:lnSpc>
            </a:pPr>
            <a:endParaRPr lang="en-US" altLang="ja-JP" sz="2000" dirty="0">
              <a:ea typeface="ＭＳ Ｐゴシック" pitchFamily="50" charset="-128"/>
            </a:endParaRP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A01DetectorConstMessenger::A01DetectorConstMessenger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(A01DetectorConstruction*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tgt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)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:target(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tgt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)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mydetDir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= new </a:t>
            </a:r>
            <a:r>
              <a:rPr lang="en-US" altLang="ja-JP" sz="1800" b="1" dirty="0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G4UIdirectory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("</a:t>
            </a:r>
            <a:r>
              <a:rPr lang="en-US" altLang="ja-JP" sz="1800" b="1" dirty="0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/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mydet</a:t>
            </a:r>
            <a:r>
              <a:rPr lang="en-US" altLang="ja-JP" sz="1800" b="1" dirty="0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/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");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mydetDir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-&gt;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SetGuidance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("A01 detector setup commands.");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endParaRPr lang="en-US" altLang="ja-JP" sz="1800" b="1" dirty="0">
              <a:latin typeface="Courier New" pitchFamily="49" charset="0"/>
              <a:ea typeface="ＭＳ Ｐゴシック" pitchFamily="50" charset="-128"/>
            </a:endParaRP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armCmd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= new </a:t>
            </a:r>
            <a:r>
              <a:rPr lang="en-US" altLang="ja-JP" sz="1800" b="1" dirty="0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G4UIcmdWithADoubleAndUnit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("</a:t>
            </a:r>
            <a:r>
              <a:rPr lang="en-US" altLang="ja-JP" sz="1800" b="1" dirty="0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/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mydet</a:t>
            </a:r>
            <a:r>
              <a:rPr lang="en-US" altLang="ja-JP" sz="1800" b="1" dirty="0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/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armAngle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",this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armCmd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-&gt;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SetGuidance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("Rotation angle of the second arm.");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armCmd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-&gt;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SetParameterName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("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angle",true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armCmd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-&gt;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SetRange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("angle&gt;=0. &amp;&amp; angle&lt;180.");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armCmd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-&gt;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SetDefaultValue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(30.);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 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armCmd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-&gt;</a:t>
            </a:r>
            <a:r>
              <a:rPr lang="en-US" altLang="ja-JP" sz="18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50" charset="-128"/>
              </a:rPr>
              <a:t>SetDefaultUnit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("deg");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}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endParaRPr lang="en-US" altLang="ja-JP" sz="1800" b="1" dirty="0">
              <a:latin typeface="Courier New" pitchFamily="49" charset="0"/>
              <a:ea typeface="ＭＳ Ｐゴシック" pitchFamily="50" charset="-128"/>
            </a:endParaRPr>
          </a:p>
          <a:p>
            <a:pPr>
              <a:lnSpc>
                <a:spcPct val="80000"/>
              </a:lnSpc>
            </a:pPr>
            <a:r>
              <a:rPr lang="en-US" altLang="ja-JP" sz="2000" dirty="0">
                <a:ea typeface="ＭＳ Ｐゴシック" pitchFamily="50" charset="-128"/>
              </a:rPr>
              <a:t>Guidance can (should) be more than one lines. The first line is utilized as a short description of the command.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UserInterface II - M.Asai (SLAC)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6326B-295D-4FF2-A34D-A6A24A9A5789}" type="slidenum">
              <a:rPr lang="ja-JP" altLang="en-US"/>
              <a:pPr/>
              <a:t>7</a:t>
            </a:fld>
            <a:endParaRPr lang="en-US" altLang="ja-JP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G4UIcommand and its derivatives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G4UIcommand</a:t>
            </a:r>
            <a:r>
              <a:rPr lang="en-US" altLang="ja-JP" sz="1800" dirty="0">
                <a:ea typeface="ＭＳ Ｐゴシック" pitchFamily="50" charset="-128"/>
              </a:rPr>
              <a:t> is a class which represent a UI command. G4UIparameter represents a parameter.</a:t>
            </a:r>
          </a:p>
          <a:p>
            <a:pPr>
              <a:lnSpc>
                <a:spcPct val="120000"/>
              </a:lnSpc>
            </a:pPr>
            <a:r>
              <a:rPr lang="en-US" altLang="ja-JP" sz="1800" dirty="0">
                <a:ea typeface="ＭＳ Ｐゴシック" pitchFamily="50" charset="-128"/>
              </a:rPr>
              <a:t>G4UIcommand can be directly used for a UI command. Geant4 provides its derivatives according to the types of associating parameters. These derivative command classes already have necessary parameter class object(s), thus you don’t have to instantiate G4UIparameter object(s).</a:t>
            </a:r>
          </a:p>
          <a:p>
            <a:pPr lvl="1">
              <a:lnSpc>
                <a:spcPct val="120000"/>
              </a:lnSpc>
            </a:pP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G4UIcmdWithoutParameter</a:t>
            </a:r>
          </a:p>
          <a:p>
            <a:pPr lvl="1">
              <a:lnSpc>
                <a:spcPct val="120000"/>
              </a:lnSpc>
            </a:pP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G4UIcmdWithAString</a:t>
            </a:r>
          </a:p>
          <a:p>
            <a:pPr lvl="1">
              <a:lnSpc>
                <a:spcPct val="120000"/>
              </a:lnSpc>
            </a:pP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G4UIcmdWithABool          </a:t>
            </a:r>
          </a:p>
          <a:p>
            <a:pPr lvl="1">
              <a:lnSpc>
                <a:spcPct val="120000"/>
              </a:lnSpc>
            </a:pP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G4UIcmdWithAnInteger</a:t>
            </a:r>
          </a:p>
          <a:p>
            <a:pPr lvl="1">
              <a:lnSpc>
                <a:spcPct val="120000"/>
              </a:lnSpc>
            </a:pP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G4UIcmdWithADouble, G4UIcmdWithADoubleAndUnit  </a:t>
            </a:r>
          </a:p>
          <a:p>
            <a:pPr lvl="1">
              <a:lnSpc>
                <a:spcPct val="120000"/>
              </a:lnSpc>
            </a:pP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G4UIcmdWith3Vector, G4UIcmdWith3VectorAndUnit</a:t>
            </a:r>
          </a:p>
          <a:p>
            <a:pPr lvl="1">
              <a:lnSpc>
                <a:spcPct val="120000"/>
              </a:lnSpc>
            </a:pP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G4UIdirectory</a:t>
            </a:r>
          </a:p>
          <a:p>
            <a:pPr>
              <a:lnSpc>
                <a:spcPct val="120000"/>
              </a:lnSpc>
            </a:pPr>
            <a:r>
              <a:rPr lang="en-US" altLang="ja-JP" sz="1800" dirty="0">
                <a:ea typeface="ＭＳ Ｐゴシック" pitchFamily="50" charset="-128"/>
              </a:rPr>
              <a:t>A UI command with other type of parameters must be defined by G4UIcommand base class with G4UIparameter.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UserInterface II - M.Asai (SLAC)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C88DB-FDA0-46F6-A4E7-10A3AAB98462}" type="slidenum">
              <a:rPr lang="ja-JP" altLang="en-US"/>
              <a:pPr/>
              <a:t>8</a:t>
            </a:fld>
            <a:endParaRPr lang="en-US" altLang="ja-JP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Parameter name(s)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 sz="1800" dirty="0">
                <a:ea typeface="ＭＳ Ｐゴシック" pitchFamily="50" charset="-128"/>
              </a:rPr>
              <a:t>These methods are available for derivative command classes which take parameter(s).</a:t>
            </a:r>
            <a:endParaRPr lang="en-US" altLang="ja-JP" sz="1800" b="1" dirty="0">
              <a:latin typeface="Courier New" pitchFamily="49" charset="0"/>
              <a:ea typeface="ＭＳ Ｐゴシック" pitchFamily="50" charset="-128"/>
            </a:endParaRPr>
          </a:p>
          <a:p>
            <a:pPr lvl="1">
              <a:lnSpc>
                <a:spcPct val="12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void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SetParameterName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</a:t>
            </a:r>
          </a:p>
          <a:p>
            <a:pPr lvl="2">
              <a:lnSpc>
                <a:spcPct val="12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const char*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parName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, </a:t>
            </a:r>
          </a:p>
          <a:p>
            <a:pPr lvl="2">
              <a:lnSpc>
                <a:spcPct val="12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G4bool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omittable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, </a:t>
            </a:r>
          </a:p>
          <a:p>
            <a:pPr lvl="2">
              <a:lnSpc>
                <a:spcPct val="12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G4bool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currentAsDefault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=false); </a:t>
            </a:r>
          </a:p>
          <a:p>
            <a:pPr lvl="1">
              <a:lnSpc>
                <a:spcPct val="12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void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SetParameterName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(</a:t>
            </a:r>
          </a:p>
          <a:p>
            <a:pPr lvl="2">
              <a:lnSpc>
                <a:spcPct val="12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const char*nam1, const char*nam2, const char*nam3, </a:t>
            </a:r>
          </a:p>
          <a:p>
            <a:pPr lvl="2">
              <a:lnSpc>
                <a:spcPct val="12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G4bool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omittable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, </a:t>
            </a:r>
          </a:p>
          <a:p>
            <a:pPr lvl="2">
              <a:lnSpc>
                <a:spcPct val="120000"/>
              </a:lnSpc>
              <a:buFont typeface="Webdings" pitchFamily="18" charset="2"/>
              <a:buNone/>
            </a:pP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G4bool </a:t>
            </a:r>
            <a:r>
              <a:rPr lang="en-US" altLang="ja-JP" sz="1800" b="1" dirty="0" err="1">
                <a:latin typeface="Courier New" pitchFamily="49" charset="0"/>
                <a:ea typeface="ＭＳ Ｐゴシック" pitchFamily="50" charset="-128"/>
              </a:rPr>
              <a:t>currentAsDefault</a:t>
            </a:r>
            <a:r>
              <a:rPr lang="en-US" altLang="ja-JP" sz="1800" b="1" dirty="0">
                <a:latin typeface="Courier New" pitchFamily="49" charset="0"/>
                <a:ea typeface="ＭＳ Ｐゴシック" pitchFamily="50" charset="-128"/>
              </a:rPr>
              <a:t>=false);</a:t>
            </a:r>
          </a:p>
          <a:p>
            <a:pPr>
              <a:lnSpc>
                <a:spcPct val="120000"/>
              </a:lnSpc>
            </a:pPr>
            <a:r>
              <a:rPr lang="en-US" altLang="ja-JP" sz="1800" dirty="0">
                <a:ea typeface="ＭＳ Ｐゴシック" pitchFamily="50" charset="-128"/>
              </a:rPr>
              <a:t>Parameter names are used in </a:t>
            </a: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help</a:t>
            </a:r>
            <a:r>
              <a:rPr lang="en-US" altLang="ja-JP" sz="1800" dirty="0">
                <a:ea typeface="ＭＳ Ｐゴシック" pitchFamily="50" charset="-128"/>
              </a:rPr>
              <a:t>, and also in the </a:t>
            </a: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definition of parameter range</a:t>
            </a:r>
            <a:r>
              <a:rPr lang="en-US" altLang="ja-JP" sz="1800" dirty="0">
                <a:ea typeface="ＭＳ Ｐゴシック" pitchFamily="50" charset="-128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ja-JP" sz="1800" dirty="0">
                <a:ea typeface="ＭＳ Ｐゴシック" pitchFamily="50" charset="-128"/>
              </a:rPr>
              <a:t>If </a:t>
            </a: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"</a:t>
            </a:r>
            <a:r>
              <a:rPr lang="en-US" altLang="ja-JP" sz="1800" dirty="0" err="1">
                <a:solidFill>
                  <a:srgbClr val="FF0000"/>
                </a:solidFill>
                <a:ea typeface="ＭＳ Ｐゴシック" pitchFamily="50" charset="-128"/>
              </a:rPr>
              <a:t>omittable</a:t>
            </a:r>
            <a:r>
              <a:rPr lang="en-US" altLang="ja-JP" sz="1800" dirty="0">
                <a:solidFill>
                  <a:srgbClr val="FF0000"/>
                </a:solidFill>
                <a:ea typeface="ＭＳ Ｐゴシック" pitchFamily="50" charset="-128"/>
              </a:rPr>
              <a:t>" is true</a:t>
            </a:r>
            <a:r>
              <a:rPr lang="en-US" altLang="ja-JP" sz="1800" dirty="0">
                <a:ea typeface="ＭＳ Ｐゴシック" pitchFamily="50" charset="-128"/>
              </a:rPr>
              <a:t>, the command can be issued without this particular parameter, and the default value will be used.</a:t>
            </a:r>
          </a:p>
          <a:p>
            <a:pPr>
              <a:lnSpc>
                <a:spcPct val="120000"/>
              </a:lnSpc>
            </a:pPr>
            <a:r>
              <a:rPr lang="en-US" altLang="ja-JP" sz="1800" dirty="0">
                <a:ea typeface="ＭＳ Ｐゴシック" pitchFamily="50" charset="-128"/>
              </a:rPr>
              <a:t>If "</a:t>
            </a:r>
            <a:r>
              <a:rPr lang="en-US" altLang="ja-JP" sz="1800" dirty="0" err="1">
                <a:ea typeface="ＭＳ Ｐゴシック" pitchFamily="50" charset="-128"/>
              </a:rPr>
              <a:t>currentAsDefalult</a:t>
            </a:r>
            <a:r>
              <a:rPr lang="en-US" altLang="ja-JP" sz="1800" dirty="0">
                <a:ea typeface="ＭＳ Ｐゴシック" pitchFamily="50" charset="-128"/>
              </a:rPr>
              <a:t>" is true, current value of the parameter is used as a default value, otherwise default value must be defined with </a:t>
            </a:r>
            <a:r>
              <a:rPr lang="en-US" altLang="ja-JP" sz="1800" dirty="0" err="1">
                <a:ea typeface="ＭＳ Ｐゴシック" pitchFamily="50" charset="-128"/>
              </a:rPr>
              <a:t>SetDefaultValue</a:t>
            </a:r>
            <a:r>
              <a:rPr lang="en-US" altLang="ja-JP" sz="1800" dirty="0">
                <a:ea typeface="ＭＳ Ｐゴシック" pitchFamily="50" charset="-128"/>
              </a:rPr>
              <a:t>()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UserInterface II - M.Asai (SLAC)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5B0A3-3B1A-406C-A21D-047186BD0ED0}" type="slidenum">
              <a:rPr lang="ja-JP" altLang="en-US"/>
              <a:pPr/>
              <a:t>9</a:t>
            </a:fld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CTutorial2009_Templat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SLACTutorial2009_Temp</Template>
  <TotalTime>9014</TotalTime>
  <Words>1549</Words>
  <Application>Microsoft Office PowerPoint</Application>
  <PresentationFormat>On-screen Show (4:3)</PresentationFormat>
  <Paragraphs>259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Tahoma</vt:lpstr>
      <vt:lpstr>Webdings</vt:lpstr>
      <vt:lpstr>ＭＳ Ｐゴシック</vt:lpstr>
      <vt:lpstr>Arial Narrow</vt:lpstr>
      <vt:lpstr>Times New Roman</vt:lpstr>
      <vt:lpstr>Courier New</vt:lpstr>
      <vt:lpstr>Comic Sans MS</vt:lpstr>
      <vt:lpstr>SLACTutorial2009_Template</vt:lpstr>
      <vt:lpstr>User Interface II</vt:lpstr>
      <vt:lpstr>Contents</vt:lpstr>
      <vt:lpstr>Mechanism of UI command</vt:lpstr>
      <vt:lpstr>Mechanism of UI command</vt:lpstr>
      <vt:lpstr>Messenger class</vt:lpstr>
      <vt:lpstr>Defining basic UI command</vt:lpstr>
      <vt:lpstr>Definition (instantiation) of a command</vt:lpstr>
      <vt:lpstr>G4UIcommand and its derivatives</vt:lpstr>
      <vt:lpstr>Parameter name(s)</vt:lpstr>
      <vt:lpstr>Range, unit and candidates</vt:lpstr>
      <vt:lpstr>Available state</vt:lpstr>
      <vt:lpstr>Converting between string and values</vt:lpstr>
      <vt:lpstr>SetNewValue and GetCurrentValue</vt:lpstr>
      <vt:lpstr>Defining complicated UI command</vt:lpstr>
      <vt:lpstr>Complicated UI command</vt:lpstr>
      <vt:lpstr>Complicated UI command</vt:lpstr>
      <vt:lpstr>/gun/ion command</vt:lpstr>
      <vt:lpstr>Converting string to values</vt:lpstr>
    </vt:vector>
  </TitlesOfParts>
  <Company>Stanford Linear Accelerator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Geant4 – Updates  Event biasing Cuts per region Restructuring of RunManager</dc:title>
  <dc:creator>makoto</dc:creator>
  <cp:lastModifiedBy>SLAC</cp:lastModifiedBy>
  <cp:revision>152</cp:revision>
  <dcterms:created xsi:type="dcterms:W3CDTF">2003-07-01T23:02:37Z</dcterms:created>
  <dcterms:modified xsi:type="dcterms:W3CDTF">2009-10-10T05:20:56Z</dcterms:modified>
</cp:coreProperties>
</file>