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embedTrueTypeFonts="1" saveSubsetFonts="1">
  <p:sldMasterIdLst>
    <p:sldMasterId id="2147483648" r:id="rId1"/>
  </p:sldMasterIdLst>
  <p:notesMasterIdLst>
    <p:notesMasterId r:id="rId26"/>
  </p:notesMasterIdLst>
  <p:sldIdLst>
    <p:sldId id="256" r:id="rId2"/>
    <p:sldId id="444" r:id="rId3"/>
    <p:sldId id="588" r:id="rId4"/>
    <p:sldId id="590" r:id="rId5"/>
    <p:sldId id="591" r:id="rId6"/>
    <p:sldId id="613" r:id="rId7"/>
    <p:sldId id="614" r:id="rId8"/>
    <p:sldId id="615" r:id="rId9"/>
    <p:sldId id="593" r:id="rId10"/>
    <p:sldId id="434" r:id="rId11"/>
    <p:sldId id="598" r:id="rId12"/>
    <p:sldId id="436" r:id="rId13"/>
    <p:sldId id="461" r:id="rId14"/>
    <p:sldId id="577" r:id="rId15"/>
    <p:sldId id="616" r:id="rId16"/>
    <p:sldId id="579" r:id="rId17"/>
    <p:sldId id="596" r:id="rId18"/>
    <p:sldId id="633" r:id="rId19"/>
    <p:sldId id="582" r:id="rId20"/>
    <p:sldId id="583" r:id="rId21"/>
    <p:sldId id="587" r:id="rId22"/>
    <p:sldId id="585" r:id="rId23"/>
    <p:sldId id="586" r:id="rId24"/>
    <p:sldId id="561" r:id="rId25"/>
  </p:sldIdLst>
  <p:sldSz cx="9144000" cy="6858000" type="screen4x3"/>
  <p:notesSz cx="6858000" cy="9144000"/>
  <p:embeddedFontLst>
    <p:embeddedFont>
      <p:font typeface="Calibri" panose="020F0502020204030204" pitchFamily="34" charset="0"/>
      <p:regular r:id="rId27"/>
      <p:bold r:id="rId28"/>
      <p:italic r:id="rId29"/>
      <p:boldItalic r:id="rId30"/>
    </p:embeddedFont>
    <p:embeddedFont>
      <p:font typeface="Cambria Math" panose="02040503050406030204" pitchFamily="18" charset="0"/>
      <p:regular r:id="rId31"/>
    </p:embeddedFont>
    <p:embeddedFont>
      <p:font typeface="黑体" panose="02010609060101010101" pitchFamily="49" charset="-122"/>
      <p:regular r:id="rId32"/>
    </p:embeddedFont>
    <p:embeddedFont>
      <p:font typeface="微软雅黑" panose="020B0503020204020204" pitchFamily="34" charset="-122"/>
      <p:regular r:id="rId33"/>
      <p:bold r:id="rId34"/>
    </p:embeddedFont>
  </p:embeddedFontLst>
  <p:defaultTextStyle>
    <a:defPPr>
      <a:defRPr lang="zh-CN"/>
    </a:defPPr>
    <a:lvl1pPr marL="0" lvl="0" indent="0" algn="l" defTabSz="914400" eaLnBrk="1" fontAlgn="base" latinLnBrk="0" hangingPunct="1">
      <a:lnSpc>
        <a:spcPct val="100000"/>
      </a:lnSpc>
      <a:spcBef>
        <a:spcPct val="0"/>
      </a:spcBef>
      <a:spcAft>
        <a:spcPct val="0"/>
      </a:spcAft>
      <a:buFont typeface="Arial" panose="020B0604020202020204" pitchFamily="34" charset="0"/>
      <a:defRPr kern="1200" baseline="0">
        <a:solidFill>
          <a:schemeClr val="tx1"/>
        </a:solidFill>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9pPr>
  </p:defaultTextStyle>
  <p:extLst>
    <p:ext uri="{EFAFB233-063F-42B5-8137-9DF3F51BA10A}">
      <p15:sldGuideLst xmlns:p15="http://schemas.microsoft.com/office/powerpoint/2012/main">
        <p15:guide id="1" orient="horz" pos="2197">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67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07" d="100"/>
          <a:sy n="107" d="100"/>
        </p:scale>
        <p:origin x="1734" y="102"/>
      </p:cViewPr>
      <p:guideLst>
        <p:guide orient="horz" pos="2197"/>
        <p:guide pos="2880"/>
      </p:guideLst>
    </p:cSldViewPr>
  </p:slideViewPr>
  <p:notesTextViewPr>
    <p:cViewPr>
      <p:scale>
        <a:sx n="1" d="1"/>
        <a:sy n="1" d="1"/>
      </p:scale>
      <p:origin x="0" y="0"/>
    </p:cViewPr>
  </p:notesTextViewPr>
  <p:sorterViewPr>
    <p:cViewPr>
      <p:scale>
        <a:sx n="140" d="100"/>
        <a:sy n="140" d="100"/>
      </p:scale>
      <p:origin x="0" y="0"/>
    </p:cViewPr>
  </p:sorterViewPr>
  <p:gridSpacing cx="72005" cy="72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2050" name="页眉占位符 1"/>
          <p:cNvSpPr>
            <a:spLocks noGrp="1"/>
          </p:cNvSpPr>
          <p:nvPr>
            <p:ph type="hdr" sz="quarter"/>
          </p:nvPr>
        </p:nvSpPr>
        <p:spPr>
          <a:xfrm>
            <a:off x="0" y="0"/>
            <a:ext cx="2971800" cy="457200"/>
          </a:xfrm>
          <a:prstGeom prst="rect">
            <a:avLst/>
          </a:prstGeom>
          <a:noFill/>
          <a:ln w="9525">
            <a:noFill/>
          </a:ln>
        </p:spPr>
        <p:txBody>
          <a:bodyPr vert="horz"/>
          <a:lstStyle/>
          <a:p>
            <a:pPr lvl="0" algn="l"/>
            <a:endParaRPr sz="1200">
              <a:ea typeface="宋体" panose="02010600030101010101" pitchFamily="2" charset="-122"/>
            </a:endParaRPr>
          </a:p>
        </p:txBody>
      </p:sp>
      <p:sp>
        <p:nvSpPr>
          <p:cNvPr id="2051" name="日期占位符 2"/>
          <p:cNvSpPr>
            <a:spLocks noGrp="1"/>
          </p:cNvSpPr>
          <p:nvPr>
            <p:ph type="dt" idx="1"/>
          </p:nvPr>
        </p:nvSpPr>
        <p:spPr>
          <a:xfrm>
            <a:off x="3884613" y="0"/>
            <a:ext cx="2971800" cy="457200"/>
          </a:xfrm>
          <a:prstGeom prst="rect">
            <a:avLst/>
          </a:prstGeom>
          <a:noFill/>
          <a:ln w="9525">
            <a:noFill/>
          </a:ln>
        </p:spPr>
        <p:txBody>
          <a:bodyPr vert="horz"/>
          <a:lstStyle/>
          <a:p>
            <a:pPr lvl="0" algn="r"/>
            <a:fld id="{BB962C8B-B14F-4D97-AF65-F5344CB8AC3E}" type="datetime1">
              <a:rPr lang="zh-CN" altLang="en-US" dirty="0">
                <a:ea typeface="宋体" panose="02010600030101010101" pitchFamily="2" charset="-122"/>
              </a:rPr>
              <a:t>2021/11/27</a:t>
            </a:fld>
            <a:endParaRPr lang="zh-CN" altLang="en-US" sz="1200" dirty="0">
              <a:ea typeface="宋体" panose="02010600030101010101" pitchFamily="2" charset="-122"/>
            </a:endParaRPr>
          </a:p>
        </p:txBody>
      </p:sp>
      <p:sp>
        <p:nvSpPr>
          <p:cNvPr id="2052" name="幻灯片图像占位符 3"/>
          <p:cNvSpPr>
            <a:spLocks noGrp="1" noRot="1" noChangeAspect="1"/>
          </p:cNvSpPr>
          <p:nvPr>
            <p:ph type="sldImg" idx="2"/>
          </p:nvPr>
        </p:nvSpPr>
        <p:spPr>
          <a:xfrm>
            <a:off x="1143000" y="685800"/>
            <a:ext cx="4572000" cy="3429000"/>
          </a:xfrm>
          <a:prstGeom prst="rect">
            <a:avLst/>
          </a:prstGeom>
          <a:noFill/>
          <a:ln w="9525">
            <a:noFill/>
          </a:ln>
        </p:spPr>
      </p:sp>
      <p:sp>
        <p:nvSpPr>
          <p:cNvPr id="2053" name="备注占位符 4"/>
          <p:cNvSpPr>
            <a:spLocks noGrp="1" noRot="1" noChangeAspect="1"/>
          </p:cNvSpPr>
          <p:nvPr/>
        </p:nvSpPr>
        <p:spPr>
          <a:xfrm>
            <a:off x="685800" y="4343400"/>
            <a:ext cx="5486400" cy="4114800"/>
          </a:xfrm>
          <a:prstGeom prst="rect">
            <a:avLst/>
          </a:prstGeom>
          <a:noFill/>
          <a:ln w="9525">
            <a:noFill/>
          </a:ln>
        </p:spPr>
        <p:txBody>
          <a:bodyPr vert="horz" anchor="ct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054" name="页脚占位符 5"/>
          <p:cNvSpPr>
            <a:spLocks noGrp="1"/>
          </p:cNvSpPr>
          <p:nvPr>
            <p:ph type="ftr" sz="quarter" idx="4"/>
          </p:nvPr>
        </p:nvSpPr>
        <p:spPr>
          <a:xfrm>
            <a:off x="0" y="8685213"/>
            <a:ext cx="2971800" cy="457200"/>
          </a:xfrm>
          <a:prstGeom prst="rect">
            <a:avLst/>
          </a:prstGeom>
          <a:noFill/>
          <a:ln w="9525">
            <a:noFill/>
          </a:ln>
        </p:spPr>
        <p:txBody>
          <a:bodyPr vert="horz" anchor="b"/>
          <a:lstStyle/>
          <a:p>
            <a:pPr lvl="0" algn="l"/>
            <a:endParaRPr sz="1200">
              <a:ea typeface="宋体" panose="02010600030101010101" pitchFamily="2" charset="-122"/>
            </a:endParaRPr>
          </a:p>
        </p:txBody>
      </p:sp>
      <p:sp>
        <p:nvSpPr>
          <p:cNvPr id="2055" name="灯片编号占位符 6"/>
          <p:cNvSpPr>
            <a:spLocks noGrp="1"/>
          </p:cNvSpPr>
          <p:nvPr>
            <p:ph type="sldNum" sz="quarter" idx="5"/>
          </p:nvPr>
        </p:nvSpPr>
        <p:spPr>
          <a:xfrm>
            <a:off x="3884613" y="8685213"/>
            <a:ext cx="2971800" cy="457200"/>
          </a:xfrm>
          <a:prstGeom prst="rect">
            <a:avLst/>
          </a:prstGeom>
          <a:noFill/>
          <a:ln w="9525">
            <a:noFill/>
          </a:ln>
        </p:spPr>
        <p:txBody>
          <a:bodyPr vert="horz" anchor="b"/>
          <a:lstStyle/>
          <a:p>
            <a:pPr lvl="0" algn="r"/>
            <a:fld id="{9A0DB2DC-4C9A-4742-B13C-FB6460FD3503}" type="slidenum">
              <a:rPr lang="zh-CN" altLang="en-US" dirty="0">
                <a:ea typeface="宋体" panose="02010600030101010101" pitchFamily="2" charset="-122"/>
              </a:rPr>
              <a:t>‹#›</a:t>
            </a:fld>
            <a:endParaRPr lang="zh-CN" altLang="en-US" sz="1200" dirty="0">
              <a:ea typeface="宋体" panose="02010600030101010101" pitchFamily="2" charset="-122"/>
            </a:endParaRPr>
          </a:p>
        </p:txBody>
      </p:sp>
    </p:spTree>
  </p:cSld>
  <p:clrMap bg1="lt1" tx1="dk1" bg2="lt2" tx2="dk2" accent1="accent1" accent2="accent2" accent3="accent3" accent4="accent4" accent5="accent5" accent6="accent6" hlink="hlink" folHlink="folHlink"/>
  <p:hf hdr="0" ftr="0" dt="0"/>
  <p:notesStyle>
    <a:lvl1pPr lvl="0" defTabSz="0" fontAlgn="base">
      <a:defRPr sz="1200" kern="1200"/>
    </a:lvl1pPr>
    <a:lvl2pPr marL="0" lvl="1" indent="0" defTabSz="0" fontAlgn="base">
      <a:defRPr sz="1200" kern="1200"/>
    </a:lvl2pPr>
    <a:lvl3pPr marL="0" lvl="2" indent="0" defTabSz="0" fontAlgn="base">
      <a:defRPr sz="1200" kern="1200"/>
    </a:lvl3pPr>
    <a:lvl4pPr marL="0" lvl="3" indent="0" defTabSz="0" fontAlgn="base">
      <a:defRPr sz="1200" kern="1200"/>
    </a:lvl4pPr>
    <a:lvl5pPr marL="0" lvl="4" indent="0" defTabSz="0" fontAlgn="base">
      <a:defRPr sz="1200" kern="1200"/>
    </a:lvl5pPr>
    <a:lvl6pPr marL="2286000" lvl="5" indent="0" defTabSz="0" fontAlgn="base">
      <a:defRPr sz="1200" kern="1200"/>
    </a:lvl6pPr>
    <a:lvl7pPr marL="2743200" lvl="6" indent="0" defTabSz="0" fontAlgn="base">
      <a:defRPr sz="1200" kern="1200"/>
    </a:lvl7pPr>
    <a:lvl8pPr marL="3200400" lvl="7" indent="0" defTabSz="0" fontAlgn="base">
      <a:defRPr sz="1200" kern="1200"/>
    </a:lvl8pPr>
    <a:lvl9pPr marL="3657600" lvl="8" indent="0" defTabSz="0" fontAlgn="base">
      <a:defRPr sz="1200" kern="1200"/>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mtClean="0">
                <a:ea typeface="宋体" panose="02010600030101010101" pitchFamily="2" charset="-122"/>
              </a:rPr>
              <a:t>10</a:t>
            </a:fld>
            <a:endParaRPr lang="zh-CN" altLang="en-US" sz="1200" dirty="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anose="02010600030101010101" pitchFamily="2" charset="-122"/>
              </a:rPr>
              <a:t>21</a:t>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662016" y="3931500"/>
            <a:ext cx="5296132" cy="3216682"/>
          </a:xfrm>
          <a:prstGeom prst="rect">
            <a:avLst/>
          </a:prstGeom>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anose="02010600030101010101" pitchFamily="2" charset="-122"/>
              </a:rPr>
              <a:t>22</a:t>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662016" y="3931500"/>
            <a:ext cx="5296132" cy="3216682"/>
          </a:xfrm>
          <a:prstGeom prst="rect">
            <a:avLst/>
          </a:prstGeom>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anose="02010600030101010101" pitchFamily="2" charset="-122"/>
              </a:rPr>
              <a:t>23</a:t>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662016" y="3931500"/>
            <a:ext cx="5296132" cy="3216682"/>
          </a:xfrm>
          <a:prstGeom prst="rect">
            <a:avLst/>
          </a:prstGeom>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anose="02010600030101010101" pitchFamily="2" charset="-122"/>
              </a:rPr>
              <a:t>12</a:t>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662016" y="3931500"/>
            <a:ext cx="5296132" cy="3216682"/>
          </a:xfrm>
          <a:prstGeom prst="rect">
            <a:avLst/>
          </a:prstGeom>
        </p:spPr>
        <p:txBody>
          <a:bodyPr/>
          <a:lstStyle/>
          <a:p>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anose="02010600030101010101" pitchFamily="2" charset="-122"/>
              </a:rPr>
              <a:t>14</a:t>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662016" y="3931500"/>
            <a:ext cx="5296132" cy="3216682"/>
          </a:xfrm>
          <a:prstGeom prst="rect">
            <a:avLst/>
          </a:prstGeom>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anose="02010600030101010101" pitchFamily="2" charset="-122"/>
              </a:rPr>
              <a:t>15</a:t>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662016" y="3931500"/>
            <a:ext cx="5296132" cy="3216682"/>
          </a:xfrm>
          <a:prstGeom prst="rect">
            <a:avLst/>
          </a:prstGeom>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anose="02010600030101010101" pitchFamily="2" charset="-122"/>
              </a:rPr>
              <a:t>16</a:t>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662016" y="3931500"/>
            <a:ext cx="5296132" cy="3216682"/>
          </a:xfrm>
          <a:prstGeom prst="rect">
            <a:avLst/>
          </a:prstGeom>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anose="02010600030101010101" pitchFamily="2" charset="-122"/>
              </a:rPr>
              <a:t>17</a:t>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662016" y="3931500"/>
            <a:ext cx="5296132" cy="3216682"/>
          </a:xfrm>
          <a:prstGeom prst="rect">
            <a:avLst/>
          </a:prstGeom>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anose="02010600030101010101" pitchFamily="2" charset="-122"/>
              </a:rPr>
              <a:t>18</a:t>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662016" y="3931500"/>
            <a:ext cx="5296132" cy="3216682"/>
          </a:xfrm>
          <a:prstGeom prst="rect">
            <a:avLst/>
          </a:prstGeom>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anose="02010600030101010101" pitchFamily="2" charset="-122"/>
              </a:rPr>
              <a:t>19</a:t>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662016" y="3931500"/>
            <a:ext cx="5296132" cy="3216682"/>
          </a:xfrm>
          <a:prstGeom prst="rect">
            <a:avLst/>
          </a:prstGeom>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灯片编号占位符 2"/>
          <p:cNvSpPr>
            <a:spLocks noGrp="1"/>
          </p:cNvSpPr>
          <p:nvPr>
            <p:ph type="sldNum" sz="quarter" idx="5"/>
          </p:nvPr>
        </p:nvSpPr>
        <p:spPr/>
        <p:txBody>
          <a:bodyPr/>
          <a:lstStyle/>
          <a:p>
            <a:pPr lvl="0" algn="r"/>
            <a:fld id="{9A0DB2DC-4C9A-4742-B13C-FB6460FD3503}" type="slidenum">
              <a:rPr lang="zh-CN" altLang="en-US" dirty="0">
                <a:ea typeface="宋体" panose="02010600030101010101" pitchFamily="2" charset="-122"/>
              </a:rPr>
              <a:t>20</a:t>
            </a:fld>
            <a:endParaRPr lang="zh-CN" altLang="en-US" sz="1200" dirty="0">
              <a:ea typeface="宋体" panose="02010600030101010101" pitchFamily="2" charset="-122"/>
            </a:endParaRPr>
          </a:p>
        </p:txBody>
      </p:sp>
      <p:sp>
        <p:nvSpPr>
          <p:cNvPr id="4" name="文本占位符 3"/>
          <p:cNvSpPr>
            <a:spLocks noGrp="1"/>
          </p:cNvSpPr>
          <p:nvPr>
            <p:ph type="body" sz="quarter"/>
          </p:nvPr>
        </p:nvSpPr>
        <p:spPr>
          <a:xfrm>
            <a:off x="662016" y="3931500"/>
            <a:ext cx="5296132" cy="3216682"/>
          </a:xfrm>
          <a:prstGeom prst="rect">
            <a:avLst/>
          </a:prstGeom>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pPr lvl="0"/>
            <a:fld id="{BB962C8B-B14F-4D97-AF65-F5344CB8AC3E}" type="datetime1">
              <a:rPr lang="zh-CN" altLang="en-US" smtClean="0"/>
              <a:t>2021/11/27</a:t>
            </a:fld>
            <a:endParaRPr lang="zh-CN" altLang="en-US" dirty="0">
              <a:ea typeface="宋体" panose="02010600030101010101" pitchFamily="2" charset="-122"/>
            </a:endParaRPr>
          </a:p>
        </p:txBody>
      </p:sp>
      <p:sp>
        <p:nvSpPr>
          <p:cNvPr id="5" name="页脚占位符 4"/>
          <p:cNvSpPr>
            <a:spLocks noGrp="1"/>
          </p:cNvSpPr>
          <p:nvPr>
            <p:ph type="ftr" sz="quarter" idx="11"/>
          </p:nvPr>
        </p:nvSpPr>
        <p:spPr/>
        <p:txBody>
          <a:bodyPr/>
          <a:lstStyle/>
          <a:p>
            <a:pPr lvl="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t>‹#›</a:t>
            </a:fld>
            <a:endParaRPr lang="zh-CN" altLang="en-US" dirty="0">
              <a:ea typeface="宋体" panose="02010600030101010101" pitchFamily="2" charset="-122"/>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fld id="{BB962C8B-B14F-4D97-AF65-F5344CB8AC3E}" type="datetime1">
              <a:rPr lang="zh-CN" altLang="en-US" smtClean="0"/>
              <a:t>2021/11/27</a:t>
            </a:fld>
            <a:endParaRPr lang="zh-CN" altLang="en-US" dirty="0">
              <a:ea typeface="宋体" panose="02010600030101010101" pitchFamily="2" charset="-122"/>
            </a:endParaRPr>
          </a:p>
        </p:txBody>
      </p:sp>
      <p:sp>
        <p:nvSpPr>
          <p:cNvPr id="5" name="页脚占位符 4"/>
          <p:cNvSpPr>
            <a:spLocks noGrp="1"/>
          </p:cNvSpPr>
          <p:nvPr>
            <p:ph type="ftr" sz="quarter" idx="11"/>
          </p:nvPr>
        </p:nvSpPr>
        <p:spPr/>
        <p:txBody>
          <a:bodyPr/>
          <a:lstStyle/>
          <a:p>
            <a:pPr lvl="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t>‹#›</a:t>
            </a:fld>
            <a:endParaRPr lang="zh-CN" altLang="en-US" dirty="0">
              <a:ea typeface="宋体" panose="02010600030101010101" pitchFamily="2" charset="-122"/>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fld id="{BB962C8B-B14F-4D97-AF65-F5344CB8AC3E}" type="datetime1">
              <a:rPr lang="zh-CN" altLang="en-US" smtClean="0"/>
              <a:t>2021/11/27</a:t>
            </a:fld>
            <a:endParaRPr lang="zh-CN" altLang="en-US" dirty="0">
              <a:ea typeface="宋体" panose="02010600030101010101" pitchFamily="2" charset="-122"/>
            </a:endParaRPr>
          </a:p>
        </p:txBody>
      </p:sp>
      <p:sp>
        <p:nvSpPr>
          <p:cNvPr id="5" name="页脚占位符 4"/>
          <p:cNvSpPr>
            <a:spLocks noGrp="1"/>
          </p:cNvSpPr>
          <p:nvPr>
            <p:ph type="ftr" sz="quarter" idx="11"/>
          </p:nvPr>
        </p:nvSpPr>
        <p:spPr/>
        <p:txBody>
          <a:bodyPr/>
          <a:lstStyle/>
          <a:p>
            <a:pPr lvl="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t>‹#›</a:t>
            </a:fld>
            <a:endParaRPr lang="zh-CN" altLang="en-US" dirty="0">
              <a:ea typeface="宋体" panose="02010600030101010101" pitchFamily="2" charset="-122"/>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fld id="{BB962C8B-B14F-4D97-AF65-F5344CB8AC3E}" type="datetime1">
              <a:rPr lang="zh-CN" altLang="en-US" smtClean="0"/>
              <a:t>2021/11/27</a:t>
            </a:fld>
            <a:endParaRPr lang="zh-CN" altLang="en-US" dirty="0">
              <a:ea typeface="宋体" panose="02010600030101010101" pitchFamily="2" charset="-122"/>
            </a:endParaRPr>
          </a:p>
        </p:txBody>
      </p:sp>
      <p:sp>
        <p:nvSpPr>
          <p:cNvPr id="5" name="页脚占位符 4"/>
          <p:cNvSpPr>
            <a:spLocks noGrp="1"/>
          </p:cNvSpPr>
          <p:nvPr>
            <p:ph type="ftr" sz="quarter" idx="11"/>
          </p:nvPr>
        </p:nvSpPr>
        <p:spPr/>
        <p:txBody>
          <a:bodyPr/>
          <a:lstStyle/>
          <a:p>
            <a:pPr lvl="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t>‹#›</a:t>
            </a:fld>
            <a:endParaRPr lang="zh-CN" altLang="en-US" dirty="0">
              <a:ea typeface="宋体" panose="02010600030101010101" pitchFamily="2" charset="-122"/>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lvl="0"/>
            <a:fld id="{BB962C8B-B14F-4D97-AF65-F5344CB8AC3E}" type="datetime1">
              <a:rPr lang="zh-CN" altLang="en-US" smtClean="0"/>
              <a:t>2021/11/27</a:t>
            </a:fld>
            <a:endParaRPr lang="zh-CN" altLang="en-US" dirty="0">
              <a:ea typeface="宋体" panose="02010600030101010101" pitchFamily="2" charset="-122"/>
            </a:endParaRPr>
          </a:p>
        </p:txBody>
      </p:sp>
      <p:sp>
        <p:nvSpPr>
          <p:cNvPr id="5" name="页脚占位符 4"/>
          <p:cNvSpPr>
            <a:spLocks noGrp="1"/>
          </p:cNvSpPr>
          <p:nvPr>
            <p:ph type="ftr" sz="quarter" idx="11"/>
          </p:nvPr>
        </p:nvSpPr>
        <p:spPr/>
        <p:txBody>
          <a:bodyPr/>
          <a:lstStyle/>
          <a:p>
            <a:pPr lvl="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t>‹#›</a:t>
            </a:fld>
            <a:endParaRPr lang="zh-CN" altLang="en-US" dirty="0">
              <a:ea typeface="宋体" panose="02010600030101010101" pitchFamily="2" charset="-122"/>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2504"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4296" y="1600200"/>
            <a:ext cx="4032504"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lvl="0"/>
            <a:fld id="{BB962C8B-B14F-4D97-AF65-F5344CB8AC3E}" type="datetime1">
              <a:rPr lang="zh-CN" altLang="en-US" smtClean="0"/>
              <a:t>2021/11/27</a:t>
            </a:fld>
            <a:endParaRPr lang="zh-CN" altLang="en-US" dirty="0">
              <a:ea typeface="宋体" panose="02010600030101010101" pitchFamily="2" charset="-122"/>
            </a:endParaRPr>
          </a:p>
        </p:txBody>
      </p:sp>
      <p:sp>
        <p:nvSpPr>
          <p:cNvPr id="6" name="页脚占位符 5"/>
          <p:cNvSpPr>
            <a:spLocks noGrp="1"/>
          </p:cNvSpPr>
          <p:nvPr>
            <p:ph type="ftr" sz="quarter" idx="11"/>
          </p:nvPr>
        </p:nvSpPr>
        <p:spPr/>
        <p:txBody>
          <a:bodyPr/>
          <a:lstStyle/>
          <a:p>
            <a:pPr lvl="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t>‹#›</a:t>
            </a:fld>
            <a:endParaRPr lang="zh-CN" altLang="en-US" dirty="0">
              <a:ea typeface="宋体" panose="02010600030101010101" pitchFamily="2" charset="-122"/>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lvl="0"/>
            <a:fld id="{BB962C8B-B14F-4D97-AF65-F5344CB8AC3E}" type="datetime1">
              <a:rPr lang="zh-CN" altLang="en-US" smtClean="0"/>
              <a:t>2021/11/27</a:t>
            </a:fld>
            <a:endParaRPr lang="zh-CN" altLang="en-US" dirty="0">
              <a:ea typeface="宋体" panose="02010600030101010101" pitchFamily="2" charset="-122"/>
            </a:endParaRPr>
          </a:p>
        </p:txBody>
      </p:sp>
      <p:sp>
        <p:nvSpPr>
          <p:cNvPr id="8" name="页脚占位符 7"/>
          <p:cNvSpPr>
            <a:spLocks noGrp="1"/>
          </p:cNvSpPr>
          <p:nvPr>
            <p:ph type="ftr" sz="quarter" idx="11"/>
          </p:nvPr>
        </p:nvSpPr>
        <p:spPr/>
        <p:txBody>
          <a:bodyPr/>
          <a:lstStyle/>
          <a:p>
            <a:pPr lvl="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t>‹#›</a:t>
            </a:fld>
            <a:endParaRPr lang="zh-CN" altLang="en-US" dirty="0">
              <a:ea typeface="宋体" panose="02010600030101010101" pitchFamily="2" charset="-122"/>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lvl="0"/>
            <a:fld id="{BB962C8B-B14F-4D97-AF65-F5344CB8AC3E}" type="datetime1">
              <a:rPr lang="zh-CN" altLang="en-US" smtClean="0"/>
              <a:t>2021/11/27</a:t>
            </a:fld>
            <a:endParaRPr lang="zh-CN" altLang="en-US" dirty="0">
              <a:ea typeface="宋体" panose="02010600030101010101" pitchFamily="2" charset="-122"/>
            </a:endParaRPr>
          </a:p>
        </p:txBody>
      </p:sp>
      <p:sp>
        <p:nvSpPr>
          <p:cNvPr id="4" name="页脚占位符 3"/>
          <p:cNvSpPr>
            <a:spLocks noGrp="1"/>
          </p:cNvSpPr>
          <p:nvPr>
            <p:ph type="ftr" sz="quarter" idx="11"/>
          </p:nvPr>
        </p:nvSpPr>
        <p:spPr/>
        <p:txBody>
          <a:bodyPr/>
          <a:lstStyle/>
          <a:p>
            <a:pPr lvl="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t>‹#›</a:t>
            </a:fld>
            <a:endParaRPr lang="zh-CN" altLang="en-US" dirty="0">
              <a:ea typeface="宋体" panose="02010600030101010101" pitchFamily="2" charset="-122"/>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fld id="{BB962C8B-B14F-4D97-AF65-F5344CB8AC3E}" type="datetime1">
              <a:rPr lang="zh-CN" altLang="en-US" smtClean="0"/>
              <a:t>2021/11/27</a:t>
            </a:fld>
            <a:endParaRPr lang="zh-CN" altLang="en-US" dirty="0">
              <a:ea typeface="宋体" panose="02010600030101010101" pitchFamily="2" charset="-122"/>
            </a:endParaRPr>
          </a:p>
        </p:txBody>
      </p:sp>
      <p:sp>
        <p:nvSpPr>
          <p:cNvPr id="3" name="页脚占位符 2"/>
          <p:cNvSpPr>
            <a:spLocks noGrp="1"/>
          </p:cNvSpPr>
          <p:nvPr>
            <p:ph type="ftr" sz="quarter" idx="11"/>
          </p:nvPr>
        </p:nvSpPr>
        <p:spPr/>
        <p:txBody>
          <a:bodyPr/>
          <a:lstStyle/>
          <a:p>
            <a:pPr lvl="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t>‹#›</a:t>
            </a:fld>
            <a:endParaRPr lang="zh-CN" altLang="en-US" dirty="0">
              <a:ea typeface="宋体" panose="02010600030101010101" pitchFamily="2" charset="-122"/>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fld id="{BB962C8B-B14F-4D97-AF65-F5344CB8AC3E}" type="datetime1">
              <a:rPr lang="zh-CN" altLang="en-US" smtClean="0"/>
              <a:t>2021/11/27</a:t>
            </a:fld>
            <a:endParaRPr lang="zh-CN" altLang="en-US" dirty="0">
              <a:ea typeface="宋体" panose="02010600030101010101" pitchFamily="2" charset="-122"/>
            </a:endParaRPr>
          </a:p>
        </p:txBody>
      </p:sp>
      <p:sp>
        <p:nvSpPr>
          <p:cNvPr id="6" name="页脚占位符 5"/>
          <p:cNvSpPr>
            <a:spLocks noGrp="1"/>
          </p:cNvSpPr>
          <p:nvPr>
            <p:ph type="ftr" sz="quarter" idx="11"/>
          </p:nvPr>
        </p:nvSpPr>
        <p:spPr/>
        <p:txBody>
          <a:bodyPr/>
          <a:lstStyle/>
          <a:p>
            <a:pPr lvl="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t>‹#›</a:t>
            </a:fld>
            <a:endParaRPr lang="zh-CN" altLang="en-US" dirty="0">
              <a:ea typeface="宋体" panose="02010600030101010101" pitchFamily="2" charset="-122"/>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fld id="{BB962C8B-B14F-4D97-AF65-F5344CB8AC3E}" type="datetime1">
              <a:rPr lang="zh-CN" altLang="en-US" smtClean="0"/>
              <a:t>2021/11/27</a:t>
            </a:fld>
            <a:endParaRPr lang="zh-CN" altLang="en-US" dirty="0">
              <a:ea typeface="宋体" panose="02010600030101010101" pitchFamily="2" charset="-122"/>
            </a:endParaRPr>
          </a:p>
        </p:txBody>
      </p:sp>
      <p:sp>
        <p:nvSpPr>
          <p:cNvPr id="6" name="页脚占位符 5"/>
          <p:cNvSpPr>
            <a:spLocks noGrp="1"/>
          </p:cNvSpPr>
          <p:nvPr>
            <p:ph type="ftr" sz="quarter" idx="11"/>
          </p:nvPr>
        </p:nvSpPr>
        <p:spPr/>
        <p:txBody>
          <a:bodyPr/>
          <a:lstStyle/>
          <a:p>
            <a:pPr lvl="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t>‹#›</a:t>
            </a:fld>
            <a:endParaRPr lang="zh-CN" altLang="en-US" dirty="0">
              <a:ea typeface="宋体" panose="02010600030101010101" pitchFamily="2" charset="-122"/>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457200" y="274638"/>
            <a:ext cx="8229600" cy="1143000"/>
          </a:xfrm>
          <a:prstGeom prst="rect">
            <a:avLst/>
          </a:prstGeom>
          <a:noFill/>
          <a:ln w="9525">
            <a:noFill/>
          </a:ln>
        </p:spPr>
        <p:txBody>
          <a:bodyPr vert="horz" anchor="ctr">
            <a:normAutofit/>
          </a:bodyPr>
          <a:lstStyle/>
          <a:p>
            <a:pPr lvl="0"/>
            <a:r>
              <a:rPr lang="zh-CN" altLang="en-US"/>
              <a:t>单击此处编辑母版标题样式</a:t>
            </a:r>
          </a:p>
        </p:txBody>
      </p:sp>
      <p:sp>
        <p:nvSpPr>
          <p:cNvPr id="1027" name="文本占位符 2"/>
          <p:cNvSpPr>
            <a:spLocks noGrp="1"/>
          </p:cNvSpPr>
          <p:nvPr>
            <p:ph type="body" idx="1"/>
          </p:nvPr>
        </p:nvSpPr>
        <p:spPr>
          <a:xfrm>
            <a:off x="457200" y="1600200"/>
            <a:ext cx="8229600" cy="4525963"/>
          </a:xfrm>
          <a:prstGeom prst="rect">
            <a:avLst/>
          </a:prstGeom>
          <a:noFill/>
          <a:ln w="9525">
            <a:noFill/>
          </a:ln>
        </p:spPr>
        <p:txBody>
          <a:bodyPr vert="horz">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日期占位符 3"/>
          <p:cNvSpPr>
            <a:spLocks noGrp="1"/>
          </p:cNvSpPr>
          <p:nvPr>
            <p:ph type="dt" sz="half" idx="2"/>
          </p:nvPr>
        </p:nvSpPr>
        <p:spPr>
          <a:xfrm>
            <a:off x="457200" y="6356350"/>
            <a:ext cx="2133600" cy="365125"/>
          </a:xfrm>
          <a:prstGeom prst="rect">
            <a:avLst/>
          </a:prstGeom>
          <a:noFill/>
          <a:ln w="9525">
            <a:noFill/>
          </a:ln>
        </p:spPr>
        <p:txBody>
          <a:bodyPr vert="horz" anchor="ctr"/>
          <a:lstStyle>
            <a:lvl1pPr algn="l">
              <a:defRPr sz="1200">
                <a:solidFill>
                  <a:srgbClr val="898989"/>
                </a:solidFill>
                <a:ea typeface="宋体" panose="02010600030101010101" pitchFamily="2" charset="-122"/>
              </a:defRPr>
            </a:lvl1pPr>
          </a:lstStyle>
          <a:p>
            <a:pPr lvl="0"/>
            <a:fld id="{BB962C8B-B14F-4D97-AF65-F5344CB8AC3E}" type="datetime1">
              <a:rPr lang="zh-CN" altLang="en-US" smtClean="0"/>
              <a:t>2021/11/27</a:t>
            </a:fld>
            <a:endParaRPr lang="zh-CN" altLang="en-US" dirty="0">
              <a:ea typeface="宋体" panose="02010600030101010101" pitchFamily="2" charset="-122"/>
            </a:endParaRPr>
          </a:p>
        </p:txBody>
      </p:sp>
      <p:sp>
        <p:nvSpPr>
          <p:cNvPr id="1029" name="页脚占位符 4"/>
          <p:cNvSpPr>
            <a:spLocks noGrp="1"/>
          </p:cNvSpPr>
          <p:nvPr>
            <p:ph type="ftr" sz="quarter" idx="3"/>
          </p:nvPr>
        </p:nvSpPr>
        <p:spPr>
          <a:xfrm>
            <a:off x="3124200" y="6356350"/>
            <a:ext cx="2895600" cy="365125"/>
          </a:xfrm>
          <a:prstGeom prst="rect">
            <a:avLst/>
          </a:prstGeom>
          <a:noFill/>
          <a:ln w="9525">
            <a:noFill/>
          </a:ln>
        </p:spPr>
        <p:txBody>
          <a:bodyPr vert="horz" anchor="ctr"/>
          <a:lstStyle>
            <a:lvl1pPr algn="ctr">
              <a:defRPr sz="1200">
                <a:solidFill>
                  <a:srgbClr val="898989"/>
                </a:solidFill>
                <a:ea typeface="宋体" panose="02010600030101010101" pitchFamily="2" charset="-122"/>
              </a:defRPr>
            </a:lvl1pPr>
          </a:lstStyle>
          <a:p>
            <a:pPr lvl="0"/>
            <a:endParaRPr/>
          </a:p>
        </p:txBody>
      </p:sp>
      <p:sp>
        <p:nvSpPr>
          <p:cNvPr id="1030" name="灯片编号占位符 5"/>
          <p:cNvSpPr>
            <a:spLocks noGrp="1"/>
          </p:cNvSpPr>
          <p:nvPr>
            <p:ph type="sldNum" sz="quarter" idx="4"/>
          </p:nvPr>
        </p:nvSpPr>
        <p:spPr>
          <a:xfrm>
            <a:off x="6553200" y="6356350"/>
            <a:ext cx="2133600" cy="365125"/>
          </a:xfrm>
          <a:prstGeom prst="rect">
            <a:avLst/>
          </a:prstGeom>
          <a:noFill/>
          <a:ln w="9525">
            <a:noFill/>
          </a:ln>
        </p:spPr>
        <p:txBody>
          <a:bodyPr vert="horz" anchor="ctr"/>
          <a:lstStyle>
            <a:lvl1pPr algn="r">
              <a:defRPr sz="1200">
                <a:solidFill>
                  <a:srgbClr val="898989"/>
                </a:solidFill>
                <a:ea typeface="宋体" panose="02010600030101010101" pitchFamily="2" charset="-122"/>
              </a:defRPr>
            </a:lvl1pPr>
          </a:lstStyle>
          <a:p>
            <a:pPr lvl="0"/>
            <a:fld id="{9A0DB2DC-4C9A-4742-B13C-FB6460FD3503}" type="slidenum">
              <a:rPr lang="zh-CN" altLang="en-US" dirty="0"/>
              <a:t>‹#›</a:t>
            </a:fld>
            <a:endParaRPr lang="zh-CN" altLang="en-US" dirty="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hf sldNum="0" hdr="0" ftr="0" dt="0"/>
  <p:txStyles>
    <p:titleStyle>
      <a:lvl1pPr marL="914400" lvl="0" indent="-914400" algn="ctr" eaLnBrk="1" latinLnBrk="0" hangingPunct="1">
        <a:lnSpc>
          <a:spcPct val="100000"/>
        </a:lnSpc>
        <a:spcBef>
          <a:spcPct val="0"/>
        </a:spcBef>
        <a:buNone/>
        <a:defRPr sz="4400" kern="1200">
          <a:solidFill>
            <a:schemeClr val="tx1"/>
          </a:solidFill>
          <a:latin typeface="+mj-lt"/>
          <a:ea typeface="+mj-ea"/>
          <a:cs typeface="+mj-cs"/>
          <a:sym typeface="Calibri" panose="020F0502020204030204" charset="0"/>
        </a:defRPr>
      </a:lvl1pPr>
    </p:titleStyle>
    <p:body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mn-lt"/>
          <a:ea typeface="+mn-ea"/>
          <a:cs typeface="+mn-cs"/>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cs typeface="+mn-cs"/>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cs typeface="+mn-cs"/>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cs typeface="+mn-cs"/>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cs typeface="+mn-cs"/>
          <a:sym typeface="Calibri" panose="020F0502020204030204" charset="0"/>
        </a:defRPr>
      </a:lvl5pPr>
      <a:lvl6pPr marL="2514600" lvl="5"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cs typeface="+mn-cs"/>
          <a:sym typeface="Calibri" panose="020F0502020204030204" charset="0"/>
        </a:defRPr>
      </a:lvl6pPr>
      <a:lvl7pPr marL="2971800" lvl="6"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cs typeface="+mn-cs"/>
          <a:sym typeface="Calibri" panose="020F0502020204030204" charset="0"/>
        </a:defRPr>
      </a:lvl7pPr>
      <a:lvl8pPr marL="3429000" lvl="7"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cs typeface="+mn-cs"/>
          <a:sym typeface="Calibri" panose="020F0502020204030204" charset="0"/>
        </a:defRPr>
      </a:lvl8pPr>
      <a:lvl9pPr marL="3886200" lvl="8"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cs typeface="+mn-cs"/>
          <a:sym typeface="Calibri" panose="020F0502020204030204" charset="0"/>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notesSlide" Target="../notesSlides/notesSlide7.xml"/><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4.wmf"/><Relationship Id="rId5" Type="http://schemas.openxmlformats.org/officeDocument/2006/relationships/oleObject" Target="../embeddings/oleObject2.bin"/><Relationship Id="rId4" Type="http://schemas.openxmlformats.org/officeDocument/2006/relationships/image" Target="../media/image8.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7.jpe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6.jpeg"/><Relationship Id="rId5" Type="http://schemas.openxmlformats.org/officeDocument/2006/relationships/image" Target="../media/image4.e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文本框 2"/>
          <p:cNvSpPr txBox="1">
            <a:spLocks noChangeAspect="1"/>
          </p:cNvSpPr>
          <p:nvPr/>
        </p:nvSpPr>
        <p:spPr>
          <a:xfrm>
            <a:off x="0" y="2060575"/>
            <a:ext cx="9144000" cy="2160480"/>
          </a:xfrm>
          <a:prstGeom prst="rect">
            <a:avLst/>
          </a:prstGeom>
          <a:solidFill>
            <a:srgbClr val="E8E7E5"/>
          </a:solidFill>
        </p:spPr>
        <p:txBody>
          <a:bodyPr wrap="square" rtlCol="0" anchor="ctr">
            <a:noAutofit/>
          </a:bodyPr>
          <a:lstStyle/>
          <a:p>
            <a:pPr algn="ctr">
              <a:lnSpc>
                <a:spcPct val="150000"/>
              </a:lnSpc>
            </a:pPr>
            <a:r>
              <a:rPr lang="zh-CN" altLang="en-US" sz="4800" dirty="0">
                <a:solidFill>
                  <a:schemeClr val="tx2"/>
                </a:solidFill>
                <a:effectLst>
                  <a:outerShdw blurRad="38100" dist="38100" dir="2700000" algn="tl">
                    <a:srgbClr val="000000">
                      <a:alpha val="43137"/>
                    </a:srgbClr>
                  </a:outerShdw>
                </a:effectLst>
                <a:latin typeface="+mj-lt"/>
                <a:ea typeface="微软雅黑" panose="020B0503020204020204" pitchFamily="34" charset="-122"/>
                <a:cs typeface="Arial" panose="020B0604020202020204" pitchFamily="34" charset="0"/>
              </a:rPr>
              <a:t>毕业设计开题报告</a:t>
            </a:r>
            <a:endParaRPr lang="en-US" altLang="zh-CN" sz="4800" dirty="0">
              <a:solidFill>
                <a:schemeClr val="tx2"/>
              </a:solidFill>
              <a:effectLst>
                <a:outerShdw blurRad="38100" dist="38100" dir="2700000" algn="tl">
                  <a:srgbClr val="000000">
                    <a:alpha val="43137"/>
                  </a:srgbClr>
                </a:outerShdw>
              </a:effectLst>
              <a:latin typeface="+mj-lt"/>
              <a:ea typeface="微软雅黑" panose="020B0503020204020204" pitchFamily="34" charset="-122"/>
              <a:cs typeface="Arial" panose="020B0604020202020204" pitchFamily="34" charset="0"/>
            </a:endParaRPr>
          </a:p>
          <a:p>
            <a:pPr algn="ctr">
              <a:lnSpc>
                <a:spcPct val="150000"/>
              </a:lnSpc>
            </a:pPr>
            <a:r>
              <a:rPr lang="zh-CN" altLang="en-US" sz="2800" dirty="0">
                <a:solidFill>
                  <a:schemeClr val="tx2"/>
                </a:solidFill>
                <a:effectLst>
                  <a:outerShdw blurRad="38100" dist="38100" dir="2700000" algn="tl">
                    <a:srgbClr val="000000">
                      <a:alpha val="43137"/>
                    </a:srgbClr>
                  </a:outerShdw>
                </a:effectLst>
                <a:latin typeface="+mj-lt"/>
                <a:cs typeface="Arial" panose="020B0604020202020204" pitchFamily="34" charset="0"/>
              </a:rPr>
              <a:t>伽玛辐射中累计因子的研究</a:t>
            </a:r>
          </a:p>
        </p:txBody>
      </p:sp>
      <p:sp>
        <p:nvSpPr>
          <p:cNvPr id="4" name="文本框 3"/>
          <p:cNvSpPr txBox="1"/>
          <p:nvPr/>
        </p:nvSpPr>
        <p:spPr>
          <a:xfrm>
            <a:off x="5220045" y="4797425"/>
            <a:ext cx="3456240" cy="1014730"/>
          </a:xfrm>
          <a:prstGeom prst="rect">
            <a:avLst/>
          </a:prstGeom>
          <a:noFill/>
        </p:spPr>
        <p:txBody>
          <a:bodyPr wrap="square" rtlCol="0">
            <a:spAutoFit/>
          </a:bodyPr>
          <a:lstStyle/>
          <a:p>
            <a:pPr algn="r"/>
            <a:r>
              <a:rPr lang="zh-CN" altLang="en-US" sz="2000" b="1" dirty="0">
                <a:latin typeface="微软雅黑" panose="020B0503020204020204" pitchFamily="34" charset="-122"/>
                <a:ea typeface="微软雅黑" panose="020B0503020204020204" pitchFamily="34" charset="-122"/>
              </a:rPr>
              <a:t>答辩人：朱铭浩</a:t>
            </a:r>
            <a:endParaRPr lang="en-US" altLang="zh-CN" sz="2000" b="1" dirty="0">
              <a:latin typeface="微软雅黑" panose="020B0503020204020204" pitchFamily="34" charset="-122"/>
              <a:ea typeface="微软雅黑" panose="020B0503020204020204" pitchFamily="34" charset="-122"/>
            </a:endParaRPr>
          </a:p>
          <a:p>
            <a:pPr algn="r"/>
            <a:endParaRPr lang="en-US" altLang="zh-CN" sz="2000" b="1" dirty="0">
              <a:latin typeface="微软雅黑" panose="020B0503020204020204" pitchFamily="34" charset="-122"/>
              <a:ea typeface="微软雅黑" panose="020B0503020204020204" pitchFamily="34" charset="-122"/>
            </a:endParaRPr>
          </a:p>
          <a:p>
            <a:pPr algn="r"/>
            <a:r>
              <a:rPr lang="en-US" altLang="zh-CN" sz="2000" b="1" dirty="0">
                <a:latin typeface="微软雅黑" panose="020B0503020204020204" pitchFamily="34" charset="-122"/>
                <a:ea typeface="微软雅黑" panose="020B0503020204020204" pitchFamily="34" charset="-122"/>
              </a:rPr>
              <a:t>1811401</a:t>
            </a:r>
            <a:r>
              <a:rPr lang="zh-CN" altLang="en-US" sz="2000" b="1" dirty="0">
                <a:latin typeface="微软雅黑" panose="020B0503020204020204" pitchFamily="34" charset="-122"/>
                <a:ea typeface="微软雅黑" panose="020B0503020204020204" pitchFamily="34" charset="-122"/>
              </a:rPr>
              <a:t>班</a:t>
            </a: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611505" y="1700530"/>
            <a:ext cx="4036060" cy="4530090"/>
          </a:xfrm>
          <a:prstGeom prst="rect">
            <a:avLst/>
          </a:prstGeom>
        </p:spPr>
      </p:pic>
      <p:sp>
        <p:nvSpPr>
          <p:cNvPr id="6" name="文本框 5"/>
          <p:cNvSpPr txBox="1"/>
          <p:nvPr/>
        </p:nvSpPr>
        <p:spPr>
          <a:xfrm>
            <a:off x="323704" y="740300"/>
            <a:ext cx="4824336" cy="646331"/>
          </a:xfrm>
          <a:prstGeom prst="rect">
            <a:avLst/>
          </a:prstGeom>
          <a:noFill/>
        </p:spPr>
        <p:txBody>
          <a:bodyPr wrap="square" rtlCol="0">
            <a:spAutoFit/>
          </a:bodyPr>
          <a:lstStyle/>
          <a:p>
            <a:r>
              <a:rPr lang="zh-CN" altLang="en-US" sz="3600" b="1" dirty="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国内外研究现状的分析</a:t>
            </a:r>
          </a:p>
        </p:txBody>
      </p:sp>
      <p:sp>
        <p:nvSpPr>
          <p:cNvPr id="8" name="灯片编号占位符 2"/>
          <p:cNvSpPr>
            <a:spLocks noGrp="1"/>
          </p:cNvSpPr>
          <p:nvPr>
            <p:ph type="sldNum" sz="quarter" idx="12"/>
          </p:nvPr>
        </p:nvSpPr>
        <p:spPr>
          <a:xfrm>
            <a:off x="6876160" y="6165190"/>
            <a:ext cx="2133600" cy="365125"/>
          </a:xfrm>
        </p:spPr>
        <p:txBody>
          <a:bodyPr/>
          <a:lstStyle/>
          <a:p>
            <a:pPr lvl="0"/>
            <a:fld id="{9A0DB2DC-4C9A-4742-B13C-FB6460FD3503}" type="slidenum">
              <a:rPr lang="zh-CN" altLang="en-US" sz="2000" smtClean="0">
                <a:solidFill>
                  <a:schemeClr val="tx1"/>
                </a:solidFill>
                <a:latin typeface="Cambria Math" panose="02040503050406030204" pitchFamily="18" charset="0"/>
              </a:rPr>
              <a:t>10</a:t>
            </a:fld>
            <a:endParaRPr lang="zh-CN" altLang="en-US" sz="2000" dirty="0">
              <a:solidFill>
                <a:schemeClr val="tx1"/>
              </a:solidFill>
              <a:latin typeface="Cambria Math" panose="02040503050406030204" pitchFamily="18" charset="0"/>
            </a:endParaRPr>
          </a:p>
        </p:txBody>
      </p:sp>
      <p:sp>
        <p:nvSpPr>
          <p:cNvPr id="3" name="文本框 2"/>
          <p:cNvSpPr txBox="1"/>
          <p:nvPr/>
        </p:nvSpPr>
        <p:spPr>
          <a:xfrm>
            <a:off x="556260" y="1412875"/>
            <a:ext cx="6643370" cy="398780"/>
          </a:xfrm>
          <a:prstGeom prst="rect">
            <a:avLst/>
          </a:prstGeom>
          <a:noFill/>
        </p:spPr>
        <p:txBody>
          <a:bodyPr wrap="square" rtlCol="0">
            <a:spAutoFit/>
          </a:bodyPr>
          <a:lstStyle/>
          <a:p>
            <a:r>
              <a:rPr lang="zh-CN" sz="2000" dirty="0" err="1">
                <a:solidFill>
                  <a:schemeClr val="tx1"/>
                </a:solidFill>
                <a:latin typeface="黑体" panose="02010609060101010101" pitchFamily="49" charset="-122"/>
                <a:ea typeface="黑体" panose="02010609060101010101" pitchFamily="49" charset="-122"/>
              </a:rPr>
              <a:t>圆柱体源的累积因子</a:t>
            </a:r>
            <a:r>
              <a:rPr lang="zh-CN" altLang="en-US" sz="2000" dirty="0">
                <a:latin typeface="黑体" panose="02010609060101010101" pitchFamily="49" charset="-122"/>
                <a:ea typeface="黑体" panose="02010609060101010101" pitchFamily="49" charset="-122"/>
              </a:rPr>
              <a:t>；</a:t>
            </a:r>
          </a:p>
        </p:txBody>
      </p:sp>
      <p:sp>
        <p:nvSpPr>
          <p:cNvPr id="15" name="文本框 14"/>
          <p:cNvSpPr txBox="1"/>
          <p:nvPr/>
        </p:nvSpPr>
        <p:spPr>
          <a:xfrm>
            <a:off x="626745" y="6165215"/>
            <a:ext cx="4005580" cy="583565"/>
          </a:xfrm>
          <a:prstGeom prst="rect">
            <a:avLst/>
          </a:prstGeom>
          <a:noFill/>
        </p:spPr>
        <p:txBody>
          <a:bodyPr wrap="square" rtlCol="0">
            <a:spAutoFit/>
          </a:bodyPr>
          <a:lstStyle/>
          <a:p>
            <a:pPr algn="ctr"/>
            <a:r>
              <a:rPr lang="zh-CN" altLang="en-US" sz="1600" dirty="0">
                <a:latin typeface="黑体" panose="02010609060101010101" pitchFamily="49" charset="-122"/>
                <a:ea typeface="黑体" panose="02010609060101010101" pitchFamily="49" charset="-122"/>
              </a:rPr>
              <a:t>圆柱体源照射量累积因子与同能量点源值比值随入射光子平均自由程的变化</a:t>
            </a:r>
          </a:p>
        </p:txBody>
      </p:sp>
      <p:sp>
        <p:nvSpPr>
          <p:cNvPr id="16" name="矩形 15"/>
          <p:cNvSpPr/>
          <p:nvPr/>
        </p:nvSpPr>
        <p:spPr>
          <a:xfrm>
            <a:off x="5468344" y="5500901"/>
            <a:ext cx="3637112" cy="737235"/>
          </a:xfrm>
          <a:prstGeom prst="rect">
            <a:avLst/>
          </a:prstGeom>
        </p:spPr>
        <p:txBody>
          <a:bodyPr wrap="square">
            <a:spAutoFit/>
          </a:bodyPr>
          <a:lstStyle/>
          <a:p>
            <a:r>
              <a:rPr lang="en-US" altLang="zh-CN" sz="1400" kern="100" dirty="0">
                <a:solidFill>
                  <a:srgbClr val="000000"/>
                </a:solidFill>
                <a:latin typeface="Times New Roman" panose="02020603050405020304" pitchFamily="18" charset="0"/>
                <a:cs typeface="Times New Roman" panose="02020603050405020304" pitchFamily="18" charset="0"/>
              </a:rPr>
              <a:t>[3]</a:t>
            </a:r>
            <a:r>
              <a:rPr altLang="zh-CN" sz="1400" kern="100">
                <a:solidFill>
                  <a:srgbClr val="000000"/>
                </a:solidFill>
                <a:latin typeface="Times New Roman" panose="02020603050405020304" pitchFamily="18" charset="0"/>
              </a:rPr>
              <a:t>杨彬, 王璞, 高莉,等. 圆柱体源与点源的照射量累积因子对比[J]. 辐射防护通讯, 2016, 36(003):13-18.</a:t>
            </a:r>
          </a:p>
        </p:txBody>
      </p:sp>
      <p:pic>
        <p:nvPicPr>
          <p:cNvPr id="5" name="图片 4"/>
          <p:cNvPicPr>
            <a:picLocks noChangeAspect="1"/>
          </p:cNvPicPr>
          <p:nvPr/>
        </p:nvPicPr>
        <p:blipFill>
          <a:blip r:embed="rId4"/>
          <a:stretch>
            <a:fillRect/>
          </a:stretch>
        </p:blipFill>
        <p:spPr>
          <a:xfrm>
            <a:off x="5626100" y="1412875"/>
            <a:ext cx="3009900" cy="3181350"/>
          </a:xfrm>
          <a:prstGeom prst="rect">
            <a:avLst/>
          </a:prstGeom>
        </p:spPr>
      </p:pic>
      <p:sp>
        <p:nvSpPr>
          <p:cNvPr id="12" name="文本框 11"/>
          <p:cNvSpPr txBox="1"/>
          <p:nvPr/>
        </p:nvSpPr>
        <p:spPr>
          <a:xfrm>
            <a:off x="5668010" y="4594225"/>
            <a:ext cx="2925445" cy="337185"/>
          </a:xfrm>
          <a:prstGeom prst="rect">
            <a:avLst/>
          </a:prstGeom>
          <a:noFill/>
        </p:spPr>
        <p:txBody>
          <a:bodyPr wrap="square" rtlCol="0">
            <a:spAutoFit/>
          </a:bodyPr>
          <a:lstStyle/>
          <a:p>
            <a:pPr algn="ctr"/>
            <a:r>
              <a:rPr lang="zh-CN" altLang="en-US" sz="1600" dirty="0">
                <a:latin typeface="黑体" panose="02010609060101010101" pitchFamily="49" charset="-122"/>
                <a:ea typeface="黑体" panose="02010609060101010101" pitchFamily="49" charset="-122"/>
              </a:rPr>
              <a:t>圆柱体源模型</a:t>
            </a: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23704" y="836820"/>
            <a:ext cx="4824336" cy="646331"/>
          </a:xfrm>
          <a:prstGeom prst="rect">
            <a:avLst/>
          </a:prstGeom>
          <a:noFill/>
        </p:spPr>
        <p:txBody>
          <a:bodyPr wrap="square" rtlCol="0">
            <a:spAutoFit/>
          </a:bodyPr>
          <a:lstStyle/>
          <a:p>
            <a:r>
              <a:rPr lang="zh-CN" altLang="en-US" sz="3600" b="1" dirty="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国内外研究现状的分析</a:t>
            </a:r>
          </a:p>
        </p:txBody>
      </p:sp>
      <p:sp>
        <p:nvSpPr>
          <p:cNvPr id="8" name="灯片编号占位符 2"/>
          <p:cNvSpPr>
            <a:spLocks noGrp="1"/>
          </p:cNvSpPr>
          <p:nvPr>
            <p:ph type="sldNum" sz="quarter" idx="12"/>
          </p:nvPr>
        </p:nvSpPr>
        <p:spPr>
          <a:xfrm>
            <a:off x="6876160" y="6165190"/>
            <a:ext cx="2133600" cy="365125"/>
          </a:xfrm>
        </p:spPr>
        <p:txBody>
          <a:bodyPr/>
          <a:lstStyle/>
          <a:p>
            <a:pPr lvl="0"/>
            <a:fld id="{9A0DB2DC-4C9A-4742-B13C-FB6460FD3503}" type="slidenum">
              <a:rPr lang="zh-CN" altLang="en-US" sz="2000" smtClean="0">
                <a:solidFill>
                  <a:schemeClr val="tx1"/>
                </a:solidFill>
                <a:latin typeface="Cambria Math" panose="02040503050406030204" pitchFamily="18" charset="0"/>
              </a:rPr>
              <a:t>11</a:t>
            </a:fld>
            <a:endParaRPr lang="zh-CN" altLang="en-US" sz="2000" dirty="0">
              <a:solidFill>
                <a:schemeClr val="tx1"/>
              </a:solidFill>
              <a:latin typeface="Cambria Math" panose="02040503050406030204" pitchFamily="18" charset="0"/>
            </a:endParaRPr>
          </a:p>
        </p:txBody>
      </p:sp>
      <p:sp>
        <p:nvSpPr>
          <p:cNvPr id="4" name="文本框 3"/>
          <p:cNvSpPr txBox="1"/>
          <p:nvPr/>
        </p:nvSpPr>
        <p:spPr>
          <a:xfrm>
            <a:off x="323707" y="1557036"/>
            <a:ext cx="7955694" cy="475615"/>
          </a:xfrm>
          <a:prstGeom prst="rect">
            <a:avLst/>
          </a:prstGeom>
          <a:noFill/>
        </p:spPr>
        <p:txBody>
          <a:bodyPr wrap="square" rtlCol="0">
            <a:spAutoFit/>
          </a:bodyPr>
          <a:lstStyle/>
          <a:p>
            <a:pPr>
              <a:lnSpc>
                <a:spcPct val="125000"/>
              </a:lnSpc>
            </a:pPr>
            <a:r>
              <a:rPr lang="zh-CN" altLang="en-US" sz="2000" dirty="0">
                <a:latin typeface="黑体" panose="02010609060101010101" pitchFamily="49" charset="-122"/>
                <a:ea typeface="黑体" panose="02010609060101010101" pitchFamily="49" charset="-122"/>
              </a:rPr>
              <a:t>不同经验公式（无限大）计算累计因子结果比较；</a:t>
            </a:r>
          </a:p>
        </p:txBody>
      </p:sp>
      <p:sp>
        <p:nvSpPr>
          <p:cNvPr id="9" name="文本框 8"/>
          <p:cNvSpPr txBox="1"/>
          <p:nvPr/>
        </p:nvSpPr>
        <p:spPr>
          <a:xfrm>
            <a:off x="4787900" y="4940935"/>
            <a:ext cx="3409315" cy="737235"/>
          </a:xfrm>
          <a:prstGeom prst="rect">
            <a:avLst/>
          </a:prstGeom>
          <a:noFill/>
        </p:spPr>
        <p:txBody>
          <a:bodyPr wrap="square" rtlCol="0">
            <a:spAutoFit/>
          </a:bodyPr>
          <a:lstStyle/>
          <a:p>
            <a:r>
              <a:rPr lang="en-US" altLang="zh-CN" sz="1400" dirty="0">
                <a:latin typeface="+mn-ea"/>
                <a:ea typeface="+mn-ea"/>
              </a:rPr>
              <a:t>[4]</a:t>
            </a:r>
            <a:r>
              <a:rPr altLang="zh-CN" sz="1400" dirty="0">
                <a:latin typeface="+mn-ea"/>
                <a:ea typeface="+mn-ea"/>
              </a:rPr>
              <a:t>周文明, 战景明, 郝杰. 两种不同经验公式法计算累积因子的比较[J]. 中国辐射卫生, 2017(4).</a:t>
            </a:r>
          </a:p>
        </p:txBody>
      </p:sp>
      <p:pic>
        <p:nvPicPr>
          <p:cNvPr id="2" name="图片 1"/>
          <p:cNvPicPr>
            <a:picLocks noChangeAspect="1"/>
          </p:cNvPicPr>
          <p:nvPr/>
        </p:nvPicPr>
        <p:blipFill>
          <a:blip r:embed="rId2"/>
          <a:stretch>
            <a:fillRect/>
          </a:stretch>
        </p:blipFill>
        <p:spPr>
          <a:xfrm>
            <a:off x="467995" y="1916430"/>
            <a:ext cx="8188960" cy="1869440"/>
          </a:xfrm>
          <a:prstGeom prst="rect">
            <a:avLst/>
          </a:prstGeom>
        </p:spPr>
      </p:pic>
      <p:pic>
        <p:nvPicPr>
          <p:cNvPr id="3" name="图片 2"/>
          <p:cNvPicPr>
            <a:picLocks noChangeAspect="1"/>
          </p:cNvPicPr>
          <p:nvPr/>
        </p:nvPicPr>
        <p:blipFill>
          <a:blip r:embed="rId3"/>
          <a:stretch>
            <a:fillRect/>
          </a:stretch>
        </p:blipFill>
        <p:spPr>
          <a:xfrm>
            <a:off x="683895" y="3860800"/>
            <a:ext cx="3327400" cy="2393315"/>
          </a:xfrm>
          <a:prstGeom prst="rect">
            <a:avLst/>
          </a:prstGeom>
        </p:spPr>
      </p:pic>
      <p:sp>
        <p:nvSpPr>
          <p:cNvPr id="12" name="文本框 11"/>
          <p:cNvSpPr txBox="1"/>
          <p:nvPr/>
        </p:nvSpPr>
        <p:spPr>
          <a:xfrm>
            <a:off x="699770" y="6210300"/>
            <a:ext cx="3295650" cy="275590"/>
          </a:xfrm>
          <a:prstGeom prst="rect">
            <a:avLst/>
          </a:prstGeom>
          <a:noFill/>
        </p:spPr>
        <p:txBody>
          <a:bodyPr wrap="square" rtlCol="0">
            <a:spAutoFit/>
          </a:bodyPr>
          <a:lstStyle/>
          <a:p>
            <a:pPr algn="ctr"/>
            <a:r>
              <a:rPr lang="zh-CN" altLang="en-US" sz="1200" baseline="30000" dirty="0">
                <a:latin typeface="黑体" panose="02010609060101010101" pitchFamily="49" charset="-122"/>
                <a:ea typeface="黑体" panose="02010609060101010101" pitchFamily="49" charset="-122"/>
              </a:rPr>
              <a:t>137</a:t>
            </a:r>
            <a:r>
              <a:rPr lang="zh-CN" altLang="en-US" sz="1200" dirty="0">
                <a:latin typeface="黑体" panose="02010609060101010101" pitchFamily="49" charset="-122"/>
                <a:ea typeface="黑体" panose="02010609060101010101" pitchFamily="49" charset="-122"/>
              </a:rPr>
              <a:t>Cs放射源在不同铅屏蔽厚度下的累积因子</a:t>
            </a: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23705" y="836820"/>
            <a:ext cx="3767600" cy="646331"/>
          </a:xfrm>
          <a:prstGeom prst="rect">
            <a:avLst/>
          </a:prstGeom>
          <a:noFill/>
        </p:spPr>
        <p:txBody>
          <a:bodyPr wrap="square" rtlCol="0">
            <a:spAutoFit/>
          </a:bodyPr>
          <a:lstStyle/>
          <a:p>
            <a:r>
              <a:rPr lang="zh-CN" altLang="en-US" sz="3600" b="1" dirty="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主要研究内容</a:t>
            </a:r>
          </a:p>
        </p:txBody>
      </p:sp>
      <p:sp>
        <p:nvSpPr>
          <p:cNvPr id="5" name="灯片编号占位符 2"/>
          <p:cNvSpPr>
            <a:spLocks noGrp="1"/>
          </p:cNvSpPr>
          <p:nvPr>
            <p:ph type="sldNum" sz="quarter" idx="12"/>
          </p:nvPr>
        </p:nvSpPr>
        <p:spPr>
          <a:xfrm>
            <a:off x="6876160" y="6165190"/>
            <a:ext cx="2133600" cy="365125"/>
          </a:xfrm>
        </p:spPr>
        <p:txBody>
          <a:bodyPr/>
          <a:lstStyle/>
          <a:p>
            <a:pPr lvl="0"/>
            <a:fld id="{9A0DB2DC-4C9A-4742-B13C-FB6460FD3503}" type="slidenum">
              <a:rPr lang="zh-CN" altLang="en-US" sz="2000" smtClean="0">
                <a:solidFill>
                  <a:schemeClr val="tx1"/>
                </a:solidFill>
                <a:latin typeface="Cambria Math" panose="02040503050406030204" pitchFamily="18" charset="0"/>
              </a:rPr>
              <a:t>12</a:t>
            </a:fld>
            <a:endParaRPr lang="zh-CN" altLang="en-US" sz="2000" dirty="0">
              <a:solidFill>
                <a:schemeClr val="tx1"/>
              </a:solidFill>
              <a:latin typeface="Cambria Math" panose="02040503050406030204" pitchFamily="18" charset="0"/>
            </a:endParaRPr>
          </a:p>
        </p:txBody>
      </p:sp>
      <p:sp>
        <p:nvSpPr>
          <p:cNvPr id="21" name="文本框 20"/>
          <p:cNvSpPr txBox="1"/>
          <p:nvPr/>
        </p:nvSpPr>
        <p:spPr>
          <a:xfrm>
            <a:off x="1115760" y="1844890"/>
            <a:ext cx="7253984" cy="3815080"/>
          </a:xfrm>
          <a:prstGeom prst="rect">
            <a:avLst/>
          </a:prstGeom>
          <a:noFill/>
        </p:spPr>
        <p:txBody>
          <a:bodyPr wrap="square" rtlCol="0">
            <a:spAutoFit/>
          </a:bodyPr>
          <a:lstStyle/>
          <a:p>
            <a:pPr marL="457200" indent="-457200">
              <a:buAutoNum type="arabicPeriod"/>
            </a:pPr>
            <a:r>
              <a:rPr lang="en-US" altLang="zh-CN" sz="2200" dirty="0">
                <a:latin typeface="微软雅黑" panose="020B0503020204020204" pitchFamily="34" charset="-122"/>
                <a:ea typeface="微软雅黑" panose="020B0503020204020204" pitchFamily="34" charset="-122"/>
                <a:sym typeface="Calibri" panose="020F0502020204030204" charset="0"/>
              </a:rPr>
              <a:t>geant4</a:t>
            </a:r>
            <a:r>
              <a:rPr lang="zh-CN" altLang="en-US" sz="2200" dirty="0">
                <a:latin typeface="微软雅黑" panose="020B0503020204020204" pitchFamily="34" charset="-122"/>
                <a:ea typeface="微软雅黑" panose="020B0503020204020204" pitchFamily="34" charset="-122"/>
                <a:sym typeface="Calibri" panose="020F0502020204030204" charset="0"/>
              </a:rPr>
              <a:t>模型与实验对比验证可靠性</a:t>
            </a:r>
          </a:p>
          <a:p>
            <a:pPr marL="457200" indent="-457200">
              <a:buAutoNum type="arabicPeriod"/>
            </a:pPr>
            <a:endParaRPr lang="zh-CN" altLang="en-US" sz="2200" dirty="0">
              <a:latin typeface="微软雅黑" panose="020B0503020204020204" pitchFamily="34" charset="-122"/>
              <a:ea typeface="微软雅黑" panose="020B0503020204020204" pitchFamily="34" charset="-122"/>
              <a:sym typeface="Calibri" panose="020F0502020204030204" charset="0"/>
            </a:endParaRPr>
          </a:p>
          <a:p>
            <a:pPr marL="457200" indent="-457200">
              <a:buAutoNum type="arabicPeriod"/>
            </a:pPr>
            <a:r>
              <a:rPr lang="zh-CN" altLang="en-US" sz="2200" dirty="0">
                <a:latin typeface="微软雅黑" panose="020B0503020204020204" pitchFamily="34" charset="-122"/>
                <a:ea typeface="微软雅黑" panose="020B0503020204020204" pitchFamily="34" charset="-122"/>
                <a:sym typeface="Calibri" panose="020F0502020204030204" charset="0"/>
              </a:rPr>
              <a:t>无限大模型累计因子的验证</a:t>
            </a:r>
            <a:endParaRPr lang="en-US" altLang="zh-CN" sz="2200" dirty="0">
              <a:latin typeface="微软雅黑" panose="020B0503020204020204" pitchFamily="34" charset="-122"/>
              <a:ea typeface="微软雅黑" panose="020B0503020204020204" pitchFamily="34" charset="-122"/>
              <a:sym typeface="Calibri" panose="020F0502020204030204" charset="0"/>
            </a:endParaRPr>
          </a:p>
          <a:p>
            <a:pPr marL="457200" indent="-457200">
              <a:buAutoNum type="arabicPeriod"/>
            </a:pPr>
            <a:endParaRPr lang="en-US" altLang="zh-CN" sz="2200" dirty="0">
              <a:latin typeface="微软雅黑" panose="020B0503020204020204" pitchFamily="34" charset="-122"/>
              <a:ea typeface="微软雅黑" panose="020B0503020204020204" pitchFamily="34" charset="-122"/>
              <a:sym typeface="Calibri" panose="020F0502020204030204" charset="0"/>
            </a:endParaRPr>
          </a:p>
          <a:p>
            <a:pPr marL="457200" indent="-457200">
              <a:buFont typeface="Arial" panose="020B0604020202020204" pitchFamily="34" charset="0"/>
              <a:buAutoNum type="arabicPeriod"/>
            </a:pPr>
            <a:r>
              <a:rPr lang="zh-CN" altLang="en-US" sz="2200" dirty="0">
                <a:latin typeface="微软雅黑" panose="020B0503020204020204" pitchFamily="34" charset="-122"/>
                <a:ea typeface="微软雅黑" panose="020B0503020204020204" pitchFamily="34" charset="-122"/>
              </a:rPr>
              <a:t>不同材料、厚度、测量距离累计因子</a:t>
            </a:r>
            <a:endParaRPr lang="en-US" altLang="zh-CN" sz="2200" dirty="0">
              <a:latin typeface="微软雅黑" panose="020B0503020204020204" pitchFamily="34" charset="-122"/>
              <a:ea typeface="微软雅黑" panose="020B0503020204020204" pitchFamily="34" charset="-122"/>
            </a:endParaRPr>
          </a:p>
          <a:p>
            <a:pPr marL="457200" indent="-457200">
              <a:buFont typeface="Arial" panose="020B0604020202020204" pitchFamily="34" charset="0"/>
              <a:buAutoNum type="arabicPeriod"/>
            </a:pPr>
            <a:endParaRPr lang="en-US" altLang="zh-CN" sz="2200" dirty="0">
              <a:latin typeface="微软雅黑" panose="020B0503020204020204" pitchFamily="34" charset="-122"/>
              <a:ea typeface="微软雅黑" panose="020B0503020204020204" pitchFamily="34" charset="-122"/>
            </a:endParaRPr>
          </a:p>
          <a:p>
            <a:pPr marL="457200" indent="-457200">
              <a:buFont typeface="Arial" panose="020B0604020202020204" pitchFamily="34" charset="0"/>
              <a:buAutoNum type="arabicPeriod"/>
            </a:pPr>
            <a:r>
              <a:rPr lang="zh-CN" sz="2200" dirty="0">
                <a:latin typeface="微软雅黑" panose="020B0503020204020204" pitchFamily="34" charset="-122"/>
                <a:ea typeface="微软雅黑" panose="020B0503020204020204" pitchFamily="34" charset="-122"/>
              </a:rPr>
              <a:t>得到有限均匀介质累计因子的参考值，并通过拟合等手段给出经验公式</a:t>
            </a:r>
          </a:p>
          <a:p>
            <a:pPr marL="457200" indent="-457200">
              <a:buFont typeface="Arial" panose="020B0604020202020204" pitchFamily="34" charset="0"/>
              <a:buAutoNum type="arabicPeriod"/>
            </a:pPr>
            <a:endParaRPr lang="zh-CN" altLang="en-US" sz="2200" dirty="0">
              <a:latin typeface="微软雅黑" panose="020B0503020204020204" pitchFamily="34" charset="-122"/>
              <a:ea typeface="微软雅黑" panose="020B0503020204020204" pitchFamily="34" charset="-122"/>
              <a:sym typeface="Calibri" panose="020F0502020204030204" charset="0"/>
            </a:endParaRPr>
          </a:p>
          <a:p>
            <a:pPr marL="457200" indent="-457200">
              <a:buAutoNum type="arabicPeriod"/>
            </a:pPr>
            <a:r>
              <a:rPr lang="zh-CN" altLang="en-US" sz="2200" dirty="0">
                <a:latin typeface="微软雅黑" panose="020B0503020204020204" pitchFamily="34" charset="-122"/>
                <a:ea typeface="微软雅黑" panose="020B0503020204020204" pitchFamily="34" charset="-122"/>
                <a:sym typeface="+mn-ea"/>
              </a:rPr>
              <a:t>对实际伽玛辐射屏蔽材料给出合理具体的参考</a:t>
            </a:r>
            <a:endParaRPr lang="en-US" altLang="zh-CN" sz="2200" dirty="0">
              <a:latin typeface="微软雅黑" panose="020B0503020204020204" pitchFamily="34" charset="-122"/>
              <a:ea typeface="微软雅黑" panose="020B0503020204020204" pitchFamily="34" charset="-122"/>
            </a:endParaRPr>
          </a:p>
          <a:p>
            <a:pPr marL="457200" indent="-457200">
              <a:buAutoNum type="arabicPeriod"/>
            </a:pPr>
            <a:endParaRPr lang="zh-CN" altLang="en-US" sz="2200" dirty="0">
              <a:latin typeface="微软雅黑" panose="020B0503020204020204" pitchFamily="34" charset="-122"/>
              <a:ea typeface="微软雅黑" panose="020B0503020204020204" pitchFamily="34" charset="-122"/>
              <a:sym typeface="Calibri" panose="020F0502020204030204" charset="0"/>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p:cNvSpPr>
            <a:spLocks noGrp="1"/>
          </p:cNvSpPr>
          <p:nvPr>
            <p:ph type="sldNum" sz="quarter" idx="12"/>
          </p:nvPr>
        </p:nvSpPr>
        <p:spPr>
          <a:xfrm>
            <a:off x="6876160" y="6165190"/>
            <a:ext cx="2133600" cy="365125"/>
          </a:xfrm>
        </p:spPr>
        <p:txBody>
          <a:bodyPr/>
          <a:lstStyle/>
          <a:p>
            <a:pPr lvl="0"/>
            <a:fld id="{9A0DB2DC-4C9A-4742-B13C-FB6460FD3503}" type="slidenum">
              <a:rPr lang="zh-CN" altLang="en-US" sz="2000" smtClean="0">
                <a:solidFill>
                  <a:schemeClr val="tx1"/>
                </a:solidFill>
                <a:latin typeface="Cambria Math" panose="02040503050406030204" pitchFamily="18" charset="0"/>
              </a:rPr>
              <a:t>13</a:t>
            </a:fld>
            <a:endParaRPr lang="zh-CN" altLang="en-US" sz="2000" dirty="0">
              <a:solidFill>
                <a:schemeClr val="tx1"/>
              </a:solidFill>
              <a:latin typeface="Cambria Math" panose="02040503050406030204" pitchFamily="18" charset="0"/>
            </a:endParaRPr>
          </a:p>
        </p:txBody>
      </p:sp>
      <p:sp>
        <p:nvSpPr>
          <p:cNvPr id="2" name="文本框 1"/>
          <p:cNvSpPr txBox="1"/>
          <p:nvPr/>
        </p:nvSpPr>
        <p:spPr>
          <a:xfrm>
            <a:off x="323705" y="1583427"/>
            <a:ext cx="3816265" cy="4437753"/>
          </a:xfrm>
          <a:prstGeom prst="rect">
            <a:avLst/>
          </a:prstGeom>
          <a:noFill/>
        </p:spPr>
        <p:txBody>
          <a:bodyPr wrap="square" rtlCol="0">
            <a:spAutoFit/>
          </a:bodyPr>
          <a:lstStyle/>
          <a:p>
            <a:pPr>
              <a:lnSpc>
                <a:spcPct val="150000"/>
              </a:lnSpc>
            </a:pPr>
            <a:r>
              <a:rPr lang="en-US" altLang="zh-CN" sz="2400" dirty="0">
                <a:latin typeface="黑体" panose="02010609060101010101" pitchFamily="49" charset="-122"/>
                <a:ea typeface="黑体" panose="02010609060101010101" pitchFamily="49" charset="-122"/>
              </a:rPr>
              <a:t>   </a:t>
            </a:r>
            <a:r>
              <a:rPr lang="zh-CN" altLang="zh-CN" sz="2400" dirty="0">
                <a:latin typeface="黑体" panose="02010609060101010101" pitchFamily="49" charset="-122"/>
                <a:ea typeface="黑体" panose="02010609060101010101" pitchFamily="49" charset="-122"/>
              </a:rPr>
              <a:t>蒙特卡洛程序包</a:t>
            </a:r>
            <a:r>
              <a:rPr lang="en-US" altLang="zh-CN" sz="2400" dirty="0">
                <a:solidFill>
                  <a:srgbClr val="FF0000"/>
                </a:solidFill>
                <a:latin typeface="黑体" panose="02010609060101010101" pitchFamily="49" charset="-122"/>
                <a:ea typeface="黑体" panose="02010609060101010101" pitchFamily="49" charset="-122"/>
              </a:rPr>
              <a:t>Geant4</a:t>
            </a:r>
            <a:r>
              <a:rPr lang="zh-CN" altLang="zh-CN" sz="2400" dirty="0">
                <a:latin typeface="黑体" panose="02010609060101010101" pitchFamily="49" charset="-122"/>
                <a:ea typeface="黑体" panose="02010609060101010101" pitchFamily="49" charset="-122"/>
              </a:rPr>
              <a:t>可以用来模拟多种粒子与物质的相互作用。</a:t>
            </a:r>
            <a:endParaRPr lang="en-US" altLang="zh-CN" sz="2400" dirty="0">
              <a:latin typeface="黑体" panose="02010609060101010101" pitchFamily="49" charset="-122"/>
              <a:ea typeface="黑体" panose="02010609060101010101" pitchFamily="49" charset="-122"/>
            </a:endParaRPr>
          </a:p>
          <a:p>
            <a:pPr>
              <a:lnSpc>
                <a:spcPct val="150000"/>
              </a:lnSpc>
            </a:pPr>
            <a:endParaRPr lang="en-US" altLang="zh-CN" sz="2400" dirty="0">
              <a:latin typeface="黑体" panose="02010609060101010101" pitchFamily="49" charset="-122"/>
              <a:ea typeface="黑体" panose="02010609060101010101" pitchFamily="49" charset="-122"/>
            </a:endParaRPr>
          </a:p>
          <a:p>
            <a:pPr>
              <a:lnSpc>
                <a:spcPct val="150000"/>
              </a:lnSpc>
            </a:pPr>
            <a:r>
              <a:rPr lang="en-US" altLang="zh-CN" sz="2400" dirty="0">
                <a:latin typeface="黑体" panose="02010609060101010101" pitchFamily="49" charset="-122"/>
                <a:ea typeface="黑体" panose="02010609060101010101" pitchFamily="49" charset="-122"/>
              </a:rPr>
              <a:t>   </a:t>
            </a:r>
            <a:r>
              <a:rPr lang="zh-CN" altLang="zh-CN" sz="2400" dirty="0">
                <a:latin typeface="黑体" panose="02010609060101010101" pitchFamily="49" charset="-122"/>
                <a:ea typeface="黑体" panose="02010609060101010101" pitchFamily="49" charset="-122"/>
              </a:rPr>
              <a:t>仿照真实的物理实验场景，通过各种物理反应过程截面的蒙特卡罗抽样来模拟真实的物理过程。</a:t>
            </a:r>
            <a:endParaRPr lang="zh-CN" altLang="en-US" sz="2400" dirty="0">
              <a:latin typeface="黑体" panose="02010609060101010101" pitchFamily="49" charset="-122"/>
              <a:ea typeface="黑体" panose="02010609060101010101" pitchFamily="49" charset="-122"/>
            </a:endParaRPr>
          </a:p>
        </p:txBody>
      </p:sp>
      <p:pic>
        <p:nvPicPr>
          <p:cNvPr id="7" name="图片 6"/>
          <p:cNvPicPr/>
          <p:nvPr/>
        </p:nvPicPr>
        <p:blipFill rotWithShape="1">
          <a:blip r:embed="rId2"/>
          <a:srcRect r="827"/>
          <a:stretch>
            <a:fillRect/>
          </a:stretch>
        </p:blipFill>
        <p:spPr bwMode="auto">
          <a:xfrm>
            <a:off x="4788015" y="817368"/>
            <a:ext cx="3528245" cy="4824336"/>
          </a:xfrm>
          <a:prstGeom prst="rect">
            <a:avLst/>
          </a:prstGeom>
          <a:ln>
            <a:noFill/>
          </a:ln>
        </p:spPr>
      </p:pic>
      <p:sp>
        <p:nvSpPr>
          <p:cNvPr id="3" name="文本框 2"/>
          <p:cNvSpPr txBox="1"/>
          <p:nvPr/>
        </p:nvSpPr>
        <p:spPr>
          <a:xfrm>
            <a:off x="4788015" y="5855966"/>
            <a:ext cx="3888270" cy="369332"/>
          </a:xfrm>
          <a:prstGeom prst="rect">
            <a:avLst/>
          </a:prstGeom>
          <a:noFill/>
        </p:spPr>
        <p:txBody>
          <a:bodyPr wrap="square" rtlCol="0">
            <a:spAutoFit/>
          </a:bodyPr>
          <a:lstStyle/>
          <a:p>
            <a:r>
              <a:rPr lang="en-US" altLang="zh-CN" dirty="0"/>
              <a:t>Geant4</a:t>
            </a:r>
            <a:r>
              <a:rPr lang="zh-CN" altLang="zh-CN" dirty="0"/>
              <a:t>中运行一个案例的流程图</a:t>
            </a:r>
            <a:endParaRPr lang="zh-CN" altLang="en-US" dirty="0"/>
          </a:p>
        </p:txBody>
      </p:sp>
      <p:sp>
        <p:nvSpPr>
          <p:cNvPr id="4" name="文本框 3"/>
          <p:cNvSpPr txBox="1"/>
          <p:nvPr/>
        </p:nvSpPr>
        <p:spPr>
          <a:xfrm>
            <a:off x="323704" y="836820"/>
            <a:ext cx="3269125" cy="646331"/>
          </a:xfrm>
          <a:prstGeom prst="rect">
            <a:avLst/>
          </a:prstGeom>
          <a:noFill/>
        </p:spPr>
        <p:txBody>
          <a:bodyPr wrap="square" rtlCol="0">
            <a:spAutoFit/>
          </a:bodyPr>
          <a:lstStyle/>
          <a:p>
            <a:r>
              <a:rPr lang="zh-CN" altLang="en-US" sz="3600" b="1" dirty="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研究方案</a:t>
            </a: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23704" y="836820"/>
            <a:ext cx="3269125" cy="646331"/>
          </a:xfrm>
          <a:prstGeom prst="rect">
            <a:avLst/>
          </a:prstGeom>
          <a:noFill/>
        </p:spPr>
        <p:txBody>
          <a:bodyPr wrap="square" rtlCol="0">
            <a:spAutoFit/>
          </a:bodyPr>
          <a:lstStyle/>
          <a:p>
            <a:r>
              <a:rPr lang="zh-CN" altLang="en-US" sz="3600" b="1" dirty="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研究方案</a:t>
            </a:r>
          </a:p>
        </p:txBody>
      </p:sp>
      <p:sp>
        <p:nvSpPr>
          <p:cNvPr id="21" name="内容占位符 2"/>
          <p:cNvSpPr txBox="1"/>
          <p:nvPr/>
        </p:nvSpPr>
        <p:spPr>
          <a:xfrm>
            <a:off x="323849" y="1568450"/>
            <a:ext cx="7848401" cy="563880"/>
          </a:xfrm>
          <a:prstGeom prst="rect">
            <a:avLst/>
          </a:prstGeom>
          <a:noFill/>
          <a:ln w="9525">
            <a:noFill/>
          </a:ln>
        </p:spPr>
        <p:txBody>
          <a:bodyPr vert="horz">
            <a:noAutofit/>
          </a:bodyPr>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mn-lt"/>
                <a:ea typeface="+mn-ea"/>
                <a:cs typeface="+mn-cs"/>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cs typeface="+mn-cs"/>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cs typeface="+mn-cs"/>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cs typeface="+mn-cs"/>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cs typeface="+mn-cs"/>
                <a:sym typeface="Calibri" panose="020F0502020204030204" charset="0"/>
              </a:defRPr>
            </a:lvl5pPr>
            <a:lvl6pPr marL="2514600" lvl="5"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cs typeface="+mn-cs"/>
                <a:sym typeface="Calibri" panose="020F0502020204030204" charset="0"/>
              </a:defRPr>
            </a:lvl6pPr>
            <a:lvl7pPr marL="2971800" lvl="6"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cs typeface="+mn-cs"/>
                <a:sym typeface="Calibri" panose="020F0502020204030204" charset="0"/>
              </a:defRPr>
            </a:lvl7pPr>
            <a:lvl8pPr marL="3429000" lvl="7"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cs typeface="+mn-cs"/>
                <a:sym typeface="Calibri" panose="020F0502020204030204" charset="0"/>
              </a:defRPr>
            </a:lvl8pPr>
            <a:lvl9pPr marL="3886200" lvl="8"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cs typeface="+mn-cs"/>
                <a:sym typeface="Calibri" panose="020F0502020204030204" charset="0"/>
              </a:defRPr>
            </a:lvl9pPr>
          </a:lstStyle>
          <a:p>
            <a:pPr marL="0" indent="0">
              <a:spcAft>
                <a:spcPts val="0"/>
              </a:spcAft>
              <a:buFont typeface="Arial" panose="020B0604020202020204" pitchFamily="34" charset="0"/>
              <a:buNone/>
            </a:pPr>
            <a:r>
              <a:rPr lang="en-US" altLang="zh-CN" sz="2200" b="1" dirty="0">
                <a:latin typeface="微软雅黑" panose="020B0503020204020204" pitchFamily="34" charset="-122"/>
                <a:ea typeface="微软雅黑" panose="020B0503020204020204" pitchFamily="34" charset="-122"/>
              </a:rPr>
              <a:t>1. </a:t>
            </a:r>
            <a:r>
              <a:rPr lang="zh-CN" altLang="en-US" sz="2200" b="1" dirty="0">
                <a:latin typeface="微软雅黑" panose="020B0503020204020204" pitchFamily="34" charset="-122"/>
                <a:ea typeface="微软雅黑" panose="020B0503020204020204" pitchFamily="34" charset="-122"/>
                <a:sym typeface="+mn-ea"/>
              </a:rPr>
              <a:t>结合实验结果</a:t>
            </a:r>
            <a:r>
              <a:rPr lang="zh-CN" altLang="en-US" sz="2200" b="1" dirty="0">
                <a:latin typeface="微软雅黑" panose="020B0503020204020204" pitchFamily="34" charset="-122"/>
                <a:ea typeface="微软雅黑" panose="020B0503020204020204" pitchFamily="34" charset="-122"/>
              </a:rPr>
              <a:t>验证</a:t>
            </a:r>
            <a:r>
              <a:rPr lang="en-US" altLang="zh-CN" sz="2200" b="1" dirty="0">
                <a:latin typeface="微软雅黑" panose="020B0503020204020204" pitchFamily="34" charset="-122"/>
                <a:ea typeface="微软雅黑" panose="020B0503020204020204" pitchFamily="34" charset="-122"/>
              </a:rPr>
              <a:t>Geant4</a:t>
            </a:r>
            <a:r>
              <a:rPr lang="zh-CN" altLang="en-US" sz="2200" b="1" dirty="0">
                <a:latin typeface="微软雅黑" panose="020B0503020204020204" pitchFamily="34" charset="-122"/>
                <a:ea typeface="宋体" panose="02010600030101010101" pitchFamily="2" charset="-122"/>
              </a:rPr>
              <a:t>结果可靠性</a:t>
            </a:r>
          </a:p>
        </p:txBody>
      </p:sp>
      <p:pic>
        <p:nvPicPr>
          <p:cNvPr id="17410" name="图片 1"/>
          <p:cNvPicPr>
            <a:picLocks noChangeAspect="1"/>
          </p:cNvPicPr>
          <p:nvPr/>
        </p:nvPicPr>
        <p:blipFill>
          <a:blip r:embed="rId3"/>
          <a:stretch>
            <a:fillRect/>
          </a:stretch>
        </p:blipFill>
        <p:spPr>
          <a:xfrm>
            <a:off x="342900" y="2132013"/>
            <a:ext cx="8458200" cy="4268787"/>
          </a:xfrm>
          <a:prstGeom prst="rect">
            <a:avLst/>
          </a:prstGeom>
          <a:noFill/>
          <a:ln w="9525">
            <a:noFill/>
          </a:ln>
        </p:spPr>
      </p:pic>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23704" y="836820"/>
            <a:ext cx="3269125" cy="646331"/>
          </a:xfrm>
          <a:prstGeom prst="rect">
            <a:avLst/>
          </a:prstGeom>
          <a:noFill/>
        </p:spPr>
        <p:txBody>
          <a:bodyPr wrap="square" rtlCol="0">
            <a:spAutoFit/>
          </a:bodyPr>
          <a:lstStyle/>
          <a:p>
            <a:r>
              <a:rPr lang="zh-CN" altLang="en-US" sz="3600" b="1" dirty="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研究方案</a:t>
            </a:r>
          </a:p>
        </p:txBody>
      </p:sp>
      <p:sp>
        <p:nvSpPr>
          <p:cNvPr id="21" name="内容占位符 2"/>
          <p:cNvSpPr txBox="1"/>
          <p:nvPr/>
        </p:nvSpPr>
        <p:spPr>
          <a:xfrm>
            <a:off x="323849" y="1568450"/>
            <a:ext cx="7848401" cy="563880"/>
          </a:xfrm>
          <a:prstGeom prst="rect">
            <a:avLst/>
          </a:prstGeom>
          <a:noFill/>
          <a:ln w="9525">
            <a:noFill/>
          </a:ln>
        </p:spPr>
        <p:txBody>
          <a:bodyPr vert="horz">
            <a:noAutofit/>
          </a:bodyPr>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mn-lt"/>
                <a:ea typeface="+mn-ea"/>
                <a:cs typeface="+mn-cs"/>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cs typeface="+mn-cs"/>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cs typeface="+mn-cs"/>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cs typeface="+mn-cs"/>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cs typeface="+mn-cs"/>
                <a:sym typeface="Calibri" panose="020F0502020204030204" charset="0"/>
              </a:defRPr>
            </a:lvl5pPr>
            <a:lvl6pPr marL="2514600" lvl="5"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cs typeface="+mn-cs"/>
                <a:sym typeface="Calibri" panose="020F0502020204030204" charset="0"/>
              </a:defRPr>
            </a:lvl6pPr>
            <a:lvl7pPr marL="2971800" lvl="6"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cs typeface="+mn-cs"/>
                <a:sym typeface="Calibri" panose="020F0502020204030204" charset="0"/>
              </a:defRPr>
            </a:lvl7pPr>
            <a:lvl8pPr marL="3429000" lvl="7"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cs typeface="+mn-cs"/>
                <a:sym typeface="Calibri" panose="020F0502020204030204" charset="0"/>
              </a:defRPr>
            </a:lvl8pPr>
            <a:lvl9pPr marL="3886200" lvl="8"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cs typeface="+mn-cs"/>
                <a:sym typeface="Calibri" panose="020F0502020204030204" charset="0"/>
              </a:defRPr>
            </a:lvl9pPr>
          </a:lstStyle>
          <a:p>
            <a:pPr marL="0" indent="0">
              <a:spcAft>
                <a:spcPts val="0"/>
              </a:spcAft>
              <a:buFont typeface="Arial" panose="020B0604020202020204" pitchFamily="34" charset="0"/>
              <a:buNone/>
            </a:pPr>
            <a:r>
              <a:rPr lang="en-US" altLang="zh-CN" sz="2200" b="1" dirty="0">
                <a:latin typeface="微软雅黑" panose="020B0503020204020204" pitchFamily="34" charset="-122"/>
                <a:ea typeface="微软雅黑" panose="020B0503020204020204" pitchFamily="34" charset="-122"/>
              </a:rPr>
              <a:t>1. </a:t>
            </a:r>
            <a:r>
              <a:rPr lang="zh-CN" altLang="en-US" sz="2200" b="1" dirty="0">
                <a:latin typeface="微软雅黑" panose="020B0503020204020204" pitchFamily="34" charset="-122"/>
                <a:ea typeface="微软雅黑" panose="020B0503020204020204" pitchFamily="34" charset="-122"/>
              </a:rPr>
              <a:t>结合实验结果验证</a:t>
            </a:r>
            <a:r>
              <a:rPr lang="en-US" altLang="zh-CN" sz="2200" b="1" dirty="0">
                <a:latin typeface="微软雅黑" panose="020B0503020204020204" pitchFamily="34" charset="-122"/>
                <a:ea typeface="微软雅黑" panose="020B0503020204020204" pitchFamily="34" charset="-122"/>
              </a:rPr>
              <a:t>Geant4</a:t>
            </a:r>
            <a:r>
              <a:rPr lang="zh-CN" altLang="en-US" sz="2200" b="1" dirty="0">
                <a:latin typeface="微软雅黑" panose="020B0503020204020204" pitchFamily="34" charset="-122"/>
                <a:ea typeface="宋体" panose="02010600030101010101" pitchFamily="2" charset="-122"/>
              </a:rPr>
              <a:t>结果可靠性</a:t>
            </a:r>
          </a:p>
        </p:txBody>
      </p:sp>
      <p:sp>
        <p:nvSpPr>
          <p:cNvPr id="2" name="文本框 1"/>
          <p:cNvSpPr txBox="1"/>
          <p:nvPr/>
        </p:nvSpPr>
        <p:spPr>
          <a:xfrm>
            <a:off x="4932045" y="1916430"/>
            <a:ext cx="4126230" cy="2399665"/>
          </a:xfrm>
          <a:prstGeom prst="rect">
            <a:avLst/>
          </a:prstGeom>
          <a:noFill/>
        </p:spPr>
        <p:txBody>
          <a:bodyPr wrap="square" rtlCol="0">
            <a:spAutoFit/>
          </a:bodyPr>
          <a:lstStyle/>
          <a:p>
            <a:pPr>
              <a:lnSpc>
                <a:spcPct val="150000"/>
              </a:lnSpc>
            </a:pPr>
            <a:r>
              <a:rPr lang="en-US" altLang="zh-CN" sz="1600" dirty="0"/>
              <a:t>       </a:t>
            </a:r>
            <a:r>
              <a:rPr lang="zh-CN" altLang="en-US" sz="2000" dirty="0">
                <a:latin typeface="黑体" panose="02010609060101010101" pitchFamily="49" charset="-122"/>
                <a:ea typeface="黑体" panose="02010609060101010101" pitchFamily="49" charset="-122"/>
              </a:rPr>
              <a:t>通过</a:t>
            </a:r>
            <a:r>
              <a:rPr lang="zh-CN" altLang="en-US" sz="2000" dirty="0">
                <a:solidFill>
                  <a:srgbClr val="FF0000"/>
                </a:solidFill>
                <a:latin typeface="黑体" panose="02010609060101010101" pitchFamily="49" charset="-122"/>
                <a:ea typeface="黑体" panose="02010609060101010101" pitchFamily="49" charset="-122"/>
              </a:rPr>
              <a:t>利用现有实验条件进行实验、在</a:t>
            </a:r>
            <a:r>
              <a:rPr lang="en-US" altLang="zh-CN" sz="2000" dirty="0">
                <a:solidFill>
                  <a:srgbClr val="FF0000"/>
                </a:solidFill>
                <a:latin typeface="黑体" panose="02010609060101010101" pitchFamily="49" charset="-122"/>
                <a:ea typeface="黑体" panose="02010609060101010101" pitchFamily="49" charset="-122"/>
              </a:rPr>
              <a:t>geant4</a:t>
            </a:r>
            <a:r>
              <a:rPr lang="zh-CN" altLang="en-US" sz="2000" dirty="0">
                <a:solidFill>
                  <a:srgbClr val="FF0000"/>
                </a:solidFill>
                <a:latin typeface="黑体" panose="02010609060101010101" pitchFamily="49" charset="-122"/>
                <a:ea typeface="黑体" panose="02010609060101010101" pitchFamily="49" charset="-122"/>
              </a:rPr>
              <a:t>中进行模拟</a:t>
            </a:r>
            <a:r>
              <a:rPr lang="zh-CN" altLang="en-US" sz="2000" dirty="0">
                <a:latin typeface="黑体" panose="02010609060101010101" pitchFamily="49" charset="-122"/>
                <a:ea typeface="黑体" panose="02010609060101010101" pitchFamily="49" charset="-122"/>
              </a:rPr>
              <a:t>，将实验结果、模拟结果分别与标准结果进行比较，确定</a:t>
            </a:r>
            <a:r>
              <a:rPr lang="en-US" altLang="zh-CN" sz="2000" dirty="0">
                <a:latin typeface="黑体" panose="02010609060101010101" pitchFamily="49" charset="-122"/>
                <a:ea typeface="黑体" panose="02010609060101010101" pitchFamily="49" charset="-122"/>
              </a:rPr>
              <a:t>Geant4</a:t>
            </a:r>
            <a:r>
              <a:rPr lang="zh-CN" altLang="en-US" sz="2000" dirty="0">
                <a:latin typeface="黑体" panose="02010609060101010101" pitchFamily="49" charset="-122"/>
                <a:ea typeface="黑体" panose="02010609060101010101" pitchFamily="49" charset="-122"/>
              </a:rPr>
              <a:t>模拟的可靠性以及所用模型的合理性</a:t>
            </a:r>
            <a:r>
              <a:rPr lang="zh-CN" altLang="en-US" sz="1600" dirty="0">
                <a:latin typeface="黑体" panose="02010609060101010101" pitchFamily="49" charset="-122"/>
                <a:ea typeface="黑体" panose="02010609060101010101" pitchFamily="49" charset="-122"/>
              </a:rPr>
              <a:t>。</a:t>
            </a:r>
          </a:p>
        </p:txBody>
      </p:sp>
      <p:pic>
        <p:nvPicPr>
          <p:cNvPr id="17410" name="图片 1"/>
          <p:cNvPicPr>
            <a:picLocks noChangeAspect="1"/>
          </p:cNvPicPr>
          <p:nvPr/>
        </p:nvPicPr>
        <p:blipFill>
          <a:blip r:embed="rId3"/>
          <a:stretch>
            <a:fillRect/>
          </a:stretch>
        </p:blipFill>
        <p:spPr>
          <a:xfrm>
            <a:off x="395605" y="1988820"/>
            <a:ext cx="4443730" cy="2242820"/>
          </a:xfrm>
          <a:prstGeom prst="rect">
            <a:avLst/>
          </a:prstGeom>
          <a:noFill/>
          <a:ln w="9525">
            <a:noFill/>
          </a:ln>
        </p:spPr>
      </p:pic>
      <p:pic>
        <p:nvPicPr>
          <p:cNvPr id="3" name="图片 2"/>
          <p:cNvPicPr>
            <a:picLocks noChangeAspect="1"/>
          </p:cNvPicPr>
          <p:nvPr/>
        </p:nvPicPr>
        <p:blipFill>
          <a:blip r:embed="rId4"/>
          <a:stretch>
            <a:fillRect/>
          </a:stretch>
        </p:blipFill>
        <p:spPr>
          <a:xfrm>
            <a:off x="828040" y="4364990"/>
            <a:ext cx="3385185" cy="2181860"/>
          </a:xfrm>
          <a:prstGeom prst="rect">
            <a:avLst/>
          </a:prstGeom>
        </p:spPr>
      </p:pic>
      <p:pic>
        <p:nvPicPr>
          <p:cNvPr id="4" name="图片 3"/>
          <p:cNvPicPr>
            <a:picLocks noChangeAspect="1"/>
          </p:cNvPicPr>
          <p:nvPr/>
        </p:nvPicPr>
        <p:blipFill>
          <a:blip r:embed="rId5"/>
          <a:stretch>
            <a:fillRect/>
          </a:stretch>
        </p:blipFill>
        <p:spPr>
          <a:xfrm>
            <a:off x="4816475" y="4364990"/>
            <a:ext cx="3355975" cy="22021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23704" y="836820"/>
            <a:ext cx="3269125" cy="646331"/>
          </a:xfrm>
          <a:prstGeom prst="rect">
            <a:avLst/>
          </a:prstGeom>
          <a:noFill/>
        </p:spPr>
        <p:txBody>
          <a:bodyPr wrap="square" rtlCol="0">
            <a:spAutoFit/>
          </a:bodyPr>
          <a:lstStyle/>
          <a:p>
            <a:r>
              <a:rPr lang="zh-CN" altLang="en-US" sz="3600" b="1" dirty="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研究方案</a:t>
            </a:r>
          </a:p>
        </p:txBody>
      </p:sp>
      <p:sp>
        <p:nvSpPr>
          <p:cNvPr id="21" name="内容占位符 2"/>
          <p:cNvSpPr txBox="1"/>
          <p:nvPr/>
        </p:nvSpPr>
        <p:spPr>
          <a:xfrm>
            <a:off x="323849" y="1568450"/>
            <a:ext cx="7848401" cy="563880"/>
          </a:xfrm>
          <a:prstGeom prst="rect">
            <a:avLst/>
          </a:prstGeom>
          <a:noFill/>
          <a:ln w="9525">
            <a:noFill/>
          </a:ln>
        </p:spPr>
        <p:txBody>
          <a:bodyPr vert="horz">
            <a:noAutofit/>
          </a:bodyPr>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mn-lt"/>
                <a:ea typeface="+mn-ea"/>
                <a:cs typeface="+mn-cs"/>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cs typeface="+mn-cs"/>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cs typeface="+mn-cs"/>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cs typeface="+mn-cs"/>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cs typeface="+mn-cs"/>
                <a:sym typeface="Calibri" panose="020F0502020204030204" charset="0"/>
              </a:defRPr>
            </a:lvl5pPr>
            <a:lvl6pPr marL="2514600" lvl="5"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cs typeface="+mn-cs"/>
                <a:sym typeface="Calibri" panose="020F0502020204030204" charset="0"/>
              </a:defRPr>
            </a:lvl6pPr>
            <a:lvl7pPr marL="2971800" lvl="6"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cs typeface="+mn-cs"/>
                <a:sym typeface="Calibri" panose="020F0502020204030204" charset="0"/>
              </a:defRPr>
            </a:lvl7pPr>
            <a:lvl8pPr marL="3429000" lvl="7"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cs typeface="+mn-cs"/>
                <a:sym typeface="Calibri" panose="020F0502020204030204" charset="0"/>
              </a:defRPr>
            </a:lvl8pPr>
            <a:lvl9pPr marL="3886200" lvl="8"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cs typeface="+mn-cs"/>
                <a:sym typeface="Calibri" panose="020F0502020204030204" charset="0"/>
              </a:defRPr>
            </a:lvl9pPr>
          </a:lstStyle>
          <a:p>
            <a:pPr marL="0" indent="0">
              <a:spcAft>
                <a:spcPts val="0"/>
              </a:spcAft>
              <a:buFont typeface="Arial" panose="020B0604020202020204" pitchFamily="34" charset="0"/>
              <a:buNone/>
            </a:pPr>
            <a:r>
              <a:rPr lang="en-US" altLang="zh-CN" sz="2200" b="1" dirty="0">
                <a:latin typeface="微软雅黑" panose="020B0503020204020204" pitchFamily="34" charset="-122"/>
                <a:ea typeface="微软雅黑" panose="020B0503020204020204" pitchFamily="34" charset="-122"/>
              </a:rPr>
              <a:t>2. </a:t>
            </a:r>
            <a:r>
              <a:rPr lang="zh-CN" altLang="en-US" sz="2200" b="1" dirty="0">
                <a:latin typeface="微软雅黑" panose="020B0503020204020204" pitchFamily="34" charset="-122"/>
                <a:ea typeface="宋体" panose="02010600030101010101" pitchFamily="2" charset="-122"/>
              </a:rPr>
              <a:t>模拟计算</a:t>
            </a:r>
            <a:r>
              <a:rPr lang="zh-CN" altLang="en-US" sz="2200" b="1" dirty="0">
                <a:latin typeface="微软雅黑" panose="020B0503020204020204" pitchFamily="34" charset="-122"/>
                <a:ea typeface="微软雅黑" panose="020B0503020204020204" pitchFamily="34" charset="-122"/>
                <a:sym typeface="+mn-ea"/>
              </a:rPr>
              <a:t>不同材料物质、厚度累计因子</a:t>
            </a:r>
            <a:endParaRPr lang="zh-CN" altLang="en-US" sz="2200" b="1" dirty="0">
              <a:latin typeface="微软雅黑" panose="020B0503020204020204" pitchFamily="34" charset="-122"/>
              <a:ea typeface="微软雅黑" panose="020B0503020204020204" pitchFamily="34" charset="-122"/>
            </a:endParaRPr>
          </a:p>
        </p:txBody>
      </p:sp>
      <p:sp>
        <p:nvSpPr>
          <p:cNvPr id="2" name="文本框 1"/>
          <p:cNvSpPr txBox="1"/>
          <p:nvPr/>
        </p:nvSpPr>
        <p:spPr>
          <a:xfrm>
            <a:off x="467080" y="4869074"/>
            <a:ext cx="8208570" cy="1568450"/>
          </a:xfrm>
          <a:prstGeom prst="rect">
            <a:avLst/>
          </a:prstGeom>
          <a:noFill/>
        </p:spPr>
        <p:txBody>
          <a:bodyPr wrap="square" rtlCol="0">
            <a:spAutoFit/>
          </a:bodyPr>
          <a:lstStyle/>
          <a:p>
            <a:pPr>
              <a:lnSpc>
                <a:spcPct val="150000"/>
              </a:lnSpc>
            </a:pPr>
            <a:r>
              <a:rPr lang="zh-CN" altLang="en-US" sz="2400" dirty="0">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选用</a:t>
            </a:r>
            <a:r>
              <a:rPr lang="zh-CN" altLang="en-US" sz="2000" dirty="0">
                <a:solidFill>
                  <a:srgbClr val="FF0000"/>
                </a:solidFill>
                <a:latin typeface="黑体" panose="02010609060101010101" pitchFamily="49" charset="-122"/>
                <a:ea typeface="黑体" panose="02010609060101010101" pitchFamily="49" charset="-122"/>
              </a:rPr>
              <a:t>不同的材料</a:t>
            </a:r>
            <a:r>
              <a:rPr lang="zh-CN" altLang="en-US" sz="2000" dirty="0">
                <a:latin typeface="黑体" panose="02010609060101010101" pitchFamily="49" charset="-122"/>
                <a:ea typeface="黑体" panose="02010609060101010101" pitchFamily="49" charset="-122"/>
              </a:rPr>
              <a:t>（空气、水、铝、铁、铅、人体球等）</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根据</a:t>
            </a:r>
            <a:r>
              <a:rPr lang="en-US" altLang="zh-CN" sz="2000" dirty="0">
                <a:latin typeface="黑体" panose="02010609060101010101" pitchFamily="49" charset="-122"/>
                <a:ea typeface="黑体" panose="02010609060101010101" pitchFamily="49" charset="-122"/>
              </a:rPr>
              <a:t>Geant4</a:t>
            </a:r>
            <a:r>
              <a:rPr lang="zh-CN" altLang="en-US" sz="2000" dirty="0">
                <a:latin typeface="黑体" panose="02010609060101010101" pitchFamily="49" charset="-122"/>
                <a:ea typeface="黑体" panose="02010609060101010101" pitchFamily="49" charset="-122"/>
              </a:rPr>
              <a:t>所返回的能量沉积结果，</a:t>
            </a:r>
            <a:r>
              <a:rPr lang="zh-CN" sz="2000" dirty="0">
                <a:solidFill>
                  <a:srgbClr val="FF0000"/>
                </a:solidFill>
                <a:latin typeface="黑体" panose="02010609060101010101" pitchFamily="49" charset="-122"/>
                <a:ea typeface="黑体" panose="02010609060101010101" pitchFamily="49" charset="-122"/>
              </a:rPr>
              <a:t>计算对应的累计因子</a:t>
            </a:r>
            <a:r>
              <a:rPr lang="zh-CN" altLang="en-US" sz="2000" dirty="0">
                <a:latin typeface="黑体" panose="02010609060101010101" pitchFamily="49" charset="-122"/>
                <a:ea typeface="黑体" panose="02010609060101010101" pitchFamily="49" charset="-122"/>
              </a:rPr>
              <a:t>。将模拟计算的结果与标准参考值做比值，寻找变化规律。</a:t>
            </a:r>
            <a:endParaRPr lang="zh-CN" altLang="en-US" sz="2400" dirty="0">
              <a:latin typeface="黑体" panose="02010609060101010101" pitchFamily="49" charset="-122"/>
              <a:ea typeface="黑体" panose="02010609060101010101" pitchFamily="49" charset="-122"/>
            </a:endParaRPr>
          </a:p>
        </p:txBody>
      </p:sp>
      <p:pic>
        <p:nvPicPr>
          <p:cNvPr id="5" name="图片 4"/>
          <p:cNvPicPr>
            <a:picLocks noChangeAspect="1"/>
          </p:cNvPicPr>
          <p:nvPr/>
        </p:nvPicPr>
        <p:blipFill>
          <a:blip r:embed="rId3"/>
          <a:stretch>
            <a:fillRect/>
          </a:stretch>
        </p:blipFill>
        <p:spPr>
          <a:xfrm>
            <a:off x="4500245" y="2276475"/>
            <a:ext cx="3715385" cy="2390140"/>
          </a:xfrm>
          <a:prstGeom prst="rect">
            <a:avLst/>
          </a:prstGeom>
        </p:spPr>
      </p:pic>
      <p:pic>
        <p:nvPicPr>
          <p:cNvPr id="7" name="图片 6"/>
          <p:cNvPicPr>
            <a:picLocks noChangeAspect="1"/>
          </p:cNvPicPr>
          <p:nvPr/>
        </p:nvPicPr>
        <p:blipFill>
          <a:blip r:embed="rId4"/>
          <a:stretch>
            <a:fillRect/>
          </a:stretch>
        </p:blipFill>
        <p:spPr>
          <a:xfrm>
            <a:off x="683895" y="2276475"/>
            <a:ext cx="3707130" cy="238950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23704" y="836820"/>
            <a:ext cx="3269125" cy="646331"/>
          </a:xfrm>
          <a:prstGeom prst="rect">
            <a:avLst/>
          </a:prstGeom>
          <a:noFill/>
        </p:spPr>
        <p:txBody>
          <a:bodyPr wrap="square" rtlCol="0">
            <a:spAutoFit/>
          </a:bodyPr>
          <a:lstStyle/>
          <a:p>
            <a:r>
              <a:rPr lang="zh-CN" altLang="en-US" sz="3600" b="1" dirty="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研究方案</a:t>
            </a:r>
          </a:p>
        </p:txBody>
      </p:sp>
      <p:sp>
        <p:nvSpPr>
          <p:cNvPr id="21" name="内容占位符 2"/>
          <p:cNvSpPr txBox="1"/>
          <p:nvPr/>
        </p:nvSpPr>
        <p:spPr>
          <a:xfrm>
            <a:off x="323849" y="1568450"/>
            <a:ext cx="7848401" cy="563880"/>
          </a:xfrm>
          <a:prstGeom prst="rect">
            <a:avLst/>
          </a:prstGeom>
          <a:noFill/>
          <a:ln w="9525">
            <a:noFill/>
          </a:ln>
        </p:spPr>
        <p:txBody>
          <a:bodyPr vert="horz">
            <a:noAutofit/>
          </a:bodyPr>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mn-lt"/>
                <a:ea typeface="+mn-ea"/>
                <a:cs typeface="+mn-cs"/>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cs typeface="+mn-cs"/>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cs typeface="+mn-cs"/>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cs typeface="+mn-cs"/>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cs typeface="+mn-cs"/>
                <a:sym typeface="Calibri" panose="020F0502020204030204" charset="0"/>
              </a:defRPr>
            </a:lvl5pPr>
            <a:lvl6pPr marL="2514600" lvl="5"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cs typeface="+mn-cs"/>
                <a:sym typeface="Calibri" panose="020F0502020204030204" charset="0"/>
              </a:defRPr>
            </a:lvl6pPr>
            <a:lvl7pPr marL="2971800" lvl="6"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cs typeface="+mn-cs"/>
                <a:sym typeface="Calibri" panose="020F0502020204030204" charset="0"/>
              </a:defRPr>
            </a:lvl7pPr>
            <a:lvl8pPr marL="3429000" lvl="7"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cs typeface="+mn-cs"/>
                <a:sym typeface="Calibri" panose="020F0502020204030204" charset="0"/>
              </a:defRPr>
            </a:lvl8pPr>
            <a:lvl9pPr marL="3886200" lvl="8"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cs typeface="+mn-cs"/>
                <a:sym typeface="Calibri" panose="020F0502020204030204" charset="0"/>
              </a:defRPr>
            </a:lvl9pPr>
          </a:lstStyle>
          <a:p>
            <a:pPr marL="0" indent="0">
              <a:spcAft>
                <a:spcPts val="0"/>
              </a:spcAft>
              <a:buNone/>
            </a:pPr>
            <a:r>
              <a:rPr lang="en-US" altLang="zh-CN" sz="2200" b="1" dirty="0">
                <a:latin typeface="微软雅黑" panose="020B0503020204020204" pitchFamily="34" charset="-122"/>
                <a:ea typeface="微软雅黑" panose="020B0503020204020204" pitchFamily="34" charset="-122"/>
              </a:rPr>
              <a:t>3. </a:t>
            </a:r>
            <a:r>
              <a:rPr lang="zh-CN" altLang="zh-CN" sz="2400" kern="100" dirty="0">
                <a:latin typeface="黑体" panose="02010609060101010101" pitchFamily="49" charset="-122"/>
                <a:ea typeface="黑体" panose="02010609060101010101" pitchFamily="49" charset="-122"/>
                <a:cs typeface="Times New Roman" panose="02020603050405020304" pitchFamily="18" charset="0"/>
                <a:sym typeface="+mn-ea"/>
              </a:rPr>
              <a:t>不同探测距离下的累积因子</a:t>
            </a:r>
            <a:endParaRPr lang="en-US" altLang="zh-CN" sz="2200" b="1" dirty="0">
              <a:latin typeface="微软雅黑" panose="020B0503020204020204" pitchFamily="34" charset="-122"/>
              <a:ea typeface="微软雅黑" panose="020B0503020204020204" pitchFamily="34" charset="-122"/>
            </a:endParaRPr>
          </a:p>
        </p:txBody>
      </p:sp>
      <p:sp>
        <p:nvSpPr>
          <p:cNvPr id="16" name="矩形 15"/>
          <p:cNvSpPr/>
          <p:nvPr/>
        </p:nvSpPr>
        <p:spPr>
          <a:xfrm>
            <a:off x="2844165" y="5690870"/>
            <a:ext cx="3903345" cy="460375"/>
          </a:xfrm>
          <a:prstGeom prst="rect">
            <a:avLst/>
          </a:prstGeom>
        </p:spPr>
        <p:txBody>
          <a:bodyPr wrap="square">
            <a:spAutoFit/>
          </a:bodyPr>
          <a:lstStyle/>
          <a:p>
            <a:pPr algn="ctr">
              <a:lnSpc>
                <a:spcPct val="150000"/>
              </a:lnSpc>
            </a:pPr>
            <a:r>
              <a:rPr lang="zh-CN" sz="1600" kern="1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无限大平板不同探测距离累计因子变化</a:t>
            </a:r>
          </a:p>
        </p:txBody>
      </p:sp>
      <p:pic>
        <p:nvPicPr>
          <p:cNvPr id="2" name="图片 1"/>
          <p:cNvPicPr>
            <a:picLocks noChangeAspect="1"/>
          </p:cNvPicPr>
          <p:nvPr/>
        </p:nvPicPr>
        <p:blipFill>
          <a:blip r:embed="rId3"/>
          <a:srcRect t="48657"/>
          <a:stretch>
            <a:fillRect/>
          </a:stretch>
        </p:blipFill>
        <p:spPr>
          <a:xfrm>
            <a:off x="4643755" y="2574925"/>
            <a:ext cx="4175760" cy="3161665"/>
          </a:xfrm>
          <a:prstGeom prst="rect">
            <a:avLst/>
          </a:prstGeom>
        </p:spPr>
      </p:pic>
      <p:pic>
        <p:nvPicPr>
          <p:cNvPr id="3" name="图片 2"/>
          <p:cNvPicPr>
            <a:picLocks noChangeAspect="1"/>
          </p:cNvPicPr>
          <p:nvPr/>
        </p:nvPicPr>
        <p:blipFill>
          <a:blip r:embed="rId3"/>
          <a:srcRect b="51969"/>
          <a:stretch>
            <a:fillRect/>
          </a:stretch>
        </p:blipFill>
        <p:spPr>
          <a:xfrm>
            <a:off x="179705" y="2493010"/>
            <a:ext cx="4514850" cy="3197860"/>
          </a:xfrm>
          <a:prstGeom prst="rect">
            <a:avLst/>
          </a:prstGeom>
        </p:spPr>
      </p:pic>
      <p:sp>
        <p:nvSpPr>
          <p:cNvPr id="9" name="文本框 8"/>
          <p:cNvSpPr txBox="1"/>
          <p:nvPr/>
        </p:nvSpPr>
        <p:spPr>
          <a:xfrm>
            <a:off x="251460" y="6236970"/>
            <a:ext cx="8786495" cy="306705"/>
          </a:xfrm>
          <a:prstGeom prst="rect">
            <a:avLst/>
          </a:prstGeom>
          <a:noFill/>
        </p:spPr>
        <p:txBody>
          <a:bodyPr wrap="square" rtlCol="0">
            <a:spAutoFit/>
          </a:bodyPr>
          <a:lstStyle/>
          <a:p>
            <a:pPr algn="ctr"/>
            <a:r>
              <a:rPr lang="en-US" altLang="zh-CN" sz="1400" dirty="0">
                <a:latin typeface="+mn-ea"/>
                <a:ea typeface="+mn-ea"/>
              </a:rPr>
              <a:t>[5]</a:t>
            </a:r>
            <a:r>
              <a:rPr altLang="zh-CN" sz="1400" dirty="0">
                <a:latin typeface="+mn-ea"/>
                <a:ea typeface="+mn-ea"/>
              </a:rPr>
              <a:t>赵原, 李华, 刘立业,等. 不同计算模型对水中γ射线吸收剂量累积因子的影响[J]. 辐射防护, 2019(4).</a:t>
            </a: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23704" y="836820"/>
            <a:ext cx="3269125" cy="646331"/>
          </a:xfrm>
          <a:prstGeom prst="rect">
            <a:avLst/>
          </a:prstGeom>
          <a:noFill/>
        </p:spPr>
        <p:txBody>
          <a:bodyPr wrap="square" rtlCol="0">
            <a:spAutoFit/>
          </a:bodyPr>
          <a:lstStyle/>
          <a:p>
            <a:r>
              <a:rPr lang="zh-CN" altLang="en-US" sz="3600" b="1" dirty="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研究方案</a:t>
            </a:r>
          </a:p>
        </p:txBody>
      </p:sp>
      <p:sp>
        <p:nvSpPr>
          <p:cNvPr id="21" name="内容占位符 2"/>
          <p:cNvSpPr txBox="1"/>
          <p:nvPr/>
        </p:nvSpPr>
        <p:spPr>
          <a:xfrm>
            <a:off x="323849" y="1568450"/>
            <a:ext cx="7848401" cy="563880"/>
          </a:xfrm>
          <a:prstGeom prst="rect">
            <a:avLst/>
          </a:prstGeom>
          <a:noFill/>
          <a:ln w="9525">
            <a:noFill/>
          </a:ln>
        </p:spPr>
        <p:txBody>
          <a:bodyPr vert="horz">
            <a:noAutofit/>
          </a:bodyPr>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mn-lt"/>
                <a:ea typeface="+mn-ea"/>
                <a:cs typeface="+mn-cs"/>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cs typeface="+mn-cs"/>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cs typeface="+mn-cs"/>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cs typeface="+mn-cs"/>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cs typeface="+mn-cs"/>
                <a:sym typeface="Calibri" panose="020F0502020204030204" charset="0"/>
              </a:defRPr>
            </a:lvl5pPr>
            <a:lvl6pPr marL="2514600" lvl="5"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cs typeface="+mn-cs"/>
                <a:sym typeface="Calibri" panose="020F0502020204030204" charset="0"/>
              </a:defRPr>
            </a:lvl6pPr>
            <a:lvl7pPr marL="2971800" lvl="6"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cs typeface="+mn-cs"/>
                <a:sym typeface="Calibri" panose="020F0502020204030204" charset="0"/>
              </a:defRPr>
            </a:lvl7pPr>
            <a:lvl8pPr marL="3429000" lvl="7"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cs typeface="+mn-cs"/>
                <a:sym typeface="Calibri" panose="020F0502020204030204" charset="0"/>
              </a:defRPr>
            </a:lvl8pPr>
            <a:lvl9pPr marL="3886200" lvl="8"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cs typeface="+mn-cs"/>
                <a:sym typeface="Calibri" panose="020F0502020204030204" charset="0"/>
              </a:defRPr>
            </a:lvl9pPr>
          </a:lstStyle>
          <a:p>
            <a:pPr marL="0" indent="0">
              <a:spcAft>
                <a:spcPts val="0"/>
              </a:spcAft>
              <a:buNone/>
            </a:pPr>
            <a:r>
              <a:rPr lang="en-US" altLang="zh-CN" sz="2200" b="1" dirty="0">
                <a:latin typeface="微软雅黑" panose="020B0503020204020204" pitchFamily="34" charset="-122"/>
                <a:ea typeface="微软雅黑" panose="020B0503020204020204" pitchFamily="34" charset="-122"/>
              </a:rPr>
              <a:t>4. </a:t>
            </a:r>
            <a:r>
              <a:rPr lang="zh-CN" altLang="en-US" sz="2200" b="1" dirty="0">
                <a:latin typeface="微软雅黑" panose="020B0503020204020204" pitchFamily="34" charset="-122"/>
                <a:ea typeface="宋体" panose="02010600030101010101" pitchFamily="2" charset="-122"/>
              </a:rPr>
              <a:t>修正</a:t>
            </a:r>
            <a:r>
              <a:rPr lang="zh-CN" altLang="zh-CN" sz="2400" kern="100" dirty="0">
                <a:latin typeface="黑体" panose="02010609060101010101" pitchFamily="49" charset="-122"/>
                <a:ea typeface="黑体" panose="02010609060101010101" pitchFamily="49" charset="-122"/>
                <a:cs typeface="Times New Roman" panose="02020603050405020304" pitchFamily="18" charset="0"/>
                <a:sym typeface="+mn-ea"/>
              </a:rPr>
              <a:t>无限大介质模型经验公式</a:t>
            </a:r>
            <a:endParaRPr lang="en-US" altLang="zh-CN" sz="2200" b="1" dirty="0">
              <a:latin typeface="微软雅黑" panose="020B0503020204020204" pitchFamily="34" charset="-122"/>
              <a:ea typeface="微软雅黑" panose="020B0503020204020204" pitchFamily="34" charset="-122"/>
            </a:endParaRPr>
          </a:p>
        </p:txBody>
      </p:sp>
      <p:pic>
        <p:nvPicPr>
          <p:cNvPr id="7" name="图片 7"/>
          <p:cNvPicPr>
            <a:picLocks noChangeAspect="1"/>
          </p:cNvPicPr>
          <p:nvPr/>
        </p:nvPicPr>
        <p:blipFill>
          <a:blip r:embed="rId4"/>
          <a:srcRect l="2602" r="61698" b="12440"/>
          <a:stretch>
            <a:fillRect/>
          </a:stretch>
        </p:blipFill>
        <p:spPr>
          <a:xfrm>
            <a:off x="251460" y="2493010"/>
            <a:ext cx="2883535" cy="2875280"/>
          </a:xfrm>
          <a:prstGeom prst="rect">
            <a:avLst/>
          </a:prstGeom>
          <a:noFill/>
          <a:ln w="9525">
            <a:noFill/>
          </a:ln>
        </p:spPr>
      </p:pic>
      <p:graphicFrame>
        <p:nvGraphicFramePr>
          <p:cNvPr id="19461" name="对象 6"/>
          <p:cNvGraphicFramePr>
            <a:graphicFrameLocks noChangeAspect="1"/>
          </p:cNvGraphicFramePr>
          <p:nvPr/>
        </p:nvGraphicFramePr>
        <p:xfrm>
          <a:off x="2987675" y="3068638"/>
          <a:ext cx="3516313" cy="566737"/>
        </p:xfrm>
        <a:graphic>
          <a:graphicData uri="http://schemas.openxmlformats.org/presentationml/2006/ole">
            <mc:AlternateContent xmlns:mc="http://schemas.openxmlformats.org/markup-compatibility/2006">
              <mc:Choice xmlns:v="urn:schemas-microsoft-com:vml" Requires="v">
                <p:oleObj spid="_x0000_s4099" r:id="rId5" imgW="1422400" imgH="228600" progId="Equation.DSMT4">
                  <p:embed/>
                </p:oleObj>
              </mc:Choice>
              <mc:Fallback>
                <p:oleObj r:id="rId5" imgW="1422400" imgH="228600" progId="Equation.DSMT4">
                  <p:embed/>
                  <p:pic>
                    <p:nvPicPr>
                      <p:cNvPr id="0" name="图片 3089"/>
                      <p:cNvPicPr/>
                      <p:nvPr/>
                    </p:nvPicPr>
                    <p:blipFill>
                      <a:blip r:embed="rId6"/>
                      <a:stretch>
                        <a:fillRect/>
                      </a:stretch>
                    </p:blipFill>
                    <p:spPr>
                      <a:xfrm>
                        <a:off x="2987675" y="3068638"/>
                        <a:ext cx="3516313" cy="566737"/>
                      </a:xfrm>
                      <a:prstGeom prst="rect">
                        <a:avLst/>
                      </a:prstGeom>
                      <a:noFill/>
                      <a:ln w="38100">
                        <a:noFill/>
                        <a:miter/>
                      </a:ln>
                    </p:spPr>
                  </p:pic>
                </p:oleObj>
              </mc:Fallback>
            </mc:AlternateContent>
          </a:graphicData>
        </a:graphic>
      </p:graphicFrame>
      <p:sp>
        <p:nvSpPr>
          <p:cNvPr id="19459" name="矩形 3"/>
          <p:cNvSpPr/>
          <p:nvPr/>
        </p:nvSpPr>
        <p:spPr>
          <a:xfrm>
            <a:off x="3969703" y="2546668"/>
            <a:ext cx="1492885" cy="3987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None/>
            </a:pPr>
            <a:r>
              <a:rPr lang="en-US" altLang="zh-CN" sz="2000" b="1" dirty="0"/>
              <a:t> a </a:t>
            </a:r>
            <a:r>
              <a:rPr lang="zh-CN" altLang="en-US" sz="2000" b="1" dirty="0"/>
              <a:t>泰勒公式</a:t>
            </a:r>
          </a:p>
        </p:txBody>
      </p:sp>
      <p:sp>
        <p:nvSpPr>
          <p:cNvPr id="20482" name="矩形 1"/>
          <p:cNvSpPr/>
          <p:nvPr/>
        </p:nvSpPr>
        <p:spPr>
          <a:xfrm>
            <a:off x="3963353" y="4236720"/>
            <a:ext cx="1505585" cy="3987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None/>
            </a:pPr>
            <a:r>
              <a:rPr lang="zh-CN" altLang="en-US" sz="2000" b="1" dirty="0"/>
              <a:t> </a:t>
            </a:r>
            <a:r>
              <a:rPr lang="en-US" altLang="zh-CN" sz="2000" b="1" dirty="0"/>
              <a:t>b</a:t>
            </a:r>
            <a:r>
              <a:rPr lang="zh-CN" altLang="en-US" sz="2000" b="1" dirty="0"/>
              <a:t> 博</a:t>
            </a:r>
            <a:r>
              <a:rPr lang="zh-CN" sz="2000" b="1" dirty="0"/>
              <a:t>杰</a:t>
            </a:r>
            <a:r>
              <a:rPr lang="zh-CN" altLang="en-US" sz="2000" b="1" dirty="0"/>
              <a:t>公式</a:t>
            </a:r>
          </a:p>
        </p:txBody>
      </p:sp>
      <p:graphicFrame>
        <p:nvGraphicFramePr>
          <p:cNvPr id="20483" name="对象 2"/>
          <p:cNvGraphicFramePr>
            <a:graphicFrameLocks noChangeAspect="1"/>
          </p:cNvGraphicFramePr>
          <p:nvPr/>
        </p:nvGraphicFramePr>
        <p:xfrm>
          <a:off x="3607435" y="4635500"/>
          <a:ext cx="2565400" cy="609600"/>
        </p:xfrm>
        <a:graphic>
          <a:graphicData uri="http://schemas.openxmlformats.org/presentationml/2006/ole">
            <mc:AlternateContent xmlns:mc="http://schemas.openxmlformats.org/markup-compatibility/2006">
              <mc:Choice xmlns:v="urn:schemas-microsoft-com:vml" Requires="v">
                <p:oleObj spid="_x0000_s4100" r:id="rId7" imgW="965200" imgH="228600" progId="Equation.DSMT4">
                  <p:embed/>
                </p:oleObj>
              </mc:Choice>
              <mc:Fallback>
                <p:oleObj r:id="rId7" imgW="965200" imgH="228600" progId="Equation.DSMT4">
                  <p:embed/>
                  <p:pic>
                    <p:nvPicPr>
                      <p:cNvPr id="0" name="图片 3091"/>
                      <p:cNvPicPr/>
                      <p:nvPr/>
                    </p:nvPicPr>
                    <p:blipFill>
                      <a:blip r:embed="rId8"/>
                      <a:stretch>
                        <a:fillRect/>
                      </a:stretch>
                    </p:blipFill>
                    <p:spPr>
                      <a:xfrm>
                        <a:off x="3607435" y="4635500"/>
                        <a:ext cx="2565400" cy="609600"/>
                      </a:xfrm>
                      <a:prstGeom prst="rect">
                        <a:avLst/>
                      </a:prstGeom>
                      <a:noFill/>
                      <a:ln w="38100">
                        <a:noFill/>
                        <a:miter/>
                      </a:ln>
                    </p:spPr>
                  </p:pic>
                </p:oleObj>
              </mc:Fallback>
            </mc:AlternateContent>
          </a:graphicData>
        </a:graphic>
      </p:graphicFrame>
      <p:pic>
        <p:nvPicPr>
          <p:cNvPr id="4" name="图片 7"/>
          <p:cNvPicPr>
            <a:picLocks noChangeAspect="1"/>
          </p:cNvPicPr>
          <p:nvPr/>
        </p:nvPicPr>
        <p:blipFill>
          <a:blip r:embed="rId4"/>
          <a:srcRect l="68119" t="4351" b="13370"/>
          <a:stretch>
            <a:fillRect/>
          </a:stretch>
        </p:blipFill>
        <p:spPr>
          <a:xfrm>
            <a:off x="6172835" y="2721610"/>
            <a:ext cx="2281555" cy="2393950"/>
          </a:xfrm>
          <a:prstGeom prst="rect">
            <a:avLst/>
          </a:prstGeom>
          <a:noFill/>
          <a:ln w="9525">
            <a:noFill/>
          </a:ln>
        </p:spPr>
      </p:pic>
      <p:cxnSp>
        <p:nvCxnSpPr>
          <p:cNvPr id="5" name="直接箭头连接符 4"/>
          <p:cNvCxnSpPr>
            <a:stCxn id="7" idx="3"/>
            <a:endCxn id="4" idx="1"/>
          </p:cNvCxnSpPr>
          <p:nvPr/>
        </p:nvCxnSpPr>
        <p:spPr>
          <a:xfrm flipV="1">
            <a:off x="3134995" y="3918585"/>
            <a:ext cx="3037840" cy="12065"/>
          </a:xfrm>
          <a:prstGeom prst="straightConnector1">
            <a:avLst/>
          </a:prstGeom>
          <a:ln>
            <a:tailEnd type="arrow" w="med" len="med"/>
          </a:ln>
        </p:spPr>
        <p:style>
          <a:lnRef idx="3">
            <a:schemeClr val="accent4"/>
          </a:lnRef>
          <a:fillRef idx="0">
            <a:schemeClr val="accent4"/>
          </a:fillRef>
          <a:effectRef idx="2">
            <a:schemeClr val="accent4"/>
          </a:effectRef>
          <a:fontRef idx="minor">
            <a:schemeClr val="tx1"/>
          </a:fontRef>
        </p:style>
      </p:cxnSp>
      <p:sp>
        <p:nvSpPr>
          <p:cNvPr id="8" name="文本框 7"/>
          <p:cNvSpPr txBox="1"/>
          <p:nvPr/>
        </p:nvSpPr>
        <p:spPr>
          <a:xfrm>
            <a:off x="8315960" y="3374390"/>
            <a:ext cx="795020" cy="829945"/>
          </a:xfrm>
          <a:prstGeom prst="rect">
            <a:avLst/>
          </a:prstGeom>
          <a:noFill/>
        </p:spPr>
        <p:txBody>
          <a:bodyPr wrap="none" rtlCol="0">
            <a:spAutoFit/>
          </a:bodyPr>
          <a:lstStyle/>
          <a:p>
            <a:r>
              <a:rPr lang="zh-CN" altLang="en-US" sz="4800" b="1"/>
              <a:t>？</a:t>
            </a: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23704" y="836820"/>
            <a:ext cx="3269125" cy="646331"/>
          </a:xfrm>
          <a:prstGeom prst="rect">
            <a:avLst/>
          </a:prstGeom>
          <a:noFill/>
        </p:spPr>
        <p:txBody>
          <a:bodyPr wrap="square" rtlCol="0">
            <a:spAutoFit/>
          </a:bodyPr>
          <a:lstStyle/>
          <a:p>
            <a:r>
              <a:rPr lang="zh-CN" altLang="en-US" sz="3600" b="1" dirty="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研究方案</a:t>
            </a:r>
          </a:p>
        </p:txBody>
      </p:sp>
      <p:sp>
        <p:nvSpPr>
          <p:cNvPr id="21" name="内容占位符 2"/>
          <p:cNvSpPr txBox="1"/>
          <p:nvPr/>
        </p:nvSpPr>
        <p:spPr>
          <a:xfrm>
            <a:off x="323849" y="1568450"/>
            <a:ext cx="7848401" cy="563880"/>
          </a:xfrm>
          <a:prstGeom prst="rect">
            <a:avLst/>
          </a:prstGeom>
          <a:noFill/>
          <a:ln w="9525">
            <a:noFill/>
          </a:ln>
        </p:spPr>
        <p:txBody>
          <a:bodyPr vert="horz">
            <a:noAutofit/>
          </a:bodyPr>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mn-lt"/>
                <a:ea typeface="+mn-ea"/>
                <a:cs typeface="+mn-cs"/>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cs typeface="+mn-cs"/>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cs typeface="+mn-cs"/>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cs typeface="+mn-cs"/>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cs typeface="+mn-cs"/>
                <a:sym typeface="Calibri" panose="020F0502020204030204" charset="0"/>
              </a:defRPr>
            </a:lvl5pPr>
            <a:lvl6pPr marL="2514600" lvl="5"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cs typeface="+mn-cs"/>
                <a:sym typeface="Calibri" panose="020F0502020204030204" charset="0"/>
              </a:defRPr>
            </a:lvl6pPr>
            <a:lvl7pPr marL="2971800" lvl="6"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cs typeface="+mn-cs"/>
                <a:sym typeface="Calibri" panose="020F0502020204030204" charset="0"/>
              </a:defRPr>
            </a:lvl7pPr>
            <a:lvl8pPr marL="3429000" lvl="7"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cs typeface="+mn-cs"/>
                <a:sym typeface="Calibri" panose="020F0502020204030204" charset="0"/>
              </a:defRPr>
            </a:lvl8pPr>
            <a:lvl9pPr marL="3886200" lvl="8"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cs typeface="+mn-cs"/>
                <a:sym typeface="Calibri" panose="020F0502020204030204" charset="0"/>
              </a:defRPr>
            </a:lvl9pPr>
          </a:lstStyle>
          <a:p>
            <a:pPr marL="0" indent="0">
              <a:spcAft>
                <a:spcPts val="0"/>
              </a:spcAft>
              <a:buNone/>
            </a:pPr>
            <a:r>
              <a:rPr lang="en-US" altLang="zh-CN" sz="2200" b="1" dirty="0">
                <a:latin typeface="微软雅黑" panose="020B0503020204020204" pitchFamily="34" charset="-122"/>
                <a:ea typeface="微软雅黑" panose="020B0503020204020204" pitchFamily="34" charset="-122"/>
              </a:rPr>
              <a:t>5. </a:t>
            </a:r>
            <a:r>
              <a:rPr lang="zh-CN" altLang="en-US" sz="2200" b="1" dirty="0">
                <a:latin typeface="微软雅黑" panose="020B0503020204020204" pitchFamily="34" charset="-122"/>
                <a:ea typeface="微软雅黑" panose="020B0503020204020204" pitchFamily="34" charset="-122"/>
              </a:rPr>
              <a:t>对实际伽玛辐射屏蔽材料给出合理具体的参考</a:t>
            </a:r>
            <a:endParaRPr lang="en-US" altLang="zh-CN" sz="2200" b="1" dirty="0">
              <a:latin typeface="微软雅黑" panose="020B0503020204020204" pitchFamily="34" charset="-122"/>
              <a:ea typeface="微软雅黑" panose="020B0503020204020204" pitchFamily="34" charset="-122"/>
            </a:endParaRPr>
          </a:p>
        </p:txBody>
      </p:sp>
      <p:sp>
        <p:nvSpPr>
          <p:cNvPr id="2" name="文本框 1"/>
          <p:cNvSpPr txBox="1"/>
          <p:nvPr/>
        </p:nvSpPr>
        <p:spPr>
          <a:xfrm>
            <a:off x="925195" y="2636520"/>
            <a:ext cx="7293610" cy="2306955"/>
          </a:xfrm>
          <a:prstGeom prst="rect">
            <a:avLst/>
          </a:prstGeom>
          <a:noFill/>
        </p:spPr>
        <p:txBody>
          <a:bodyPr wrap="square" rtlCol="0">
            <a:spAutoFit/>
          </a:bodyPr>
          <a:lstStyle/>
          <a:p>
            <a:pPr>
              <a:lnSpc>
                <a:spcPct val="150000"/>
              </a:lnSpc>
            </a:pPr>
            <a:r>
              <a:rPr lang="zh-CN" altLang="en-US" sz="2400" dirty="0">
                <a:latin typeface="+mn-ea"/>
                <a:ea typeface="+mn-ea"/>
              </a:rPr>
              <a:t>    </a:t>
            </a:r>
            <a:r>
              <a:rPr lang="zh-CN" altLang="en-US" sz="2400" dirty="0">
                <a:latin typeface="黑体" panose="02010609060101010101" pitchFamily="49" charset="-122"/>
                <a:ea typeface="黑体" panose="02010609060101010101" pitchFamily="49" charset="-122"/>
              </a:rPr>
              <a:t>在前两个研究工作的基础上，不同材料厚度距离下的累积因子，综合考虑防护剂量限制及防护成本，遵照辐射防护三原则，</a:t>
            </a:r>
            <a:r>
              <a:rPr lang="zh-CN" altLang="en-US" sz="2400" dirty="0">
                <a:latin typeface="黑体" panose="02010609060101010101" pitchFamily="49" charset="-122"/>
                <a:ea typeface="黑体" panose="02010609060101010101" pitchFamily="49" charset="-122"/>
                <a:sym typeface="+mn-ea"/>
              </a:rPr>
              <a:t>针对实际伽玛辐射的屏蔽材料选择给出合理参考</a:t>
            </a:r>
            <a:r>
              <a:rPr lang="zh-CN" altLang="en-US" sz="2400" dirty="0">
                <a:latin typeface="黑体" panose="02010609060101010101" pitchFamily="49" charset="-122"/>
                <a:ea typeface="黑体" panose="02010609060101010101" pitchFamily="49" charset="-122"/>
              </a:rPr>
              <a:t>。</a:t>
            </a: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475785" y="2924965"/>
            <a:ext cx="1584110" cy="707886"/>
          </a:xfrm>
          <a:prstGeom prst="rect">
            <a:avLst/>
          </a:prstGeom>
          <a:ln w="28575"/>
          <a:effectLst>
            <a:outerShdw blurRad="50800" dist="38100" dir="2700000" algn="tl"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zh-CN" altLang="en-US" sz="4000" b="1" spc="300" dirty="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目录</a:t>
            </a:r>
          </a:p>
        </p:txBody>
      </p:sp>
      <p:sp>
        <p:nvSpPr>
          <p:cNvPr id="7" name="内容占位符 2"/>
          <p:cNvSpPr>
            <a:spLocks noGrp="1"/>
          </p:cNvSpPr>
          <p:nvPr>
            <p:ph idx="1"/>
          </p:nvPr>
        </p:nvSpPr>
        <p:spPr>
          <a:xfrm>
            <a:off x="3491925" y="1544706"/>
            <a:ext cx="4824335" cy="4176290"/>
          </a:xfrm>
        </p:spPr>
        <p:txBody>
          <a:bodyPr>
            <a:normAutofit/>
          </a:bodyPr>
          <a:lstStyle/>
          <a:p>
            <a:pPr marL="514350" indent="-514350">
              <a:buFont typeface="+mj-lt"/>
              <a:buAutoNum type="arabicPeriod"/>
            </a:pPr>
            <a:r>
              <a:rPr lang="zh-CN" altLang="zh-CN" sz="2400" dirty="0">
                <a:latin typeface="黑体" panose="02010609060101010101" pitchFamily="49" charset="-122"/>
                <a:ea typeface="黑体" panose="02010609060101010101" pitchFamily="49" charset="-122"/>
              </a:rPr>
              <a:t>课题来源及研究的目的和意义</a:t>
            </a:r>
            <a:endParaRPr lang="en-US" altLang="zh-CN" sz="2000" dirty="0">
              <a:latin typeface="黑体" panose="02010609060101010101" pitchFamily="49" charset="-122"/>
              <a:ea typeface="黑体" panose="02010609060101010101" pitchFamily="49" charset="-122"/>
            </a:endParaRPr>
          </a:p>
          <a:p>
            <a:pPr marL="514350" indent="-514350">
              <a:buFont typeface="+mj-lt"/>
              <a:buAutoNum type="arabicPeriod"/>
            </a:pPr>
            <a:r>
              <a:rPr lang="zh-CN" altLang="en-US" sz="2400" dirty="0">
                <a:latin typeface="黑体" panose="02010609060101010101" pitchFamily="49" charset="-122"/>
                <a:ea typeface="黑体" panose="02010609060101010101" pitchFamily="49" charset="-122"/>
              </a:rPr>
              <a:t>国内外研究现状及分析</a:t>
            </a:r>
            <a:endParaRPr lang="en-US" altLang="zh-CN" sz="2400" dirty="0">
              <a:latin typeface="黑体" panose="02010609060101010101" pitchFamily="49" charset="-122"/>
              <a:ea typeface="黑体" panose="02010609060101010101" pitchFamily="49" charset="-122"/>
            </a:endParaRPr>
          </a:p>
          <a:p>
            <a:pPr marL="514350" indent="-514350">
              <a:buFont typeface="+mj-lt"/>
              <a:buAutoNum type="arabicPeriod"/>
            </a:pPr>
            <a:r>
              <a:rPr lang="zh-CN" altLang="en-US" sz="2400" dirty="0">
                <a:latin typeface="黑体" panose="02010609060101010101" pitchFamily="49" charset="-122"/>
                <a:ea typeface="黑体" panose="02010609060101010101" pitchFamily="49" charset="-122"/>
              </a:rPr>
              <a:t>主要研究内容</a:t>
            </a:r>
            <a:endParaRPr lang="en-US" altLang="zh-CN" sz="2400" dirty="0">
              <a:latin typeface="黑体" panose="02010609060101010101" pitchFamily="49" charset="-122"/>
              <a:ea typeface="黑体" panose="02010609060101010101" pitchFamily="49" charset="-122"/>
            </a:endParaRPr>
          </a:p>
          <a:p>
            <a:pPr marL="514350" indent="-514350">
              <a:buFont typeface="+mj-lt"/>
              <a:buAutoNum type="arabicPeriod"/>
            </a:pPr>
            <a:r>
              <a:rPr lang="zh-CN" altLang="en-US" sz="2400" dirty="0">
                <a:latin typeface="黑体" panose="02010609060101010101" pitchFamily="49" charset="-122"/>
                <a:ea typeface="黑体" panose="02010609060101010101" pitchFamily="49" charset="-122"/>
              </a:rPr>
              <a:t>研究方案</a:t>
            </a:r>
            <a:endParaRPr lang="en-US" altLang="zh-CN" sz="2400" dirty="0">
              <a:latin typeface="黑体" panose="02010609060101010101" pitchFamily="49" charset="-122"/>
              <a:ea typeface="黑体" panose="02010609060101010101" pitchFamily="49" charset="-122"/>
            </a:endParaRPr>
          </a:p>
          <a:p>
            <a:pPr marL="514350" indent="-514350">
              <a:buFont typeface="+mj-lt"/>
              <a:buAutoNum type="arabicPeriod"/>
            </a:pPr>
            <a:r>
              <a:rPr lang="zh-CN" altLang="en-US" sz="2400" dirty="0">
                <a:latin typeface="黑体" panose="02010609060101010101" pitchFamily="49" charset="-122"/>
                <a:ea typeface="黑体" panose="02010609060101010101" pitchFamily="49" charset="-122"/>
              </a:rPr>
              <a:t>进度安排及预期目标</a:t>
            </a:r>
            <a:endParaRPr lang="en-US" altLang="zh-CN" sz="2400" dirty="0">
              <a:latin typeface="黑体" panose="02010609060101010101" pitchFamily="49" charset="-122"/>
              <a:ea typeface="黑体" panose="02010609060101010101" pitchFamily="49" charset="-122"/>
            </a:endParaRPr>
          </a:p>
          <a:p>
            <a:pPr marL="514350" indent="-514350">
              <a:buFont typeface="+mj-lt"/>
              <a:buAutoNum type="arabicPeriod"/>
            </a:pPr>
            <a:r>
              <a:rPr lang="zh-CN" altLang="en-US" sz="2400" dirty="0">
                <a:latin typeface="黑体" panose="02010609060101010101" pitchFamily="49" charset="-122"/>
                <a:ea typeface="黑体" panose="02010609060101010101" pitchFamily="49" charset="-122"/>
              </a:rPr>
              <a:t>课题已具备和所需条件、经费</a:t>
            </a:r>
            <a:endParaRPr lang="en-US" altLang="zh-CN" sz="2400" dirty="0">
              <a:latin typeface="黑体" panose="02010609060101010101" pitchFamily="49" charset="-122"/>
              <a:ea typeface="黑体" panose="02010609060101010101" pitchFamily="49" charset="-122"/>
            </a:endParaRPr>
          </a:p>
          <a:p>
            <a:pPr marL="514350" indent="-514350">
              <a:buFont typeface="+mj-lt"/>
              <a:buAutoNum type="arabicPeriod"/>
            </a:pPr>
            <a:r>
              <a:rPr lang="zh-CN" altLang="en-US" sz="2400" dirty="0">
                <a:latin typeface="黑体" panose="02010609060101010101" pitchFamily="49" charset="-122"/>
                <a:ea typeface="黑体" panose="02010609060101010101" pitchFamily="49" charset="-122"/>
              </a:rPr>
              <a:t>可能遇到的困难及解决措施</a:t>
            </a:r>
            <a:endParaRPr lang="en-US" altLang="zh-CN" sz="2400" dirty="0">
              <a:latin typeface="黑体" panose="02010609060101010101" pitchFamily="49" charset="-122"/>
              <a:ea typeface="黑体" panose="02010609060101010101" pitchFamily="49" charset="-122"/>
            </a:endParaRPr>
          </a:p>
          <a:p>
            <a:pPr marL="514350" indent="-514350">
              <a:buFont typeface="+mj-lt"/>
              <a:buAutoNum type="arabicPeriod"/>
            </a:pPr>
            <a:r>
              <a:rPr lang="zh-CN" altLang="en-US" sz="2400" dirty="0">
                <a:latin typeface="黑体" panose="02010609060101010101" pitchFamily="49" charset="-122"/>
                <a:ea typeface="黑体" panose="02010609060101010101" pitchFamily="49" charset="-122"/>
              </a:rPr>
              <a:t>主要参考文献</a:t>
            </a:r>
          </a:p>
        </p:txBody>
      </p:sp>
      <p:sp>
        <p:nvSpPr>
          <p:cNvPr id="3" name="灯片编号占位符 2"/>
          <p:cNvSpPr>
            <a:spLocks noGrp="1"/>
          </p:cNvSpPr>
          <p:nvPr>
            <p:ph type="sldNum" sz="quarter" idx="12"/>
          </p:nvPr>
        </p:nvSpPr>
        <p:spPr>
          <a:xfrm>
            <a:off x="6876160" y="6165190"/>
            <a:ext cx="2133600" cy="365125"/>
          </a:xfrm>
        </p:spPr>
        <p:txBody>
          <a:bodyPr/>
          <a:lstStyle/>
          <a:p>
            <a:pPr lvl="0"/>
            <a:fld id="{9A0DB2DC-4C9A-4742-B13C-FB6460FD3503}" type="slidenum">
              <a:rPr lang="zh-CN" altLang="en-US" sz="2000" smtClean="0">
                <a:solidFill>
                  <a:schemeClr val="tx1"/>
                </a:solidFill>
                <a:latin typeface="Cambria Math" panose="02040503050406030204" pitchFamily="18" charset="0"/>
              </a:rPr>
              <a:t>2</a:t>
            </a:fld>
            <a:endParaRPr lang="zh-CN" altLang="en-US" sz="2000" dirty="0">
              <a:solidFill>
                <a:schemeClr val="tx1"/>
              </a:solidFill>
              <a:latin typeface="Cambria Math" panose="02040503050406030204" pitchFamily="18" charset="0"/>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23704" y="836820"/>
            <a:ext cx="3269125" cy="646331"/>
          </a:xfrm>
          <a:prstGeom prst="rect">
            <a:avLst/>
          </a:prstGeom>
          <a:noFill/>
        </p:spPr>
        <p:txBody>
          <a:bodyPr wrap="square" rtlCol="0">
            <a:spAutoFit/>
          </a:bodyPr>
          <a:lstStyle/>
          <a:p>
            <a:r>
              <a:rPr lang="zh-CN" altLang="en-US" sz="3600" b="1" dirty="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进度安排</a:t>
            </a:r>
          </a:p>
        </p:txBody>
      </p:sp>
      <p:graphicFrame>
        <p:nvGraphicFramePr>
          <p:cNvPr id="3" name="表格 3"/>
          <p:cNvGraphicFramePr>
            <a:graphicFrameLocks noGrp="1"/>
          </p:cNvGraphicFramePr>
          <p:nvPr/>
        </p:nvGraphicFramePr>
        <p:xfrm>
          <a:off x="683731" y="1844890"/>
          <a:ext cx="8064560" cy="3834075"/>
        </p:xfrm>
        <a:graphic>
          <a:graphicData uri="http://schemas.openxmlformats.org/drawingml/2006/table">
            <a:tbl>
              <a:tblPr firstRow="1" bandRow="1">
                <a:tableStyleId>{5C22544A-7EE6-4342-B048-85BDC9FD1C3A}</a:tableStyleId>
              </a:tblPr>
              <a:tblGrid>
                <a:gridCol w="2767251">
                  <a:extLst>
                    <a:ext uri="{9D8B030D-6E8A-4147-A177-3AD203B41FA5}">
                      <a16:colId xmlns:a16="http://schemas.microsoft.com/office/drawing/2014/main" val="20000"/>
                    </a:ext>
                  </a:extLst>
                </a:gridCol>
                <a:gridCol w="5297309">
                  <a:extLst>
                    <a:ext uri="{9D8B030D-6E8A-4147-A177-3AD203B41FA5}">
                      <a16:colId xmlns:a16="http://schemas.microsoft.com/office/drawing/2014/main" val="20001"/>
                    </a:ext>
                  </a:extLst>
                </a:gridCol>
              </a:tblGrid>
              <a:tr h="464601">
                <a:tc>
                  <a:txBody>
                    <a:bodyPr/>
                    <a:lstStyle/>
                    <a:p>
                      <a:pPr algn="ctr"/>
                      <a:r>
                        <a:rPr lang="zh-CN" altLang="en-US" dirty="0"/>
                        <a:t>时间</a:t>
                      </a:r>
                    </a:p>
                  </a:txBody>
                  <a:tcPr/>
                </a:tc>
                <a:tc>
                  <a:txBody>
                    <a:bodyPr/>
                    <a:lstStyle/>
                    <a:p>
                      <a:pPr algn="ctr"/>
                      <a:r>
                        <a:rPr lang="zh-CN" altLang="en-US" dirty="0"/>
                        <a:t>任务安排</a:t>
                      </a:r>
                    </a:p>
                  </a:txBody>
                  <a:tcPr/>
                </a:tc>
                <a:extLst>
                  <a:ext uri="{0D108BD9-81ED-4DB2-BD59-A6C34878D82A}">
                    <a16:rowId xmlns:a16="http://schemas.microsoft.com/office/drawing/2014/main" val="10000"/>
                  </a:ext>
                </a:extLst>
              </a:tr>
              <a:tr h="801914">
                <a:tc>
                  <a:txBody>
                    <a:bodyPr/>
                    <a:lstStyle/>
                    <a:p>
                      <a:pPr algn="ctr">
                        <a:lnSpc>
                          <a:spcPct val="200000"/>
                        </a:lnSpc>
                      </a:pPr>
                      <a:r>
                        <a:rPr lang="en-US" altLang="zh-CN" sz="1800" dirty="0">
                          <a:latin typeface="+mn-ea"/>
                          <a:ea typeface="+mn-ea"/>
                        </a:rPr>
                        <a:t>12</a:t>
                      </a:r>
                      <a:r>
                        <a:rPr lang="zh-CN" altLang="en-US" sz="1800" dirty="0">
                          <a:latin typeface="+mn-ea"/>
                          <a:ea typeface="+mn-ea"/>
                        </a:rPr>
                        <a:t>月初至秋季学期期末</a:t>
                      </a:r>
                      <a:endParaRPr lang="zh-CN" altLang="en-US" dirty="0"/>
                    </a:p>
                  </a:txBody>
                  <a:tcPr/>
                </a:tc>
                <a:tc>
                  <a:txBody>
                    <a:bodyPr/>
                    <a:lstStyle/>
                    <a:p>
                      <a:pPr algn="ctr">
                        <a:lnSpc>
                          <a:spcPct val="110000"/>
                        </a:lnSpc>
                        <a:buNone/>
                      </a:pPr>
                      <a:r>
                        <a:rPr lang="zh-CN" altLang="en-US" sz="1800" dirty="0">
                          <a:latin typeface="+mn-ea"/>
                          <a:sym typeface="Calibri" panose="020F0502020204030204" charset="0"/>
                        </a:rPr>
                        <a:t>对无限大模型进行geant4模拟</a:t>
                      </a:r>
                    </a:p>
                    <a:p>
                      <a:pPr algn="ctr">
                        <a:lnSpc>
                          <a:spcPct val="110000"/>
                        </a:lnSpc>
                        <a:buNone/>
                      </a:pPr>
                      <a:r>
                        <a:rPr lang="zh-CN" altLang="en-US" sz="1800" dirty="0">
                          <a:latin typeface="+mn-ea"/>
                          <a:sym typeface="Calibri" panose="020F0502020204030204" charset="0"/>
                        </a:rPr>
                        <a:t>与实际实验及参考值累积因子对比验证</a:t>
                      </a:r>
                      <a:endParaRPr lang="zh-CN" altLang="en-US" dirty="0">
                        <a:latin typeface="+mn-ea"/>
                      </a:endParaRPr>
                    </a:p>
                  </a:txBody>
                  <a:tcPr anchor="ctr"/>
                </a:tc>
                <a:extLst>
                  <a:ext uri="{0D108BD9-81ED-4DB2-BD59-A6C34878D82A}">
                    <a16:rowId xmlns:a16="http://schemas.microsoft.com/office/drawing/2014/main" val="10001"/>
                  </a:ext>
                </a:extLst>
              </a:tr>
              <a:tr h="801914">
                <a:tc>
                  <a:txBody>
                    <a:bodyPr/>
                    <a:lstStyle/>
                    <a:p>
                      <a:pPr algn="ctr">
                        <a:lnSpc>
                          <a:spcPct val="200000"/>
                        </a:lnSpc>
                      </a:pPr>
                      <a:r>
                        <a:rPr lang="zh-CN" altLang="en-US" sz="1800" dirty="0">
                          <a:latin typeface="+mn-ea"/>
                          <a:ea typeface="+mn-ea"/>
                        </a:rPr>
                        <a:t>寒假</a:t>
                      </a:r>
                      <a:endParaRPr lang="zh-CN" altLang="en-US" dirty="0"/>
                    </a:p>
                  </a:txBody>
                  <a:tcPr/>
                </a:tc>
                <a:tc>
                  <a:txBody>
                    <a:bodyPr/>
                    <a:lstStyle/>
                    <a:p>
                      <a:pPr algn="ctr">
                        <a:lnSpc>
                          <a:spcPct val="150000"/>
                        </a:lnSpc>
                      </a:pPr>
                      <a:r>
                        <a:rPr lang="zh-CN" altLang="en-US" sz="1800" dirty="0">
                          <a:latin typeface="+mn-ea"/>
                          <a:ea typeface="+mn-ea"/>
                        </a:rPr>
                        <a:t>不同材料及厚度在不同入射能量下的累积因子</a:t>
                      </a:r>
                      <a:endParaRPr lang="en-US" altLang="zh-CN" sz="1800" dirty="0">
                        <a:latin typeface="+mn-ea"/>
                        <a:ea typeface="+mn-ea"/>
                      </a:endParaRPr>
                    </a:p>
                    <a:p>
                      <a:pPr marL="0" marR="0" lvl="0" indent="0" algn="ctr" defTabSz="914400" eaLnBrk="1" fontAlgn="base" latinLnBrk="0" hangingPunct="1">
                        <a:lnSpc>
                          <a:spcPct val="150000"/>
                        </a:lnSpc>
                        <a:spcBef>
                          <a:spcPct val="0"/>
                        </a:spcBef>
                        <a:spcAft>
                          <a:spcPct val="0"/>
                        </a:spcAft>
                        <a:buClrTx/>
                        <a:buSzTx/>
                        <a:buFont typeface="Arial" panose="020B0604020202020204" pitchFamily="34" charset="0"/>
                        <a:buNone/>
                        <a:defRPr/>
                      </a:pPr>
                      <a:r>
                        <a:rPr lang="zh-CN" altLang="en-US" sz="1800" dirty="0">
                          <a:latin typeface="+mn-ea"/>
                          <a:ea typeface="+mn-ea"/>
                        </a:rPr>
                        <a:t>不同探测距离下的累积因子</a:t>
                      </a:r>
                      <a:endParaRPr lang="en-US" altLang="zh-CN" sz="1800" dirty="0">
                        <a:latin typeface="+mn-ea"/>
                        <a:ea typeface="+mn-ea"/>
                      </a:endParaRPr>
                    </a:p>
                  </a:txBody>
                  <a:tcPr/>
                </a:tc>
                <a:extLst>
                  <a:ext uri="{0D108BD9-81ED-4DB2-BD59-A6C34878D82A}">
                    <a16:rowId xmlns:a16="http://schemas.microsoft.com/office/drawing/2014/main" val="10002"/>
                  </a:ext>
                </a:extLst>
              </a:tr>
              <a:tr h="801914">
                <a:tc>
                  <a:txBody>
                    <a:bodyPr/>
                    <a:lstStyle/>
                    <a:p>
                      <a:pPr algn="ctr">
                        <a:lnSpc>
                          <a:spcPct val="200000"/>
                        </a:lnSpc>
                      </a:pPr>
                      <a:r>
                        <a:rPr lang="en-US" altLang="zh-CN" dirty="0"/>
                        <a:t>3</a:t>
                      </a:r>
                      <a:r>
                        <a:rPr lang="zh-CN" altLang="en-US" dirty="0"/>
                        <a:t>月至</a:t>
                      </a:r>
                      <a:r>
                        <a:rPr lang="en-US" altLang="zh-CN" dirty="0"/>
                        <a:t>5</a:t>
                      </a:r>
                      <a:r>
                        <a:rPr lang="zh-CN" altLang="en-US" dirty="0"/>
                        <a:t>月</a:t>
                      </a:r>
                    </a:p>
                  </a:txBody>
                  <a:tcPr/>
                </a:tc>
                <a:tc>
                  <a:txBody>
                    <a:bodyPr/>
                    <a:lstStyle/>
                    <a:p>
                      <a:pPr marL="0" marR="0" lvl="0" indent="0" algn="ctr" defTabSz="914400" eaLnBrk="1" fontAlgn="base" latinLnBrk="0" hangingPunct="1">
                        <a:lnSpc>
                          <a:spcPct val="150000"/>
                        </a:lnSpc>
                        <a:spcBef>
                          <a:spcPct val="0"/>
                        </a:spcBef>
                        <a:spcAft>
                          <a:spcPct val="0"/>
                        </a:spcAft>
                        <a:buClrTx/>
                        <a:buSzTx/>
                        <a:buFont typeface="Arial" panose="020B0604020202020204" pitchFamily="34" charset="0"/>
                        <a:buNone/>
                        <a:defRPr/>
                      </a:pPr>
                      <a:r>
                        <a:rPr lang="zh-CN" altLang="en-US" sz="1800" dirty="0">
                          <a:latin typeface="+mn-ea"/>
                          <a:ea typeface="+mn-ea"/>
                        </a:rPr>
                        <a:t>撰写中期报告</a:t>
                      </a:r>
                      <a:endParaRPr lang="en-US" altLang="zh-CN" sz="1800" dirty="0">
                        <a:latin typeface="+mn-ea"/>
                        <a:ea typeface="+mn-ea"/>
                      </a:endParaRPr>
                    </a:p>
                    <a:p>
                      <a:pPr algn="ctr">
                        <a:lnSpc>
                          <a:spcPct val="150000"/>
                        </a:lnSpc>
                      </a:pPr>
                      <a:r>
                        <a:rPr lang="zh-CN" altLang="en-US" sz="1800" dirty="0">
                          <a:latin typeface="+mn-ea"/>
                          <a:ea typeface="+mn-ea"/>
                        </a:rPr>
                        <a:t>寻找有限均匀平板累计因子的经验公式</a:t>
                      </a:r>
                      <a:endParaRPr lang="en-US" altLang="zh-CN" sz="1800" dirty="0">
                        <a:latin typeface="+mn-ea"/>
                        <a:ea typeface="+mn-ea"/>
                      </a:endParaRPr>
                    </a:p>
                  </a:txBody>
                  <a:tcPr/>
                </a:tc>
                <a:extLst>
                  <a:ext uri="{0D108BD9-81ED-4DB2-BD59-A6C34878D82A}">
                    <a16:rowId xmlns:a16="http://schemas.microsoft.com/office/drawing/2014/main" val="10003"/>
                  </a:ext>
                </a:extLst>
              </a:tr>
              <a:tr h="801914">
                <a:tc>
                  <a:txBody>
                    <a:bodyPr/>
                    <a:lstStyle/>
                    <a:p>
                      <a:pPr algn="ctr">
                        <a:lnSpc>
                          <a:spcPct val="200000"/>
                        </a:lnSpc>
                      </a:pPr>
                      <a:r>
                        <a:rPr lang="en-US" altLang="zh-CN" dirty="0"/>
                        <a:t>5</a:t>
                      </a:r>
                      <a:r>
                        <a:rPr lang="zh-CN" altLang="en-US" dirty="0"/>
                        <a:t>月至</a:t>
                      </a:r>
                      <a:r>
                        <a:rPr lang="en-US" altLang="zh-CN" dirty="0"/>
                        <a:t>6</a:t>
                      </a:r>
                      <a:r>
                        <a:rPr lang="zh-CN" altLang="en-US" dirty="0"/>
                        <a:t>月</a:t>
                      </a:r>
                    </a:p>
                  </a:txBody>
                  <a:tcPr/>
                </a:tc>
                <a:tc>
                  <a:txBody>
                    <a:bodyPr/>
                    <a:lstStyle/>
                    <a:p>
                      <a:pPr algn="ctr">
                        <a:lnSpc>
                          <a:spcPct val="150000"/>
                        </a:lnSpc>
                      </a:pPr>
                      <a:r>
                        <a:rPr lang="zh-CN" altLang="en-US" sz="1800" dirty="0">
                          <a:sym typeface="+mn-ea"/>
                        </a:rPr>
                        <a:t>针对实际伽玛辐射的屏蔽材料选择给出合理参考</a:t>
                      </a:r>
                      <a:endParaRPr lang="zh-CN" altLang="en-US" dirty="0"/>
                    </a:p>
                    <a:p>
                      <a:pPr algn="ctr">
                        <a:lnSpc>
                          <a:spcPct val="150000"/>
                        </a:lnSpc>
                      </a:pPr>
                      <a:r>
                        <a:rPr lang="zh-CN" altLang="en-US" dirty="0"/>
                        <a:t>撰写结题报告</a:t>
                      </a:r>
                    </a:p>
                  </a:txBody>
                  <a:tcPr/>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23704" y="836820"/>
            <a:ext cx="7488521" cy="646331"/>
          </a:xfrm>
          <a:prstGeom prst="rect">
            <a:avLst/>
          </a:prstGeom>
          <a:noFill/>
        </p:spPr>
        <p:txBody>
          <a:bodyPr wrap="square" rtlCol="0">
            <a:spAutoFit/>
          </a:bodyPr>
          <a:lstStyle/>
          <a:p>
            <a:r>
              <a:rPr lang="zh-CN" altLang="en-US" sz="3600" b="1" dirty="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课题已具备和所需的条件、经费</a:t>
            </a:r>
          </a:p>
        </p:txBody>
      </p:sp>
      <p:sp>
        <p:nvSpPr>
          <p:cNvPr id="2" name="文本框 1"/>
          <p:cNvSpPr txBox="1"/>
          <p:nvPr/>
        </p:nvSpPr>
        <p:spPr>
          <a:xfrm>
            <a:off x="866775" y="2276475"/>
            <a:ext cx="7410450" cy="1753235"/>
          </a:xfrm>
          <a:prstGeom prst="rect">
            <a:avLst/>
          </a:prstGeom>
          <a:noFill/>
        </p:spPr>
        <p:txBody>
          <a:bodyPr wrap="square" rtlCol="0">
            <a:spAutoFit/>
          </a:bodyPr>
          <a:lstStyle/>
          <a:p>
            <a:pPr>
              <a:lnSpc>
                <a:spcPct val="150000"/>
              </a:lnSpc>
            </a:pPr>
            <a:r>
              <a:rPr lang="en-US" altLang="zh-CN" sz="2400" dirty="0">
                <a:latin typeface="黑体" panose="02010609060101010101" pitchFamily="49" charset="-122"/>
                <a:ea typeface="黑体" panose="02010609060101010101" pitchFamily="49" charset="-122"/>
              </a:rPr>
              <a:t>    </a:t>
            </a:r>
            <a:r>
              <a:rPr lang="zh-CN" altLang="zh-CN" sz="2400" dirty="0">
                <a:latin typeface="黑体" panose="02010609060101010101" pitchFamily="49" charset="-122"/>
                <a:ea typeface="黑体" panose="02010609060101010101" pitchFamily="49" charset="-122"/>
              </a:rPr>
              <a:t>本课题模拟计算阶段需要</a:t>
            </a:r>
            <a:r>
              <a:rPr lang="zh-CN" altLang="zh-CN" sz="2400" dirty="0">
                <a:solidFill>
                  <a:srgbClr val="FF0000"/>
                </a:solidFill>
                <a:latin typeface="黑体" panose="02010609060101010101" pitchFamily="49" charset="-122"/>
                <a:ea typeface="黑体" panose="02010609060101010101" pitchFamily="49" charset="-122"/>
              </a:rPr>
              <a:t>计算机与</a:t>
            </a:r>
            <a:r>
              <a:rPr lang="en-US" altLang="zh-CN" sz="2400" dirty="0">
                <a:solidFill>
                  <a:srgbClr val="FF0000"/>
                </a:solidFill>
                <a:latin typeface="黑体" panose="02010609060101010101" pitchFamily="49" charset="-122"/>
                <a:ea typeface="黑体" panose="02010609060101010101" pitchFamily="49" charset="-122"/>
              </a:rPr>
              <a:t>Geant4</a:t>
            </a:r>
            <a:r>
              <a:rPr lang="zh-CN" altLang="zh-CN" sz="2400" dirty="0">
                <a:solidFill>
                  <a:srgbClr val="FF0000"/>
                </a:solidFill>
                <a:latin typeface="黑体" panose="02010609060101010101" pitchFamily="49" charset="-122"/>
                <a:ea typeface="黑体" panose="02010609060101010101" pitchFamily="49" charset="-122"/>
              </a:rPr>
              <a:t>程序</a:t>
            </a:r>
            <a:r>
              <a:rPr lang="zh-CN" altLang="zh-CN" sz="2400" dirty="0">
                <a:latin typeface="黑体" panose="02010609060101010101" pitchFamily="49" charset="-122"/>
                <a:ea typeface="黑体" panose="02010609060101010101" pitchFamily="49" charset="-122"/>
              </a:rPr>
              <a:t>，已经具备。实验阶段需要的放射源、屏蔽材料以及探测器，核物理实验室已具备。经费充足。</a:t>
            </a: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23704" y="836820"/>
            <a:ext cx="7488521" cy="646331"/>
          </a:xfrm>
          <a:prstGeom prst="rect">
            <a:avLst/>
          </a:prstGeom>
          <a:noFill/>
        </p:spPr>
        <p:txBody>
          <a:bodyPr wrap="square" rtlCol="0">
            <a:spAutoFit/>
          </a:bodyPr>
          <a:lstStyle/>
          <a:p>
            <a:r>
              <a:rPr lang="zh-CN" altLang="en-US" sz="3600" b="1" dirty="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研究过程中可能遇到的困难和问题</a:t>
            </a:r>
          </a:p>
        </p:txBody>
      </p:sp>
      <p:sp>
        <p:nvSpPr>
          <p:cNvPr id="2" name="文本框 1"/>
          <p:cNvSpPr txBox="1"/>
          <p:nvPr/>
        </p:nvSpPr>
        <p:spPr>
          <a:xfrm>
            <a:off x="398550" y="1700630"/>
            <a:ext cx="8208570" cy="1198880"/>
          </a:xfrm>
          <a:prstGeom prst="rect">
            <a:avLst/>
          </a:prstGeom>
          <a:noFill/>
        </p:spPr>
        <p:txBody>
          <a:bodyPr wrap="square" rtlCol="0">
            <a:spAutoFit/>
          </a:bodyPr>
          <a:lstStyle/>
          <a:p>
            <a:pPr>
              <a:lnSpc>
                <a:spcPct val="150000"/>
              </a:lnSpc>
            </a:pPr>
            <a:r>
              <a:rPr lang="en-US" altLang="zh-CN" sz="2400" dirty="0">
                <a:latin typeface="黑体" panose="02010609060101010101" pitchFamily="49" charset="-122"/>
                <a:ea typeface="黑体" panose="02010609060101010101" pitchFamily="49" charset="-122"/>
              </a:rPr>
              <a:t>    </a:t>
            </a:r>
            <a:r>
              <a:rPr lang="zh-CN" sz="2400" dirty="0">
                <a:latin typeface="黑体" panose="02010609060101010101" pitchFamily="49" charset="-122"/>
                <a:ea typeface="黑体" panose="02010609060101010101" pitchFamily="49" charset="-122"/>
              </a:rPr>
              <a:t>实际实验中，不具备探测器一侧的合理准直装置，受放射源强度限制，也无法进行有效的准直屏蔽。</a:t>
            </a:r>
            <a:endParaRPr lang="zh-CN" sz="3200" dirty="0">
              <a:latin typeface="黑体" panose="02010609060101010101" pitchFamily="49" charset="-122"/>
              <a:ea typeface="黑体" panose="02010609060101010101" pitchFamily="49" charset="-122"/>
            </a:endParaRPr>
          </a:p>
        </p:txBody>
      </p:sp>
      <p:sp>
        <p:nvSpPr>
          <p:cNvPr id="3" name="文本框 2"/>
          <p:cNvSpPr txBox="1"/>
          <p:nvPr/>
        </p:nvSpPr>
        <p:spPr>
          <a:xfrm>
            <a:off x="399069" y="3213080"/>
            <a:ext cx="8277216" cy="1753235"/>
          </a:xfrm>
          <a:prstGeom prst="rect">
            <a:avLst/>
          </a:prstGeom>
          <a:noFill/>
        </p:spPr>
        <p:txBody>
          <a:bodyPr wrap="square" rtlCol="0">
            <a:spAutoFit/>
          </a:bodyPr>
          <a:lstStyle/>
          <a:p>
            <a:pPr>
              <a:lnSpc>
                <a:spcPct val="150000"/>
              </a:lnSpc>
            </a:pPr>
            <a:r>
              <a:rPr lang="zh-CN" altLang="en-US" sz="2400" dirty="0">
                <a:latin typeface="黑体" panose="02010609060101010101" pitchFamily="49" charset="-122"/>
                <a:ea typeface="黑体" panose="02010609060101010101" pitchFamily="49" charset="-122"/>
              </a:rPr>
              <a:t>    解决措施：</a:t>
            </a:r>
            <a:r>
              <a:rPr lang="zh-CN" sz="2400" dirty="0">
                <a:latin typeface="黑体" panose="02010609060101010101" pitchFamily="49" charset="-122"/>
                <a:ea typeface="黑体" panose="02010609060101010101" pitchFamily="49" charset="-122"/>
              </a:rPr>
              <a:t>实验目的主要为验证</a:t>
            </a:r>
            <a:r>
              <a:rPr lang="en-US" altLang="zh-CN" sz="2400" dirty="0">
                <a:latin typeface="黑体" panose="02010609060101010101" pitchFamily="49" charset="-122"/>
                <a:ea typeface="黑体" panose="02010609060101010101" pitchFamily="49" charset="-122"/>
              </a:rPr>
              <a:t>Geant4</a:t>
            </a:r>
            <a:r>
              <a:rPr lang="zh-CN" altLang="en-US" sz="2400" dirty="0">
                <a:latin typeface="黑体" panose="02010609060101010101" pitchFamily="49" charset="-122"/>
                <a:ea typeface="黑体" panose="02010609060101010101" pitchFamily="49" charset="-122"/>
              </a:rPr>
              <a:t>模拟计算的可靠性，实际实验中需要准直的部分为无累积因子时的伽马射线衰减，可采用材料的标准值计算与</a:t>
            </a:r>
            <a:r>
              <a:rPr lang="en-US" altLang="zh-CN" sz="2400" dirty="0">
                <a:latin typeface="黑体" panose="02010609060101010101" pitchFamily="49" charset="-122"/>
                <a:ea typeface="黑体" panose="02010609060101010101" pitchFamily="49" charset="-122"/>
              </a:rPr>
              <a:t>Geant4</a:t>
            </a:r>
            <a:r>
              <a:rPr lang="zh-CN" altLang="en-US" sz="2400" dirty="0">
                <a:latin typeface="黑体" panose="02010609060101010101" pitchFamily="49" charset="-122"/>
                <a:ea typeface="黑体" panose="02010609060101010101" pitchFamily="49" charset="-122"/>
              </a:rPr>
              <a:t>模拟验证替代。</a:t>
            </a: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23704" y="836820"/>
            <a:ext cx="7488521" cy="646331"/>
          </a:xfrm>
          <a:prstGeom prst="rect">
            <a:avLst/>
          </a:prstGeom>
          <a:noFill/>
        </p:spPr>
        <p:txBody>
          <a:bodyPr wrap="square" rtlCol="0">
            <a:spAutoFit/>
          </a:bodyPr>
          <a:lstStyle/>
          <a:p>
            <a:r>
              <a:rPr lang="zh-CN" altLang="en-US" sz="3600" b="1" dirty="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研究过程中可能遇到的困难和问题</a:t>
            </a:r>
          </a:p>
        </p:txBody>
      </p:sp>
      <p:sp>
        <p:nvSpPr>
          <p:cNvPr id="2" name="文本框 1"/>
          <p:cNvSpPr txBox="1"/>
          <p:nvPr/>
        </p:nvSpPr>
        <p:spPr>
          <a:xfrm>
            <a:off x="467715" y="1628875"/>
            <a:ext cx="8208570" cy="1198880"/>
          </a:xfrm>
          <a:prstGeom prst="rect">
            <a:avLst/>
          </a:prstGeom>
          <a:noFill/>
        </p:spPr>
        <p:txBody>
          <a:bodyPr wrap="square" rtlCol="0">
            <a:spAutoFit/>
          </a:bodyPr>
          <a:lstStyle/>
          <a:p>
            <a:pPr>
              <a:lnSpc>
                <a:spcPct val="150000"/>
              </a:lnSpc>
            </a:pPr>
            <a:r>
              <a:rPr lang="en-US" altLang="zh-CN" sz="2400" dirty="0">
                <a:latin typeface="黑体" panose="02010609060101010101" pitchFamily="49" charset="-122"/>
                <a:ea typeface="黑体" panose="02010609060101010101" pitchFamily="49" charset="-122"/>
              </a:rPr>
              <a:t>    </a:t>
            </a:r>
            <a:r>
              <a:rPr lang="zh-CN" altLang="zh-CN" sz="2400" dirty="0">
                <a:latin typeface="黑体" panose="02010609060101010101" pitchFamily="49" charset="-122"/>
                <a:ea typeface="黑体" panose="02010609060101010101" pitchFamily="49" charset="-122"/>
              </a:rPr>
              <a:t>实际屏蔽材料以及探测器并非理想纯净物，而</a:t>
            </a:r>
            <a:r>
              <a:rPr lang="en-US" altLang="zh-CN" sz="2400" dirty="0">
                <a:latin typeface="黑体" panose="02010609060101010101" pitchFamily="49" charset="-122"/>
                <a:ea typeface="黑体" panose="02010609060101010101" pitchFamily="49" charset="-122"/>
              </a:rPr>
              <a:t>Geant4</a:t>
            </a:r>
            <a:r>
              <a:rPr lang="zh-CN" altLang="zh-CN" sz="2400" dirty="0">
                <a:latin typeface="黑体" panose="02010609060101010101" pitchFamily="49" charset="-122"/>
                <a:ea typeface="黑体" panose="02010609060101010101" pitchFamily="49" charset="-122"/>
              </a:rPr>
              <a:t>模拟计算内置材料均为理想物质，结果对比可能有偏差。</a:t>
            </a:r>
            <a:endParaRPr lang="zh-CN" altLang="en-US" sz="2400" dirty="0">
              <a:latin typeface="黑体" panose="02010609060101010101" pitchFamily="49" charset="-122"/>
              <a:ea typeface="黑体" panose="02010609060101010101" pitchFamily="49" charset="-122"/>
            </a:endParaRPr>
          </a:p>
        </p:txBody>
      </p:sp>
      <p:sp>
        <p:nvSpPr>
          <p:cNvPr id="3" name="文本框 2"/>
          <p:cNvSpPr txBox="1"/>
          <p:nvPr/>
        </p:nvSpPr>
        <p:spPr>
          <a:xfrm>
            <a:off x="323703" y="3213330"/>
            <a:ext cx="8352581" cy="2861310"/>
          </a:xfrm>
          <a:prstGeom prst="rect">
            <a:avLst/>
          </a:prstGeom>
          <a:noFill/>
        </p:spPr>
        <p:txBody>
          <a:bodyPr wrap="square" rtlCol="0">
            <a:spAutoFit/>
          </a:bodyPr>
          <a:lstStyle/>
          <a:p>
            <a:pPr>
              <a:lnSpc>
                <a:spcPct val="150000"/>
              </a:lnSpc>
            </a:pPr>
            <a:r>
              <a:rPr lang="zh-CN" altLang="en-US" sz="2400" dirty="0">
                <a:latin typeface="黑体" panose="02010609060101010101" pitchFamily="49" charset="-122"/>
                <a:ea typeface="黑体" panose="02010609060101010101" pitchFamily="49" charset="-122"/>
              </a:rPr>
              <a:t>解决措施：</a:t>
            </a:r>
          </a:p>
          <a:p>
            <a:pPr>
              <a:lnSpc>
                <a:spcPct val="150000"/>
              </a:lnSpc>
            </a:pP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对于探测器而言，为获得累积因子，需要将沉积能量做比，对最终结果无影响。</a:t>
            </a:r>
          </a:p>
          <a:p>
            <a:pPr>
              <a:lnSpc>
                <a:spcPct val="150000"/>
              </a:lnSpc>
            </a:pPr>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对屏蔽材料，可以在</a:t>
            </a:r>
            <a:r>
              <a:rPr lang="en-US" altLang="zh-CN" sz="2400" dirty="0">
                <a:latin typeface="黑体" panose="02010609060101010101" pitchFamily="49" charset="-122"/>
                <a:ea typeface="黑体" panose="02010609060101010101" pitchFamily="49" charset="-122"/>
              </a:rPr>
              <a:t>geant4</a:t>
            </a:r>
            <a:r>
              <a:rPr lang="zh-CN" altLang="en-US" sz="2400" dirty="0">
                <a:latin typeface="黑体" panose="02010609060101010101" pitchFamily="49" charset="-122"/>
                <a:ea typeface="黑体" panose="02010609060101010101" pitchFamily="49" charset="-122"/>
              </a:rPr>
              <a:t>中自定义混合物，进行合理的杂质添加。</a:t>
            </a: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marL="0" indent="0" algn="ctr">
              <a:buNone/>
            </a:pPr>
            <a:endParaRPr lang="en-US" altLang="zh-CN" sz="6600" dirty="0">
              <a:latin typeface="黑体" panose="02010609060101010101" pitchFamily="49" charset="-122"/>
              <a:ea typeface="黑体" panose="02010609060101010101" pitchFamily="49" charset="-122"/>
            </a:endParaRPr>
          </a:p>
          <a:p>
            <a:pPr marL="0" indent="0" algn="ctr">
              <a:buNone/>
            </a:pPr>
            <a:r>
              <a:rPr lang="zh-CN" altLang="en-US" sz="6600" dirty="0">
                <a:latin typeface="黑体" panose="02010609060101010101" pitchFamily="49" charset="-122"/>
                <a:ea typeface="黑体" panose="02010609060101010101" pitchFamily="49" charset="-122"/>
              </a:rPr>
              <a:t>谢 谢！</a:t>
            </a: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23705" y="836820"/>
            <a:ext cx="2736190" cy="646331"/>
          </a:xfrm>
          <a:prstGeom prst="rect">
            <a:avLst/>
          </a:prstGeom>
          <a:noFill/>
        </p:spPr>
        <p:txBody>
          <a:bodyPr wrap="square" rtlCol="0">
            <a:spAutoFit/>
          </a:bodyPr>
          <a:lstStyle/>
          <a:p>
            <a:r>
              <a:rPr lang="zh-CN" altLang="en-US" sz="3600" b="1" dirty="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课题来源</a:t>
            </a:r>
          </a:p>
        </p:txBody>
      </p:sp>
      <p:sp>
        <p:nvSpPr>
          <p:cNvPr id="8" name="灯片编号占位符 2"/>
          <p:cNvSpPr>
            <a:spLocks noGrp="1"/>
          </p:cNvSpPr>
          <p:nvPr>
            <p:ph type="sldNum" sz="quarter" idx="12"/>
          </p:nvPr>
        </p:nvSpPr>
        <p:spPr>
          <a:xfrm>
            <a:off x="6876160" y="6165190"/>
            <a:ext cx="2133600" cy="365125"/>
          </a:xfrm>
        </p:spPr>
        <p:txBody>
          <a:bodyPr/>
          <a:lstStyle/>
          <a:p>
            <a:pPr lvl="0"/>
            <a:fld id="{9A0DB2DC-4C9A-4742-B13C-FB6460FD3503}" type="slidenum">
              <a:rPr lang="zh-CN" altLang="en-US" sz="2000" smtClean="0">
                <a:solidFill>
                  <a:schemeClr val="tx1"/>
                </a:solidFill>
                <a:latin typeface="Cambria Math" panose="02040503050406030204" pitchFamily="18" charset="0"/>
              </a:rPr>
              <a:t>3</a:t>
            </a:fld>
            <a:endParaRPr lang="zh-CN" altLang="en-US" sz="2000" dirty="0">
              <a:solidFill>
                <a:schemeClr val="tx1"/>
              </a:solidFill>
              <a:latin typeface="Cambria Math" panose="02040503050406030204" pitchFamily="18" charset="0"/>
            </a:endParaRPr>
          </a:p>
        </p:txBody>
      </p:sp>
      <p:sp>
        <p:nvSpPr>
          <p:cNvPr id="6" name="文本框 5"/>
          <p:cNvSpPr txBox="1"/>
          <p:nvPr/>
        </p:nvSpPr>
        <p:spPr>
          <a:xfrm>
            <a:off x="1475740" y="1916430"/>
            <a:ext cx="3315335" cy="460375"/>
          </a:xfrm>
          <a:prstGeom prst="rect">
            <a:avLst/>
          </a:prstGeom>
          <a:noFill/>
        </p:spPr>
        <p:txBody>
          <a:bodyPr wrap="square" rtlCol="0">
            <a:spAutoFit/>
          </a:bodyPr>
          <a:lstStyle/>
          <a:p>
            <a:pPr algn="ctr"/>
            <a:r>
              <a:rPr lang="zh-CN" altLang="en-US" sz="2400" dirty="0">
                <a:latin typeface="黑体" panose="02010609060101010101" pitchFamily="49" charset="-122"/>
                <a:ea typeface="黑体" panose="02010609060101010101" pitchFamily="49" charset="-122"/>
              </a:rPr>
              <a:t>伽玛辐射对人类的危害</a:t>
            </a:r>
          </a:p>
        </p:txBody>
      </p:sp>
      <p:sp>
        <p:nvSpPr>
          <p:cNvPr id="10" name="文本框 9"/>
          <p:cNvSpPr txBox="1"/>
          <p:nvPr/>
        </p:nvSpPr>
        <p:spPr>
          <a:xfrm>
            <a:off x="1874170" y="5660838"/>
            <a:ext cx="2520175" cy="461665"/>
          </a:xfrm>
          <a:prstGeom prst="rect">
            <a:avLst/>
          </a:prstGeom>
          <a:noFill/>
        </p:spPr>
        <p:txBody>
          <a:bodyPr wrap="square" rtlCol="0">
            <a:spAutoFit/>
          </a:bodyPr>
          <a:lstStyle/>
          <a:p>
            <a:pPr algn="ctr"/>
            <a:r>
              <a:rPr lang="zh-CN" altLang="en-US" sz="2400" dirty="0">
                <a:latin typeface="黑体" panose="02010609060101010101" pitchFamily="49" charset="-122"/>
                <a:ea typeface="黑体" panose="02010609060101010101" pitchFamily="49" charset="-122"/>
              </a:rPr>
              <a:t>辐射屏蔽</a:t>
            </a:r>
          </a:p>
        </p:txBody>
      </p:sp>
      <p:pic>
        <p:nvPicPr>
          <p:cNvPr id="3" name="图片 2" descr="26ac90b27ce2a4b123bfa4f8c6aca51a"/>
          <p:cNvPicPr>
            <a:picLocks noChangeAspect="1"/>
          </p:cNvPicPr>
          <p:nvPr/>
        </p:nvPicPr>
        <p:blipFill>
          <a:blip r:embed="rId2"/>
          <a:srcRect r="1630" b="5918"/>
          <a:stretch>
            <a:fillRect/>
          </a:stretch>
        </p:blipFill>
        <p:spPr>
          <a:xfrm>
            <a:off x="5580380" y="188595"/>
            <a:ext cx="2913380" cy="2089785"/>
          </a:xfrm>
          <a:prstGeom prst="rect">
            <a:avLst/>
          </a:prstGeom>
        </p:spPr>
      </p:pic>
      <p:sp>
        <p:nvSpPr>
          <p:cNvPr id="4" name="文本框 3"/>
          <p:cNvSpPr txBox="1"/>
          <p:nvPr/>
        </p:nvSpPr>
        <p:spPr>
          <a:xfrm>
            <a:off x="3563620" y="2962910"/>
            <a:ext cx="4418965" cy="645160"/>
          </a:xfrm>
          <a:prstGeom prst="rect">
            <a:avLst/>
          </a:prstGeom>
          <a:noFill/>
        </p:spPr>
        <p:txBody>
          <a:bodyPr wrap="square" rtlCol="0">
            <a:spAutoFit/>
          </a:bodyPr>
          <a:lstStyle/>
          <a:p>
            <a:pPr marL="0" lvl="0" indent="0" algn="l">
              <a:spcBef>
                <a:spcPct val="0"/>
              </a:spcBef>
              <a:buNone/>
            </a:pPr>
            <a:r>
              <a:rPr lang="zh-CN" altLang="en-US" sz="1800" dirty="0">
                <a:latin typeface="黑体" panose="02010609060101010101" pitchFamily="49" charset="-122"/>
                <a:ea typeface="黑体" panose="02010609060101010101" pitchFamily="49" charset="-122"/>
                <a:sym typeface="+mn-ea"/>
              </a:rPr>
              <a:t>当射线直接击中DNA分子，将会把能量沉积在DNA，引起其激发和电离。</a:t>
            </a:r>
          </a:p>
        </p:txBody>
      </p:sp>
      <p:sp>
        <p:nvSpPr>
          <p:cNvPr id="7" name="文本框 6"/>
          <p:cNvSpPr txBox="1"/>
          <p:nvPr/>
        </p:nvSpPr>
        <p:spPr>
          <a:xfrm>
            <a:off x="3563620" y="4292600"/>
            <a:ext cx="4418965" cy="645160"/>
          </a:xfrm>
          <a:prstGeom prst="rect">
            <a:avLst/>
          </a:prstGeom>
          <a:noFill/>
        </p:spPr>
        <p:txBody>
          <a:bodyPr wrap="square" rtlCol="0">
            <a:spAutoFit/>
          </a:bodyPr>
          <a:lstStyle/>
          <a:p>
            <a:pPr marL="0" lvl="0" indent="0" algn="l">
              <a:spcBef>
                <a:spcPct val="0"/>
              </a:spcBef>
              <a:buNone/>
            </a:pPr>
            <a:r>
              <a:rPr lang="zh-CN" altLang="en-US" sz="1800" dirty="0">
                <a:latin typeface="黑体" panose="02010609060101010101" pitchFamily="49" charset="-122"/>
                <a:ea typeface="黑体" panose="02010609060101010101" pitchFamily="49" charset="-122"/>
                <a:sym typeface="+mn-ea"/>
              </a:rPr>
              <a:t>辐射引起水分子的电离和激发，成簇产生的自由基和</a:t>
            </a:r>
            <a:r>
              <a:rPr lang="en-US" altLang="zh-CN" sz="1800" dirty="0">
                <a:latin typeface="黑体" panose="02010609060101010101" pitchFamily="49" charset="-122"/>
                <a:ea typeface="黑体" panose="02010609060101010101" pitchFamily="49" charset="-122"/>
                <a:sym typeface="+mn-ea"/>
              </a:rPr>
              <a:t>H</a:t>
            </a:r>
            <a:r>
              <a:rPr lang="en-US" altLang="zh-CN" sz="1800" baseline="-25000" dirty="0">
                <a:latin typeface="黑体" panose="02010609060101010101" pitchFamily="49" charset="-122"/>
                <a:ea typeface="黑体" panose="02010609060101010101" pitchFamily="49" charset="-122"/>
                <a:sym typeface="+mn-ea"/>
              </a:rPr>
              <a:t>2</a:t>
            </a:r>
            <a:r>
              <a:rPr lang="en-US" altLang="zh-CN" sz="1800" dirty="0">
                <a:latin typeface="黑体" panose="02010609060101010101" pitchFamily="49" charset="-122"/>
                <a:ea typeface="黑体" panose="02010609060101010101" pitchFamily="49" charset="-122"/>
                <a:sym typeface="+mn-ea"/>
              </a:rPr>
              <a:t>O</a:t>
            </a:r>
            <a:r>
              <a:rPr lang="en-US" altLang="zh-CN" sz="1800" baseline="-25000" dirty="0">
                <a:latin typeface="黑体" panose="02010609060101010101" pitchFamily="49" charset="-122"/>
                <a:ea typeface="黑体" panose="02010609060101010101" pitchFamily="49" charset="-122"/>
                <a:sym typeface="+mn-ea"/>
              </a:rPr>
              <a:t>2</a:t>
            </a:r>
            <a:r>
              <a:rPr lang="zh-CN" altLang="en-US" sz="1800" dirty="0">
                <a:latin typeface="黑体" panose="02010609060101010101" pitchFamily="49" charset="-122"/>
                <a:ea typeface="黑体" panose="02010609060101010101" pitchFamily="49" charset="-122"/>
                <a:sym typeface="+mn-ea"/>
              </a:rPr>
              <a:t>对</a:t>
            </a:r>
            <a:r>
              <a:rPr lang="en-US" altLang="zh-CN" sz="1800" dirty="0">
                <a:latin typeface="黑体" panose="02010609060101010101" pitchFamily="49" charset="-122"/>
                <a:ea typeface="黑体" panose="02010609060101010101" pitchFamily="49" charset="-122"/>
                <a:sym typeface="+mn-ea"/>
              </a:rPr>
              <a:t>DNA</a:t>
            </a:r>
            <a:r>
              <a:rPr lang="zh-CN" altLang="en-US" sz="1800" dirty="0">
                <a:latin typeface="黑体" panose="02010609060101010101" pitchFamily="49" charset="-122"/>
                <a:ea typeface="黑体" panose="02010609060101010101" pitchFamily="49" charset="-122"/>
                <a:sym typeface="+mn-ea"/>
              </a:rPr>
              <a:t>造成损伤</a:t>
            </a:r>
          </a:p>
        </p:txBody>
      </p:sp>
      <p:cxnSp>
        <p:nvCxnSpPr>
          <p:cNvPr id="12" name="直接箭头连接符 11"/>
          <p:cNvCxnSpPr>
            <a:stCxn id="6" idx="2"/>
            <a:endCxn id="10" idx="0"/>
          </p:cNvCxnSpPr>
          <p:nvPr/>
        </p:nvCxnSpPr>
        <p:spPr>
          <a:xfrm>
            <a:off x="3133725" y="2376805"/>
            <a:ext cx="635" cy="3284220"/>
          </a:xfrm>
          <a:prstGeom prst="straightConnector1">
            <a:avLst/>
          </a:prstGeom>
          <a:ln>
            <a:tailEnd type="arrow" w="med" len="med"/>
          </a:ln>
        </p:spPr>
        <p:style>
          <a:lnRef idx="3">
            <a:schemeClr val="accent4"/>
          </a:lnRef>
          <a:fillRef idx="0">
            <a:schemeClr val="accent4"/>
          </a:fillRef>
          <a:effectRef idx="2">
            <a:schemeClr val="accent4"/>
          </a:effectRef>
          <a:fontRef idx="minor">
            <a:schemeClr val="tx1"/>
          </a:fontRef>
        </p:style>
      </p:cxnSp>
      <p:sp>
        <p:nvSpPr>
          <p:cNvPr id="14" name="文本框 13"/>
          <p:cNvSpPr txBox="1"/>
          <p:nvPr/>
        </p:nvSpPr>
        <p:spPr>
          <a:xfrm>
            <a:off x="971550" y="3284855"/>
            <a:ext cx="1964055" cy="922020"/>
          </a:xfrm>
          <a:prstGeom prst="rect">
            <a:avLst/>
          </a:prstGeom>
          <a:noFill/>
        </p:spPr>
        <p:txBody>
          <a:bodyPr wrap="square" rtlCol="0">
            <a:spAutoFit/>
          </a:bodyPr>
          <a:lstStyle/>
          <a:p>
            <a:pPr marL="0" lvl="0" indent="0" algn="l">
              <a:spcBef>
                <a:spcPct val="0"/>
              </a:spcBef>
              <a:buNone/>
            </a:pPr>
            <a:r>
              <a:rPr lang="zh-CN" altLang="en-US" sz="1800" dirty="0">
                <a:latin typeface="黑体" panose="02010609060101010101" pitchFamily="49" charset="-122"/>
                <a:ea typeface="黑体" panose="02010609060101010101" pitchFamily="49" charset="-122"/>
                <a:sym typeface="+mn-ea"/>
              </a:rPr>
              <a:t>单粒子翻转效应影响航天半导体器件</a:t>
            </a: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10" grpId="0"/>
      <p:bldP spid="4" grpId="0"/>
      <p:bldP spid="4" grpId="1"/>
      <p:bldP spid="7" grpId="0"/>
      <p:bldP spid="7" grpId="1"/>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23705" y="836820"/>
            <a:ext cx="2736190" cy="646331"/>
          </a:xfrm>
          <a:prstGeom prst="rect">
            <a:avLst/>
          </a:prstGeom>
          <a:noFill/>
        </p:spPr>
        <p:txBody>
          <a:bodyPr wrap="square" rtlCol="0">
            <a:spAutoFit/>
          </a:bodyPr>
          <a:lstStyle/>
          <a:p>
            <a:r>
              <a:rPr lang="zh-CN" altLang="en-US" sz="3600" b="1" dirty="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课题来源</a:t>
            </a:r>
          </a:p>
        </p:txBody>
      </p:sp>
      <p:sp>
        <p:nvSpPr>
          <p:cNvPr id="8" name="灯片编号占位符 2"/>
          <p:cNvSpPr>
            <a:spLocks noGrp="1"/>
          </p:cNvSpPr>
          <p:nvPr>
            <p:ph type="sldNum" sz="quarter" idx="12"/>
          </p:nvPr>
        </p:nvSpPr>
        <p:spPr>
          <a:xfrm>
            <a:off x="6876160" y="6165190"/>
            <a:ext cx="2133600" cy="365125"/>
          </a:xfrm>
        </p:spPr>
        <p:txBody>
          <a:bodyPr/>
          <a:lstStyle/>
          <a:p>
            <a:pPr lvl="0"/>
            <a:fld id="{9A0DB2DC-4C9A-4742-B13C-FB6460FD3503}" type="slidenum">
              <a:rPr lang="zh-CN" altLang="en-US" sz="2000" smtClean="0">
                <a:solidFill>
                  <a:schemeClr val="tx1"/>
                </a:solidFill>
                <a:latin typeface="Cambria Math" panose="02040503050406030204" pitchFamily="18" charset="0"/>
              </a:rPr>
              <a:t>4</a:t>
            </a:fld>
            <a:endParaRPr lang="zh-CN" altLang="en-US" sz="2000" dirty="0">
              <a:solidFill>
                <a:schemeClr val="tx1"/>
              </a:solidFill>
              <a:latin typeface="Cambria Math" panose="02040503050406030204" pitchFamily="18" charset="0"/>
            </a:endParaRPr>
          </a:p>
        </p:txBody>
      </p:sp>
      <p:pic>
        <p:nvPicPr>
          <p:cNvPr id="4" name="图片 3"/>
          <p:cNvPicPr>
            <a:picLocks noChangeAspect="1"/>
          </p:cNvPicPr>
          <p:nvPr/>
        </p:nvPicPr>
        <p:blipFill>
          <a:blip r:embed="rId3"/>
          <a:stretch>
            <a:fillRect/>
          </a:stretch>
        </p:blipFill>
        <p:spPr>
          <a:xfrm>
            <a:off x="4283710" y="4220845"/>
            <a:ext cx="4533265" cy="1699260"/>
          </a:xfrm>
          <a:prstGeom prst="rect">
            <a:avLst/>
          </a:prstGeom>
        </p:spPr>
      </p:pic>
      <p:graphicFrame>
        <p:nvGraphicFramePr>
          <p:cNvPr id="5134" name="对象 16"/>
          <p:cNvGraphicFramePr>
            <a:graphicFrameLocks noChangeAspect="1"/>
          </p:cNvGraphicFramePr>
          <p:nvPr/>
        </p:nvGraphicFramePr>
        <p:xfrm>
          <a:off x="4283710" y="1988820"/>
          <a:ext cx="4199255" cy="1642110"/>
        </p:xfrm>
        <a:graphic>
          <a:graphicData uri="http://schemas.openxmlformats.org/presentationml/2006/ole">
            <mc:AlternateContent xmlns:mc="http://schemas.openxmlformats.org/markup-compatibility/2006">
              <mc:Choice xmlns:v="urn:schemas-microsoft-com:vml" Requires="v">
                <p:oleObj spid="_x0000_s3085" r:id="rId4" imgW="3983355" imgH="1557020" progId="Visio.Drawing.11">
                  <p:embed/>
                </p:oleObj>
              </mc:Choice>
              <mc:Fallback>
                <p:oleObj r:id="rId4" imgW="3983355" imgH="1557020" progId="Visio.Drawing.11">
                  <p:embed/>
                  <p:pic>
                    <p:nvPicPr>
                      <p:cNvPr id="0" name="图片 3081"/>
                      <p:cNvPicPr/>
                      <p:nvPr/>
                    </p:nvPicPr>
                    <p:blipFill>
                      <a:blip r:embed="rId5"/>
                      <a:stretch>
                        <a:fillRect/>
                      </a:stretch>
                    </p:blipFill>
                    <p:spPr>
                      <a:xfrm>
                        <a:off x="4283710" y="1988820"/>
                        <a:ext cx="4199255" cy="1642110"/>
                      </a:xfrm>
                      <a:prstGeom prst="rect">
                        <a:avLst/>
                      </a:prstGeom>
                      <a:noFill/>
                      <a:ln w="38100">
                        <a:noFill/>
                        <a:miter/>
                      </a:ln>
                    </p:spPr>
                  </p:pic>
                </p:oleObj>
              </mc:Fallback>
            </mc:AlternateContent>
          </a:graphicData>
        </a:graphic>
      </p:graphicFrame>
      <p:sp>
        <p:nvSpPr>
          <p:cNvPr id="10" name="文本框 9"/>
          <p:cNvSpPr txBox="1"/>
          <p:nvPr/>
        </p:nvSpPr>
        <p:spPr>
          <a:xfrm>
            <a:off x="179990" y="1628588"/>
            <a:ext cx="2520175" cy="461665"/>
          </a:xfrm>
          <a:prstGeom prst="rect">
            <a:avLst/>
          </a:prstGeom>
          <a:noFill/>
        </p:spPr>
        <p:txBody>
          <a:bodyPr wrap="square" rtlCol="0">
            <a:spAutoFit/>
          </a:bodyPr>
          <a:lstStyle/>
          <a:p>
            <a:pPr algn="ctr"/>
            <a:r>
              <a:rPr lang="zh-CN" altLang="en-US" sz="2400" dirty="0">
                <a:latin typeface="黑体" panose="02010609060101010101" pitchFamily="49" charset="-122"/>
                <a:ea typeface="黑体" panose="02010609060101010101" pitchFamily="49" charset="-122"/>
              </a:rPr>
              <a:t>辐射屏蔽</a:t>
            </a:r>
          </a:p>
        </p:txBody>
      </p:sp>
      <p:pic>
        <p:nvPicPr>
          <p:cNvPr id="3" name="图片 2" descr="MommyTalk1636002581088"/>
          <p:cNvPicPr>
            <a:picLocks noChangeAspect="1"/>
          </p:cNvPicPr>
          <p:nvPr/>
        </p:nvPicPr>
        <p:blipFill>
          <a:blip r:embed="rId6"/>
          <a:stretch>
            <a:fillRect/>
          </a:stretch>
        </p:blipFill>
        <p:spPr>
          <a:xfrm>
            <a:off x="1475740" y="2559050"/>
            <a:ext cx="1939290" cy="501650"/>
          </a:xfrm>
          <a:prstGeom prst="rect">
            <a:avLst/>
          </a:prstGeom>
        </p:spPr>
      </p:pic>
      <p:pic>
        <p:nvPicPr>
          <p:cNvPr id="5" name="图片 4" descr="MommyTalk1636002632619"/>
          <p:cNvPicPr>
            <a:picLocks noChangeAspect="1"/>
          </p:cNvPicPr>
          <p:nvPr/>
        </p:nvPicPr>
        <p:blipFill>
          <a:blip r:embed="rId7"/>
          <a:stretch>
            <a:fillRect/>
          </a:stretch>
        </p:blipFill>
        <p:spPr>
          <a:xfrm>
            <a:off x="1407160" y="4836795"/>
            <a:ext cx="2077085" cy="467360"/>
          </a:xfrm>
          <a:prstGeom prst="rect">
            <a:avLst/>
          </a:prstGeom>
        </p:spPr>
      </p:pic>
      <p:cxnSp>
        <p:nvCxnSpPr>
          <p:cNvPr id="6" name="直接箭头连接符 5"/>
          <p:cNvCxnSpPr/>
          <p:nvPr/>
        </p:nvCxnSpPr>
        <p:spPr>
          <a:xfrm flipV="1">
            <a:off x="2555875" y="5229225"/>
            <a:ext cx="22860" cy="464185"/>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23705" y="836820"/>
            <a:ext cx="3600250" cy="646331"/>
          </a:xfrm>
          <a:prstGeom prst="rect">
            <a:avLst/>
          </a:prstGeom>
          <a:noFill/>
        </p:spPr>
        <p:txBody>
          <a:bodyPr wrap="square" rtlCol="0">
            <a:spAutoFit/>
          </a:bodyPr>
          <a:lstStyle/>
          <a:p>
            <a:r>
              <a:rPr lang="zh-CN" altLang="en-US" sz="3600" b="1" dirty="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研究目的及意义</a:t>
            </a:r>
          </a:p>
        </p:txBody>
      </p:sp>
      <p:sp>
        <p:nvSpPr>
          <p:cNvPr id="4" name="文本框 3"/>
          <p:cNvSpPr txBox="1"/>
          <p:nvPr/>
        </p:nvSpPr>
        <p:spPr>
          <a:xfrm>
            <a:off x="828260" y="1556715"/>
            <a:ext cx="7200500" cy="1753235"/>
          </a:xfrm>
          <a:prstGeom prst="rect">
            <a:avLst/>
          </a:prstGeom>
          <a:noFill/>
        </p:spPr>
        <p:txBody>
          <a:bodyPr wrap="square" rtlCol="0">
            <a:spAutoFit/>
          </a:bodyPr>
          <a:lstStyle/>
          <a:p>
            <a:pPr>
              <a:lnSpc>
                <a:spcPct val="150000"/>
              </a:lnSpc>
            </a:pPr>
            <a:r>
              <a:rPr lang="en-US" altLang="zh-CN" sz="2400" dirty="0">
                <a:latin typeface="黑体" panose="02010609060101010101" pitchFamily="49" charset="-122"/>
                <a:ea typeface="黑体" panose="02010609060101010101" pitchFamily="49" charset="-122"/>
              </a:rPr>
              <a:t>   </a:t>
            </a:r>
            <a:r>
              <a:rPr lang="zh-CN" altLang="zh-CN" sz="2400" dirty="0">
                <a:latin typeface="黑体" panose="02010609060101010101" pitchFamily="49" charset="-122"/>
                <a:ea typeface="黑体" panose="02010609060101010101" pitchFamily="49" charset="-122"/>
              </a:rPr>
              <a:t>本课题通过模拟伽玛辐射在经过屏蔽物质后衰减规律，来研究伽玛辐射屏蔽中累计因子的规律，进而得到对人体、仪器设备等屏蔽效果最佳的若干种方案</a:t>
            </a:r>
            <a:r>
              <a:rPr lang="zh-CN" altLang="en-US" sz="2400" dirty="0">
                <a:latin typeface="黑体" panose="02010609060101010101" pitchFamily="49" charset="-122"/>
                <a:ea typeface="黑体" panose="02010609060101010101" pitchFamily="49" charset="-122"/>
              </a:rPr>
              <a:t>。</a:t>
            </a:r>
          </a:p>
        </p:txBody>
      </p:sp>
      <p:pic>
        <p:nvPicPr>
          <p:cNvPr id="16392" name="图片 7"/>
          <p:cNvPicPr>
            <a:picLocks noChangeAspect="1"/>
          </p:cNvPicPr>
          <p:nvPr/>
        </p:nvPicPr>
        <p:blipFill>
          <a:blip r:embed="rId2"/>
          <a:srcRect l="2602" r="61698" b="12440"/>
          <a:stretch>
            <a:fillRect/>
          </a:stretch>
        </p:blipFill>
        <p:spPr>
          <a:xfrm>
            <a:off x="4859655" y="3526790"/>
            <a:ext cx="2883535" cy="2875280"/>
          </a:xfrm>
          <a:prstGeom prst="rect">
            <a:avLst/>
          </a:prstGeom>
          <a:noFill/>
          <a:ln w="9525">
            <a:noFill/>
          </a:ln>
        </p:spPr>
      </p:pic>
      <p:sp>
        <p:nvSpPr>
          <p:cNvPr id="2" name="文本框 1"/>
          <p:cNvSpPr txBox="1"/>
          <p:nvPr/>
        </p:nvSpPr>
        <p:spPr>
          <a:xfrm>
            <a:off x="1187450" y="4364990"/>
            <a:ext cx="3926840" cy="1198880"/>
          </a:xfrm>
          <a:prstGeom prst="rect">
            <a:avLst/>
          </a:prstGeom>
          <a:noFill/>
        </p:spPr>
        <p:txBody>
          <a:bodyPr wrap="square" rtlCol="0">
            <a:spAutoFit/>
          </a:bodyPr>
          <a:lstStyle/>
          <a:p>
            <a:pPr>
              <a:lnSpc>
                <a:spcPct val="150000"/>
              </a:lnSpc>
            </a:pPr>
            <a:r>
              <a:rPr lang="en-US" altLang="zh-CN" sz="2400" dirty="0">
                <a:latin typeface="黑体" panose="02010609060101010101" pitchFamily="49" charset="-122"/>
                <a:ea typeface="黑体" panose="02010609060101010101" pitchFamily="49" charset="-122"/>
              </a:rPr>
              <a:t>   </a:t>
            </a:r>
            <a:r>
              <a:rPr lang="zh-CN" altLang="zh-CN" sz="2400" dirty="0">
                <a:latin typeface="黑体" panose="02010609060101010101" pitchFamily="49" charset="-122"/>
                <a:ea typeface="黑体" panose="02010609060101010101" pitchFamily="49" charset="-122"/>
              </a:rPr>
              <a:t>现有参考标准为ANSI/ANS－6.4.3—</a:t>
            </a:r>
            <a:r>
              <a:rPr lang="zh-CN" altLang="en-US" sz="2400" dirty="0">
                <a:latin typeface="黑体" panose="02010609060101010101" pitchFamily="49" charset="-122"/>
                <a:ea typeface="黑体" panose="02010609060101010101" pitchFamily="49" charset="-122"/>
              </a:rPr>
              <a:t>1991</a:t>
            </a:r>
          </a:p>
        </p:txBody>
      </p:sp>
      <p:sp>
        <p:nvSpPr>
          <p:cNvPr id="5" name="灯片编号占位符 2"/>
          <p:cNvSpPr>
            <a:spLocks noGrp="1"/>
          </p:cNvSpPr>
          <p:nvPr>
            <p:ph type="sldNum" sz="quarter" idx="12"/>
          </p:nvPr>
        </p:nvSpPr>
        <p:spPr>
          <a:xfrm>
            <a:off x="6876160" y="6165190"/>
            <a:ext cx="2133600" cy="365125"/>
          </a:xfrm>
        </p:spPr>
        <p:txBody>
          <a:bodyPr/>
          <a:lstStyle/>
          <a:p>
            <a:pPr lvl="0"/>
            <a:fld id="{9A0DB2DC-4C9A-4742-B13C-FB6460FD3503}" type="slidenum">
              <a:rPr lang="zh-CN" altLang="en-US" sz="2000" smtClean="0">
                <a:solidFill>
                  <a:schemeClr val="tx1"/>
                </a:solidFill>
                <a:latin typeface="Cambria Math" panose="02040503050406030204" pitchFamily="18" charset="0"/>
              </a:rPr>
              <a:t>5</a:t>
            </a:fld>
            <a:endParaRPr lang="zh-CN" altLang="en-US" sz="2000" dirty="0">
              <a:solidFill>
                <a:schemeClr val="tx1"/>
              </a:solidFill>
              <a:latin typeface="Cambria Math" panose="02040503050406030204" pitchFamily="18" charset="0"/>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23705" y="836820"/>
            <a:ext cx="3600250" cy="646331"/>
          </a:xfrm>
          <a:prstGeom prst="rect">
            <a:avLst/>
          </a:prstGeom>
          <a:noFill/>
        </p:spPr>
        <p:txBody>
          <a:bodyPr wrap="square" rtlCol="0">
            <a:spAutoFit/>
          </a:bodyPr>
          <a:lstStyle/>
          <a:p>
            <a:r>
              <a:rPr lang="zh-CN" altLang="en-US" sz="3600" b="1" dirty="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研究目的及意义</a:t>
            </a:r>
          </a:p>
        </p:txBody>
      </p:sp>
      <p:sp>
        <p:nvSpPr>
          <p:cNvPr id="5" name="灯片编号占位符 2"/>
          <p:cNvSpPr>
            <a:spLocks noGrp="1"/>
          </p:cNvSpPr>
          <p:nvPr>
            <p:ph type="sldNum" sz="quarter" idx="12"/>
          </p:nvPr>
        </p:nvSpPr>
        <p:spPr>
          <a:xfrm>
            <a:off x="6876160" y="6165190"/>
            <a:ext cx="2133600" cy="365125"/>
          </a:xfrm>
        </p:spPr>
        <p:txBody>
          <a:bodyPr/>
          <a:lstStyle/>
          <a:p>
            <a:pPr lvl="0"/>
            <a:fld id="{9A0DB2DC-4C9A-4742-B13C-FB6460FD3503}" type="slidenum">
              <a:rPr lang="zh-CN" altLang="en-US" sz="2000" smtClean="0">
                <a:solidFill>
                  <a:schemeClr val="tx1"/>
                </a:solidFill>
                <a:latin typeface="Cambria Math" panose="02040503050406030204" pitchFamily="18" charset="0"/>
              </a:rPr>
              <a:t>6</a:t>
            </a:fld>
            <a:endParaRPr lang="zh-CN" altLang="en-US" sz="2000" dirty="0">
              <a:solidFill>
                <a:schemeClr val="tx1"/>
              </a:solidFill>
              <a:latin typeface="Cambria Math" panose="02040503050406030204" pitchFamily="18" charset="0"/>
            </a:endParaRPr>
          </a:p>
        </p:txBody>
      </p:sp>
      <p:pic>
        <p:nvPicPr>
          <p:cNvPr id="3" name="图片 7"/>
          <p:cNvPicPr>
            <a:picLocks noChangeAspect="1"/>
          </p:cNvPicPr>
          <p:nvPr/>
        </p:nvPicPr>
        <p:blipFill>
          <a:blip r:embed="rId2"/>
          <a:srcRect l="68119" t="4351" b="13370"/>
          <a:stretch>
            <a:fillRect/>
          </a:stretch>
        </p:blipFill>
        <p:spPr>
          <a:xfrm>
            <a:off x="5292090" y="4004945"/>
            <a:ext cx="2281555" cy="2393950"/>
          </a:xfrm>
          <a:prstGeom prst="rect">
            <a:avLst/>
          </a:prstGeom>
          <a:noFill/>
          <a:ln w="9525">
            <a:noFill/>
          </a:ln>
        </p:spPr>
      </p:pic>
      <p:pic>
        <p:nvPicPr>
          <p:cNvPr id="7" name="图片 7"/>
          <p:cNvPicPr>
            <a:picLocks noChangeAspect="1"/>
          </p:cNvPicPr>
          <p:nvPr/>
        </p:nvPicPr>
        <p:blipFill>
          <a:blip r:embed="rId2"/>
          <a:srcRect l="2602" r="61698" b="12440"/>
          <a:stretch>
            <a:fillRect/>
          </a:stretch>
        </p:blipFill>
        <p:spPr>
          <a:xfrm>
            <a:off x="4860290" y="1052830"/>
            <a:ext cx="2883535" cy="2875280"/>
          </a:xfrm>
          <a:prstGeom prst="rect">
            <a:avLst/>
          </a:prstGeom>
          <a:noFill/>
          <a:ln w="9525">
            <a:noFill/>
          </a:ln>
        </p:spPr>
      </p:pic>
      <p:sp>
        <p:nvSpPr>
          <p:cNvPr id="8" name="文本框 7"/>
          <p:cNvSpPr txBox="1"/>
          <p:nvPr/>
        </p:nvSpPr>
        <p:spPr>
          <a:xfrm>
            <a:off x="1187450" y="1916430"/>
            <a:ext cx="3926840" cy="1198880"/>
          </a:xfrm>
          <a:prstGeom prst="rect">
            <a:avLst/>
          </a:prstGeom>
          <a:noFill/>
        </p:spPr>
        <p:txBody>
          <a:bodyPr wrap="square" rtlCol="0">
            <a:spAutoFit/>
          </a:bodyPr>
          <a:lstStyle/>
          <a:p>
            <a:pPr algn="ctr">
              <a:lnSpc>
                <a:spcPct val="150000"/>
              </a:lnSpc>
            </a:pPr>
            <a:r>
              <a:rPr lang="zh-CN" altLang="zh-CN" sz="2400" dirty="0">
                <a:latin typeface="黑体" panose="02010609060101010101" pitchFamily="49" charset="-122"/>
                <a:ea typeface="黑体" panose="02010609060101010101" pitchFamily="49" charset="-122"/>
              </a:rPr>
              <a:t>现有参考标准</a:t>
            </a:r>
          </a:p>
          <a:p>
            <a:pPr algn="ctr">
              <a:lnSpc>
                <a:spcPct val="150000"/>
              </a:lnSpc>
            </a:pPr>
            <a:r>
              <a:rPr lang="zh-CN" altLang="zh-CN" sz="2400" dirty="0">
                <a:latin typeface="黑体" panose="02010609060101010101" pitchFamily="49" charset="-122"/>
                <a:ea typeface="黑体" panose="02010609060101010101" pitchFamily="49" charset="-122"/>
              </a:rPr>
              <a:t>ANSI/ANS－6.4.3—</a:t>
            </a:r>
            <a:r>
              <a:rPr lang="zh-CN" altLang="en-US" sz="2400" dirty="0">
                <a:latin typeface="黑体" panose="02010609060101010101" pitchFamily="49" charset="-122"/>
                <a:ea typeface="黑体" panose="02010609060101010101" pitchFamily="49" charset="-122"/>
              </a:rPr>
              <a:t>1991</a:t>
            </a:r>
          </a:p>
        </p:txBody>
      </p:sp>
      <p:sp>
        <p:nvSpPr>
          <p:cNvPr id="9" name="文本框 8"/>
          <p:cNvSpPr txBox="1"/>
          <p:nvPr/>
        </p:nvSpPr>
        <p:spPr>
          <a:xfrm>
            <a:off x="2649855" y="4580890"/>
            <a:ext cx="1002665" cy="645160"/>
          </a:xfrm>
          <a:prstGeom prst="rect">
            <a:avLst/>
          </a:prstGeom>
          <a:noFill/>
        </p:spPr>
        <p:txBody>
          <a:bodyPr wrap="square" rtlCol="0">
            <a:spAutoFit/>
          </a:bodyPr>
          <a:lstStyle/>
          <a:p>
            <a:pPr>
              <a:lnSpc>
                <a:spcPct val="150000"/>
              </a:lnSpc>
            </a:pPr>
            <a:r>
              <a:rPr lang="zh-CN" sz="2400" dirty="0">
                <a:latin typeface="黑体" panose="02010609060101010101" pitchFamily="49" charset="-122"/>
                <a:ea typeface="黑体" panose="02010609060101010101" pitchFamily="49" charset="-122"/>
              </a:rPr>
              <a:t>实际</a:t>
            </a: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23705" y="836820"/>
            <a:ext cx="3600250" cy="646331"/>
          </a:xfrm>
          <a:prstGeom prst="rect">
            <a:avLst/>
          </a:prstGeom>
          <a:noFill/>
        </p:spPr>
        <p:txBody>
          <a:bodyPr wrap="square" rtlCol="0">
            <a:spAutoFit/>
          </a:bodyPr>
          <a:lstStyle/>
          <a:p>
            <a:r>
              <a:rPr lang="zh-CN" altLang="en-US" sz="3600" b="1" dirty="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研究目的及意义</a:t>
            </a:r>
          </a:p>
        </p:txBody>
      </p:sp>
      <p:sp>
        <p:nvSpPr>
          <p:cNvPr id="5" name="灯片编号占位符 2"/>
          <p:cNvSpPr>
            <a:spLocks noGrp="1"/>
          </p:cNvSpPr>
          <p:nvPr>
            <p:ph type="sldNum" sz="quarter" idx="12"/>
          </p:nvPr>
        </p:nvSpPr>
        <p:spPr>
          <a:xfrm>
            <a:off x="6876160" y="6165190"/>
            <a:ext cx="2133600" cy="365125"/>
          </a:xfrm>
        </p:spPr>
        <p:txBody>
          <a:bodyPr/>
          <a:lstStyle/>
          <a:p>
            <a:pPr lvl="0"/>
            <a:fld id="{9A0DB2DC-4C9A-4742-B13C-FB6460FD3503}" type="slidenum">
              <a:rPr lang="zh-CN" altLang="en-US" sz="2000" smtClean="0">
                <a:solidFill>
                  <a:schemeClr val="tx1"/>
                </a:solidFill>
                <a:latin typeface="Cambria Math" panose="02040503050406030204" pitchFamily="18" charset="0"/>
              </a:rPr>
              <a:t>7</a:t>
            </a:fld>
            <a:endParaRPr lang="zh-CN" altLang="en-US" sz="2000" dirty="0">
              <a:solidFill>
                <a:schemeClr val="tx1"/>
              </a:solidFill>
              <a:latin typeface="Cambria Math" panose="02040503050406030204" pitchFamily="18" charset="0"/>
            </a:endParaRPr>
          </a:p>
        </p:txBody>
      </p:sp>
      <p:pic>
        <p:nvPicPr>
          <p:cNvPr id="3" name="图片 7"/>
          <p:cNvPicPr>
            <a:picLocks noChangeAspect="1"/>
          </p:cNvPicPr>
          <p:nvPr/>
        </p:nvPicPr>
        <p:blipFill>
          <a:blip r:embed="rId2"/>
          <a:srcRect l="68119" t="4351" b="13370"/>
          <a:stretch>
            <a:fillRect/>
          </a:stretch>
        </p:blipFill>
        <p:spPr>
          <a:xfrm>
            <a:off x="6156325" y="1772920"/>
            <a:ext cx="2281555" cy="2393950"/>
          </a:xfrm>
          <a:prstGeom prst="rect">
            <a:avLst/>
          </a:prstGeom>
          <a:noFill/>
          <a:ln w="9525">
            <a:noFill/>
          </a:ln>
        </p:spPr>
      </p:pic>
      <p:pic>
        <p:nvPicPr>
          <p:cNvPr id="7" name="图片 7"/>
          <p:cNvPicPr>
            <a:picLocks noChangeAspect="1"/>
          </p:cNvPicPr>
          <p:nvPr/>
        </p:nvPicPr>
        <p:blipFill>
          <a:blip r:embed="rId2"/>
          <a:srcRect l="2602" r="61698" b="12440"/>
          <a:stretch>
            <a:fillRect/>
          </a:stretch>
        </p:blipFill>
        <p:spPr>
          <a:xfrm>
            <a:off x="899795" y="1483360"/>
            <a:ext cx="2883535" cy="2875280"/>
          </a:xfrm>
          <a:prstGeom prst="rect">
            <a:avLst/>
          </a:prstGeom>
          <a:noFill/>
          <a:ln w="9525">
            <a:noFill/>
          </a:ln>
        </p:spPr>
      </p:pic>
      <p:sp>
        <p:nvSpPr>
          <p:cNvPr id="2" name="文本框 1"/>
          <p:cNvSpPr txBox="1"/>
          <p:nvPr/>
        </p:nvSpPr>
        <p:spPr>
          <a:xfrm>
            <a:off x="4500245" y="2564765"/>
            <a:ext cx="539115" cy="829945"/>
          </a:xfrm>
          <a:prstGeom prst="rect">
            <a:avLst/>
          </a:prstGeom>
          <a:noFill/>
        </p:spPr>
        <p:txBody>
          <a:bodyPr wrap="none" rtlCol="0">
            <a:spAutoFit/>
          </a:bodyPr>
          <a:lstStyle/>
          <a:p>
            <a:r>
              <a:rPr lang="en-US" altLang="zh-CN" sz="4800" b="1"/>
              <a:t>&gt;</a:t>
            </a:r>
          </a:p>
        </p:txBody>
      </p:sp>
      <p:cxnSp>
        <p:nvCxnSpPr>
          <p:cNvPr id="4" name="直接连接符 3"/>
          <p:cNvCxnSpPr/>
          <p:nvPr/>
        </p:nvCxnSpPr>
        <p:spPr>
          <a:xfrm>
            <a:off x="2739819" y="5228953"/>
            <a:ext cx="4059287" cy="0"/>
          </a:xfrm>
          <a:prstGeom prst="line">
            <a:avLst/>
          </a:prstGeom>
        </p:spPr>
        <p:style>
          <a:lnRef idx="3">
            <a:schemeClr val="dk1"/>
          </a:lnRef>
          <a:fillRef idx="0">
            <a:schemeClr val="dk1"/>
          </a:fillRef>
          <a:effectRef idx="2">
            <a:schemeClr val="dk1"/>
          </a:effectRef>
          <a:fontRef idx="minor">
            <a:schemeClr val="tx1"/>
          </a:fontRef>
        </p:style>
      </p:cxnSp>
      <p:sp>
        <p:nvSpPr>
          <p:cNvPr id="10" name="等腰三角形 9"/>
          <p:cNvSpPr/>
          <p:nvPr/>
        </p:nvSpPr>
        <p:spPr>
          <a:xfrm>
            <a:off x="4499443" y="5228953"/>
            <a:ext cx="540038" cy="563879"/>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1" name="文本框 10"/>
          <p:cNvSpPr txBox="1"/>
          <p:nvPr/>
        </p:nvSpPr>
        <p:spPr>
          <a:xfrm>
            <a:off x="2845915" y="4419237"/>
            <a:ext cx="970156" cy="830997"/>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防护效果</a:t>
            </a:r>
          </a:p>
        </p:txBody>
      </p:sp>
      <p:sp>
        <p:nvSpPr>
          <p:cNvPr id="12" name="文本框 11"/>
          <p:cNvSpPr txBox="1"/>
          <p:nvPr/>
        </p:nvSpPr>
        <p:spPr>
          <a:xfrm>
            <a:off x="5796280" y="4652645"/>
            <a:ext cx="1235710" cy="460375"/>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成本等</a:t>
            </a:r>
          </a:p>
        </p:txBody>
      </p:sp>
      <p:sp>
        <p:nvSpPr>
          <p:cNvPr id="13" name="文本框 12"/>
          <p:cNvSpPr txBox="1"/>
          <p:nvPr/>
        </p:nvSpPr>
        <p:spPr>
          <a:xfrm>
            <a:off x="4283677" y="5793381"/>
            <a:ext cx="1006791" cy="460375"/>
          </a:xfrm>
          <a:prstGeom prst="rect">
            <a:avLst/>
          </a:prstGeom>
          <a:noFill/>
        </p:spPr>
        <p:txBody>
          <a:bodyPr wrap="square" rtlCol="0">
            <a:spAutoFit/>
          </a:bodyPr>
          <a:lstStyle/>
          <a:p>
            <a:pPr algn="ctr"/>
            <a:r>
              <a:rPr lang="zh-CN" altLang="en-US" sz="2400" dirty="0">
                <a:latin typeface="黑体" panose="02010609060101010101" pitchFamily="49" charset="-122"/>
                <a:ea typeface="黑体" panose="02010609060101010101" pitchFamily="49" charset="-122"/>
              </a:rPr>
              <a:t>平衡</a:t>
            </a: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1" grpId="0"/>
      <p:bldP spid="12"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23704" y="836820"/>
            <a:ext cx="4824336" cy="646331"/>
          </a:xfrm>
          <a:prstGeom prst="rect">
            <a:avLst/>
          </a:prstGeom>
          <a:noFill/>
        </p:spPr>
        <p:txBody>
          <a:bodyPr wrap="square" rtlCol="0">
            <a:spAutoFit/>
          </a:bodyPr>
          <a:lstStyle/>
          <a:p>
            <a:r>
              <a:rPr lang="zh-CN" altLang="en-US" sz="3600" b="1" dirty="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国内外研究现状的分析</a:t>
            </a:r>
          </a:p>
        </p:txBody>
      </p:sp>
      <p:sp>
        <p:nvSpPr>
          <p:cNvPr id="8" name="灯片编号占位符 2"/>
          <p:cNvSpPr>
            <a:spLocks noGrp="1"/>
          </p:cNvSpPr>
          <p:nvPr>
            <p:ph type="sldNum" sz="quarter" idx="12"/>
          </p:nvPr>
        </p:nvSpPr>
        <p:spPr>
          <a:xfrm>
            <a:off x="6876160" y="6165190"/>
            <a:ext cx="2133600" cy="365125"/>
          </a:xfrm>
        </p:spPr>
        <p:txBody>
          <a:bodyPr/>
          <a:lstStyle/>
          <a:p>
            <a:pPr lvl="0"/>
            <a:fld id="{9A0DB2DC-4C9A-4742-B13C-FB6460FD3503}" type="slidenum">
              <a:rPr lang="zh-CN" altLang="en-US" sz="2000" smtClean="0">
                <a:solidFill>
                  <a:schemeClr val="tx1"/>
                </a:solidFill>
                <a:latin typeface="Cambria Math" panose="02040503050406030204" pitchFamily="18" charset="0"/>
              </a:rPr>
              <a:t>8</a:t>
            </a:fld>
            <a:endParaRPr lang="zh-CN" altLang="en-US" sz="2000" dirty="0">
              <a:solidFill>
                <a:schemeClr val="tx1"/>
              </a:solidFill>
              <a:latin typeface="Cambria Math" panose="02040503050406030204" pitchFamily="18" charset="0"/>
            </a:endParaRPr>
          </a:p>
        </p:txBody>
      </p:sp>
      <p:sp>
        <p:nvSpPr>
          <p:cNvPr id="2" name="文本框 1"/>
          <p:cNvSpPr txBox="1"/>
          <p:nvPr/>
        </p:nvSpPr>
        <p:spPr>
          <a:xfrm>
            <a:off x="323850" y="1701165"/>
            <a:ext cx="6720205" cy="521970"/>
          </a:xfrm>
          <a:prstGeom prst="rect">
            <a:avLst/>
          </a:prstGeom>
          <a:noFill/>
        </p:spPr>
        <p:txBody>
          <a:bodyPr wrap="square" rtlCol="0">
            <a:spAutoFit/>
          </a:bodyPr>
          <a:lstStyle/>
          <a:p>
            <a:r>
              <a:rPr lang="zh-CN" altLang="en-US" sz="2800" dirty="0">
                <a:latin typeface="黑体" panose="02010609060101010101" pitchFamily="49" charset="-122"/>
                <a:ea typeface="黑体" panose="02010609060101010101" pitchFamily="49" charset="-122"/>
              </a:rPr>
              <a:t>准直器几何结构对屏蔽后剂量率的影响</a:t>
            </a:r>
          </a:p>
        </p:txBody>
      </p:sp>
      <p:sp>
        <p:nvSpPr>
          <p:cNvPr id="10" name="文本框 9"/>
          <p:cNvSpPr txBox="1"/>
          <p:nvPr/>
        </p:nvSpPr>
        <p:spPr>
          <a:xfrm>
            <a:off x="775970" y="5876925"/>
            <a:ext cx="7592060" cy="521970"/>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[1]</a:t>
            </a:r>
            <a:r>
              <a:rPr lang="en-US" altLang="zh-CN" sz="1400">
                <a:latin typeface="Times New Roman" panose="02020603050405020304" pitchFamily="18" charset="0"/>
                <a:cs typeface="Times New Roman" panose="02020603050405020304" pitchFamily="18" charset="0"/>
              </a:rPr>
              <a:t>王军成, 杨毓枢, 陈嘉浪,等. MCNP模拟研究γ射线散射对屏蔽检测结果的影响[J]. 科技视界, 2020, 000(007):202-205.</a:t>
            </a:r>
          </a:p>
        </p:txBody>
      </p:sp>
      <p:pic>
        <p:nvPicPr>
          <p:cNvPr id="4" name="图片 3" descr="Screenshot_20211103_211312"/>
          <p:cNvPicPr>
            <a:picLocks noChangeAspect="1"/>
          </p:cNvPicPr>
          <p:nvPr/>
        </p:nvPicPr>
        <p:blipFill>
          <a:blip r:embed="rId2"/>
          <a:stretch>
            <a:fillRect/>
          </a:stretch>
        </p:blipFill>
        <p:spPr>
          <a:xfrm>
            <a:off x="4211955" y="2132965"/>
            <a:ext cx="4686300" cy="3681095"/>
          </a:xfrm>
          <a:prstGeom prst="rect">
            <a:avLst/>
          </a:prstGeom>
        </p:spPr>
      </p:pic>
      <p:pic>
        <p:nvPicPr>
          <p:cNvPr id="5" name="图片 4"/>
          <p:cNvPicPr>
            <a:picLocks noChangeAspect="1"/>
          </p:cNvPicPr>
          <p:nvPr/>
        </p:nvPicPr>
        <p:blipFill>
          <a:blip r:embed="rId3"/>
          <a:stretch>
            <a:fillRect/>
          </a:stretch>
        </p:blipFill>
        <p:spPr>
          <a:xfrm>
            <a:off x="323850" y="2708910"/>
            <a:ext cx="3966210" cy="245935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stretch>
            <a:fillRect/>
          </a:stretch>
        </p:blipFill>
        <p:spPr>
          <a:xfrm>
            <a:off x="4678680" y="1052830"/>
            <a:ext cx="3900805" cy="1049020"/>
          </a:xfrm>
          <a:prstGeom prst="rect">
            <a:avLst/>
          </a:prstGeom>
        </p:spPr>
      </p:pic>
      <p:sp>
        <p:nvSpPr>
          <p:cNvPr id="6" name="文本框 5"/>
          <p:cNvSpPr txBox="1"/>
          <p:nvPr/>
        </p:nvSpPr>
        <p:spPr>
          <a:xfrm>
            <a:off x="323704" y="836820"/>
            <a:ext cx="4824336" cy="646331"/>
          </a:xfrm>
          <a:prstGeom prst="rect">
            <a:avLst/>
          </a:prstGeom>
          <a:noFill/>
        </p:spPr>
        <p:txBody>
          <a:bodyPr wrap="square" rtlCol="0">
            <a:spAutoFit/>
          </a:bodyPr>
          <a:lstStyle/>
          <a:p>
            <a:r>
              <a:rPr lang="zh-CN" altLang="en-US" sz="3600" b="1" dirty="0">
                <a:solidFill>
                  <a:schemeClr val="tx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国内外研究现状的分析</a:t>
            </a:r>
          </a:p>
        </p:txBody>
      </p:sp>
      <p:sp>
        <p:nvSpPr>
          <p:cNvPr id="8" name="灯片编号占位符 2"/>
          <p:cNvSpPr>
            <a:spLocks noGrp="1"/>
          </p:cNvSpPr>
          <p:nvPr>
            <p:ph type="sldNum" sz="quarter" idx="12"/>
          </p:nvPr>
        </p:nvSpPr>
        <p:spPr>
          <a:xfrm>
            <a:off x="6876160" y="6165190"/>
            <a:ext cx="2133600" cy="365125"/>
          </a:xfrm>
        </p:spPr>
        <p:txBody>
          <a:bodyPr/>
          <a:lstStyle/>
          <a:p>
            <a:pPr lvl="0"/>
            <a:fld id="{9A0DB2DC-4C9A-4742-B13C-FB6460FD3503}" type="slidenum">
              <a:rPr lang="zh-CN" altLang="en-US" sz="2000" smtClean="0">
                <a:solidFill>
                  <a:schemeClr val="tx1"/>
                </a:solidFill>
                <a:latin typeface="Cambria Math" panose="02040503050406030204" pitchFamily="18" charset="0"/>
              </a:rPr>
              <a:t>9</a:t>
            </a:fld>
            <a:endParaRPr lang="zh-CN" altLang="en-US" sz="2000" dirty="0">
              <a:solidFill>
                <a:schemeClr val="tx1"/>
              </a:solidFill>
              <a:latin typeface="Cambria Math" panose="02040503050406030204" pitchFamily="18" charset="0"/>
            </a:endParaRPr>
          </a:p>
        </p:txBody>
      </p:sp>
      <p:sp>
        <p:nvSpPr>
          <p:cNvPr id="2" name="文本框 1"/>
          <p:cNvSpPr txBox="1"/>
          <p:nvPr/>
        </p:nvSpPr>
        <p:spPr>
          <a:xfrm>
            <a:off x="323850" y="1530350"/>
            <a:ext cx="4631055" cy="460375"/>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介质横向尺寸对累计因子的影响</a:t>
            </a:r>
          </a:p>
        </p:txBody>
      </p:sp>
      <p:sp>
        <p:nvSpPr>
          <p:cNvPr id="5" name="文本框 4"/>
          <p:cNvSpPr txBox="1"/>
          <p:nvPr/>
        </p:nvSpPr>
        <p:spPr>
          <a:xfrm>
            <a:off x="323850" y="6009005"/>
            <a:ext cx="8428355" cy="583565"/>
          </a:xfrm>
          <a:prstGeom prst="rect">
            <a:avLst/>
          </a:prstGeom>
          <a:noFill/>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[2].</a:t>
            </a:r>
            <a:r>
              <a:rPr lang="en-US" altLang="zh-CN" sz="1600">
                <a:latin typeface="Times New Roman" panose="02020603050405020304" pitchFamily="18" charset="0"/>
                <a:cs typeface="Times New Roman" panose="02020603050405020304" pitchFamily="18" charset="0"/>
              </a:rPr>
              <a:t>李华, 赵原, 刘立业,等. 介质尺寸对水中γ射线吸收剂量累积因子的影响[J]. 清华大学学报：自然科学版, 2017, 57(5):5.</a:t>
            </a:r>
          </a:p>
        </p:txBody>
      </p:sp>
      <p:pic>
        <p:nvPicPr>
          <p:cNvPr id="9" name="图片 8"/>
          <p:cNvPicPr>
            <a:picLocks noChangeAspect="1"/>
          </p:cNvPicPr>
          <p:nvPr/>
        </p:nvPicPr>
        <p:blipFill>
          <a:blip r:embed="rId3"/>
          <a:stretch>
            <a:fillRect/>
          </a:stretch>
        </p:blipFill>
        <p:spPr>
          <a:xfrm>
            <a:off x="611505" y="2420620"/>
            <a:ext cx="3641090" cy="3070860"/>
          </a:xfrm>
          <a:prstGeom prst="rect">
            <a:avLst/>
          </a:prstGeom>
        </p:spPr>
      </p:pic>
      <p:pic>
        <p:nvPicPr>
          <p:cNvPr id="10" name="图片 9"/>
          <p:cNvPicPr>
            <a:picLocks noChangeAspect="1"/>
          </p:cNvPicPr>
          <p:nvPr/>
        </p:nvPicPr>
        <p:blipFill>
          <a:blip r:embed="rId4"/>
          <a:stretch>
            <a:fillRect/>
          </a:stretch>
        </p:blipFill>
        <p:spPr>
          <a:xfrm>
            <a:off x="4787900" y="2468880"/>
            <a:ext cx="3791585" cy="30226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1051</Words>
  <Application>Microsoft Office PowerPoint</Application>
  <PresentationFormat>全屏显示(4:3)</PresentationFormat>
  <Paragraphs>135</Paragraphs>
  <Slides>24</Slides>
  <Notes>12</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vt:i4>
      </vt:variant>
      <vt:variant>
        <vt:lpstr>幻灯片标题</vt:lpstr>
      </vt:variant>
      <vt:variant>
        <vt:i4>24</vt:i4>
      </vt:variant>
    </vt:vector>
  </HeadingPairs>
  <TitlesOfParts>
    <vt:vector size="34" baseType="lpstr">
      <vt:lpstr>Cambria Math</vt:lpstr>
      <vt:lpstr>黑体</vt:lpstr>
      <vt:lpstr>Calibri</vt:lpstr>
      <vt:lpstr>Arial</vt:lpstr>
      <vt:lpstr>宋体</vt:lpstr>
      <vt:lpstr>微软雅黑</vt:lpstr>
      <vt:lpstr>Times New Roman</vt:lpstr>
      <vt:lpstr>Office 主题</vt:lpstr>
      <vt:lpstr>Visio.Drawing.11</vt:lpstr>
      <vt:lpstr>Equation.DSMT4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39</cp:revision>
  <dcterms:created xsi:type="dcterms:W3CDTF">2021-11-27T00:35:45Z</dcterms:created>
  <dcterms:modified xsi:type="dcterms:W3CDTF">2021-11-26T16:49:57Z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2052-11.1.0.10702</vt:lpwstr>
  </property>
</Properties>
</file>