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saveSubsetFonts="1">
  <p:sldMasterIdLst>
    <p:sldMasterId id="2147483648" r:id="rId1"/>
  </p:sldMasterIdLst>
  <p:notesMasterIdLst>
    <p:notesMasterId r:id="rId13"/>
  </p:notesMasterIdLst>
  <p:sldIdLst>
    <p:sldId id="256" r:id="rId3"/>
    <p:sldId id="444" r:id="rId4"/>
    <p:sldId id="588" r:id="rId5"/>
    <p:sldId id="590" r:id="rId6"/>
    <p:sldId id="591" r:id="rId7"/>
    <p:sldId id="613" r:id="rId8"/>
    <p:sldId id="614" r:id="rId9"/>
    <p:sldId id="615" r:id="rId10"/>
    <p:sldId id="593" r:id="rId11"/>
    <p:sldId id="434" r:id="rId12"/>
    <p:sldId id="598" r:id="rId14"/>
    <p:sldId id="436" r:id="rId15"/>
    <p:sldId id="461" r:id="rId16"/>
    <p:sldId id="577" r:id="rId17"/>
    <p:sldId id="616" r:id="rId18"/>
    <p:sldId id="579" r:id="rId19"/>
    <p:sldId id="596" r:id="rId20"/>
    <p:sldId id="633" r:id="rId21"/>
    <p:sldId id="582" r:id="rId22"/>
    <p:sldId id="583" r:id="rId23"/>
    <p:sldId id="587" r:id="rId24"/>
    <p:sldId id="585" r:id="rId25"/>
    <p:sldId id="586" r:id="rId26"/>
    <p:sldId id="561" r:id="rId27"/>
  </p:sldIdLst>
  <p:sldSz cx="9144000" cy="6858000" type="screen4x3"/>
  <p:notesSz cx="6858000" cy="9144000"/>
  <p:embeddedFontLst>
    <p:embeddedFont>
      <p:font typeface="Calibri" panose="020F0502020204030204" pitchFamily="34" charset="0"/>
      <p:regular r:id="rId31"/>
      <p:bold r:id="rId32"/>
      <p:italic r:id="rId33"/>
      <p:boldItalic r:id="rId34"/>
    </p:embeddedFont>
    <p:embeddedFont>
      <p:font typeface="Cambria Math" panose="02040503050406030204" pitchFamily="18" charset="0"/>
      <p:regular r:id="rId35"/>
    </p:embeddedFont>
    <p:embeddedFont>
      <p:font typeface="黑体" panose="02010609060101010101" pitchFamily="49" charset="-122"/>
      <p:regular r:id="rId36"/>
    </p:embeddedFont>
    <p:embeddedFont>
      <p:font typeface="微软雅黑" panose="020B0503020204020204" pitchFamily="34" charset="-122"/>
      <p:regular r:id="rId37"/>
      <p:bold r:id="rId38"/>
    </p:embeddedFont>
  </p:embeddedFontLst>
  <p:defaultTextStyle>
    <a:defPPr>
      <a:defRPr lang="zh-CN"/>
    </a:defPPr>
    <a:lvl1pPr marL="0" lvl="0" indent="0" algn="l" defTabSz="914400" eaLnBrk="1" fontAlgn="base" latinLnBrk="0" hangingPunct="1">
      <a:lnSpc>
        <a:spcPct val="100000"/>
      </a:lnSpc>
      <a:spcBef>
        <a:spcPct val="0"/>
      </a:spcBef>
      <a:spcAft>
        <a:spcPct val="0"/>
      </a:spcAft>
      <a:buFont typeface="Arial" panose="02080604020202020204" pitchFamily="34" charset="0"/>
      <a:defRPr kern="1200" baseline="0">
        <a:solidFill>
          <a:schemeClr val="tx1"/>
        </a:solidFill>
        <a:ea typeface="宋体"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defRPr sz="1800" kern="1200" baseline="0">
        <a:solidFill>
          <a:schemeClr val="tx1"/>
        </a:solidFill>
        <a:ea typeface="宋体"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defRPr sz="1800" kern="1200" baseline="0">
        <a:solidFill>
          <a:schemeClr val="tx1"/>
        </a:solidFill>
        <a:ea typeface="宋体"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defRPr sz="1800" kern="1200" baseline="0">
        <a:solidFill>
          <a:schemeClr val="tx1"/>
        </a:solidFill>
        <a:ea typeface="宋体"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defRPr sz="1800" kern="1200" baseline="0">
        <a:solidFill>
          <a:schemeClr val="tx1"/>
        </a:solidFill>
        <a:ea typeface="宋体"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defRPr sz="1800" kern="1200" baseline="0">
        <a:solidFill>
          <a:schemeClr val="tx1"/>
        </a:solidFill>
        <a:ea typeface="宋体"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defRPr sz="1800" kern="1200" baseline="0">
        <a:solidFill>
          <a:schemeClr val="tx1"/>
        </a:solidFill>
        <a:ea typeface="宋体"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defRPr sz="1800" kern="1200" baseline="0">
        <a:solidFill>
          <a:schemeClr val="tx1"/>
        </a:solidFill>
        <a:ea typeface="宋体"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defRPr sz="1800" kern="1200" baseline="0">
        <a:solidFill>
          <a:schemeClr val="tx1"/>
        </a:solidFill>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67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7" d="100"/>
          <a:sy n="107" d="100"/>
        </p:scale>
        <p:origin x="1734" y="102"/>
      </p:cViewPr>
      <p:guideLst>
        <p:guide orient="horz" pos="2197"/>
        <p:guide pos="2880"/>
      </p:guideLst>
    </p:cSldViewPr>
  </p:slideViewPr>
  <p:notesTextViewPr>
    <p:cViewPr>
      <p:scale>
        <a:sx n="1" d="1"/>
        <a:sy n="1" d="1"/>
      </p:scale>
      <p:origin x="0" y="0"/>
    </p:cViewPr>
  </p:notesTextViewPr>
  <p:sorterViewPr>
    <p:cViewPr>
      <p:scale>
        <a:sx n="140" d="100"/>
        <a:sy n="140" d="100"/>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font" Target="fonts/font8.fntdata"/><Relationship Id="rId37" Type="http://schemas.openxmlformats.org/officeDocument/2006/relationships/font" Target="fonts/font7.fntdata"/><Relationship Id="rId36" Type="http://schemas.openxmlformats.org/officeDocument/2006/relationships/font" Target="fonts/font6.fntdata"/><Relationship Id="rId35" Type="http://schemas.openxmlformats.org/officeDocument/2006/relationships/font" Target="fonts/font5.fntdata"/><Relationship Id="rId34" Type="http://schemas.openxmlformats.org/officeDocument/2006/relationships/font" Target="fonts/font4.fntdata"/><Relationship Id="rId33" Type="http://schemas.openxmlformats.org/officeDocument/2006/relationships/font" Target="fonts/font3.fntdata"/><Relationship Id="rId32" Type="http://schemas.openxmlformats.org/officeDocument/2006/relationships/font" Target="fonts/font2.fntdata"/><Relationship Id="rId31" Type="http://schemas.openxmlformats.org/officeDocument/2006/relationships/font" Target="fonts/font1.fntdata"/><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页眉占位符 1"/>
          <p:cNvSpPr>
            <a:spLocks noGrp="1"/>
          </p:cNvSpPr>
          <p:nvPr>
            <p:ph type="hdr" sz="quarter"/>
          </p:nvPr>
        </p:nvSpPr>
        <p:spPr>
          <a:xfrm>
            <a:off x="0" y="0"/>
            <a:ext cx="2971800" cy="457200"/>
          </a:xfrm>
          <a:prstGeom prst="rect">
            <a:avLst/>
          </a:prstGeom>
          <a:noFill/>
          <a:ln w="9525">
            <a:noFill/>
          </a:ln>
        </p:spPr>
        <p:txBody>
          <a:bodyPr vert="horz"/>
          <a:lstStyle/>
          <a:p>
            <a:pPr lvl="0" algn="l"/>
            <a:endParaRPr sz="1200">
              <a:ea typeface="宋体" pitchFamily="2" charset="-122"/>
            </a:endParaRPr>
          </a:p>
        </p:txBody>
      </p:sp>
      <p:sp>
        <p:nvSpPr>
          <p:cNvPr id="2051" name="日期占位符 2"/>
          <p:cNvSpPr>
            <a:spLocks noGrp="1"/>
          </p:cNvSpPr>
          <p:nvPr>
            <p:ph type="dt" idx="1"/>
          </p:nvPr>
        </p:nvSpPr>
        <p:spPr>
          <a:xfrm>
            <a:off x="3884613" y="0"/>
            <a:ext cx="2971800" cy="457200"/>
          </a:xfrm>
          <a:prstGeom prst="rect">
            <a:avLst/>
          </a:prstGeom>
          <a:noFill/>
          <a:ln w="9525">
            <a:noFill/>
          </a:ln>
        </p:spPr>
        <p:txBody>
          <a:bodyPr vert="horz"/>
          <a:lstStyle/>
          <a:p>
            <a:pPr lvl="0" algn="r"/>
            <a:fld id="{BB962C8B-B14F-4D97-AF65-F5344CB8AC3E}" type="datetime1">
              <a:rPr lang="zh-CN" altLang="en-US" dirty="0">
                <a:ea typeface="宋体" pitchFamily="2" charset="-122"/>
              </a:rPr>
            </a:fld>
            <a:endParaRPr lang="zh-CN" altLang="en-US" sz="1200" dirty="0">
              <a:ea typeface="宋体" pitchFamily="2" charset="-122"/>
            </a:endParaRPr>
          </a:p>
        </p:txBody>
      </p:sp>
      <p:sp>
        <p:nvSpPr>
          <p:cNvPr id="2052" name="幻灯片图像占位符 3"/>
          <p:cNvSpPr>
            <a:spLocks noGrp="1" noRot="1" noChangeAspect="1"/>
          </p:cNvSpPr>
          <p:nvPr>
            <p:ph type="sldImg" idx="2"/>
          </p:nvPr>
        </p:nvSpPr>
        <p:spPr>
          <a:xfrm>
            <a:off x="1143000" y="685800"/>
            <a:ext cx="4572000" cy="3429000"/>
          </a:xfrm>
          <a:prstGeom prst="rect">
            <a:avLst/>
          </a:prstGeom>
          <a:noFill/>
          <a:ln w="9525">
            <a:noFill/>
          </a:ln>
        </p:spPr>
      </p:sp>
      <p:sp>
        <p:nvSpPr>
          <p:cNvPr id="2053" name="备注占位符 4"/>
          <p:cNvSpPr>
            <a:spLocks noGrp="1" noRot="1" noChangeAspect="1"/>
          </p:cNvSpPr>
          <p:nvPr/>
        </p:nvSpPr>
        <p:spPr>
          <a:xfrm>
            <a:off x="685800" y="4343400"/>
            <a:ext cx="5486400" cy="4114800"/>
          </a:xfrm>
          <a:prstGeom prst="rect">
            <a:avLst/>
          </a:prstGeom>
          <a:noFill/>
          <a:ln w="9525">
            <a:noFill/>
          </a:ln>
        </p:spPr>
        <p:txBody>
          <a:bodyPr vert="horz" anchor="ct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4" name="页脚占位符 5"/>
          <p:cNvSpPr>
            <a:spLocks noGrp="1"/>
          </p:cNvSpPr>
          <p:nvPr>
            <p:ph type="ftr" sz="quarter" idx="4"/>
          </p:nvPr>
        </p:nvSpPr>
        <p:spPr>
          <a:xfrm>
            <a:off x="0" y="8685213"/>
            <a:ext cx="2971800" cy="457200"/>
          </a:xfrm>
          <a:prstGeom prst="rect">
            <a:avLst/>
          </a:prstGeom>
          <a:noFill/>
          <a:ln w="9525">
            <a:noFill/>
          </a:ln>
        </p:spPr>
        <p:txBody>
          <a:bodyPr vert="horz" anchor="b"/>
          <a:lstStyle/>
          <a:p>
            <a:pPr lvl="0" algn="l"/>
            <a:endParaRPr sz="1200">
              <a:ea typeface="宋体" pitchFamily="2" charset="-122"/>
            </a:endParaRPr>
          </a:p>
        </p:txBody>
      </p:sp>
      <p:sp>
        <p:nvSpPr>
          <p:cNvPr id="2055" name="灯片编号占位符 6"/>
          <p:cNvSpPr>
            <a:spLocks noGrp="1"/>
          </p:cNvSpPr>
          <p:nvPr>
            <p:ph type="sldNum" sz="quarter" idx="5"/>
          </p:nvPr>
        </p:nvSpPr>
        <p:spPr>
          <a:xfrm>
            <a:off x="3884613" y="8685213"/>
            <a:ext cx="2971800" cy="457200"/>
          </a:xfrm>
          <a:prstGeom prst="rect">
            <a:avLst/>
          </a:prstGeom>
          <a:noFill/>
          <a:ln w="9525">
            <a:noFill/>
          </a:ln>
        </p:spPr>
        <p:txBody>
          <a:bodyPr vert="horz" anchor="b"/>
          <a:lstStyle/>
          <a:p>
            <a:pPr lvl="0" algn="r"/>
            <a:fld id="{9A0DB2DC-4C9A-4742-B13C-FB6460FD3503}" type="slidenum">
              <a:rPr lang="zh-CN" altLang="en-US" dirty="0">
                <a:ea typeface="宋体" pitchFamily="2" charset="-122"/>
              </a:rPr>
            </a:fld>
            <a:endParaRPr lang="zh-CN" altLang="en-US" sz="1200" dirty="0">
              <a:ea typeface="宋体" pitchFamily="2" charset="-122"/>
            </a:endParaRPr>
          </a:p>
        </p:txBody>
      </p:sp>
    </p:spTree>
  </p:cSld>
  <p:clrMap bg1="lt1" tx1="dk1" bg2="lt2" tx2="dk2" accent1="accent1" accent2="accent2" accent3="accent3" accent4="accent4" accent5="accent5" accent6="accent6" hlink="hlink" folHlink="folHlink"/>
  <p:hf hdr="0" ftr="0" dt="0"/>
  <p:notesStyle>
    <a:lvl1pPr lvl="0" defTabSz="0" fontAlgn="base">
      <a:defRPr sz="1200" kern="1200"/>
    </a:lvl1pPr>
    <a:lvl2pPr marL="0" lvl="1" indent="0" defTabSz="0" fontAlgn="base">
      <a:defRPr sz="1200" kern="1200"/>
    </a:lvl2pPr>
    <a:lvl3pPr marL="0" lvl="2" indent="0" defTabSz="0" fontAlgn="base">
      <a:defRPr sz="1200" kern="1200"/>
    </a:lvl3pPr>
    <a:lvl4pPr marL="0" lvl="3" indent="0" defTabSz="0" fontAlgn="base">
      <a:defRPr sz="1200" kern="1200"/>
    </a:lvl4pPr>
    <a:lvl5pPr marL="0" lvl="4" indent="0" defTabSz="0" fontAlgn="base">
      <a:defRPr sz="1200" kern="1200"/>
    </a:lvl5pPr>
    <a:lvl6pPr marL="2286000" lvl="5" indent="0" defTabSz="0" fontAlgn="base">
      <a:defRPr sz="1200" kern="1200"/>
    </a:lvl6pPr>
    <a:lvl7pPr marL="2743200" lvl="6" indent="0" defTabSz="0" fontAlgn="base">
      <a:defRPr sz="1200" kern="1200"/>
    </a:lvl7pPr>
    <a:lvl8pPr marL="3200400" lvl="7" indent="0" defTabSz="0" fontAlgn="base">
      <a:defRPr sz="1200" kern="1200"/>
    </a:lvl8pPr>
    <a:lvl9pPr marL="3657600" lvl="8" indent="0" defTabSz="0" fontAlgn="base">
      <a:defRPr sz="1200" kern="1200"/>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mtClean="0">
                <a:ea typeface="宋体" pitchFamily="2" charset="-122"/>
              </a:rPr>
            </a:fld>
            <a:endParaRPr lang="zh-CN" altLang="en-US" sz="1200" dirty="0">
              <a:ea typeface="宋体"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itchFamily="2" charset="-122"/>
              </a:rPr>
            </a:fld>
            <a:endParaRPr lang="zh-CN" altLang="en-US" sz="1200" dirty="0">
              <a:ea typeface="宋体"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itchFamily="2" charset="-122"/>
              </a:rPr>
            </a:fld>
            <a:endParaRPr lang="zh-CN" altLang="en-US" sz="1200" dirty="0">
              <a:ea typeface="宋体"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itchFamily="2" charset="-122"/>
              </a:rPr>
            </a:fld>
            <a:endParaRPr lang="zh-CN" altLang="en-US" sz="1200" dirty="0">
              <a:ea typeface="宋体"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itchFamily="2" charset="-122"/>
              </a:rPr>
            </a:fld>
            <a:endParaRPr lang="zh-CN" altLang="en-US" sz="1200" dirty="0">
              <a:ea typeface="宋体"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itchFamily="2" charset="-122"/>
              </a:rPr>
            </a:fld>
            <a:endParaRPr lang="zh-CN" altLang="en-US" sz="1200" dirty="0">
              <a:ea typeface="宋体"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itchFamily="2" charset="-122"/>
              </a:rPr>
            </a:fld>
            <a:endParaRPr lang="zh-CN" altLang="en-US" sz="1200" dirty="0">
              <a:ea typeface="宋体"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itchFamily="2" charset="-122"/>
              </a:rPr>
            </a:fld>
            <a:endParaRPr lang="zh-CN" altLang="en-US" sz="1200" dirty="0">
              <a:ea typeface="宋体"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itchFamily="2" charset="-122"/>
              </a:rPr>
            </a:fld>
            <a:endParaRPr lang="zh-CN" altLang="en-US" sz="1200" dirty="0">
              <a:ea typeface="宋体"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itchFamily="2" charset="-122"/>
              </a:rPr>
            </a:fld>
            <a:endParaRPr lang="zh-CN" altLang="en-US" sz="1200" dirty="0">
              <a:ea typeface="宋体"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itchFamily="2" charset="-122"/>
              </a:rPr>
            </a:fld>
            <a:endParaRPr lang="zh-CN" altLang="en-US" sz="1200" dirty="0">
              <a:ea typeface="宋体"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itchFamily="2" charset="-122"/>
              </a:rPr>
            </a:fld>
            <a:endParaRPr lang="zh-CN" altLang="en-US" sz="1200" dirty="0">
              <a:ea typeface="宋体"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smtClean="0"/>
            </a:fld>
            <a:endParaRPr lang="zh-CN" altLang="en-US" dirty="0">
              <a:ea typeface="宋体" pitchFamily="2" charset="-122"/>
            </a:endParaRPr>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smtClean="0"/>
            </a:fld>
            <a:endParaRPr lang="zh-CN" altLang="en-US" dirty="0">
              <a:ea typeface="宋体" pitchFamily="2" charset="-122"/>
            </a:endParaRPr>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smtClean="0"/>
            </a:fld>
            <a:endParaRPr lang="zh-CN" altLang="en-US" dirty="0">
              <a:ea typeface="宋体" pitchFamily="2" charset="-122"/>
            </a:endParaRPr>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smtClean="0"/>
            </a:fld>
            <a:endParaRPr lang="zh-CN" altLang="en-US" dirty="0">
              <a:ea typeface="宋体" pitchFamily="2" charset="-122"/>
            </a:endParaRPr>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smtClean="0"/>
            </a:fld>
            <a:endParaRPr lang="zh-CN" altLang="en-US" dirty="0">
              <a:ea typeface="宋体" pitchFamily="2" charset="-122"/>
            </a:endParaRPr>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smtClean="0"/>
            </a:fld>
            <a:endParaRPr lang="zh-CN" altLang="en-US" dirty="0">
              <a:ea typeface="宋体" pitchFamily="2" charset="-122"/>
            </a:endParaRPr>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1">
              <a:rPr lang="zh-CN" altLang="en-US" smtClean="0"/>
            </a:fld>
            <a:endParaRPr lang="zh-CN" altLang="en-US" dirty="0">
              <a:ea typeface="宋体" pitchFamily="2" charset="-122"/>
            </a:endParaRPr>
          </a:p>
        </p:txBody>
      </p:sp>
      <p:sp>
        <p:nvSpPr>
          <p:cNvPr id="8" name="页脚占位符 7"/>
          <p:cNvSpPr>
            <a:spLocks noGrp="1"/>
          </p:cNvSpPr>
          <p:nvPr>
            <p:ph type="ftr" sz="quarter" idx="11"/>
          </p:nvPr>
        </p:nvSpPr>
        <p:spPr/>
        <p:txBody>
          <a:bodyPr/>
          <a:lstStyle/>
          <a:p>
            <a:pPr lvl="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smtClean="0"/>
            </a:fld>
            <a:endParaRPr lang="zh-CN" altLang="en-US" dirty="0">
              <a:ea typeface="宋体" pitchFamily="2" charset="-122"/>
            </a:endParaRPr>
          </a:p>
        </p:txBody>
      </p:sp>
      <p:sp>
        <p:nvSpPr>
          <p:cNvPr id="4" name="页脚占位符 3"/>
          <p:cNvSpPr>
            <a:spLocks noGrp="1"/>
          </p:cNvSpPr>
          <p:nvPr>
            <p:ph type="ftr" sz="quarter" idx="11"/>
          </p:nvPr>
        </p:nvSpPr>
        <p:spPr/>
        <p:txBody>
          <a:bodyPr/>
          <a:lstStyle/>
          <a:p>
            <a:pPr lvl="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smtClean="0"/>
            </a:fld>
            <a:endParaRPr lang="zh-CN" altLang="en-US" dirty="0">
              <a:ea typeface="宋体" pitchFamily="2" charset="-122"/>
            </a:endParaRPr>
          </a:p>
        </p:txBody>
      </p:sp>
      <p:sp>
        <p:nvSpPr>
          <p:cNvPr id="3" name="页脚占位符 2"/>
          <p:cNvSpPr>
            <a:spLocks noGrp="1"/>
          </p:cNvSpPr>
          <p:nvPr>
            <p:ph type="ftr" sz="quarter" idx="11"/>
          </p:nvPr>
        </p:nvSpPr>
        <p:spPr/>
        <p:txBody>
          <a:bodyPr/>
          <a:lstStyle/>
          <a:p>
            <a:pPr lvl="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smtClean="0"/>
            </a:fld>
            <a:endParaRPr lang="zh-CN" altLang="en-US" dirty="0">
              <a:ea typeface="宋体" pitchFamily="2" charset="-122"/>
            </a:endParaRPr>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smtClean="0"/>
            </a:fld>
            <a:endParaRPr lang="zh-CN" altLang="en-US" dirty="0">
              <a:ea typeface="宋体" pitchFamily="2" charset="-122"/>
            </a:endParaRPr>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74638"/>
            <a:ext cx="8229600" cy="1143000"/>
          </a:xfrm>
          <a:prstGeom prst="rect">
            <a:avLst/>
          </a:prstGeom>
          <a:noFill/>
          <a:ln w="9525">
            <a:noFill/>
          </a:ln>
        </p:spPr>
        <p:txBody>
          <a:bodyPr vert="horz" anchor="ctr">
            <a:normAutofit/>
          </a:bodyPr>
          <a:lstStyle/>
          <a:p>
            <a:pPr lvl="0"/>
            <a:r>
              <a:rPr lang="zh-CN" altLang="en-US"/>
              <a:t>单击此处编辑母版标题样式</a:t>
            </a:r>
            <a:endParaRPr lang="zh-CN" altLang="en-US"/>
          </a:p>
        </p:txBody>
      </p:sp>
      <p:sp>
        <p:nvSpPr>
          <p:cNvPr id="1027" name="文本占位符 2"/>
          <p:cNvSpPr>
            <a:spLocks noGrp="1"/>
          </p:cNvSpPr>
          <p:nvPr>
            <p:ph type="body" idx="1"/>
          </p:nvPr>
        </p:nvSpPr>
        <p:spPr>
          <a:xfrm>
            <a:off x="457200" y="1600200"/>
            <a:ext cx="8229600" cy="4525963"/>
          </a:xfrm>
          <a:prstGeom prst="rect">
            <a:avLst/>
          </a:prstGeom>
          <a:noFill/>
          <a:ln w="9525">
            <a:noFill/>
          </a:ln>
        </p:spPr>
        <p:txBody>
          <a:bodyPr vert="horz">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3"/>
          <p:cNvSpPr>
            <a:spLocks noGrp="1"/>
          </p:cNvSpPr>
          <p:nvPr>
            <p:ph type="dt" sz="half" idx="2"/>
          </p:nvPr>
        </p:nvSpPr>
        <p:spPr>
          <a:xfrm>
            <a:off x="457200" y="6356350"/>
            <a:ext cx="2133600" cy="365125"/>
          </a:xfrm>
          <a:prstGeom prst="rect">
            <a:avLst/>
          </a:prstGeom>
          <a:noFill/>
          <a:ln w="9525">
            <a:noFill/>
          </a:ln>
        </p:spPr>
        <p:txBody>
          <a:bodyPr vert="horz" anchor="ctr"/>
          <a:lstStyle>
            <a:lvl1pPr algn="l">
              <a:defRPr sz="1200">
                <a:solidFill>
                  <a:srgbClr val="898989"/>
                </a:solidFill>
                <a:ea typeface="宋体" pitchFamily="2" charset="-122"/>
              </a:defRPr>
            </a:lvl1pPr>
          </a:lstStyle>
          <a:p>
            <a:pPr lvl="0"/>
            <a:fld id="{BB962C8B-B14F-4D97-AF65-F5344CB8AC3E}" type="datetime1">
              <a:rPr lang="zh-CN" altLang="en-US" smtClean="0"/>
            </a:fld>
            <a:endParaRPr lang="zh-CN" altLang="en-US" dirty="0">
              <a:ea typeface="宋体" pitchFamily="2" charset="-122"/>
            </a:endParaRPr>
          </a:p>
        </p:txBody>
      </p:sp>
      <p:sp>
        <p:nvSpPr>
          <p:cNvPr id="1029" name="页脚占位符 4"/>
          <p:cNvSpPr>
            <a:spLocks noGrp="1"/>
          </p:cNvSpPr>
          <p:nvPr>
            <p:ph type="ftr" sz="quarter" idx="3"/>
          </p:nvPr>
        </p:nvSpPr>
        <p:spPr>
          <a:xfrm>
            <a:off x="3124200" y="6356350"/>
            <a:ext cx="2895600" cy="365125"/>
          </a:xfrm>
          <a:prstGeom prst="rect">
            <a:avLst/>
          </a:prstGeom>
          <a:noFill/>
          <a:ln w="9525">
            <a:noFill/>
          </a:ln>
        </p:spPr>
        <p:txBody>
          <a:bodyPr vert="horz" anchor="ctr"/>
          <a:lstStyle>
            <a:lvl1pPr algn="ctr">
              <a:defRPr sz="1200">
                <a:solidFill>
                  <a:srgbClr val="898989"/>
                </a:solidFill>
                <a:ea typeface="宋体" pitchFamily="2" charset="-122"/>
              </a:defRPr>
            </a:lvl1pPr>
          </a:lstStyle>
          <a:p>
            <a:pPr lvl="0"/>
          </a:p>
        </p:txBody>
      </p:sp>
      <p:sp>
        <p:nvSpPr>
          <p:cNvPr id="1030" name="灯片编号占位符 5"/>
          <p:cNvSpPr>
            <a:spLocks noGrp="1"/>
          </p:cNvSpPr>
          <p:nvPr>
            <p:ph type="sldNum" sz="quarter" idx="4"/>
          </p:nvPr>
        </p:nvSpPr>
        <p:spPr>
          <a:xfrm>
            <a:off x="6553200" y="6356350"/>
            <a:ext cx="2133600" cy="365125"/>
          </a:xfrm>
          <a:prstGeom prst="rect">
            <a:avLst/>
          </a:prstGeom>
          <a:noFill/>
          <a:ln w="9525">
            <a:noFill/>
          </a:ln>
        </p:spPr>
        <p:txBody>
          <a:bodyPr vert="horz" anchor="ctr"/>
          <a:lstStyle>
            <a:lvl1pPr algn="r">
              <a:defRPr sz="1200">
                <a:solidFill>
                  <a:srgbClr val="898989"/>
                </a:solidFill>
                <a:ea typeface="宋体" pitchFamily="2" charset="-122"/>
              </a:defRPr>
            </a:lvl1pPr>
          </a:lstStyle>
          <a:p>
            <a:pPr lvl="0"/>
            <a:fld id="{9A0DB2DC-4C9A-4742-B13C-FB6460FD3503}" type="slidenum">
              <a:rPr lang="zh-CN" altLang="en-US" dirty="0"/>
            </a:fld>
            <a:endParaRPr lang="zh-CN" altLang="en-US" dirty="0">
              <a:ea typeface="宋体"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hf sldNum="0" hdr="0" ftr="0" dt="0"/>
  <p:txStyles>
    <p:titleStyle>
      <a:lvl1pPr marL="914400" lvl="0" indent="-914400" algn="ctr" eaLnBrk="1" latinLnBrk="0" hangingPunct="1">
        <a:lnSpc>
          <a:spcPct val="100000"/>
        </a:lnSpc>
        <a:spcBef>
          <a:spcPct val="0"/>
        </a:spcBef>
        <a:buNone/>
        <a:defRPr sz="4400" kern="1200">
          <a:solidFill>
            <a:schemeClr val="tx1"/>
          </a:solidFill>
          <a:latin typeface="+mj-lt"/>
          <a:ea typeface="+mj-ea"/>
          <a:cs typeface="+mj-cs"/>
          <a:sym typeface="Calibri" panose="020F0502020204030204" charset="0"/>
        </a:defRPr>
      </a:lvl1pPr>
    </p:titleStyle>
    <p:bodyStyle>
      <a:lvl1pPr marL="342900" lvl="0" indent="-342900" algn="l" defTabSz="914400" eaLnBrk="1" fontAlgn="base" latinLnBrk="0" hangingPunct="1">
        <a:lnSpc>
          <a:spcPct val="100000"/>
        </a:lnSpc>
        <a:spcBef>
          <a:spcPct val="20000"/>
        </a:spcBef>
        <a:buFont typeface="Arial" panose="0208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80604020202020204" pitchFamily="34" charset="0"/>
        <a:buChar char="–"/>
        <a:defRPr sz="2800" kern="1200">
          <a:solidFill>
            <a:schemeClr val="tx1"/>
          </a:solidFill>
          <a:latin typeface="Calibri" panose="020F0502020204030204" charset="0"/>
          <a:ea typeface="宋体"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80604020202020204" pitchFamily="34" charset="0"/>
        <a:buChar char="•"/>
        <a:defRPr sz="2400" kern="1200">
          <a:solidFill>
            <a:schemeClr val="tx1"/>
          </a:solidFill>
          <a:latin typeface="Calibri" panose="020F0502020204030204" charset="0"/>
          <a:ea typeface="宋体"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Font typeface="Arial" panose="0208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defRPr sz="1800" kern="1200" baseline="0">
          <a:solidFill>
            <a:schemeClr val="tx1"/>
          </a:solidFill>
          <a:ea typeface="宋体"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defRPr sz="1800" kern="1200" baseline="0">
          <a:solidFill>
            <a:schemeClr val="tx1"/>
          </a:solidFill>
          <a:ea typeface="宋体"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defRPr sz="1800" kern="1200" baseline="0">
          <a:solidFill>
            <a:schemeClr val="tx1"/>
          </a:solidFill>
          <a:ea typeface="宋体"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defRPr sz="1800" kern="1200" baseline="0">
          <a:solidFill>
            <a:schemeClr val="tx1"/>
          </a:solidFill>
          <a:ea typeface="宋体"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defRPr sz="1800" kern="1200" baseline="0">
          <a:solidFill>
            <a:schemeClr val="tx1"/>
          </a:solidFill>
          <a:ea typeface="宋体"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defRPr sz="1800" kern="1200" baseline="0">
          <a:solidFill>
            <a:schemeClr val="tx1"/>
          </a:solidFill>
          <a:ea typeface="宋体"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defRPr sz="1800" kern="1200" baseline="0">
          <a:solidFill>
            <a:schemeClr val="tx1"/>
          </a:solidFill>
          <a:ea typeface="宋体"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defRPr sz="1800" kern="1200" baseline="0">
          <a:solidFill>
            <a:schemeClr val="tx1"/>
          </a:solidFill>
          <a:ea typeface="宋体"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9.emf"/></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emf"/></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image" Target="../media/image25.wmf"/><Relationship Id="rId4" Type="http://schemas.openxmlformats.org/officeDocument/2006/relationships/oleObject" Target="../embeddings/oleObject3.bin"/><Relationship Id="rId3" Type="http://schemas.openxmlformats.org/officeDocument/2006/relationships/image" Target="../media/image24.wmf"/><Relationship Id="rId2" Type="http://schemas.openxmlformats.org/officeDocument/2006/relationships/oleObject" Target="../embeddings/oleObject2.bin"/><Relationship Id="rId1" Type="http://schemas.openxmlformats.org/officeDocument/2006/relationships/image" Target="../media/image8.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文本框 2"/>
          <p:cNvSpPr txBox="1">
            <a:spLocks noChangeAspect="1"/>
          </p:cNvSpPr>
          <p:nvPr/>
        </p:nvSpPr>
        <p:spPr>
          <a:xfrm>
            <a:off x="0" y="2060575"/>
            <a:ext cx="9144000" cy="2160480"/>
          </a:xfrm>
          <a:prstGeom prst="rect">
            <a:avLst/>
          </a:prstGeom>
          <a:solidFill>
            <a:srgbClr val="E8E7E5"/>
          </a:solidFill>
        </p:spPr>
        <p:txBody>
          <a:bodyPr wrap="square" rtlCol="0" anchor="ctr">
            <a:noAutofit/>
          </a:bodyPr>
          <a:lstStyle/>
          <a:p>
            <a:pPr algn="ctr">
              <a:lnSpc>
                <a:spcPct val="150000"/>
              </a:lnSpc>
            </a:pPr>
            <a:r>
              <a:rPr lang="zh-CN" altLang="en-US" sz="4800" dirty="0">
                <a:solidFill>
                  <a:schemeClr val="tx2"/>
                </a:solidFill>
                <a:effectLst>
                  <a:outerShdw blurRad="38100" dist="38100" dir="2700000" algn="tl">
                    <a:srgbClr val="000000">
                      <a:alpha val="43137"/>
                    </a:srgbClr>
                  </a:outerShdw>
                </a:effectLst>
                <a:latin typeface="+mj-lt"/>
                <a:ea typeface="微软雅黑" panose="020B0503020204020204" pitchFamily="34" charset="-122"/>
                <a:cs typeface="Arial" panose="02080604020202020204" pitchFamily="34" charset="0"/>
              </a:rPr>
              <a:t>毕业设计开题报告</a:t>
            </a:r>
            <a:endParaRPr lang="en-US" altLang="zh-CN" sz="4800" dirty="0">
              <a:solidFill>
                <a:schemeClr val="tx2"/>
              </a:solidFill>
              <a:effectLst>
                <a:outerShdw blurRad="38100" dist="38100" dir="2700000" algn="tl">
                  <a:srgbClr val="000000">
                    <a:alpha val="43137"/>
                  </a:srgbClr>
                </a:outerShdw>
              </a:effectLst>
              <a:latin typeface="+mj-lt"/>
              <a:ea typeface="微软雅黑" panose="020B0503020204020204" pitchFamily="34" charset="-122"/>
              <a:cs typeface="Arial" panose="02080604020202020204" pitchFamily="34" charset="0"/>
            </a:endParaRPr>
          </a:p>
          <a:p>
            <a:pPr algn="ctr">
              <a:lnSpc>
                <a:spcPct val="150000"/>
              </a:lnSpc>
            </a:pPr>
            <a:r>
              <a:rPr lang="zh-CN" altLang="en-US" sz="2800" dirty="0">
                <a:solidFill>
                  <a:schemeClr val="tx2"/>
                </a:solidFill>
                <a:effectLst>
                  <a:outerShdw blurRad="38100" dist="38100" dir="2700000" algn="tl">
                    <a:srgbClr val="000000">
                      <a:alpha val="43137"/>
                    </a:srgbClr>
                  </a:outerShdw>
                </a:effectLst>
                <a:latin typeface="+mj-lt"/>
                <a:cs typeface="Arial" panose="02080604020202020204" pitchFamily="34" charset="0"/>
              </a:rPr>
              <a:t>利用</a:t>
            </a:r>
            <a:r>
              <a:rPr lang="en-US" altLang="zh-CN" sz="2800" dirty="0">
                <a:solidFill>
                  <a:schemeClr val="tx2"/>
                </a:solidFill>
                <a:effectLst>
                  <a:outerShdw blurRad="38100" dist="38100" dir="2700000" algn="tl">
                    <a:srgbClr val="000000">
                      <a:alpha val="43137"/>
                    </a:srgbClr>
                  </a:outerShdw>
                </a:effectLst>
                <a:latin typeface="+mj-lt"/>
                <a:cs typeface="Arial" panose="02080604020202020204" pitchFamily="34" charset="0"/>
              </a:rPr>
              <a:t>GEANT4</a:t>
            </a:r>
            <a:r>
              <a:rPr lang="zh-CN" altLang="en-US" sz="2800" dirty="0">
                <a:solidFill>
                  <a:schemeClr val="tx2"/>
                </a:solidFill>
                <a:effectLst>
                  <a:outerShdw blurRad="38100" dist="38100" dir="2700000" algn="tl">
                    <a:srgbClr val="000000">
                      <a:alpha val="43137"/>
                    </a:srgbClr>
                  </a:outerShdw>
                </a:effectLst>
                <a:latin typeface="+mj-lt"/>
                <a:cs typeface="Arial" panose="02080604020202020204" pitchFamily="34" charset="0"/>
              </a:rPr>
              <a:t>研究伽玛辐射在无限大介质中的累计因子</a:t>
            </a:r>
            <a:endParaRPr lang="zh-CN" altLang="en-US" sz="2800" dirty="0">
              <a:solidFill>
                <a:schemeClr val="tx2"/>
              </a:solidFill>
              <a:effectLst>
                <a:outerShdw blurRad="38100" dist="38100" dir="2700000" algn="tl">
                  <a:srgbClr val="000000">
                    <a:alpha val="43137"/>
                  </a:srgbClr>
                </a:outerShdw>
              </a:effectLst>
              <a:latin typeface="+mj-lt"/>
              <a:cs typeface="Arial" panose="02080604020202020204" pitchFamily="34" charset="0"/>
            </a:endParaRPr>
          </a:p>
        </p:txBody>
      </p:sp>
      <p:sp>
        <p:nvSpPr>
          <p:cNvPr id="4" name="文本框 3"/>
          <p:cNvSpPr txBox="1"/>
          <p:nvPr/>
        </p:nvSpPr>
        <p:spPr>
          <a:xfrm>
            <a:off x="5220045" y="4797425"/>
            <a:ext cx="3456240" cy="1014730"/>
          </a:xfrm>
          <a:prstGeom prst="rect">
            <a:avLst/>
          </a:prstGeom>
          <a:noFill/>
        </p:spPr>
        <p:txBody>
          <a:bodyPr wrap="square" rtlCol="0">
            <a:spAutoFit/>
          </a:bodyPr>
          <a:lstStyle/>
          <a:p>
            <a:pPr algn="r"/>
            <a:r>
              <a:rPr lang="zh-CN" altLang="en-US" sz="2000" b="1" dirty="0">
                <a:latin typeface="微软雅黑" panose="020B0503020204020204" pitchFamily="34" charset="-122"/>
                <a:ea typeface="微软雅黑" panose="020B0503020204020204" pitchFamily="34" charset="-122"/>
              </a:rPr>
              <a:t>答辩人：朱铭浩</a:t>
            </a:r>
            <a:endParaRPr lang="en-US" altLang="zh-CN" sz="2000" b="1" dirty="0">
              <a:latin typeface="微软雅黑" panose="020B0503020204020204" pitchFamily="34" charset="-122"/>
              <a:ea typeface="微软雅黑" panose="020B0503020204020204" pitchFamily="34" charset="-122"/>
            </a:endParaRPr>
          </a:p>
          <a:p>
            <a:pPr algn="r"/>
            <a:endParaRPr lang="en-US" altLang="zh-CN" sz="2000" b="1" dirty="0">
              <a:latin typeface="微软雅黑" panose="020B0503020204020204" pitchFamily="34" charset="-122"/>
              <a:ea typeface="微软雅黑" panose="020B0503020204020204" pitchFamily="34" charset="-122"/>
            </a:endParaRPr>
          </a:p>
          <a:p>
            <a:pPr algn="r"/>
            <a:r>
              <a:rPr lang="en-US" altLang="zh-CN" sz="2000" b="1" dirty="0">
                <a:latin typeface="微软雅黑" panose="020B0503020204020204" pitchFamily="34" charset="-122"/>
                <a:ea typeface="微软雅黑" panose="020B0503020204020204" pitchFamily="34" charset="-122"/>
              </a:rPr>
              <a:t>1811401</a:t>
            </a:r>
            <a:r>
              <a:rPr lang="zh-CN" altLang="en-US" sz="2000" b="1" dirty="0">
                <a:latin typeface="微软雅黑" panose="020B0503020204020204" pitchFamily="34" charset="-122"/>
                <a:ea typeface="微软雅黑" panose="020B0503020204020204" pitchFamily="34" charset="-122"/>
              </a:rPr>
              <a:t>班</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611505" y="1700530"/>
            <a:ext cx="4036060" cy="4530090"/>
          </a:xfrm>
          <a:prstGeom prst="rect">
            <a:avLst/>
          </a:prstGeom>
        </p:spPr>
      </p:pic>
      <p:sp>
        <p:nvSpPr>
          <p:cNvPr id="6" name="文本框 5"/>
          <p:cNvSpPr txBox="1"/>
          <p:nvPr/>
        </p:nvSpPr>
        <p:spPr>
          <a:xfrm>
            <a:off x="323704" y="740300"/>
            <a:ext cx="4824336"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国内外研究现状的分析</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灯片编号占位符 2"/>
          <p:cNvSpPr>
            <a:spLocks noGrp="1"/>
          </p:cNvSpPr>
          <p:nvPr>
            <p:ph type="sldNum" sz="quarter" idx="12"/>
          </p:nvPr>
        </p:nvSpPr>
        <p:spPr>
          <a:xfrm>
            <a:off x="6876160" y="6165190"/>
            <a:ext cx="2133600" cy="365125"/>
          </a:xfrm>
        </p:spPr>
        <p:txBody>
          <a:bodyPr/>
          <a:lstStyle/>
          <a:p>
            <a:pPr lvl="0"/>
            <a:fld id="{9A0DB2DC-4C9A-4742-B13C-FB6460FD3503}" type="slidenum">
              <a:rPr lang="zh-CN" altLang="en-US" sz="2000" smtClean="0">
                <a:solidFill>
                  <a:schemeClr val="tx1"/>
                </a:solidFill>
                <a:latin typeface="Cambria Math" panose="02040503050406030204" pitchFamily="18" charset="0"/>
              </a:rPr>
            </a:fld>
            <a:endParaRPr lang="zh-CN" altLang="en-US" sz="2000" dirty="0">
              <a:solidFill>
                <a:schemeClr val="tx1"/>
              </a:solidFill>
              <a:latin typeface="Cambria Math" panose="02040503050406030204" pitchFamily="18" charset="0"/>
            </a:endParaRPr>
          </a:p>
        </p:txBody>
      </p:sp>
      <p:sp>
        <p:nvSpPr>
          <p:cNvPr id="3" name="文本框 2"/>
          <p:cNvSpPr txBox="1"/>
          <p:nvPr/>
        </p:nvSpPr>
        <p:spPr>
          <a:xfrm>
            <a:off x="556260" y="1412875"/>
            <a:ext cx="6643370" cy="398780"/>
          </a:xfrm>
          <a:prstGeom prst="rect">
            <a:avLst/>
          </a:prstGeom>
          <a:noFill/>
        </p:spPr>
        <p:txBody>
          <a:bodyPr wrap="square" rtlCol="0">
            <a:spAutoFit/>
          </a:bodyPr>
          <a:lstStyle/>
          <a:p>
            <a:r>
              <a:rPr lang="zh-CN" sz="2000" dirty="0" err="1">
                <a:solidFill>
                  <a:schemeClr val="tx1"/>
                </a:solidFill>
                <a:latin typeface="黑体" panose="02010609060101010101" pitchFamily="49" charset="-122"/>
                <a:ea typeface="黑体" panose="02010609060101010101" pitchFamily="49" charset="-122"/>
              </a:rPr>
              <a:t>圆柱体源的累积因子</a:t>
            </a:r>
            <a:r>
              <a:rPr lang="zh-CN" altLang="en-US" sz="2000" dirty="0">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endParaRPr>
          </a:p>
        </p:txBody>
      </p:sp>
      <p:sp>
        <p:nvSpPr>
          <p:cNvPr id="15" name="文本框 14"/>
          <p:cNvSpPr txBox="1"/>
          <p:nvPr/>
        </p:nvSpPr>
        <p:spPr>
          <a:xfrm>
            <a:off x="626745" y="6165215"/>
            <a:ext cx="4005580" cy="583565"/>
          </a:xfrm>
          <a:prstGeom prst="rect">
            <a:avLst/>
          </a:prstGeom>
          <a:noFill/>
        </p:spPr>
        <p:txBody>
          <a:bodyPr wrap="square" rtlCol="0">
            <a:spAutoFit/>
          </a:bodyPr>
          <a:lstStyle/>
          <a:p>
            <a:pPr algn="ctr"/>
            <a:r>
              <a:rPr lang="zh-CN" altLang="en-US" sz="1600" dirty="0">
                <a:latin typeface="黑体" panose="02010609060101010101" pitchFamily="49" charset="-122"/>
                <a:ea typeface="黑体" panose="02010609060101010101" pitchFamily="49" charset="-122"/>
              </a:rPr>
              <a:t>圆柱体源照射量累积因子与同能量点源值比值随入射光子平均自由程的变化</a:t>
            </a:r>
            <a:endParaRPr lang="zh-CN" altLang="en-US" sz="1600" dirty="0">
              <a:latin typeface="黑体" panose="02010609060101010101" pitchFamily="49" charset="-122"/>
              <a:ea typeface="黑体" panose="02010609060101010101" pitchFamily="49" charset="-122"/>
            </a:endParaRPr>
          </a:p>
        </p:txBody>
      </p:sp>
      <p:sp>
        <p:nvSpPr>
          <p:cNvPr id="16" name="矩形 15"/>
          <p:cNvSpPr/>
          <p:nvPr/>
        </p:nvSpPr>
        <p:spPr>
          <a:xfrm>
            <a:off x="5468344" y="5500901"/>
            <a:ext cx="3637112" cy="737235"/>
          </a:xfrm>
          <a:prstGeom prst="rect">
            <a:avLst/>
          </a:prstGeom>
        </p:spPr>
        <p:txBody>
          <a:bodyPr wrap="square">
            <a:spAutoFit/>
          </a:bodyPr>
          <a:lstStyle/>
          <a:p>
            <a:r>
              <a:rPr lang="en-US" altLang="zh-CN" sz="1400" kern="100" dirty="0">
                <a:solidFill>
                  <a:srgbClr val="000000"/>
                </a:solidFill>
                <a:latin typeface="Times New Roman" panose="02020603050405020304" pitchFamily="18" charset="0"/>
                <a:cs typeface="Times New Roman" panose="02020603050405020304" pitchFamily="18" charset="0"/>
              </a:rPr>
              <a:t>[3]</a:t>
            </a:r>
            <a:r>
              <a:rPr altLang="zh-CN" sz="1400" kern="100">
                <a:solidFill>
                  <a:srgbClr val="000000"/>
                </a:solidFill>
                <a:latin typeface="Times New Roman" panose="02020603050405020304" pitchFamily="18" charset="0"/>
              </a:rPr>
              <a:t>杨彬, 王璞, 高莉,等. 圆柱体源与点源的照射量累积因子对比[J]. 辐射防护通讯, 2016, 36(003):13-18.</a:t>
            </a:r>
            <a:endParaRPr altLang="zh-CN" sz="1400" kern="100">
              <a:solidFill>
                <a:srgbClr val="000000"/>
              </a:solidFill>
              <a:latin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5626100" y="1412875"/>
            <a:ext cx="3009900" cy="3181350"/>
          </a:xfrm>
          <a:prstGeom prst="rect">
            <a:avLst/>
          </a:prstGeom>
        </p:spPr>
      </p:pic>
      <p:sp>
        <p:nvSpPr>
          <p:cNvPr id="12" name="文本框 11"/>
          <p:cNvSpPr txBox="1"/>
          <p:nvPr/>
        </p:nvSpPr>
        <p:spPr>
          <a:xfrm>
            <a:off x="5668010" y="4594225"/>
            <a:ext cx="2925445" cy="337185"/>
          </a:xfrm>
          <a:prstGeom prst="rect">
            <a:avLst/>
          </a:prstGeom>
          <a:noFill/>
        </p:spPr>
        <p:txBody>
          <a:bodyPr wrap="square" rtlCol="0">
            <a:spAutoFit/>
          </a:bodyPr>
          <a:lstStyle/>
          <a:p>
            <a:pPr algn="ctr"/>
            <a:r>
              <a:rPr lang="zh-CN" altLang="en-US" sz="1600" dirty="0">
                <a:latin typeface="黑体" panose="02010609060101010101" pitchFamily="49" charset="-122"/>
                <a:ea typeface="黑体" panose="02010609060101010101" pitchFamily="49" charset="-122"/>
              </a:rPr>
              <a:t>圆柱体源模型</a:t>
            </a:r>
            <a:endParaRPr lang="zh-CN" altLang="en-US" sz="1600"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3704" y="836820"/>
            <a:ext cx="4824336"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国内外研究现状的分析</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灯片编号占位符 2"/>
          <p:cNvSpPr>
            <a:spLocks noGrp="1"/>
          </p:cNvSpPr>
          <p:nvPr>
            <p:ph type="sldNum" sz="quarter" idx="12"/>
          </p:nvPr>
        </p:nvSpPr>
        <p:spPr>
          <a:xfrm>
            <a:off x="6876160" y="6165190"/>
            <a:ext cx="2133600" cy="365125"/>
          </a:xfrm>
        </p:spPr>
        <p:txBody>
          <a:bodyPr/>
          <a:lstStyle/>
          <a:p>
            <a:pPr lvl="0"/>
            <a:fld id="{9A0DB2DC-4C9A-4742-B13C-FB6460FD3503}" type="slidenum">
              <a:rPr lang="zh-CN" altLang="en-US" sz="2000" smtClean="0">
                <a:solidFill>
                  <a:schemeClr val="tx1"/>
                </a:solidFill>
                <a:latin typeface="Cambria Math" panose="02040503050406030204" pitchFamily="18" charset="0"/>
              </a:rPr>
            </a:fld>
            <a:endParaRPr lang="zh-CN" altLang="en-US" sz="2000" dirty="0">
              <a:solidFill>
                <a:schemeClr val="tx1"/>
              </a:solidFill>
              <a:latin typeface="Cambria Math" panose="02040503050406030204" pitchFamily="18" charset="0"/>
            </a:endParaRPr>
          </a:p>
        </p:txBody>
      </p:sp>
      <p:sp>
        <p:nvSpPr>
          <p:cNvPr id="4" name="文本框 3"/>
          <p:cNvSpPr txBox="1"/>
          <p:nvPr/>
        </p:nvSpPr>
        <p:spPr>
          <a:xfrm>
            <a:off x="323707" y="1557036"/>
            <a:ext cx="7955694" cy="475615"/>
          </a:xfrm>
          <a:prstGeom prst="rect">
            <a:avLst/>
          </a:prstGeom>
          <a:noFill/>
        </p:spPr>
        <p:txBody>
          <a:bodyPr wrap="square" rtlCol="0">
            <a:spAutoFit/>
          </a:bodyPr>
          <a:lstStyle/>
          <a:p>
            <a:pPr>
              <a:lnSpc>
                <a:spcPct val="125000"/>
              </a:lnSpc>
            </a:pPr>
            <a:r>
              <a:rPr lang="zh-CN" altLang="en-US" sz="2000" dirty="0">
                <a:latin typeface="黑体" panose="02010609060101010101" pitchFamily="49" charset="-122"/>
                <a:ea typeface="黑体" panose="02010609060101010101" pitchFamily="49" charset="-122"/>
              </a:rPr>
              <a:t>不同经验公式（无限大）计算累计因子结果比较；</a:t>
            </a:r>
            <a:endParaRPr lang="zh-CN" altLang="en-US" sz="2000" dirty="0">
              <a:latin typeface="黑体" panose="02010609060101010101" pitchFamily="49" charset="-122"/>
              <a:ea typeface="黑体" panose="02010609060101010101" pitchFamily="49" charset="-122"/>
            </a:endParaRPr>
          </a:p>
        </p:txBody>
      </p:sp>
      <p:sp>
        <p:nvSpPr>
          <p:cNvPr id="9" name="文本框 8"/>
          <p:cNvSpPr txBox="1"/>
          <p:nvPr/>
        </p:nvSpPr>
        <p:spPr>
          <a:xfrm>
            <a:off x="4787900" y="4940935"/>
            <a:ext cx="3409315" cy="737235"/>
          </a:xfrm>
          <a:prstGeom prst="rect">
            <a:avLst/>
          </a:prstGeom>
          <a:noFill/>
        </p:spPr>
        <p:txBody>
          <a:bodyPr wrap="square" rtlCol="0">
            <a:spAutoFit/>
          </a:bodyPr>
          <a:lstStyle/>
          <a:p>
            <a:r>
              <a:rPr lang="en-US" altLang="zh-CN" sz="1400" dirty="0">
                <a:latin typeface="+mn-ea"/>
                <a:ea typeface="+mn-ea"/>
              </a:rPr>
              <a:t>[4]</a:t>
            </a:r>
            <a:r>
              <a:rPr altLang="zh-CN" sz="1400" dirty="0">
                <a:latin typeface="+mn-ea"/>
                <a:ea typeface="+mn-ea"/>
              </a:rPr>
              <a:t>周文明, 战景明, 郝杰. 两种不同经验公式法计算累积因子的比较[J]. 中国辐射卫生, 2017(4).</a:t>
            </a:r>
            <a:endParaRPr altLang="zh-CN" sz="1400" dirty="0">
              <a:latin typeface="+mn-ea"/>
              <a:ea typeface="+mn-ea"/>
            </a:endParaRPr>
          </a:p>
        </p:txBody>
      </p:sp>
      <p:pic>
        <p:nvPicPr>
          <p:cNvPr id="2" name="图片 1"/>
          <p:cNvPicPr>
            <a:picLocks noChangeAspect="1"/>
          </p:cNvPicPr>
          <p:nvPr/>
        </p:nvPicPr>
        <p:blipFill>
          <a:blip r:embed="rId1"/>
          <a:stretch>
            <a:fillRect/>
          </a:stretch>
        </p:blipFill>
        <p:spPr>
          <a:xfrm>
            <a:off x="467995" y="1916430"/>
            <a:ext cx="8188960" cy="1869440"/>
          </a:xfrm>
          <a:prstGeom prst="rect">
            <a:avLst/>
          </a:prstGeom>
        </p:spPr>
      </p:pic>
      <p:pic>
        <p:nvPicPr>
          <p:cNvPr id="3" name="图片 2"/>
          <p:cNvPicPr>
            <a:picLocks noChangeAspect="1"/>
          </p:cNvPicPr>
          <p:nvPr/>
        </p:nvPicPr>
        <p:blipFill>
          <a:blip r:embed="rId2"/>
          <a:stretch>
            <a:fillRect/>
          </a:stretch>
        </p:blipFill>
        <p:spPr>
          <a:xfrm>
            <a:off x="683895" y="3860800"/>
            <a:ext cx="3327400" cy="2393315"/>
          </a:xfrm>
          <a:prstGeom prst="rect">
            <a:avLst/>
          </a:prstGeom>
        </p:spPr>
      </p:pic>
      <p:sp>
        <p:nvSpPr>
          <p:cNvPr id="12" name="文本框 11"/>
          <p:cNvSpPr txBox="1"/>
          <p:nvPr/>
        </p:nvSpPr>
        <p:spPr>
          <a:xfrm>
            <a:off x="699770" y="6210300"/>
            <a:ext cx="3295650" cy="275590"/>
          </a:xfrm>
          <a:prstGeom prst="rect">
            <a:avLst/>
          </a:prstGeom>
          <a:noFill/>
        </p:spPr>
        <p:txBody>
          <a:bodyPr wrap="square" rtlCol="0">
            <a:spAutoFit/>
          </a:bodyPr>
          <a:lstStyle/>
          <a:p>
            <a:pPr algn="ctr"/>
            <a:r>
              <a:rPr lang="zh-CN" altLang="en-US" sz="1200" baseline="30000" dirty="0">
                <a:latin typeface="黑体" panose="02010609060101010101" pitchFamily="49" charset="-122"/>
                <a:ea typeface="黑体" panose="02010609060101010101" pitchFamily="49" charset="-122"/>
              </a:rPr>
              <a:t>137</a:t>
            </a:r>
            <a:r>
              <a:rPr lang="zh-CN" altLang="en-US" sz="1200" dirty="0">
                <a:latin typeface="黑体" panose="02010609060101010101" pitchFamily="49" charset="-122"/>
                <a:ea typeface="黑体" panose="02010609060101010101" pitchFamily="49" charset="-122"/>
              </a:rPr>
              <a:t>Cs放射源在不同铅屏蔽厚度下的累积因子</a:t>
            </a:r>
            <a:endParaRPr lang="zh-CN" altLang="en-US" sz="1200"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3705" y="836820"/>
            <a:ext cx="3767600"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主要研究内容</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 name="灯片编号占位符 2"/>
          <p:cNvSpPr>
            <a:spLocks noGrp="1"/>
          </p:cNvSpPr>
          <p:nvPr>
            <p:ph type="sldNum" sz="quarter" idx="12"/>
          </p:nvPr>
        </p:nvSpPr>
        <p:spPr>
          <a:xfrm>
            <a:off x="6876160" y="6165190"/>
            <a:ext cx="2133600" cy="365125"/>
          </a:xfrm>
        </p:spPr>
        <p:txBody>
          <a:bodyPr/>
          <a:lstStyle/>
          <a:p>
            <a:pPr lvl="0"/>
            <a:fld id="{9A0DB2DC-4C9A-4742-B13C-FB6460FD3503}" type="slidenum">
              <a:rPr lang="zh-CN" altLang="en-US" sz="2000" smtClean="0">
                <a:solidFill>
                  <a:schemeClr val="tx1"/>
                </a:solidFill>
                <a:latin typeface="Cambria Math" panose="02040503050406030204" pitchFamily="18" charset="0"/>
              </a:rPr>
            </a:fld>
            <a:endParaRPr lang="zh-CN" altLang="en-US" sz="2000" dirty="0">
              <a:solidFill>
                <a:schemeClr val="tx1"/>
              </a:solidFill>
              <a:latin typeface="Cambria Math" panose="02040503050406030204" pitchFamily="18" charset="0"/>
            </a:endParaRPr>
          </a:p>
        </p:txBody>
      </p:sp>
      <p:sp>
        <p:nvSpPr>
          <p:cNvPr id="21" name="文本框 20"/>
          <p:cNvSpPr txBox="1"/>
          <p:nvPr/>
        </p:nvSpPr>
        <p:spPr>
          <a:xfrm>
            <a:off x="1115760" y="1844890"/>
            <a:ext cx="7253984" cy="3815080"/>
          </a:xfrm>
          <a:prstGeom prst="rect">
            <a:avLst/>
          </a:prstGeom>
          <a:noFill/>
        </p:spPr>
        <p:txBody>
          <a:bodyPr wrap="square" rtlCol="0">
            <a:spAutoFit/>
          </a:bodyPr>
          <a:lstStyle/>
          <a:p>
            <a:pPr marL="457200" indent="-457200">
              <a:buAutoNum type="arabicPeriod"/>
            </a:pPr>
            <a:r>
              <a:rPr lang="en-US" altLang="zh-CN" sz="2200" dirty="0">
                <a:latin typeface="微软雅黑" panose="020B0503020204020204" pitchFamily="34" charset="-122"/>
                <a:ea typeface="微软雅黑" panose="020B0503020204020204" pitchFamily="34" charset="-122"/>
                <a:sym typeface="Calibri" panose="020F0502020204030204" charset="0"/>
              </a:rPr>
              <a:t>geant4</a:t>
            </a:r>
            <a:r>
              <a:rPr lang="zh-CN" altLang="en-US" sz="2200" dirty="0">
                <a:latin typeface="微软雅黑" panose="020B0503020204020204" pitchFamily="34" charset="-122"/>
                <a:ea typeface="微软雅黑" panose="020B0503020204020204" pitchFamily="34" charset="-122"/>
                <a:sym typeface="Calibri" panose="020F0502020204030204" charset="0"/>
              </a:rPr>
              <a:t>模型与实验对比验证可靠性</a:t>
            </a:r>
            <a:endParaRPr lang="zh-CN" altLang="en-US" sz="2200" dirty="0">
              <a:latin typeface="微软雅黑" panose="020B0503020204020204" pitchFamily="34" charset="-122"/>
              <a:ea typeface="微软雅黑" panose="020B0503020204020204" pitchFamily="34" charset="-122"/>
              <a:sym typeface="Calibri" panose="020F0502020204030204" charset="0"/>
            </a:endParaRPr>
          </a:p>
          <a:p>
            <a:pPr marL="457200" indent="-457200">
              <a:buAutoNum type="arabicPeriod"/>
            </a:pPr>
            <a:endParaRPr lang="zh-CN" altLang="en-US" sz="2200" dirty="0">
              <a:latin typeface="微软雅黑" panose="020B0503020204020204" pitchFamily="34" charset="-122"/>
              <a:ea typeface="微软雅黑" panose="020B0503020204020204" pitchFamily="34" charset="-122"/>
              <a:sym typeface="Calibri" panose="020F0502020204030204" charset="0"/>
            </a:endParaRPr>
          </a:p>
          <a:p>
            <a:pPr marL="457200" indent="-457200">
              <a:buAutoNum type="arabicPeriod"/>
            </a:pPr>
            <a:r>
              <a:rPr lang="zh-CN" altLang="en-US" sz="2200" dirty="0">
                <a:latin typeface="微软雅黑" panose="020B0503020204020204" pitchFamily="34" charset="-122"/>
                <a:ea typeface="微软雅黑" panose="020B0503020204020204" pitchFamily="34" charset="-122"/>
                <a:sym typeface="Calibri" panose="020F0502020204030204" charset="0"/>
              </a:rPr>
              <a:t>无限大模型累计因子的验证</a:t>
            </a:r>
            <a:endParaRPr lang="en-US" altLang="zh-CN" sz="2200" dirty="0">
              <a:latin typeface="微软雅黑" panose="020B0503020204020204" pitchFamily="34" charset="-122"/>
              <a:ea typeface="微软雅黑" panose="020B0503020204020204" pitchFamily="34" charset="-122"/>
              <a:sym typeface="Calibri" panose="020F0502020204030204" charset="0"/>
            </a:endParaRPr>
          </a:p>
          <a:p>
            <a:pPr marL="457200" indent="-457200">
              <a:buAutoNum type="arabicPeriod"/>
            </a:pPr>
            <a:endParaRPr lang="en-US" altLang="zh-CN" sz="2200" dirty="0">
              <a:latin typeface="微软雅黑" panose="020B0503020204020204" pitchFamily="34" charset="-122"/>
              <a:ea typeface="微软雅黑" panose="020B0503020204020204" pitchFamily="34" charset="-122"/>
              <a:sym typeface="Calibri" panose="020F0502020204030204" charset="0"/>
            </a:endParaRPr>
          </a:p>
          <a:p>
            <a:pPr marL="457200" indent="-457200">
              <a:buFont typeface="Arial" panose="02080604020202020204" pitchFamily="34" charset="0"/>
              <a:buAutoNum type="arabicPeriod"/>
            </a:pPr>
            <a:r>
              <a:rPr lang="zh-CN" altLang="en-US" sz="2200" dirty="0">
                <a:latin typeface="微软雅黑" panose="020B0503020204020204" pitchFamily="34" charset="-122"/>
                <a:ea typeface="微软雅黑" panose="020B0503020204020204" pitchFamily="34" charset="-122"/>
              </a:rPr>
              <a:t>不同材料、厚度、测量距离累计因子</a:t>
            </a:r>
            <a:endParaRPr lang="en-US" altLang="zh-CN" sz="2200" dirty="0">
              <a:latin typeface="微软雅黑" panose="020B0503020204020204" pitchFamily="34" charset="-122"/>
              <a:ea typeface="微软雅黑" panose="020B0503020204020204" pitchFamily="34" charset="-122"/>
            </a:endParaRPr>
          </a:p>
          <a:p>
            <a:pPr marL="457200" indent="-457200">
              <a:buFont typeface="Arial" panose="02080604020202020204" pitchFamily="34" charset="0"/>
              <a:buAutoNum type="arabicPeriod"/>
            </a:pPr>
            <a:endParaRPr lang="en-US" altLang="zh-CN" sz="2200" dirty="0">
              <a:latin typeface="微软雅黑" panose="020B0503020204020204" pitchFamily="34" charset="-122"/>
              <a:ea typeface="微软雅黑" panose="020B0503020204020204" pitchFamily="34" charset="-122"/>
            </a:endParaRPr>
          </a:p>
          <a:p>
            <a:pPr marL="457200" indent="-457200">
              <a:buFont typeface="Arial" panose="02080604020202020204" pitchFamily="34" charset="0"/>
              <a:buAutoNum type="arabicPeriod"/>
            </a:pPr>
            <a:r>
              <a:rPr lang="zh-CN" sz="2200" dirty="0">
                <a:latin typeface="微软雅黑" panose="020B0503020204020204" pitchFamily="34" charset="-122"/>
                <a:ea typeface="微软雅黑" panose="020B0503020204020204" pitchFamily="34" charset="-122"/>
              </a:rPr>
              <a:t>得到有限均匀介质累计因子的参考值，并通过拟合等手段给出经验公式</a:t>
            </a:r>
            <a:endParaRPr lang="zh-CN" sz="2200" dirty="0">
              <a:latin typeface="微软雅黑" panose="020B0503020204020204" pitchFamily="34" charset="-122"/>
              <a:ea typeface="微软雅黑" panose="020B0503020204020204" pitchFamily="34" charset="-122"/>
            </a:endParaRPr>
          </a:p>
          <a:p>
            <a:pPr marL="457200" indent="-457200">
              <a:buFont typeface="Arial" panose="02080604020202020204" pitchFamily="34" charset="0"/>
              <a:buAutoNum type="arabicPeriod"/>
            </a:pPr>
            <a:endParaRPr lang="zh-CN" altLang="en-US" sz="2200" dirty="0">
              <a:latin typeface="微软雅黑" panose="020B0503020204020204" pitchFamily="34" charset="-122"/>
              <a:ea typeface="微软雅黑" panose="020B0503020204020204" pitchFamily="34" charset="-122"/>
              <a:sym typeface="Calibri" panose="020F0502020204030204" charset="0"/>
            </a:endParaRPr>
          </a:p>
          <a:p>
            <a:pPr marL="457200" indent="-457200">
              <a:buAutoNum type="arabicPeriod"/>
            </a:pPr>
            <a:r>
              <a:rPr lang="zh-CN" altLang="en-US" sz="2200" dirty="0">
                <a:latin typeface="微软雅黑" panose="020B0503020204020204" pitchFamily="34" charset="-122"/>
                <a:ea typeface="微软雅黑" panose="020B0503020204020204" pitchFamily="34" charset="-122"/>
                <a:sym typeface="+mn-ea"/>
              </a:rPr>
              <a:t>对实际伽玛辐射屏蔽材料给出合理具体的参考</a:t>
            </a:r>
            <a:endParaRPr lang="en-US" altLang="zh-CN" sz="2200" dirty="0">
              <a:latin typeface="微软雅黑" panose="020B0503020204020204" pitchFamily="34" charset="-122"/>
              <a:ea typeface="微软雅黑" panose="020B0503020204020204" pitchFamily="34" charset="-122"/>
            </a:endParaRPr>
          </a:p>
          <a:p>
            <a:pPr marL="457200" indent="-457200">
              <a:buAutoNum type="arabicPeriod"/>
            </a:pPr>
            <a:endParaRPr lang="zh-CN" altLang="en-US" sz="2200" dirty="0">
              <a:latin typeface="微软雅黑" panose="020B0503020204020204" pitchFamily="34" charset="-122"/>
              <a:ea typeface="微软雅黑" panose="020B0503020204020204" pitchFamily="34" charset="-122"/>
              <a:sym typeface="Calibri" panose="020F050202020403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a:xfrm>
            <a:off x="6876160" y="6165190"/>
            <a:ext cx="2133600" cy="365125"/>
          </a:xfrm>
        </p:spPr>
        <p:txBody>
          <a:bodyPr/>
          <a:lstStyle/>
          <a:p>
            <a:pPr lvl="0"/>
            <a:fld id="{9A0DB2DC-4C9A-4742-B13C-FB6460FD3503}" type="slidenum">
              <a:rPr lang="zh-CN" altLang="en-US" sz="2000" smtClean="0">
                <a:solidFill>
                  <a:schemeClr val="tx1"/>
                </a:solidFill>
                <a:latin typeface="Cambria Math" panose="02040503050406030204" pitchFamily="18" charset="0"/>
              </a:rPr>
            </a:fld>
            <a:endParaRPr lang="zh-CN" altLang="en-US" sz="2000" dirty="0">
              <a:solidFill>
                <a:schemeClr val="tx1"/>
              </a:solidFill>
              <a:latin typeface="Cambria Math" panose="02040503050406030204" pitchFamily="18" charset="0"/>
            </a:endParaRPr>
          </a:p>
        </p:txBody>
      </p:sp>
      <p:sp>
        <p:nvSpPr>
          <p:cNvPr id="2" name="文本框 1"/>
          <p:cNvSpPr txBox="1"/>
          <p:nvPr/>
        </p:nvSpPr>
        <p:spPr>
          <a:xfrm>
            <a:off x="323705" y="1583427"/>
            <a:ext cx="3816265" cy="4437753"/>
          </a:xfrm>
          <a:prstGeom prst="rect">
            <a:avLst/>
          </a:prstGeom>
          <a:noFill/>
        </p:spPr>
        <p:txBody>
          <a:bodyPr wrap="square" rtlCol="0">
            <a:spAutoFit/>
          </a:bodyPr>
          <a:lstStyle/>
          <a:p>
            <a:pPr>
              <a:lnSpc>
                <a:spcPct val="150000"/>
              </a:lnSpc>
            </a:pP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蒙特卡洛程序包</a:t>
            </a:r>
            <a:r>
              <a:rPr lang="en-US" altLang="zh-CN" sz="2400" dirty="0">
                <a:solidFill>
                  <a:srgbClr val="FF0000"/>
                </a:solidFill>
                <a:latin typeface="黑体" panose="02010609060101010101" pitchFamily="49" charset="-122"/>
                <a:ea typeface="黑体" panose="02010609060101010101" pitchFamily="49" charset="-122"/>
              </a:rPr>
              <a:t>Geant4</a:t>
            </a:r>
            <a:r>
              <a:rPr lang="zh-CN" altLang="zh-CN" sz="2400" dirty="0">
                <a:latin typeface="黑体" panose="02010609060101010101" pitchFamily="49" charset="-122"/>
                <a:ea typeface="黑体" panose="02010609060101010101" pitchFamily="49" charset="-122"/>
              </a:rPr>
              <a:t>可以用来模拟多种粒子与物质的相互作用。</a:t>
            </a:r>
            <a:endParaRPr lang="en-US" altLang="zh-CN" sz="2400" dirty="0">
              <a:latin typeface="黑体" panose="02010609060101010101" pitchFamily="49" charset="-122"/>
              <a:ea typeface="黑体" panose="02010609060101010101" pitchFamily="49" charset="-122"/>
            </a:endParaRPr>
          </a:p>
          <a:p>
            <a:pPr>
              <a:lnSpc>
                <a:spcPct val="150000"/>
              </a:lnSpc>
            </a:pPr>
            <a:endParaRPr lang="en-US" altLang="zh-CN" sz="2400" dirty="0">
              <a:latin typeface="黑体" panose="02010609060101010101" pitchFamily="49" charset="-122"/>
              <a:ea typeface="黑体" panose="02010609060101010101" pitchFamily="49" charset="-122"/>
            </a:endParaRPr>
          </a:p>
          <a:p>
            <a:pPr>
              <a:lnSpc>
                <a:spcPct val="150000"/>
              </a:lnSpc>
            </a:pP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仿照真实的物理实验场景，通过各种物理反应过程截面的蒙特卡罗抽样来模拟真实的物理过程。</a:t>
            </a:r>
            <a:endParaRPr lang="zh-CN" altLang="en-US" sz="2400" dirty="0">
              <a:latin typeface="黑体" panose="02010609060101010101" pitchFamily="49" charset="-122"/>
              <a:ea typeface="黑体" panose="02010609060101010101" pitchFamily="49" charset="-122"/>
            </a:endParaRPr>
          </a:p>
        </p:txBody>
      </p:sp>
      <p:pic>
        <p:nvPicPr>
          <p:cNvPr id="7" name="图片 6"/>
          <p:cNvPicPr/>
          <p:nvPr/>
        </p:nvPicPr>
        <p:blipFill rotWithShape="1">
          <a:blip r:embed="rId1"/>
          <a:srcRect r="827"/>
          <a:stretch>
            <a:fillRect/>
          </a:stretch>
        </p:blipFill>
        <p:spPr bwMode="auto">
          <a:xfrm>
            <a:off x="4788015" y="817368"/>
            <a:ext cx="3528245" cy="4824336"/>
          </a:xfrm>
          <a:prstGeom prst="rect">
            <a:avLst/>
          </a:prstGeom>
          <a:ln>
            <a:noFill/>
          </a:ln>
        </p:spPr>
      </p:pic>
      <p:sp>
        <p:nvSpPr>
          <p:cNvPr id="3" name="文本框 2"/>
          <p:cNvSpPr txBox="1"/>
          <p:nvPr/>
        </p:nvSpPr>
        <p:spPr>
          <a:xfrm>
            <a:off x="4788015" y="5855966"/>
            <a:ext cx="3888270" cy="369332"/>
          </a:xfrm>
          <a:prstGeom prst="rect">
            <a:avLst/>
          </a:prstGeom>
          <a:noFill/>
        </p:spPr>
        <p:txBody>
          <a:bodyPr wrap="square" rtlCol="0">
            <a:spAutoFit/>
          </a:bodyPr>
          <a:lstStyle/>
          <a:p>
            <a:r>
              <a:rPr lang="en-US" altLang="zh-CN" dirty="0"/>
              <a:t>Geant4</a:t>
            </a:r>
            <a:r>
              <a:rPr lang="zh-CN" altLang="zh-CN" dirty="0"/>
              <a:t>中运行一个案例的流程图</a:t>
            </a:r>
            <a:endParaRPr lang="zh-CN" altLang="en-US" dirty="0"/>
          </a:p>
        </p:txBody>
      </p:sp>
      <p:sp>
        <p:nvSpPr>
          <p:cNvPr id="4" name="文本框 3"/>
          <p:cNvSpPr txBox="1"/>
          <p:nvPr/>
        </p:nvSpPr>
        <p:spPr>
          <a:xfrm>
            <a:off x="323704" y="836820"/>
            <a:ext cx="3269125"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研究方案</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3704" y="836820"/>
            <a:ext cx="3269125"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研究方案</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1" name="内容占位符 2"/>
          <p:cNvSpPr txBox="1"/>
          <p:nvPr/>
        </p:nvSpPr>
        <p:spPr>
          <a:xfrm>
            <a:off x="323849" y="1568450"/>
            <a:ext cx="7848401" cy="563880"/>
          </a:xfrm>
          <a:prstGeom prst="rect">
            <a:avLst/>
          </a:prstGeom>
          <a:noFill/>
          <a:ln w="9525">
            <a:noFill/>
          </a:ln>
        </p:spPr>
        <p:txBody>
          <a:bodyPr vert="horz">
            <a:noAutofit/>
          </a:bodyPr>
          <a:lstStyle>
            <a:lvl1pPr marL="342900" lvl="0" indent="-342900" algn="l" defTabSz="914400" eaLnBrk="1" fontAlgn="base" latinLnBrk="0" hangingPunct="1">
              <a:lnSpc>
                <a:spcPct val="100000"/>
              </a:lnSpc>
              <a:spcBef>
                <a:spcPct val="20000"/>
              </a:spcBef>
              <a:buFont typeface="Arial" panose="0208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80604020202020204" pitchFamily="34" charset="0"/>
              <a:buChar char="–"/>
              <a:defRPr sz="2800" kern="1200">
                <a:solidFill>
                  <a:schemeClr val="tx1"/>
                </a:solidFill>
                <a:latin typeface="Calibri" panose="020F0502020204030204" charset="0"/>
                <a:ea typeface="宋体"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80604020202020204" pitchFamily="34" charset="0"/>
              <a:buChar char="•"/>
              <a:defRPr sz="2400" kern="1200">
                <a:solidFill>
                  <a:schemeClr val="tx1"/>
                </a:solidFill>
                <a:latin typeface="Calibri" panose="020F0502020204030204" charset="0"/>
                <a:ea typeface="宋体"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9pPr>
          </a:lstStyle>
          <a:p>
            <a:pPr marL="0" indent="0">
              <a:spcAft>
                <a:spcPts val="0"/>
              </a:spcAft>
              <a:buFont typeface="Arial" panose="02080604020202020204" pitchFamily="34" charset="0"/>
              <a:buNone/>
            </a:pPr>
            <a:r>
              <a:rPr lang="en-US" altLang="zh-CN" sz="2200" b="1" dirty="0">
                <a:latin typeface="微软雅黑" panose="020B0503020204020204" pitchFamily="34" charset="-122"/>
                <a:ea typeface="微软雅黑" panose="020B0503020204020204" pitchFamily="34" charset="-122"/>
              </a:rPr>
              <a:t>1. </a:t>
            </a:r>
            <a:r>
              <a:rPr lang="zh-CN" altLang="en-US" sz="2200" b="1" dirty="0">
                <a:latin typeface="微软雅黑" panose="020B0503020204020204" pitchFamily="34" charset="-122"/>
                <a:ea typeface="微软雅黑" panose="020B0503020204020204" pitchFamily="34" charset="-122"/>
                <a:sym typeface="+mn-ea"/>
              </a:rPr>
              <a:t>结合实验结果</a:t>
            </a:r>
            <a:r>
              <a:rPr lang="zh-CN" altLang="en-US" sz="2200" b="1" dirty="0">
                <a:latin typeface="微软雅黑" panose="020B0503020204020204" pitchFamily="34" charset="-122"/>
                <a:ea typeface="微软雅黑" panose="020B0503020204020204" pitchFamily="34" charset="-122"/>
              </a:rPr>
              <a:t>验证</a:t>
            </a:r>
            <a:r>
              <a:rPr lang="en-US" altLang="zh-CN" sz="2200" b="1" dirty="0">
                <a:latin typeface="微软雅黑" panose="020B0503020204020204" pitchFamily="34" charset="-122"/>
                <a:ea typeface="微软雅黑" panose="020B0503020204020204" pitchFamily="34" charset="-122"/>
              </a:rPr>
              <a:t>Geant4</a:t>
            </a:r>
            <a:r>
              <a:rPr lang="zh-CN" altLang="en-US" sz="2200" b="1" dirty="0">
                <a:latin typeface="微软雅黑" panose="020B0503020204020204" pitchFamily="34" charset="-122"/>
                <a:ea typeface="宋体" pitchFamily="2" charset="-122"/>
              </a:rPr>
              <a:t>结果可靠性</a:t>
            </a:r>
            <a:endParaRPr lang="zh-CN" altLang="en-US" sz="2200" b="1" dirty="0">
              <a:latin typeface="微软雅黑" panose="020B0503020204020204" pitchFamily="34" charset="-122"/>
              <a:ea typeface="宋体" pitchFamily="2" charset="-122"/>
            </a:endParaRPr>
          </a:p>
        </p:txBody>
      </p:sp>
      <p:pic>
        <p:nvPicPr>
          <p:cNvPr id="17410" name="图片 1"/>
          <p:cNvPicPr>
            <a:picLocks noChangeAspect="1"/>
          </p:cNvPicPr>
          <p:nvPr/>
        </p:nvPicPr>
        <p:blipFill>
          <a:blip r:embed="rId1"/>
          <a:stretch>
            <a:fillRect/>
          </a:stretch>
        </p:blipFill>
        <p:spPr>
          <a:xfrm>
            <a:off x="342900" y="2132013"/>
            <a:ext cx="8458200" cy="4268787"/>
          </a:xfrm>
          <a:prstGeom prst="rect">
            <a:avLst/>
          </a:prstGeom>
          <a:noFill/>
          <a:ln w="9525">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3704" y="836820"/>
            <a:ext cx="3269125"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研究方案</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1" name="内容占位符 2"/>
          <p:cNvSpPr txBox="1"/>
          <p:nvPr/>
        </p:nvSpPr>
        <p:spPr>
          <a:xfrm>
            <a:off x="323849" y="1568450"/>
            <a:ext cx="7848401" cy="563880"/>
          </a:xfrm>
          <a:prstGeom prst="rect">
            <a:avLst/>
          </a:prstGeom>
          <a:noFill/>
          <a:ln w="9525">
            <a:noFill/>
          </a:ln>
        </p:spPr>
        <p:txBody>
          <a:bodyPr vert="horz">
            <a:noAutofit/>
          </a:bodyPr>
          <a:lstStyle>
            <a:lvl1pPr marL="342900" lvl="0" indent="-342900" algn="l" defTabSz="914400" eaLnBrk="1" fontAlgn="base" latinLnBrk="0" hangingPunct="1">
              <a:lnSpc>
                <a:spcPct val="100000"/>
              </a:lnSpc>
              <a:spcBef>
                <a:spcPct val="20000"/>
              </a:spcBef>
              <a:buFont typeface="Arial" panose="0208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80604020202020204" pitchFamily="34" charset="0"/>
              <a:buChar char="–"/>
              <a:defRPr sz="2800" kern="1200">
                <a:solidFill>
                  <a:schemeClr val="tx1"/>
                </a:solidFill>
                <a:latin typeface="Calibri" panose="020F0502020204030204" charset="0"/>
                <a:ea typeface="宋体"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80604020202020204" pitchFamily="34" charset="0"/>
              <a:buChar char="•"/>
              <a:defRPr sz="2400" kern="1200">
                <a:solidFill>
                  <a:schemeClr val="tx1"/>
                </a:solidFill>
                <a:latin typeface="Calibri" panose="020F0502020204030204" charset="0"/>
                <a:ea typeface="宋体"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9pPr>
          </a:lstStyle>
          <a:p>
            <a:pPr marL="0" indent="0">
              <a:spcAft>
                <a:spcPts val="0"/>
              </a:spcAft>
              <a:buFont typeface="Arial" panose="02080604020202020204" pitchFamily="34" charset="0"/>
              <a:buNone/>
            </a:pPr>
            <a:r>
              <a:rPr lang="en-US" altLang="zh-CN" sz="2200" b="1" dirty="0">
                <a:latin typeface="微软雅黑" panose="020B0503020204020204" pitchFamily="34" charset="-122"/>
                <a:ea typeface="微软雅黑" panose="020B0503020204020204" pitchFamily="34" charset="-122"/>
              </a:rPr>
              <a:t>1. </a:t>
            </a:r>
            <a:r>
              <a:rPr lang="zh-CN" altLang="en-US" sz="2200" b="1" dirty="0">
                <a:latin typeface="微软雅黑" panose="020B0503020204020204" pitchFamily="34" charset="-122"/>
                <a:ea typeface="微软雅黑" panose="020B0503020204020204" pitchFamily="34" charset="-122"/>
              </a:rPr>
              <a:t>结合实验结果验证</a:t>
            </a:r>
            <a:r>
              <a:rPr lang="en-US" altLang="zh-CN" sz="2200" b="1" dirty="0">
                <a:latin typeface="微软雅黑" panose="020B0503020204020204" pitchFamily="34" charset="-122"/>
                <a:ea typeface="微软雅黑" panose="020B0503020204020204" pitchFamily="34" charset="-122"/>
              </a:rPr>
              <a:t>Geant4</a:t>
            </a:r>
            <a:r>
              <a:rPr lang="zh-CN" altLang="en-US" sz="2200" b="1" dirty="0">
                <a:latin typeface="微软雅黑" panose="020B0503020204020204" pitchFamily="34" charset="-122"/>
                <a:ea typeface="宋体" pitchFamily="2" charset="-122"/>
              </a:rPr>
              <a:t>结果可靠性</a:t>
            </a:r>
            <a:endParaRPr lang="zh-CN" altLang="en-US" sz="2200" b="1" dirty="0">
              <a:latin typeface="微软雅黑" panose="020B0503020204020204" pitchFamily="34" charset="-122"/>
              <a:ea typeface="宋体" pitchFamily="2" charset="-122"/>
            </a:endParaRPr>
          </a:p>
        </p:txBody>
      </p:sp>
      <p:sp>
        <p:nvSpPr>
          <p:cNvPr id="2" name="文本框 1"/>
          <p:cNvSpPr txBox="1"/>
          <p:nvPr/>
        </p:nvSpPr>
        <p:spPr>
          <a:xfrm>
            <a:off x="4932045" y="1916430"/>
            <a:ext cx="4126230" cy="2399665"/>
          </a:xfrm>
          <a:prstGeom prst="rect">
            <a:avLst/>
          </a:prstGeom>
          <a:noFill/>
        </p:spPr>
        <p:txBody>
          <a:bodyPr wrap="square" rtlCol="0">
            <a:spAutoFit/>
          </a:bodyPr>
          <a:lstStyle/>
          <a:p>
            <a:pPr>
              <a:lnSpc>
                <a:spcPct val="150000"/>
              </a:lnSpc>
            </a:pPr>
            <a:r>
              <a:rPr lang="en-US" altLang="zh-CN" sz="1600" dirty="0"/>
              <a:t>       </a:t>
            </a:r>
            <a:r>
              <a:rPr lang="zh-CN" altLang="en-US" sz="2000" dirty="0">
                <a:latin typeface="黑体" panose="02010609060101010101" pitchFamily="49" charset="-122"/>
                <a:ea typeface="黑体" panose="02010609060101010101" pitchFamily="49" charset="-122"/>
              </a:rPr>
              <a:t>通过</a:t>
            </a:r>
            <a:r>
              <a:rPr lang="zh-CN" altLang="en-US" sz="2000" dirty="0">
                <a:solidFill>
                  <a:srgbClr val="FF0000"/>
                </a:solidFill>
                <a:latin typeface="黑体" panose="02010609060101010101" pitchFamily="49" charset="-122"/>
                <a:ea typeface="黑体" panose="02010609060101010101" pitchFamily="49" charset="-122"/>
              </a:rPr>
              <a:t>利用现有实验条件进行实验、在</a:t>
            </a:r>
            <a:r>
              <a:rPr lang="en-US" altLang="zh-CN" sz="2000" dirty="0">
                <a:solidFill>
                  <a:srgbClr val="FF0000"/>
                </a:solidFill>
                <a:latin typeface="黑体" panose="02010609060101010101" pitchFamily="49" charset="-122"/>
                <a:ea typeface="黑体" panose="02010609060101010101" pitchFamily="49" charset="-122"/>
              </a:rPr>
              <a:t>geant4</a:t>
            </a:r>
            <a:r>
              <a:rPr lang="zh-CN" altLang="en-US" sz="2000" dirty="0">
                <a:solidFill>
                  <a:srgbClr val="FF0000"/>
                </a:solidFill>
                <a:latin typeface="黑体" panose="02010609060101010101" pitchFamily="49" charset="-122"/>
                <a:ea typeface="黑体" panose="02010609060101010101" pitchFamily="49" charset="-122"/>
              </a:rPr>
              <a:t>中进行模拟</a:t>
            </a:r>
            <a:r>
              <a:rPr lang="zh-CN" altLang="en-US" sz="2000" dirty="0">
                <a:latin typeface="黑体" panose="02010609060101010101" pitchFamily="49" charset="-122"/>
                <a:ea typeface="黑体" panose="02010609060101010101" pitchFamily="49" charset="-122"/>
              </a:rPr>
              <a:t>，将实验结果、模拟结果分别与标准结果进行比较，确定</a:t>
            </a:r>
            <a:r>
              <a:rPr lang="en-US" altLang="zh-CN" sz="2000" dirty="0">
                <a:latin typeface="黑体" panose="02010609060101010101" pitchFamily="49" charset="-122"/>
                <a:ea typeface="黑体" panose="02010609060101010101" pitchFamily="49" charset="-122"/>
              </a:rPr>
              <a:t>Geant4</a:t>
            </a:r>
            <a:r>
              <a:rPr lang="zh-CN" altLang="en-US" sz="2000" dirty="0">
                <a:latin typeface="黑体" panose="02010609060101010101" pitchFamily="49" charset="-122"/>
                <a:ea typeface="黑体" panose="02010609060101010101" pitchFamily="49" charset="-122"/>
              </a:rPr>
              <a:t>模拟的可靠性以及所用模型的合理性</a:t>
            </a:r>
            <a:r>
              <a:rPr lang="zh-CN" altLang="en-US" sz="1600" dirty="0">
                <a:latin typeface="黑体" panose="02010609060101010101" pitchFamily="49" charset="-122"/>
                <a:ea typeface="黑体" panose="02010609060101010101" pitchFamily="49" charset="-122"/>
              </a:rPr>
              <a:t>。</a:t>
            </a:r>
            <a:endParaRPr lang="zh-CN" altLang="en-US" sz="1600" dirty="0">
              <a:latin typeface="黑体" panose="02010609060101010101" pitchFamily="49" charset="-122"/>
              <a:ea typeface="黑体" panose="02010609060101010101" pitchFamily="49" charset="-122"/>
            </a:endParaRPr>
          </a:p>
        </p:txBody>
      </p:sp>
      <p:pic>
        <p:nvPicPr>
          <p:cNvPr id="17410" name="图片 1"/>
          <p:cNvPicPr>
            <a:picLocks noChangeAspect="1"/>
          </p:cNvPicPr>
          <p:nvPr/>
        </p:nvPicPr>
        <p:blipFill>
          <a:blip r:embed="rId1"/>
          <a:stretch>
            <a:fillRect/>
          </a:stretch>
        </p:blipFill>
        <p:spPr>
          <a:xfrm>
            <a:off x="395605" y="1988820"/>
            <a:ext cx="4443730" cy="2242820"/>
          </a:xfrm>
          <a:prstGeom prst="rect">
            <a:avLst/>
          </a:prstGeom>
          <a:noFill/>
          <a:ln w="9525">
            <a:noFill/>
          </a:ln>
        </p:spPr>
      </p:pic>
      <p:pic>
        <p:nvPicPr>
          <p:cNvPr id="3" name="图片 2"/>
          <p:cNvPicPr>
            <a:picLocks noChangeAspect="1"/>
          </p:cNvPicPr>
          <p:nvPr/>
        </p:nvPicPr>
        <p:blipFill>
          <a:blip r:embed="rId2"/>
          <a:stretch>
            <a:fillRect/>
          </a:stretch>
        </p:blipFill>
        <p:spPr>
          <a:xfrm>
            <a:off x="828040" y="4364990"/>
            <a:ext cx="3385185" cy="2181860"/>
          </a:xfrm>
          <a:prstGeom prst="rect">
            <a:avLst/>
          </a:prstGeom>
        </p:spPr>
      </p:pic>
      <p:pic>
        <p:nvPicPr>
          <p:cNvPr id="4" name="图片 3"/>
          <p:cNvPicPr>
            <a:picLocks noChangeAspect="1"/>
          </p:cNvPicPr>
          <p:nvPr/>
        </p:nvPicPr>
        <p:blipFill>
          <a:blip r:embed="rId3"/>
          <a:stretch>
            <a:fillRect/>
          </a:stretch>
        </p:blipFill>
        <p:spPr>
          <a:xfrm>
            <a:off x="4816475" y="4364990"/>
            <a:ext cx="3355975" cy="22021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3704" y="836820"/>
            <a:ext cx="3269125"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研究方案</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1" name="内容占位符 2"/>
          <p:cNvSpPr txBox="1"/>
          <p:nvPr/>
        </p:nvSpPr>
        <p:spPr>
          <a:xfrm>
            <a:off x="323849" y="1568450"/>
            <a:ext cx="7848401" cy="563880"/>
          </a:xfrm>
          <a:prstGeom prst="rect">
            <a:avLst/>
          </a:prstGeom>
          <a:noFill/>
          <a:ln w="9525">
            <a:noFill/>
          </a:ln>
        </p:spPr>
        <p:txBody>
          <a:bodyPr vert="horz">
            <a:noAutofit/>
          </a:bodyPr>
          <a:lstStyle>
            <a:lvl1pPr marL="342900" lvl="0" indent="-342900" algn="l" defTabSz="914400" eaLnBrk="1" fontAlgn="base" latinLnBrk="0" hangingPunct="1">
              <a:lnSpc>
                <a:spcPct val="100000"/>
              </a:lnSpc>
              <a:spcBef>
                <a:spcPct val="20000"/>
              </a:spcBef>
              <a:buFont typeface="Arial" panose="0208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80604020202020204" pitchFamily="34" charset="0"/>
              <a:buChar char="–"/>
              <a:defRPr sz="2800" kern="1200">
                <a:solidFill>
                  <a:schemeClr val="tx1"/>
                </a:solidFill>
                <a:latin typeface="Calibri" panose="020F0502020204030204" charset="0"/>
                <a:ea typeface="宋体"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80604020202020204" pitchFamily="34" charset="0"/>
              <a:buChar char="•"/>
              <a:defRPr sz="2400" kern="1200">
                <a:solidFill>
                  <a:schemeClr val="tx1"/>
                </a:solidFill>
                <a:latin typeface="Calibri" panose="020F0502020204030204" charset="0"/>
                <a:ea typeface="宋体"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9pPr>
          </a:lstStyle>
          <a:p>
            <a:pPr marL="0" indent="0">
              <a:spcAft>
                <a:spcPts val="0"/>
              </a:spcAft>
              <a:buFont typeface="Arial" panose="02080604020202020204" pitchFamily="34" charset="0"/>
              <a:buNone/>
            </a:pPr>
            <a:r>
              <a:rPr lang="en-US" altLang="zh-CN" sz="2200" b="1" dirty="0">
                <a:latin typeface="微软雅黑" panose="020B0503020204020204" pitchFamily="34" charset="-122"/>
                <a:ea typeface="微软雅黑" panose="020B0503020204020204" pitchFamily="34" charset="-122"/>
              </a:rPr>
              <a:t>2. </a:t>
            </a:r>
            <a:r>
              <a:rPr lang="zh-CN" altLang="en-US" sz="2200" b="1" dirty="0">
                <a:latin typeface="微软雅黑" panose="020B0503020204020204" pitchFamily="34" charset="-122"/>
                <a:ea typeface="宋体" pitchFamily="2" charset="-122"/>
              </a:rPr>
              <a:t>模拟计算</a:t>
            </a:r>
            <a:r>
              <a:rPr lang="zh-CN" altLang="en-US" sz="2200" b="1" dirty="0">
                <a:latin typeface="微软雅黑" panose="020B0503020204020204" pitchFamily="34" charset="-122"/>
                <a:ea typeface="微软雅黑" panose="020B0503020204020204" pitchFamily="34" charset="-122"/>
                <a:sym typeface="+mn-ea"/>
              </a:rPr>
              <a:t>不同材料物质、厚度累计因子</a:t>
            </a:r>
            <a:endParaRPr lang="zh-CN" altLang="en-US" sz="22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467080" y="4869074"/>
            <a:ext cx="8208570" cy="1568450"/>
          </a:xfrm>
          <a:prstGeom prst="rect">
            <a:avLst/>
          </a:prstGeom>
          <a:noFill/>
        </p:spPr>
        <p:txBody>
          <a:bodyPr wrap="square" rtlCol="0">
            <a:spAutoFit/>
          </a:bodyPr>
          <a:lstStyle/>
          <a:p>
            <a:pPr>
              <a:lnSpc>
                <a:spcPct val="150000"/>
              </a:lnSpc>
            </a:pPr>
            <a:r>
              <a:rPr lang="zh-CN" altLang="en-US" sz="24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选用</a:t>
            </a:r>
            <a:r>
              <a:rPr lang="zh-CN" altLang="en-US" sz="2000" dirty="0">
                <a:solidFill>
                  <a:srgbClr val="FF0000"/>
                </a:solidFill>
                <a:latin typeface="黑体" panose="02010609060101010101" pitchFamily="49" charset="-122"/>
                <a:ea typeface="黑体" panose="02010609060101010101" pitchFamily="49" charset="-122"/>
              </a:rPr>
              <a:t>不同的材料</a:t>
            </a:r>
            <a:r>
              <a:rPr lang="zh-CN" altLang="en-US" sz="2000" dirty="0">
                <a:latin typeface="黑体" panose="02010609060101010101" pitchFamily="49" charset="-122"/>
                <a:ea typeface="黑体" panose="02010609060101010101" pitchFamily="49" charset="-122"/>
              </a:rPr>
              <a:t>（空气、水、铝、铁、铅、人体球等）</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根据</a:t>
            </a:r>
            <a:r>
              <a:rPr lang="en-US" altLang="zh-CN" sz="2000" dirty="0">
                <a:latin typeface="黑体" panose="02010609060101010101" pitchFamily="49" charset="-122"/>
                <a:ea typeface="黑体" panose="02010609060101010101" pitchFamily="49" charset="-122"/>
              </a:rPr>
              <a:t>Geant4</a:t>
            </a:r>
            <a:r>
              <a:rPr lang="zh-CN" altLang="en-US" sz="2000" dirty="0">
                <a:latin typeface="黑体" panose="02010609060101010101" pitchFamily="49" charset="-122"/>
                <a:ea typeface="黑体" panose="02010609060101010101" pitchFamily="49" charset="-122"/>
              </a:rPr>
              <a:t>所返回的能量沉积结果，</a:t>
            </a:r>
            <a:r>
              <a:rPr lang="zh-CN" sz="2000" dirty="0">
                <a:solidFill>
                  <a:srgbClr val="FF0000"/>
                </a:solidFill>
                <a:latin typeface="黑体" panose="02010609060101010101" pitchFamily="49" charset="-122"/>
                <a:ea typeface="黑体" panose="02010609060101010101" pitchFamily="49" charset="-122"/>
              </a:rPr>
              <a:t>计算对应的累计因子</a:t>
            </a:r>
            <a:r>
              <a:rPr lang="zh-CN" altLang="en-US" sz="2000" dirty="0">
                <a:latin typeface="黑体" panose="02010609060101010101" pitchFamily="49" charset="-122"/>
                <a:ea typeface="黑体" panose="02010609060101010101" pitchFamily="49" charset="-122"/>
              </a:rPr>
              <a:t>。将模拟计算的结果与标准参考值做比值，寻找变化规律。</a:t>
            </a:r>
            <a:endParaRPr lang="zh-CN" altLang="en-US" sz="2400"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1"/>
          <a:stretch>
            <a:fillRect/>
          </a:stretch>
        </p:blipFill>
        <p:spPr>
          <a:xfrm>
            <a:off x="4500245" y="2276475"/>
            <a:ext cx="3715385" cy="2390140"/>
          </a:xfrm>
          <a:prstGeom prst="rect">
            <a:avLst/>
          </a:prstGeom>
        </p:spPr>
      </p:pic>
      <p:pic>
        <p:nvPicPr>
          <p:cNvPr id="7" name="图片 6"/>
          <p:cNvPicPr>
            <a:picLocks noChangeAspect="1"/>
          </p:cNvPicPr>
          <p:nvPr/>
        </p:nvPicPr>
        <p:blipFill>
          <a:blip r:embed="rId2"/>
          <a:stretch>
            <a:fillRect/>
          </a:stretch>
        </p:blipFill>
        <p:spPr>
          <a:xfrm>
            <a:off x="683895" y="2276475"/>
            <a:ext cx="3707130" cy="23895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3704" y="836820"/>
            <a:ext cx="3269125"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研究方案</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1" name="内容占位符 2"/>
          <p:cNvSpPr txBox="1"/>
          <p:nvPr/>
        </p:nvSpPr>
        <p:spPr>
          <a:xfrm>
            <a:off x="323849" y="1568450"/>
            <a:ext cx="7848401" cy="563880"/>
          </a:xfrm>
          <a:prstGeom prst="rect">
            <a:avLst/>
          </a:prstGeom>
          <a:noFill/>
          <a:ln w="9525">
            <a:noFill/>
          </a:ln>
        </p:spPr>
        <p:txBody>
          <a:bodyPr vert="horz">
            <a:noAutofit/>
          </a:bodyPr>
          <a:lstStyle>
            <a:lvl1pPr marL="342900" lvl="0" indent="-342900" algn="l" defTabSz="914400" eaLnBrk="1" fontAlgn="base" latinLnBrk="0" hangingPunct="1">
              <a:lnSpc>
                <a:spcPct val="100000"/>
              </a:lnSpc>
              <a:spcBef>
                <a:spcPct val="20000"/>
              </a:spcBef>
              <a:buFont typeface="Arial" panose="0208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80604020202020204" pitchFamily="34" charset="0"/>
              <a:buChar char="–"/>
              <a:defRPr sz="2800" kern="1200">
                <a:solidFill>
                  <a:schemeClr val="tx1"/>
                </a:solidFill>
                <a:latin typeface="Calibri" panose="020F0502020204030204" charset="0"/>
                <a:ea typeface="宋体"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80604020202020204" pitchFamily="34" charset="0"/>
              <a:buChar char="•"/>
              <a:defRPr sz="2400" kern="1200">
                <a:solidFill>
                  <a:schemeClr val="tx1"/>
                </a:solidFill>
                <a:latin typeface="Calibri" panose="020F0502020204030204" charset="0"/>
                <a:ea typeface="宋体"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9pPr>
          </a:lstStyle>
          <a:p>
            <a:pPr marL="0" indent="0">
              <a:spcAft>
                <a:spcPts val="0"/>
              </a:spcAft>
              <a:buNone/>
            </a:pPr>
            <a:r>
              <a:rPr lang="en-US" altLang="zh-CN" sz="2200" b="1" dirty="0">
                <a:latin typeface="微软雅黑" panose="020B0503020204020204" pitchFamily="34" charset="-122"/>
                <a:ea typeface="微软雅黑" panose="020B0503020204020204" pitchFamily="34" charset="-122"/>
              </a:rPr>
              <a:t>3. </a:t>
            </a:r>
            <a:r>
              <a:rPr lang="zh-CN" altLang="zh-CN" sz="2400" kern="100" dirty="0">
                <a:latin typeface="黑体" panose="02010609060101010101" pitchFamily="49" charset="-122"/>
                <a:ea typeface="黑体" panose="02010609060101010101" pitchFamily="49" charset="-122"/>
                <a:cs typeface="Times New Roman" panose="02020603050405020304" pitchFamily="18" charset="0"/>
                <a:sym typeface="+mn-ea"/>
              </a:rPr>
              <a:t>不同探测距离下的累积因子</a:t>
            </a:r>
            <a:endParaRPr lang="en-US" altLang="zh-CN" sz="2200" b="1" dirty="0">
              <a:latin typeface="微软雅黑" panose="020B0503020204020204" pitchFamily="34" charset="-122"/>
              <a:ea typeface="微软雅黑" panose="020B0503020204020204" pitchFamily="34" charset="-122"/>
            </a:endParaRPr>
          </a:p>
        </p:txBody>
      </p:sp>
      <p:sp>
        <p:nvSpPr>
          <p:cNvPr id="16" name="矩形 15"/>
          <p:cNvSpPr/>
          <p:nvPr/>
        </p:nvSpPr>
        <p:spPr>
          <a:xfrm>
            <a:off x="2844165" y="5690870"/>
            <a:ext cx="3903345" cy="460375"/>
          </a:xfrm>
          <a:prstGeom prst="rect">
            <a:avLst/>
          </a:prstGeom>
        </p:spPr>
        <p:txBody>
          <a:bodyPr wrap="square">
            <a:spAutoFit/>
          </a:bodyPr>
          <a:lstStyle/>
          <a:p>
            <a:pPr algn="ctr">
              <a:lnSpc>
                <a:spcPct val="150000"/>
              </a:lnSpc>
            </a:pPr>
            <a:r>
              <a:rPr lang="zh-CN" sz="1600" kern="1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无限大平板不同探测距离累计因子变化</a:t>
            </a:r>
            <a:endParaRPr lang="zh-CN" sz="1600" kern="100"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p:txBody>
      </p:sp>
      <p:pic>
        <p:nvPicPr>
          <p:cNvPr id="2" name="图片 1"/>
          <p:cNvPicPr>
            <a:picLocks noChangeAspect="1"/>
          </p:cNvPicPr>
          <p:nvPr/>
        </p:nvPicPr>
        <p:blipFill>
          <a:blip r:embed="rId1"/>
          <a:srcRect t="48657"/>
          <a:stretch>
            <a:fillRect/>
          </a:stretch>
        </p:blipFill>
        <p:spPr>
          <a:xfrm>
            <a:off x="4643755" y="2574925"/>
            <a:ext cx="4175760" cy="3161665"/>
          </a:xfrm>
          <a:prstGeom prst="rect">
            <a:avLst/>
          </a:prstGeom>
        </p:spPr>
      </p:pic>
      <p:pic>
        <p:nvPicPr>
          <p:cNvPr id="3" name="图片 2"/>
          <p:cNvPicPr>
            <a:picLocks noChangeAspect="1"/>
          </p:cNvPicPr>
          <p:nvPr/>
        </p:nvPicPr>
        <p:blipFill>
          <a:blip r:embed="rId1"/>
          <a:srcRect b="51969"/>
          <a:stretch>
            <a:fillRect/>
          </a:stretch>
        </p:blipFill>
        <p:spPr>
          <a:xfrm>
            <a:off x="179705" y="2493010"/>
            <a:ext cx="4514850" cy="3197860"/>
          </a:xfrm>
          <a:prstGeom prst="rect">
            <a:avLst/>
          </a:prstGeom>
        </p:spPr>
      </p:pic>
      <p:sp>
        <p:nvSpPr>
          <p:cNvPr id="9" name="文本框 8"/>
          <p:cNvSpPr txBox="1"/>
          <p:nvPr/>
        </p:nvSpPr>
        <p:spPr>
          <a:xfrm>
            <a:off x="251460" y="6236970"/>
            <a:ext cx="8786495" cy="306705"/>
          </a:xfrm>
          <a:prstGeom prst="rect">
            <a:avLst/>
          </a:prstGeom>
          <a:noFill/>
        </p:spPr>
        <p:txBody>
          <a:bodyPr wrap="square" rtlCol="0">
            <a:spAutoFit/>
          </a:bodyPr>
          <a:lstStyle/>
          <a:p>
            <a:pPr algn="ctr"/>
            <a:r>
              <a:rPr lang="en-US" altLang="zh-CN" sz="1400" dirty="0">
                <a:latin typeface="+mn-ea"/>
                <a:ea typeface="+mn-ea"/>
              </a:rPr>
              <a:t>[5]</a:t>
            </a:r>
            <a:r>
              <a:rPr altLang="zh-CN" sz="1400" dirty="0">
                <a:latin typeface="+mn-ea"/>
                <a:ea typeface="+mn-ea"/>
              </a:rPr>
              <a:t>赵原, 李华, 刘立业,等. 不同计算模型对水中γ射线吸收剂量累积因子的影响[J]. 辐射防护, 2019(4).</a:t>
            </a:r>
            <a:endParaRPr altLang="zh-CN" sz="1400" dirty="0">
              <a:latin typeface="+mn-ea"/>
              <a:ea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3704" y="836820"/>
            <a:ext cx="3269125"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研究方案</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1" name="内容占位符 2"/>
          <p:cNvSpPr txBox="1"/>
          <p:nvPr/>
        </p:nvSpPr>
        <p:spPr>
          <a:xfrm>
            <a:off x="323849" y="1568450"/>
            <a:ext cx="7848401" cy="563880"/>
          </a:xfrm>
          <a:prstGeom prst="rect">
            <a:avLst/>
          </a:prstGeom>
          <a:noFill/>
          <a:ln w="9525">
            <a:noFill/>
          </a:ln>
        </p:spPr>
        <p:txBody>
          <a:bodyPr vert="horz">
            <a:noAutofit/>
          </a:bodyPr>
          <a:lstStyle>
            <a:lvl1pPr marL="342900" lvl="0" indent="-342900" algn="l" defTabSz="914400" eaLnBrk="1" fontAlgn="base" latinLnBrk="0" hangingPunct="1">
              <a:lnSpc>
                <a:spcPct val="100000"/>
              </a:lnSpc>
              <a:spcBef>
                <a:spcPct val="20000"/>
              </a:spcBef>
              <a:buFont typeface="Arial" panose="0208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80604020202020204" pitchFamily="34" charset="0"/>
              <a:buChar char="–"/>
              <a:defRPr sz="2800" kern="1200">
                <a:solidFill>
                  <a:schemeClr val="tx1"/>
                </a:solidFill>
                <a:latin typeface="Calibri" panose="020F0502020204030204" charset="0"/>
                <a:ea typeface="宋体"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80604020202020204" pitchFamily="34" charset="0"/>
              <a:buChar char="•"/>
              <a:defRPr sz="2400" kern="1200">
                <a:solidFill>
                  <a:schemeClr val="tx1"/>
                </a:solidFill>
                <a:latin typeface="Calibri" panose="020F0502020204030204" charset="0"/>
                <a:ea typeface="宋体"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9pPr>
          </a:lstStyle>
          <a:p>
            <a:pPr marL="0" indent="0">
              <a:spcAft>
                <a:spcPts val="0"/>
              </a:spcAft>
              <a:buNone/>
            </a:pPr>
            <a:r>
              <a:rPr lang="en-US" altLang="zh-CN" sz="2200" b="1" dirty="0">
                <a:latin typeface="微软雅黑" panose="020B0503020204020204" pitchFamily="34" charset="-122"/>
                <a:ea typeface="微软雅黑" panose="020B0503020204020204" pitchFamily="34" charset="-122"/>
              </a:rPr>
              <a:t>4. </a:t>
            </a:r>
            <a:r>
              <a:rPr lang="zh-CN" altLang="en-US" sz="2200" b="1" dirty="0">
                <a:latin typeface="微软雅黑" panose="020B0503020204020204" pitchFamily="34" charset="-122"/>
                <a:ea typeface="宋体" pitchFamily="2" charset="-122"/>
              </a:rPr>
              <a:t>修正</a:t>
            </a:r>
            <a:r>
              <a:rPr lang="zh-CN" altLang="zh-CN" sz="2400" kern="100" dirty="0">
                <a:latin typeface="黑体" panose="02010609060101010101" pitchFamily="49" charset="-122"/>
                <a:ea typeface="黑体" panose="02010609060101010101" pitchFamily="49" charset="-122"/>
                <a:cs typeface="Times New Roman" panose="02020603050405020304" pitchFamily="18" charset="0"/>
                <a:sym typeface="+mn-ea"/>
              </a:rPr>
              <a:t>无限大介质模型经验公式</a:t>
            </a:r>
            <a:endParaRPr lang="en-US" altLang="zh-CN" sz="2200" b="1" dirty="0">
              <a:latin typeface="微软雅黑" panose="020B0503020204020204" pitchFamily="34" charset="-122"/>
              <a:ea typeface="微软雅黑" panose="020B0503020204020204" pitchFamily="34" charset="-122"/>
            </a:endParaRPr>
          </a:p>
        </p:txBody>
      </p:sp>
      <p:pic>
        <p:nvPicPr>
          <p:cNvPr id="7" name="图片 7"/>
          <p:cNvPicPr>
            <a:picLocks noChangeAspect="1"/>
          </p:cNvPicPr>
          <p:nvPr/>
        </p:nvPicPr>
        <p:blipFill>
          <a:blip r:embed="rId1"/>
          <a:srcRect l="2602" r="61698" b="12440"/>
          <a:stretch>
            <a:fillRect/>
          </a:stretch>
        </p:blipFill>
        <p:spPr>
          <a:xfrm>
            <a:off x="251460" y="2493010"/>
            <a:ext cx="2883535" cy="2875280"/>
          </a:xfrm>
          <a:prstGeom prst="rect">
            <a:avLst/>
          </a:prstGeom>
          <a:noFill/>
          <a:ln w="9525">
            <a:noFill/>
          </a:ln>
        </p:spPr>
      </p:pic>
      <p:graphicFrame>
        <p:nvGraphicFramePr>
          <p:cNvPr id="19461" name="对象 6"/>
          <p:cNvGraphicFramePr>
            <a:graphicFrameLocks noChangeAspect="1"/>
          </p:cNvGraphicFramePr>
          <p:nvPr/>
        </p:nvGraphicFramePr>
        <p:xfrm>
          <a:off x="2987675" y="3068638"/>
          <a:ext cx="3516313" cy="566737"/>
        </p:xfrm>
        <a:graphic>
          <a:graphicData uri="http://schemas.openxmlformats.org/presentationml/2006/ole">
            <mc:AlternateContent xmlns:mc="http://schemas.openxmlformats.org/markup-compatibility/2006">
              <mc:Choice xmlns:v="urn:schemas-microsoft-com:vml" Requires="v">
                <p:oleObj spid="_x0000_s4099" name="" r:id="rId2" imgW="1422400" imgH="228600" progId="Equation.DSMT4">
                  <p:embed/>
                </p:oleObj>
              </mc:Choice>
              <mc:Fallback>
                <p:oleObj name="" r:id="rId2" imgW="1422400" imgH="228600" progId="Equation.DSMT4">
                  <p:embed/>
                  <p:pic>
                    <p:nvPicPr>
                      <p:cNvPr id="0" name="图片 3089"/>
                      <p:cNvPicPr/>
                      <p:nvPr/>
                    </p:nvPicPr>
                    <p:blipFill>
                      <a:blip r:embed="rId3"/>
                      <a:stretch>
                        <a:fillRect/>
                      </a:stretch>
                    </p:blipFill>
                    <p:spPr>
                      <a:xfrm>
                        <a:off x="2987675" y="3068638"/>
                        <a:ext cx="3516313" cy="566737"/>
                      </a:xfrm>
                      <a:prstGeom prst="rect">
                        <a:avLst/>
                      </a:prstGeom>
                      <a:noFill/>
                      <a:ln w="38100">
                        <a:noFill/>
                        <a:miter/>
                      </a:ln>
                    </p:spPr>
                  </p:pic>
                </p:oleObj>
              </mc:Fallback>
            </mc:AlternateContent>
          </a:graphicData>
        </a:graphic>
      </p:graphicFrame>
      <p:sp>
        <p:nvSpPr>
          <p:cNvPr id="19459" name="矩形 3"/>
          <p:cNvSpPr/>
          <p:nvPr/>
        </p:nvSpPr>
        <p:spPr>
          <a:xfrm>
            <a:off x="3969703" y="2546668"/>
            <a:ext cx="1492885"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000" b="1" dirty="0"/>
              <a:t> a </a:t>
            </a:r>
            <a:r>
              <a:rPr lang="zh-CN" altLang="en-US" sz="2000" b="1" dirty="0"/>
              <a:t>泰勒公式</a:t>
            </a:r>
            <a:endParaRPr lang="zh-CN" altLang="en-US" sz="2000" b="1" dirty="0"/>
          </a:p>
        </p:txBody>
      </p:sp>
      <p:sp>
        <p:nvSpPr>
          <p:cNvPr id="20482" name="矩形 1"/>
          <p:cNvSpPr/>
          <p:nvPr/>
        </p:nvSpPr>
        <p:spPr>
          <a:xfrm>
            <a:off x="3963353" y="4236720"/>
            <a:ext cx="1505585"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zh-CN" altLang="en-US" sz="2000" b="1" dirty="0"/>
              <a:t> </a:t>
            </a:r>
            <a:r>
              <a:rPr lang="en-US" altLang="zh-CN" sz="2000" b="1" dirty="0"/>
              <a:t>b</a:t>
            </a:r>
            <a:r>
              <a:rPr lang="zh-CN" altLang="en-US" sz="2000" b="1" dirty="0"/>
              <a:t> 博</a:t>
            </a:r>
            <a:r>
              <a:rPr lang="zh-CN" sz="2000" b="1" dirty="0"/>
              <a:t>杰</a:t>
            </a:r>
            <a:r>
              <a:rPr lang="zh-CN" altLang="en-US" sz="2000" b="1" dirty="0"/>
              <a:t>公式</a:t>
            </a:r>
            <a:endParaRPr lang="zh-CN" altLang="en-US" sz="2000" b="1" dirty="0"/>
          </a:p>
        </p:txBody>
      </p:sp>
      <p:graphicFrame>
        <p:nvGraphicFramePr>
          <p:cNvPr id="20483" name="对象 2"/>
          <p:cNvGraphicFramePr>
            <a:graphicFrameLocks noChangeAspect="1"/>
          </p:cNvGraphicFramePr>
          <p:nvPr/>
        </p:nvGraphicFramePr>
        <p:xfrm>
          <a:off x="3607435" y="4635500"/>
          <a:ext cx="2565400" cy="609600"/>
        </p:xfrm>
        <a:graphic>
          <a:graphicData uri="http://schemas.openxmlformats.org/presentationml/2006/ole">
            <mc:AlternateContent xmlns:mc="http://schemas.openxmlformats.org/markup-compatibility/2006">
              <mc:Choice xmlns:v="urn:schemas-microsoft-com:vml" Requires="v">
                <p:oleObj spid="_x0000_s4100" name="" r:id="rId4" imgW="965200" imgH="228600" progId="Equation.DSMT4">
                  <p:embed/>
                </p:oleObj>
              </mc:Choice>
              <mc:Fallback>
                <p:oleObj name="" r:id="rId4" imgW="965200" imgH="228600" progId="Equation.DSMT4">
                  <p:embed/>
                  <p:pic>
                    <p:nvPicPr>
                      <p:cNvPr id="0" name="图片 3091"/>
                      <p:cNvPicPr/>
                      <p:nvPr/>
                    </p:nvPicPr>
                    <p:blipFill>
                      <a:blip r:embed="rId5"/>
                      <a:stretch>
                        <a:fillRect/>
                      </a:stretch>
                    </p:blipFill>
                    <p:spPr>
                      <a:xfrm>
                        <a:off x="3607435" y="4635500"/>
                        <a:ext cx="2565400" cy="609600"/>
                      </a:xfrm>
                      <a:prstGeom prst="rect">
                        <a:avLst/>
                      </a:prstGeom>
                      <a:noFill/>
                      <a:ln w="38100">
                        <a:noFill/>
                        <a:miter/>
                      </a:ln>
                    </p:spPr>
                  </p:pic>
                </p:oleObj>
              </mc:Fallback>
            </mc:AlternateContent>
          </a:graphicData>
        </a:graphic>
      </p:graphicFrame>
      <p:pic>
        <p:nvPicPr>
          <p:cNvPr id="4" name="图片 7"/>
          <p:cNvPicPr>
            <a:picLocks noChangeAspect="1"/>
          </p:cNvPicPr>
          <p:nvPr/>
        </p:nvPicPr>
        <p:blipFill>
          <a:blip r:embed="rId1"/>
          <a:srcRect l="68119" t="4351" b="13370"/>
          <a:stretch>
            <a:fillRect/>
          </a:stretch>
        </p:blipFill>
        <p:spPr>
          <a:xfrm>
            <a:off x="6172835" y="2721610"/>
            <a:ext cx="2281555" cy="2393950"/>
          </a:xfrm>
          <a:prstGeom prst="rect">
            <a:avLst/>
          </a:prstGeom>
          <a:noFill/>
          <a:ln w="9525">
            <a:noFill/>
          </a:ln>
        </p:spPr>
      </p:pic>
      <p:cxnSp>
        <p:nvCxnSpPr>
          <p:cNvPr id="5" name="直接箭头连接符 4"/>
          <p:cNvCxnSpPr>
            <a:stCxn id="7" idx="3"/>
            <a:endCxn id="4" idx="1"/>
          </p:cNvCxnSpPr>
          <p:nvPr/>
        </p:nvCxnSpPr>
        <p:spPr>
          <a:xfrm flipV="1">
            <a:off x="3134995" y="3918585"/>
            <a:ext cx="3037840" cy="12065"/>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sp>
        <p:nvSpPr>
          <p:cNvPr id="8" name="文本框 7"/>
          <p:cNvSpPr txBox="1"/>
          <p:nvPr/>
        </p:nvSpPr>
        <p:spPr>
          <a:xfrm>
            <a:off x="8315960" y="3374390"/>
            <a:ext cx="795020" cy="829945"/>
          </a:xfrm>
          <a:prstGeom prst="rect">
            <a:avLst/>
          </a:prstGeom>
          <a:noFill/>
        </p:spPr>
        <p:txBody>
          <a:bodyPr wrap="none" rtlCol="0">
            <a:spAutoFit/>
          </a:bodyPr>
          <a:lstStyle/>
          <a:p>
            <a:r>
              <a:rPr lang="zh-CN" altLang="en-US" sz="4800" b="1"/>
              <a:t>？</a:t>
            </a:r>
            <a:endParaRPr lang="zh-CN" altLang="en-US" sz="4800" b="1"/>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3704" y="836820"/>
            <a:ext cx="3269125"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研究方案</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1" name="内容占位符 2"/>
          <p:cNvSpPr txBox="1"/>
          <p:nvPr/>
        </p:nvSpPr>
        <p:spPr>
          <a:xfrm>
            <a:off x="323849" y="1568450"/>
            <a:ext cx="7848401" cy="563880"/>
          </a:xfrm>
          <a:prstGeom prst="rect">
            <a:avLst/>
          </a:prstGeom>
          <a:noFill/>
          <a:ln w="9525">
            <a:noFill/>
          </a:ln>
        </p:spPr>
        <p:txBody>
          <a:bodyPr vert="horz">
            <a:noAutofit/>
          </a:bodyPr>
          <a:lstStyle>
            <a:lvl1pPr marL="342900" lvl="0" indent="-342900" algn="l" defTabSz="914400" eaLnBrk="1" fontAlgn="base" latinLnBrk="0" hangingPunct="1">
              <a:lnSpc>
                <a:spcPct val="100000"/>
              </a:lnSpc>
              <a:spcBef>
                <a:spcPct val="20000"/>
              </a:spcBef>
              <a:buFont typeface="Arial" panose="0208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80604020202020204" pitchFamily="34" charset="0"/>
              <a:buChar char="–"/>
              <a:defRPr sz="2800" kern="1200">
                <a:solidFill>
                  <a:schemeClr val="tx1"/>
                </a:solidFill>
                <a:latin typeface="Calibri" panose="020F0502020204030204" charset="0"/>
                <a:ea typeface="宋体"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80604020202020204" pitchFamily="34" charset="0"/>
              <a:buChar char="•"/>
              <a:defRPr sz="2400" kern="1200">
                <a:solidFill>
                  <a:schemeClr val="tx1"/>
                </a:solidFill>
                <a:latin typeface="Calibri" panose="020F0502020204030204" charset="0"/>
                <a:ea typeface="宋体"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9pPr>
          </a:lstStyle>
          <a:p>
            <a:pPr marL="0" indent="0">
              <a:spcAft>
                <a:spcPts val="0"/>
              </a:spcAft>
              <a:buNone/>
            </a:pPr>
            <a:r>
              <a:rPr lang="en-US" altLang="zh-CN" sz="2200" b="1" dirty="0">
                <a:latin typeface="微软雅黑" panose="020B0503020204020204" pitchFamily="34" charset="-122"/>
                <a:ea typeface="微软雅黑" panose="020B0503020204020204" pitchFamily="34" charset="-122"/>
              </a:rPr>
              <a:t>5. </a:t>
            </a:r>
            <a:r>
              <a:rPr lang="zh-CN" altLang="en-US" sz="2200" b="1" dirty="0">
                <a:latin typeface="微软雅黑" panose="020B0503020204020204" pitchFamily="34" charset="-122"/>
                <a:ea typeface="微软雅黑" panose="020B0503020204020204" pitchFamily="34" charset="-122"/>
              </a:rPr>
              <a:t>对实际伽玛辐射屏蔽材料给出合理具体的参考</a:t>
            </a:r>
            <a:endParaRPr lang="en-US" altLang="zh-CN" sz="22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925195" y="2636520"/>
            <a:ext cx="7293610" cy="2306955"/>
          </a:xfrm>
          <a:prstGeom prst="rect">
            <a:avLst/>
          </a:prstGeom>
          <a:noFill/>
        </p:spPr>
        <p:txBody>
          <a:bodyPr wrap="square" rtlCol="0">
            <a:spAutoFit/>
          </a:bodyPr>
          <a:lstStyle/>
          <a:p>
            <a:pPr>
              <a:lnSpc>
                <a:spcPct val="150000"/>
              </a:lnSpc>
            </a:pPr>
            <a:r>
              <a:rPr lang="zh-CN" altLang="en-US" sz="2400" dirty="0">
                <a:latin typeface="+mn-ea"/>
                <a:ea typeface="+mn-ea"/>
              </a:rPr>
              <a:t>    </a:t>
            </a:r>
            <a:r>
              <a:rPr lang="zh-CN" altLang="en-US" sz="2400" dirty="0">
                <a:latin typeface="黑体" panose="02010609060101010101" pitchFamily="49" charset="-122"/>
                <a:ea typeface="黑体" panose="02010609060101010101" pitchFamily="49" charset="-122"/>
              </a:rPr>
              <a:t>在前两个研究工作的基础上，不同材料厚度距离下的累积因子，综合考虑防护剂量限制及防护成本，遵照辐射防护三原则，</a:t>
            </a:r>
            <a:r>
              <a:rPr lang="zh-CN" altLang="en-US" sz="2400" dirty="0">
                <a:latin typeface="黑体" panose="02010609060101010101" pitchFamily="49" charset="-122"/>
                <a:ea typeface="黑体" panose="02010609060101010101" pitchFamily="49" charset="-122"/>
                <a:sym typeface="+mn-ea"/>
              </a:rPr>
              <a:t>针对实际伽玛辐射的屏蔽材料选择给出合理参考</a:t>
            </a:r>
            <a:r>
              <a:rPr lang="zh-CN" altLang="en-US"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75785" y="2924965"/>
            <a:ext cx="1584110" cy="707886"/>
          </a:xfrm>
          <a:prstGeom prst="rect">
            <a:avLst/>
          </a:prstGeom>
          <a:ln w="28575"/>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zh-CN" altLang="en-US" sz="4000" b="1" spc="300"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目录</a:t>
            </a:r>
            <a:endParaRPr lang="zh-CN" altLang="en-US" sz="4000" b="1" spc="300"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 name="内容占位符 2"/>
          <p:cNvSpPr>
            <a:spLocks noGrp="1"/>
          </p:cNvSpPr>
          <p:nvPr>
            <p:ph idx="1"/>
          </p:nvPr>
        </p:nvSpPr>
        <p:spPr>
          <a:xfrm>
            <a:off x="3491925" y="1544706"/>
            <a:ext cx="4824335" cy="4176290"/>
          </a:xfrm>
        </p:spPr>
        <p:txBody>
          <a:bodyPr>
            <a:normAutofit/>
          </a:bodyPr>
          <a:lstStyle/>
          <a:p>
            <a:pPr marL="514350" indent="-514350">
              <a:buFont typeface="+mj-lt"/>
              <a:buAutoNum type="arabicPeriod"/>
            </a:pPr>
            <a:r>
              <a:rPr lang="zh-CN" altLang="zh-CN" sz="2400" dirty="0">
                <a:latin typeface="黑体" panose="02010609060101010101" pitchFamily="49" charset="-122"/>
                <a:ea typeface="黑体" panose="02010609060101010101" pitchFamily="49" charset="-122"/>
              </a:rPr>
              <a:t>课题来源及研究的目的和意义</a:t>
            </a:r>
            <a:endParaRPr lang="en-US" altLang="zh-CN" sz="2000" dirty="0">
              <a:latin typeface="黑体" panose="02010609060101010101" pitchFamily="49" charset="-122"/>
              <a:ea typeface="黑体" panose="02010609060101010101" pitchFamily="49" charset="-122"/>
            </a:endParaRPr>
          </a:p>
          <a:p>
            <a:pPr marL="514350" indent="-514350">
              <a:buFont typeface="+mj-lt"/>
              <a:buAutoNum type="arabicPeriod"/>
            </a:pPr>
            <a:r>
              <a:rPr lang="zh-CN" altLang="en-US" sz="2400" dirty="0">
                <a:latin typeface="黑体" panose="02010609060101010101" pitchFamily="49" charset="-122"/>
                <a:ea typeface="黑体" panose="02010609060101010101" pitchFamily="49" charset="-122"/>
              </a:rPr>
              <a:t>国内外研究现状及分析</a:t>
            </a:r>
            <a:endParaRPr lang="en-US" altLang="zh-CN" sz="2400" dirty="0">
              <a:latin typeface="黑体" panose="02010609060101010101" pitchFamily="49" charset="-122"/>
              <a:ea typeface="黑体" panose="02010609060101010101" pitchFamily="49" charset="-122"/>
            </a:endParaRPr>
          </a:p>
          <a:p>
            <a:pPr marL="514350" indent="-514350">
              <a:buFont typeface="+mj-lt"/>
              <a:buAutoNum type="arabicPeriod"/>
            </a:pPr>
            <a:r>
              <a:rPr lang="zh-CN" altLang="en-US" sz="2400" dirty="0">
                <a:latin typeface="黑体" panose="02010609060101010101" pitchFamily="49" charset="-122"/>
                <a:ea typeface="黑体" panose="02010609060101010101" pitchFamily="49" charset="-122"/>
              </a:rPr>
              <a:t>主要研究内容</a:t>
            </a:r>
            <a:endParaRPr lang="en-US" altLang="zh-CN" sz="2400" dirty="0">
              <a:latin typeface="黑体" panose="02010609060101010101" pitchFamily="49" charset="-122"/>
              <a:ea typeface="黑体" panose="02010609060101010101" pitchFamily="49" charset="-122"/>
            </a:endParaRPr>
          </a:p>
          <a:p>
            <a:pPr marL="514350" indent="-514350">
              <a:buFont typeface="+mj-lt"/>
              <a:buAutoNum type="arabicPeriod"/>
            </a:pPr>
            <a:r>
              <a:rPr lang="zh-CN" altLang="en-US" sz="2400" dirty="0">
                <a:latin typeface="黑体" panose="02010609060101010101" pitchFamily="49" charset="-122"/>
                <a:ea typeface="黑体" panose="02010609060101010101" pitchFamily="49" charset="-122"/>
              </a:rPr>
              <a:t>研究方案</a:t>
            </a:r>
            <a:endParaRPr lang="en-US" altLang="zh-CN" sz="2400" dirty="0">
              <a:latin typeface="黑体" panose="02010609060101010101" pitchFamily="49" charset="-122"/>
              <a:ea typeface="黑体" panose="02010609060101010101" pitchFamily="49" charset="-122"/>
            </a:endParaRPr>
          </a:p>
          <a:p>
            <a:pPr marL="514350" indent="-514350">
              <a:buFont typeface="+mj-lt"/>
              <a:buAutoNum type="arabicPeriod"/>
            </a:pPr>
            <a:r>
              <a:rPr lang="zh-CN" altLang="en-US" sz="2400" dirty="0">
                <a:latin typeface="黑体" panose="02010609060101010101" pitchFamily="49" charset="-122"/>
                <a:ea typeface="黑体" panose="02010609060101010101" pitchFamily="49" charset="-122"/>
              </a:rPr>
              <a:t>进度安排及预期目标</a:t>
            </a:r>
            <a:endParaRPr lang="en-US" altLang="zh-CN" sz="2400" dirty="0">
              <a:latin typeface="黑体" panose="02010609060101010101" pitchFamily="49" charset="-122"/>
              <a:ea typeface="黑体" panose="02010609060101010101" pitchFamily="49" charset="-122"/>
            </a:endParaRPr>
          </a:p>
          <a:p>
            <a:pPr marL="514350" indent="-514350">
              <a:buFont typeface="+mj-lt"/>
              <a:buAutoNum type="arabicPeriod"/>
            </a:pPr>
            <a:r>
              <a:rPr lang="zh-CN" altLang="en-US" sz="2400" dirty="0">
                <a:latin typeface="黑体" panose="02010609060101010101" pitchFamily="49" charset="-122"/>
                <a:ea typeface="黑体" panose="02010609060101010101" pitchFamily="49" charset="-122"/>
              </a:rPr>
              <a:t>课题已具备和所需条件、经费</a:t>
            </a:r>
            <a:endParaRPr lang="en-US" altLang="zh-CN" sz="2400" dirty="0">
              <a:latin typeface="黑体" panose="02010609060101010101" pitchFamily="49" charset="-122"/>
              <a:ea typeface="黑体" panose="02010609060101010101" pitchFamily="49" charset="-122"/>
            </a:endParaRPr>
          </a:p>
          <a:p>
            <a:pPr marL="514350" indent="-514350">
              <a:buFont typeface="+mj-lt"/>
              <a:buAutoNum type="arabicPeriod"/>
            </a:pPr>
            <a:r>
              <a:rPr lang="zh-CN" altLang="en-US" sz="2400" dirty="0">
                <a:latin typeface="黑体" panose="02010609060101010101" pitchFamily="49" charset="-122"/>
                <a:ea typeface="黑体" panose="02010609060101010101" pitchFamily="49" charset="-122"/>
              </a:rPr>
              <a:t>可能遇到的困难及解决措施</a:t>
            </a:r>
            <a:endParaRPr lang="en-US" altLang="zh-CN" sz="2400" dirty="0">
              <a:latin typeface="黑体" panose="02010609060101010101" pitchFamily="49" charset="-122"/>
              <a:ea typeface="黑体" panose="02010609060101010101" pitchFamily="49" charset="-122"/>
            </a:endParaRPr>
          </a:p>
          <a:p>
            <a:pPr marL="514350" indent="-514350">
              <a:buFont typeface="+mj-lt"/>
              <a:buAutoNum type="arabicPeriod"/>
            </a:pPr>
            <a:r>
              <a:rPr lang="zh-CN" altLang="en-US" sz="2400" dirty="0">
                <a:latin typeface="黑体" panose="02010609060101010101" pitchFamily="49" charset="-122"/>
                <a:ea typeface="黑体" panose="02010609060101010101" pitchFamily="49" charset="-122"/>
              </a:rPr>
              <a:t>主要参考文献</a:t>
            </a:r>
            <a:endParaRPr lang="zh-CN" altLang="en-US" sz="2400" dirty="0">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a:xfrm>
            <a:off x="6876160" y="6165190"/>
            <a:ext cx="2133600" cy="365125"/>
          </a:xfrm>
        </p:spPr>
        <p:txBody>
          <a:bodyPr/>
          <a:lstStyle/>
          <a:p>
            <a:pPr lvl="0"/>
            <a:fld id="{9A0DB2DC-4C9A-4742-B13C-FB6460FD3503}" type="slidenum">
              <a:rPr lang="zh-CN" altLang="en-US" sz="2000" smtClean="0">
                <a:solidFill>
                  <a:schemeClr val="tx1"/>
                </a:solidFill>
                <a:latin typeface="Cambria Math" panose="02040503050406030204" pitchFamily="18" charset="0"/>
              </a:rPr>
            </a:fld>
            <a:endParaRPr lang="zh-CN" altLang="en-US" sz="2000" dirty="0">
              <a:solidFill>
                <a:schemeClr val="tx1"/>
              </a:solidFill>
              <a:latin typeface="Cambria Math" panose="020405030504060302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3704" y="836820"/>
            <a:ext cx="3269125"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进度安排</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aphicFrame>
        <p:nvGraphicFramePr>
          <p:cNvPr id="3" name="表格 3"/>
          <p:cNvGraphicFramePr>
            <a:graphicFrameLocks noGrp="1"/>
          </p:cNvGraphicFramePr>
          <p:nvPr/>
        </p:nvGraphicFramePr>
        <p:xfrm>
          <a:off x="683731" y="1844890"/>
          <a:ext cx="8064560" cy="3834075"/>
        </p:xfrm>
        <a:graphic>
          <a:graphicData uri="http://schemas.openxmlformats.org/drawingml/2006/table">
            <a:tbl>
              <a:tblPr firstRow="1" bandRow="1">
                <a:tableStyleId>{5C22544A-7EE6-4342-B048-85BDC9FD1C3A}</a:tableStyleId>
              </a:tblPr>
              <a:tblGrid>
                <a:gridCol w="2767251"/>
                <a:gridCol w="5297309"/>
              </a:tblGrid>
              <a:tr h="464601">
                <a:tc>
                  <a:txBody>
                    <a:bodyPr/>
                    <a:lstStyle/>
                    <a:p>
                      <a:pPr algn="ctr"/>
                      <a:r>
                        <a:rPr lang="zh-CN" altLang="en-US" dirty="0"/>
                        <a:t>时间</a:t>
                      </a:r>
                      <a:endParaRPr lang="zh-CN" altLang="en-US" dirty="0"/>
                    </a:p>
                  </a:txBody>
                  <a:tcPr/>
                </a:tc>
                <a:tc>
                  <a:txBody>
                    <a:bodyPr/>
                    <a:lstStyle/>
                    <a:p>
                      <a:pPr algn="ctr"/>
                      <a:r>
                        <a:rPr lang="zh-CN" altLang="en-US" dirty="0"/>
                        <a:t>任务安排</a:t>
                      </a:r>
                      <a:endParaRPr lang="zh-CN" altLang="en-US" dirty="0"/>
                    </a:p>
                  </a:txBody>
                  <a:tcPr/>
                </a:tc>
              </a:tr>
              <a:tr h="801914">
                <a:tc>
                  <a:txBody>
                    <a:bodyPr/>
                    <a:lstStyle/>
                    <a:p>
                      <a:pPr algn="ctr">
                        <a:lnSpc>
                          <a:spcPct val="200000"/>
                        </a:lnSpc>
                      </a:pPr>
                      <a:r>
                        <a:rPr lang="en-US" altLang="zh-CN" sz="1800" dirty="0">
                          <a:latin typeface="+mn-ea"/>
                          <a:ea typeface="+mn-ea"/>
                        </a:rPr>
                        <a:t>12</a:t>
                      </a:r>
                      <a:r>
                        <a:rPr lang="zh-CN" altLang="en-US" sz="1800" dirty="0">
                          <a:latin typeface="+mn-ea"/>
                          <a:ea typeface="+mn-ea"/>
                        </a:rPr>
                        <a:t>月初至秋季学期期末</a:t>
                      </a:r>
                      <a:endParaRPr lang="zh-CN" altLang="en-US" dirty="0"/>
                    </a:p>
                  </a:txBody>
                  <a:tcPr/>
                </a:tc>
                <a:tc>
                  <a:txBody>
                    <a:bodyPr/>
                    <a:lstStyle/>
                    <a:p>
                      <a:pPr algn="ctr">
                        <a:lnSpc>
                          <a:spcPct val="110000"/>
                        </a:lnSpc>
                        <a:buNone/>
                      </a:pPr>
                      <a:r>
                        <a:rPr lang="zh-CN" altLang="en-US" sz="1800" dirty="0">
                          <a:latin typeface="+mn-ea"/>
                          <a:sym typeface="Calibri" panose="020F0502020204030204" charset="0"/>
                        </a:rPr>
                        <a:t>对无限大模型进行geant4模拟</a:t>
                      </a:r>
                      <a:endParaRPr lang="zh-CN" altLang="en-US" sz="1800" dirty="0">
                        <a:latin typeface="+mn-ea"/>
                        <a:sym typeface="Calibri" panose="020F0502020204030204" charset="0"/>
                      </a:endParaRPr>
                    </a:p>
                    <a:p>
                      <a:pPr algn="ctr">
                        <a:lnSpc>
                          <a:spcPct val="110000"/>
                        </a:lnSpc>
                        <a:buNone/>
                      </a:pPr>
                      <a:r>
                        <a:rPr lang="zh-CN" altLang="en-US" sz="1800" dirty="0">
                          <a:latin typeface="+mn-ea"/>
                          <a:sym typeface="Calibri" panose="020F0502020204030204" charset="0"/>
                        </a:rPr>
                        <a:t>与实际实验及参考值累积因子对比验证</a:t>
                      </a:r>
                      <a:endParaRPr lang="zh-CN" altLang="en-US" dirty="0">
                        <a:latin typeface="+mn-ea"/>
                      </a:endParaRPr>
                    </a:p>
                  </a:txBody>
                  <a:tcPr anchor="ctr"/>
                </a:tc>
              </a:tr>
              <a:tr h="801914">
                <a:tc>
                  <a:txBody>
                    <a:bodyPr/>
                    <a:lstStyle/>
                    <a:p>
                      <a:pPr algn="ctr">
                        <a:lnSpc>
                          <a:spcPct val="200000"/>
                        </a:lnSpc>
                      </a:pPr>
                      <a:r>
                        <a:rPr lang="zh-CN" altLang="en-US" sz="1800" dirty="0">
                          <a:latin typeface="+mn-ea"/>
                          <a:ea typeface="+mn-ea"/>
                        </a:rPr>
                        <a:t>寒假</a:t>
                      </a:r>
                      <a:endParaRPr lang="zh-CN" altLang="en-US" dirty="0"/>
                    </a:p>
                  </a:txBody>
                  <a:tcPr/>
                </a:tc>
                <a:tc>
                  <a:txBody>
                    <a:bodyPr/>
                    <a:lstStyle/>
                    <a:p>
                      <a:pPr algn="ctr">
                        <a:lnSpc>
                          <a:spcPct val="150000"/>
                        </a:lnSpc>
                      </a:pPr>
                      <a:r>
                        <a:rPr lang="zh-CN" altLang="en-US" sz="1800" dirty="0">
                          <a:latin typeface="+mn-ea"/>
                          <a:ea typeface="+mn-ea"/>
                        </a:rPr>
                        <a:t>不同材料及厚度在不同入射能量下的累积因子</a:t>
                      </a:r>
                      <a:endParaRPr lang="en-US" altLang="zh-CN" sz="1800" dirty="0">
                        <a:latin typeface="+mn-ea"/>
                        <a:ea typeface="+mn-ea"/>
                      </a:endParaRPr>
                    </a:p>
                    <a:p>
                      <a:pPr marL="0" marR="0" lvl="0" indent="0" algn="ctr" defTabSz="914400" eaLnBrk="1" fontAlgn="base" latinLnBrk="0" hangingPunct="1">
                        <a:lnSpc>
                          <a:spcPct val="150000"/>
                        </a:lnSpc>
                        <a:spcBef>
                          <a:spcPct val="0"/>
                        </a:spcBef>
                        <a:spcAft>
                          <a:spcPct val="0"/>
                        </a:spcAft>
                        <a:buClrTx/>
                        <a:buSzTx/>
                        <a:buFont typeface="Arial" panose="02080604020202020204" pitchFamily="34" charset="0"/>
                        <a:buNone/>
                        <a:defRPr/>
                      </a:pPr>
                      <a:r>
                        <a:rPr lang="zh-CN" altLang="en-US" sz="1800" dirty="0">
                          <a:latin typeface="+mn-ea"/>
                          <a:ea typeface="+mn-ea"/>
                        </a:rPr>
                        <a:t>不同探测距离下的累积因子</a:t>
                      </a:r>
                      <a:endParaRPr lang="en-US" altLang="zh-CN" sz="1800" dirty="0">
                        <a:latin typeface="+mn-ea"/>
                        <a:ea typeface="+mn-ea"/>
                      </a:endParaRPr>
                    </a:p>
                  </a:txBody>
                  <a:tcPr/>
                </a:tc>
              </a:tr>
              <a:tr h="801914">
                <a:tc>
                  <a:txBody>
                    <a:bodyPr/>
                    <a:lstStyle/>
                    <a:p>
                      <a:pPr algn="ctr">
                        <a:lnSpc>
                          <a:spcPct val="200000"/>
                        </a:lnSpc>
                      </a:pPr>
                      <a:r>
                        <a:rPr lang="en-US" altLang="zh-CN" dirty="0"/>
                        <a:t>3</a:t>
                      </a:r>
                      <a:r>
                        <a:rPr lang="zh-CN" altLang="en-US" dirty="0"/>
                        <a:t>月至</a:t>
                      </a:r>
                      <a:r>
                        <a:rPr lang="en-US" altLang="zh-CN" dirty="0"/>
                        <a:t>5</a:t>
                      </a:r>
                      <a:r>
                        <a:rPr lang="zh-CN" altLang="en-US" dirty="0"/>
                        <a:t>月</a:t>
                      </a:r>
                      <a:endParaRPr lang="zh-CN" altLang="en-US" dirty="0"/>
                    </a:p>
                  </a:txBody>
                  <a:tcPr/>
                </a:tc>
                <a:tc>
                  <a:txBody>
                    <a:bodyPr/>
                    <a:lstStyle/>
                    <a:p>
                      <a:pPr marL="0" marR="0" lvl="0" indent="0" algn="ctr" defTabSz="914400" eaLnBrk="1" fontAlgn="base" latinLnBrk="0" hangingPunct="1">
                        <a:lnSpc>
                          <a:spcPct val="150000"/>
                        </a:lnSpc>
                        <a:spcBef>
                          <a:spcPct val="0"/>
                        </a:spcBef>
                        <a:spcAft>
                          <a:spcPct val="0"/>
                        </a:spcAft>
                        <a:buClrTx/>
                        <a:buSzTx/>
                        <a:buFont typeface="Arial" panose="02080604020202020204" pitchFamily="34" charset="0"/>
                        <a:buNone/>
                        <a:defRPr/>
                      </a:pPr>
                      <a:r>
                        <a:rPr lang="zh-CN" altLang="en-US" sz="1800" dirty="0">
                          <a:latin typeface="+mn-ea"/>
                          <a:ea typeface="+mn-ea"/>
                        </a:rPr>
                        <a:t>撰写中期报告</a:t>
                      </a:r>
                      <a:endParaRPr lang="en-US" altLang="zh-CN" sz="1800" dirty="0">
                        <a:latin typeface="+mn-ea"/>
                        <a:ea typeface="+mn-ea"/>
                      </a:endParaRPr>
                    </a:p>
                    <a:p>
                      <a:pPr algn="ctr">
                        <a:lnSpc>
                          <a:spcPct val="150000"/>
                        </a:lnSpc>
                      </a:pPr>
                      <a:r>
                        <a:rPr lang="zh-CN" altLang="en-US" sz="1800" dirty="0">
                          <a:latin typeface="+mn-ea"/>
                          <a:ea typeface="+mn-ea"/>
                        </a:rPr>
                        <a:t>寻找有限均匀平板累计因子的经验公式</a:t>
                      </a:r>
                      <a:endParaRPr lang="en-US" altLang="zh-CN" sz="1800" dirty="0">
                        <a:latin typeface="+mn-ea"/>
                        <a:ea typeface="+mn-ea"/>
                      </a:endParaRPr>
                    </a:p>
                  </a:txBody>
                  <a:tcPr/>
                </a:tc>
              </a:tr>
              <a:tr h="801914">
                <a:tc>
                  <a:txBody>
                    <a:bodyPr/>
                    <a:lstStyle/>
                    <a:p>
                      <a:pPr algn="ctr">
                        <a:lnSpc>
                          <a:spcPct val="200000"/>
                        </a:lnSpc>
                      </a:pPr>
                      <a:r>
                        <a:rPr lang="en-US" altLang="zh-CN" dirty="0"/>
                        <a:t>5</a:t>
                      </a:r>
                      <a:r>
                        <a:rPr lang="zh-CN" altLang="en-US" dirty="0"/>
                        <a:t>月至</a:t>
                      </a:r>
                      <a:r>
                        <a:rPr lang="en-US" altLang="zh-CN" dirty="0"/>
                        <a:t>6</a:t>
                      </a:r>
                      <a:r>
                        <a:rPr lang="zh-CN" altLang="en-US" dirty="0"/>
                        <a:t>月</a:t>
                      </a:r>
                      <a:endParaRPr lang="zh-CN" altLang="en-US" dirty="0"/>
                    </a:p>
                  </a:txBody>
                  <a:tcPr/>
                </a:tc>
                <a:tc>
                  <a:txBody>
                    <a:bodyPr/>
                    <a:lstStyle/>
                    <a:p>
                      <a:pPr algn="ctr">
                        <a:lnSpc>
                          <a:spcPct val="150000"/>
                        </a:lnSpc>
                      </a:pPr>
                      <a:r>
                        <a:rPr lang="zh-CN" altLang="en-US" sz="1800" dirty="0">
                          <a:sym typeface="+mn-ea"/>
                        </a:rPr>
                        <a:t>针对实际伽玛辐射的屏蔽材料选择给出合理参考</a:t>
                      </a:r>
                      <a:endParaRPr lang="zh-CN" altLang="en-US" dirty="0"/>
                    </a:p>
                    <a:p>
                      <a:pPr algn="ctr">
                        <a:lnSpc>
                          <a:spcPct val="150000"/>
                        </a:lnSpc>
                      </a:pPr>
                      <a:r>
                        <a:rPr lang="zh-CN" altLang="en-US" dirty="0"/>
                        <a:t>撰写结题报告</a:t>
                      </a:r>
                      <a:endParaRPr lang="zh-CN" altLang="en-US" dirty="0"/>
                    </a:p>
                  </a:txBody>
                  <a:tcPr/>
                </a:tc>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3704" y="836820"/>
            <a:ext cx="7488521"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课题已具备和所需的条件、经费</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文本框 1"/>
          <p:cNvSpPr txBox="1"/>
          <p:nvPr/>
        </p:nvSpPr>
        <p:spPr>
          <a:xfrm>
            <a:off x="866775" y="2276475"/>
            <a:ext cx="7410450" cy="1753235"/>
          </a:xfrm>
          <a:prstGeom prst="rect">
            <a:avLst/>
          </a:prstGeom>
          <a:noFill/>
        </p:spPr>
        <p:txBody>
          <a:bodyPr wrap="square" rtlCol="0">
            <a:spAutoFit/>
          </a:bodyPr>
          <a:lstStyle/>
          <a:p>
            <a:pPr>
              <a:lnSpc>
                <a:spcPct val="150000"/>
              </a:lnSpc>
            </a:pP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本课题模拟计算阶段需要</a:t>
            </a:r>
            <a:r>
              <a:rPr lang="zh-CN" altLang="zh-CN" sz="2400" dirty="0">
                <a:solidFill>
                  <a:srgbClr val="FF0000"/>
                </a:solidFill>
                <a:latin typeface="黑体" panose="02010609060101010101" pitchFamily="49" charset="-122"/>
                <a:ea typeface="黑体" panose="02010609060101010101" pitchFamily="49" charset="-122"/>
              </a:rPr>
              <a:t>计算机与</a:t>
            </a:r>
            <a:r>
              <a:rPr lang="en-US" altLang="zh-CN" sz="2400" dirty="0">
                <a:solidFill>
                  <a:srgbClr val="FF0000"/>
                </a:solidFill>
                <a:latin typeface="黑体" panose="02010609060101010101" pitchFamily="49" charset="-122"/>
                <a:ea typeface="黑体" panose="02010609060101010101" pitchFamily="49" charset="-122"/>
              </a:rPr>
              <a:t>Geant4</a:t>
            </a:r>
            <a:r>
              <a:rPr lang="zh-CN" altLang="zh-CN" sz="2400" dirty="0">
                <a:solidFill>
                  <a:srgbClr val="FF0000"/>
                </a:solidFill>
                <a:latin typeface="黑体" panose="02010609060101010101" pitchFamily="49" charset="-122"/>
                <a:ea typeface="黑体" panose="02010609060101010101" pitchFamily="49" charset="-122"/>
              </a:rPr>
              <a:t>程序</a:t>
            </a:r>
            <a:r>
              <a:rPr lang="zh-CN" altLang="zh-CN" sz="2400" dirty="0">
                <a:latin typeface="黑体" panose="02010609060101010101" pitchFamily="49" charset="-122"/>
                <a:ea typeface="黑体" panose="02010609060101010101" pitchFamily="49" charset="-122"/>
              </a:rPr>
              <a:t>，已经具备。实验阶段需要的放射源、屏蔽材料以及探测器，核物理实验室已具备。经费充足。</a:t>
            </a:r>
            <a:endParaRPr lang="zh-CN" altLang="zh-CN" sz="2400"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3704" y="836820"/>
            <a:ext cx="7488521"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研究过程中可能遇到的困难和问题</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文本框 1"/>
          <p:cNvSpPr txBox="1"/>
          <p:nvPr/>
        </p:nvSpPr>
        <p:spPr>
          <a:xfrm>
            <a:off x="398550" y="1700630"/>
            <a:ext cx="8208570" cy="1198880"/>
          </a:xfrm>
          <a:prstGeom prst="rect">
            <a:avLst/>
          </a:prstGeom>
          <a:noFill/>
        </p:spPr>
        <p:txBody>
          <a:bodyPr wrap="square" rtlCol="0">
            <a:spAutoFit/>
          </a:bodyPr>
          <a:lstStyle/>
          <a:p>
            <a:pPr>
              <a:lnSpc>
                <a:spcPct val="150000"/>
              </a:lnSpc>
            </a:pPr>
            <a:r>
              <a:rPr lang="en-US" altLang="zh-CN" sz="2400" dirty="0">
                <a:latin typeface="黑体" panose="02010609060101010101" pitchFamily="49" charset="-122"/>
                <a:ea typeface="黑体" panose="02010609060101010101" pitchFamily="49" charset="-122"/>
              </a:rPr>
              <a:t>    </a:t>
            </a:r>
            <a:r>
              <a:rPr lang="zh-CN" sz="2400" dirty="0">
                <a:latin typeface="黑体" panose="02010609060101010101" pitchFamily="49" charset="-122"/>
                <a:ea typeface="黑体" panose="02010609060101010101" pitchFamily="49" charset="-122"/>
              </a:rPr>
              <a:t>实际实验中，不具备探测器一侧的合理准直装置，受放射源强度限制，也无法进行有效的准直屏蔽。</a:t>
            </a:r>
            <a:endParaRPr lang="zh-CN" sz="3200" dirty="0">
              <a:latin typeface="黑体" panose="02010609060101010101" pitchFamily="49" charset="-122"/>
              <a:ea typeface="黑体" panose="02010609060101010101" pitchFamily="49" charset="-122"/>
            </a:endParaRPr>
          </a:p>
        </p:txBody>
      </p:sp>
      <p:sp>
        <p:nvSpPr>
          <p:cNvPr id="3" name="文本框 2"/>
          <p:cNvSpPr txBox="1"/>
          <p:nvPr/>
        </p:nvSpPr>
        <p:spPr>
          <a:xfrm>
            <a:off x="399069" y="3213080"/>
            <a:ext cx="8277216" cy="1753235"/>
          </a:xfrm>
          <a:prstGeom prst="rect">
            <a:avLst/>
          </a:prstGeom>
          <a:noFill/>
        </p:spPr>
        <p:txBody>
          <a:bodyPr wrap="square" rtlCol="0">
            <a:spAutoFit/>
          </a:bodyPr>
          <a:lstStyle/>
          <a:p>
            <a:pPr>
              <a:lnSpc>
                <a:spcPct val="150000"/>
              </a:lnSpc>
            </a:pPr>
            <a:r>
              <a:rPr lang="zh-CN" altLang="en-US" sz="2400" dirty="0">
                <a:latin typeface="黑体" panose="02010609060101010101" pitchFamily="49" charset="-122"/>
                <a:ea typeface="黑体" panose="02010609060101010101" pitchFamily="49" charset="-122"/>
              </a:rPr>
              <a:t>    解决措施：</a:t>
            </a:r>
            <a:r>
              <a:rPr lang="zh-CN" sz="2400" dirty="0">
                <a:latin typeface="黑体" panose="02010609060101010101" pitchFamily="49" charset="-122"/>
                <a:ea typeface="黑体" panose="02010609060101010101" pitchFamily="49" charset="-122"/>
              </a:rPr>
              <a:t>实验目的主要为验证</a:t>
            </a:r>
            <a:r>
              <a:rPr lang="en-US" altLang="zh-CN" sz="2400" dirty="0">
                <a:latin typeface="黑体" panose="02010609060101010101" pitchFamily="49" charset="-122"/>
                <a:ea typeface="黑体" panose="02010609060101010101" pitchFamily="49" charset="-122"/>
              </a:rPr>
              <a:t>Geant4</a:t>
            </a:r>
            <a:r>
              <a:rPr lang="zh-CN" altLang="en-US" sz="2400" dirty="0">
                <a:latin typeface="黑体" panose="02010609060101010101" pitchFamily="49" charset="-122"/>
                <a:ea typeface="黑体" panose="02010609060101010101" pitchFamily="49" charset="-122"/>
              </a:rPr>
              <a:t>模拟计算的可靠性，实际实验中需要准直的部分为无累积因子时的伽马射线衰减，可采用材料的标准值计算与</a:t>
            </a:r>
            <a:r>
              <a:rPr lang="en-US" altLang="zh-CN" sz="2400" dirty="0">
                <a:latin typeface="黑体" panose="02010609060101010101" pitchFamily="49" charset="-122"/>
                <a:ea typeface="黑体" panose="02010609060101010101" pitchFamily="49" charset="-122"/>
              </a:rPr>
              <a:t>Geant4</a:t>
            </a:r>
            <a:r>
              <a:rPr lang="zh-CN" altLang="en-US" sz="2400" dirty="0">
                <a:latin typeface="黑体" panose="02010609060101010101" pitchFamily="49" charset="-122"/>
                <a:ea typeface="黑体" panose="02010609060101010101" pitchFamily="49" charset="-122"/>
              </a:rPr>
              <a:t>模拟验证替代。</a:t>
            </a:r>
            <a:endParaRPr lang="zh-CN" altLang="en-US" sz="2400"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3704" y="836820"/>
            <a:ext cx="7488521"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研究过程中可能遇到的困难和问题</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文本框 1"/>
          <p:cNvSpPr txBox="1"/>
          <p:nvPr/>
        </p:nvSpPr>
        <p:spPr>
          <a:xfrm>
            <a:off x="467715" y="1628875"/>
            <a:ext cx="8208570" cy="1198880"/>
          </a:xfrm>
          <a:prstGeom prst="rect">
            <a:avLst/>
          </a:prstGeom>
          <a:noFill/>
        </p:spPr>
        <p:txBody>
          <a:bodyPr wrap="square" rtlCol="0">
            <a:spAutoFit/>
          </a:bodyPr>
          <a:lstStyle/>
          <a:p>
            <a:pPr>
              <a:lnSpc>
                <a:spcPct val="150000"/>
              </a:lnSpc>
            </a:pP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实际屏蔽材料以及探测器并非理想纯净物，而</a:t>
            </a:r>
            <a:r>
              <a:rPr lang="en-US" altLang="zh-CN" sz="2400" dirty="0">
                <a:latin typeface="黑体" panose="02010609060101010101" pitchFamily="49" charset="-122"/>
                <a:ea typeface="黑体" panose="02010609060101010101" pitchFamily="49" charset="-122"/>
              </a:rPr>
              <a:t>Geant4</a:t>
            </a:r>
            <a:r>
              <a:rPr lang="zh-CN" altLang="zh-CN" sz="2400" dirty="0">
                <a:latin typeface="黑体" panose="02010609060101010101" pitchFamily="49" charset="-122"/>
                <a:ea typeface="黑体" panose="02010609060101010101" pitchFamily="49" charset="-122"/>
              </a:rPr>
              <a:t>模拟计算内置材料均为理想物质，结果对比可能有偏差。</a:t>
            </a:r>
            <a:endParaRPr lang="zh-CN" altLang="en-US" sz="2400" dirty="0">
              <a:latin typeface="黑体" panose="02010609060101010101" pitchFamily="49" charset="-122"/>
              <a:ea typeface="黑体" panose="02010609060101010101" pitchFamily="49" charset="-122"/>
            </a:endParaRPr>
          </a:p>
        </p:txBody>
      </p:sp>
      <p:sp>
        <p:nvSpPr>
          <p:cNvPr id="3" name="文本框 2"/>
          <p:cNvSpPr txBox="1"/>
          <p:nvPr/>
        </p:nvSpPr>
        <p:spPr>
          <a:xfrm>
            <a:off x="323703" y="3213330"/>
            <a:ext cx="8352581" cy="2861310"/>
          </a:xfrm>
          <a:prstGeom prst="rect">
            <a:avLst/>
          </a:prstGeom>
          <a:noFill/>
        </p:spPr>
        <p:txBody>
          <a:bodyPr wrap="square" rtlCol="0">
            <a:spAutoFit/>
          </a:bodyPr>
          <a:lstStyle/>
          <a:p>
            <a:pPr>
              <a:lnSpc>
                <a:spcPct val="150000"/>
              </a:lnSpc>
            </a:pPr>
            <a:r>
              <a:rPr lang="zh-CN" altLang="en-US" sz="2400" dirty="0">
                <a:latin typeface="黑体" panose="02010609060101010101" pitchFamily="49" charset="-122"/>
                <a:ea typeface="黑体" panose="02010609060101010101" pitchFamily="49" charset="-122"/>
              </a:rPr>
              <a:t>解决措施：</a:t>
            </a:r>
            <a:endParaRPr lang="zh-CN" altLang="en-US" sz="2400" dirty="0">
              <a:latin typeface="黑体" panose="02010609060101010101" pitchFamily="49" charset="-122"/>
              <a:ea typeface="黑体" panose="02010609060101010101" pitchFamily="49" charset="-122"/>
            </a:endParaRPr>
          </a:p>
          <a:p>
            <a:pPr>
              <a:lnSpc>
                <a:spcPct val="150000"/>
              </a:lnSpc>
            </a:pP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对于探测器而言，为获得累积因子，需要将沉积能量做比，对最终结果无影响。</a:t>
            </a:r>
            <a:endParaRPr lang="zh-CN" altLang="en-US" sz="2400" dirty="0">
              <a:latin typeface="黑体" panose="02010609060101010101" pitchFamily="49" charset="-122"/>
              <a:ea typeface="黑体" panose="02010609060101010101" pitchFamily="49" charset="-122"/>
            </a:endParaRPr>
          </a:p>
          <a:p>
            <a:pPr>
              <a:lnSpc>
                <a:spcPct val="150000"/>
              </a:lnSpc>
            </a:pP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对屏蔽材料，可以在</a:t>
            </a:r>
            <a:r>
              <a:rPr lang="en-US" altLang="zh-CN" sz="2400" dirty="0">
                <a:latin typeface="黑体" panose="02010609060101010101" pitchFamily="49" charset="-122"/>
                <a:ea typeface="黑体" panose="02010609060101010101" pitchFamily="49" charset="-122"/>
              </a:rPr>
              <a:t>geant4</a:t>
            </a:r>
            <a:r>
              <a:rPr lang="zh-CN" altLang="en-US" sz="2400" dirty="0">
                <a:latin typeface="黑体" panose="02010609060101010101" pitchFamily="49" charset="-122"/>
                <a:ea typeface="黑体" panose="02010609060101010101" pitchFamily="49" charset="-122"/>
              </a:rPr>
              <a:t>中自定义混合物，进行合理的杂质添加。</a:t>
            </a:r>
            <a:endParaRPr lang="zh-CN" altLang="en-US" sz="2400"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lgn="ctr">
              <a:buNone/>
            </a:pPr>
            <a:endParaRPr lang="en-US" altLang="zh-CN" sz="6600" dirty="0">
              <a:latin typeface="黑体" panose="02010609060101010101" pitchFamily="49" charset="-122"/>
              <a:ea typeface="黑体" panose="02010609060101010101" pitchFamily="49" charset="-122"/>
            </a:endParaRPr>
          </a:p>
          <a:p>
            <a:pPr marL="0" indent="0" algn="ctr">
              <a:buNone/>
            </a:pPr>
            <a:r>
              <a:rPr lang="zh-CN" altLang="en-US" sz="6600" dirty="0">
                <a:latin typeface="黑体" panose="02010609060101010101" pitchFamily="49" charset="-122"/>
                <a:ea typeface="黑体" panose="02010609060101010101" pitchFamily="49" charset="-122"/>
              </a:rPr>
              <a:t>谢 谢！</a:t>
            </a:r>
            <a:endParaRPr lang="zh-CN" altLang="en-US" sz="6600"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705" y="836820"/>
            <a:ext cx="2736190"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课题来源</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灯片编号占位符 2"/>
          <p:cNvSpPr>
            <a:spLocks noGrp="1"/>
          </p:cNvSpPr>
          <p:nvPr>
            <p:ph type="sldNum" sz="quarter" idx="12"/>
          </p:nvPr>
        </p:nvSpPr>
        <p:spPr>
          <a:xfrm>
            <a:off x="6876160" y="6165190"/>
            <a:ext cx="2133600" cy="365125"/>
          </a:xfrm>
        </p:spPr>
        <p:txBody>
          <a:bodyPr/>
          <a:lstStyle/>
          <a:p>
            <a:pPr lvl="0"/>
            <a:fld id="{9A0DB2DC-4C9A-4742-B13C-FB6460FD3503}" type="slidenum">
              <a:rPr lang="zh-CN" altLang="en-US" sz="2000" smtClean="0">
                <a:solidFill>
                  <a:schemeClr val="tx1"/>
                </a:solidFill>
                <a:latin typeface="Cambria Math" panose="02040503050406030204" pitchFamily="18" charset="0"/>
              </a:rPr>
            </a:fld>
            <a:endParaRPr lang="zh-CN" altLang="en-US" sz="2000" dirty="0">
              <a:solidFill>
                <a:schemeClr val="tx1"/>
              </a:solidFill>
              <a:latin typeface="Cambria Math" panose="02040503050406030204" pitchFamily="18" charset="0"/>
            </a:endParaRPr>
          </a:p>
        </p:txBody>
      </p:sp>
      <p:sp>
        <p:nvSpPr>
          <p:cNvPr id="6" name="文本框 5"/>
          <p:cNvSpPr txBox="1"/>
          <p:nvPr/>
        </p:nvSpPr>
        <p:spPr>
          <a:xfrm>
            <a:off x="1475740" y="1916430"/>
            <a:ext cx="3315335" cy="460375"/>
          </a:xfrm>
          <a:prstGeom prst="rect">
            <a:avLst/>
          </a:prstGeom>
          <a:noFill/>
        </p:spPr>
        <p:txBody>
          <a:bodyPr wrap="square" rtlCol="0">
            <a:spAutoFit/>
          </a:bodyPr>
          <a:lstStyle/>
          <a:p>
            <a:pPr algn="ctr"/>
            <a:r>
              <a:rPr lang="zh-CN" altLang="en-US" sz="2400" dirty="0">
                <a:latin typeface="黑体" panose="02010609060101010101" pitchFamily="49" charset="-122"/>
                <a:ea typeface="黑体" panose="02010609060101010101" pitchFamily="49" charset="-122"/>
              </a:rPr>
              <a:t>伽玛辐射对人类的危害</a:t>
            </a:r>
            <a:endParaRPr lang="zh-CN" altLang="en-US" sz="2400" dirty="0">
              <a:latin typeface="黑体" panose="02010609060101010101" pitchFamily="49" charset="-122"/>
              <a:ea typeface="黑体" panose="02010609060101010101" pitchFamily="49" charset="-122"/>
            </a:endParaRPr>
          </a:p>
        </p:txBody>
      </p:sp>
      <p:sp>
        <p:nvSpPr>
          <p:cNvPr id="10" name="文本框 9"/>
          <p:cNvSpPr txBox="1"/>
          <p:nvPr/>
        </p:nvSpPr>
        <p:spPr>
          <a:xfrm>
            <a:off x="1874170" y="5660838"/>
            <a:ext cx="2520175" cy="461665"/>
          </a:xfrm>
          <a:prstGeom prst="rect">
            <a:avLst/>
          </a:prstGeom>
          <a:noFill/>
        </p:spPr>
        <p:txBody>
          <a:bodyPr wrap="square" rtlCol="0">
            <a:spAutoFit/>
          </a:bodyPr>
          <a:lstStyle/>
          <a:p>
            <a:pPr algn="ctr"/>
            <a:r>
              <a:rPr lang="zh-CN" altLang="en-US" sz="2400" dirty="0">
                <a:latin typeface="黑体" panose="02010609060101010101" pitchFamily="49" charset="-122"/>
                <a:ea typeface="黑体" panose="02010609060101010101" pitchFamily="49" charset="-122"/>
              </a:rPr>
              <a:t>辐射屏蔽</a:t>
            </a:r>
            <a:endParaRPr lang="zh-CN" altLang="en-US" sz="2400" dirty="0">
              <a:latin typeface="黑体" panose="02010609060101010101" pitchFamily="49" charset="-122"/>
              <a:ea typeface="黑体" panose="02010609060101010101" pitchFamily="49" charset="-122"/>
            </a:endParaRPr>
          </a:p>
        </p:txBody>
      </p:sp>
      <p:pic>
        <p:nvPicPr>
          <p:cNvPr id="3" name="图片 2" descr="26ac90b27ce2a4b123bfa4f8c6aca51a"/>
          <p:cNvPicPr>
            <a:picLocks noChangeAspect="1"/>
          </p:cNvPicPr>
          <p:nvPr/>
        </p:nvPicPr>
        <p:blipFill>
          <a:blip r:embed="rId1"/>
          <a:srcRect r="1630" b="5918"/>
          <a:stretch>
            <a:fillRect/>
          </a:stretch>
        </p:blipFill>
        <p:spPr>
          <a:xfrm>
            <a:off x="5580380" y="188595"/>
            <a:ext cx="2913380" cy="2089785"/>
          </a:xfrm>
          <a:prstGeom prst="rect">
            <a:avLst/>
          </a:prstGeom>
        </p:spPr>
      </p:pic>
      <p:sp>
        <p:nvSpPr>
          <p:cNvPr id="4" name="文本框 3"/>
          <p:cNvSpPr txBox="1"/>
          <p:nvPr/>
        </p:nvSpPr>
        <p:spPr>
          <a:xfrm>
            <a:off x="3563620" y="2962910"/>
            <a:ext cx="4418965" cy="645160"/>
          </a:xfrm>
          <a:prstGeom prst="rect">
            <a:avLst/>
          </a:prstGeom>
          <a:noFill/>
        </p:spPr>
        <p:txBody>
          <a:bodyPr wrap="square" rtlCol="0">
            <a:spAutoFit/>
          </a:bodyPr>
          <a:lstStyle/>
          <a:p>
            <a:pPr marL="0" lvl="0" indent="0" algn="l">
              <a:spcBef>
                <a:spcPct val="0"/>
              </a:spcBef>
              <a:buNone/>
            </a:pPr>
            <a:r>
              <a:rPr lang="zh-CN" altLang="en-US" sz="1800" dirty="0">
                <a:latin typeface="黑体" panose="02010609060101010101" pitchFamily="49" charset="-122"/>
                <a:ea typeface="黑体" panose="02010609060101010101" pitchFamily="49" charset="-122"/>
                <a:sym typeface="+mn-ea"/>
              </a:rPr>
              <a:t>当射线直接击中DNA分子，将会把能量沉积在DNA，引起其激发和电离。</a:t>
            </a:r>
            <a:endParaRPr lang="zh-CN" altLang="en-US" sz="1800" dirty="0">
              <a:latin typeface="黑体" panose="02010609060101010101" pitchFamily="49" charset="-122"/>
              <a:ea typeface="黑体" panose="02010609060101010101" pitchFamily="49" charset="-122"/>
              <a:sym typeface="+mn-ea"/>
            </a:endParaRPr>
          </a:p>
        </p:txBody>
      </p:sp>
      <p:sp>
        <p:nvSpPr>
          <p:cNvPr id="7" name="文本框 6"/>
          <p:cNvSpPr txBox="1"/>
          <p:nvPr/>
        </p:nvSpPr>
        <p:spPr>
          <a:xfrm>
            <a:off x="3563620" y="4292600"/>
            <a:ext cx="4418965" cy="645160"/>
          </a:xfrm>
          <a:prstGeom prst="rect">
            <a:avLst/>
          </a:prstGeom>
          <a:noFill/>
        </p:spPr>
        <p:txBody>
          <a:bodyPr wrap="square" rtlCol="0">
            <a:spAutoFit/>
          </a:bodyPr>
          <a:lstStyle/>
          <a:p>
            <a:pPr marL="0" lvl="0" indent="0" algn="l">
              <a:spcBef>
                <a:spcPct val="0"/>
              </a:spcBef>
              <a:buNone/>
            </a:pPr>
            <a:r>
              <a:rPr lang="zh-CN" altLang="en-US" sz="1800" dirty="0">
                <a:latin typeface="黑体" panose="02010609060101010101" pitchFamily="49" charset="-122"/>
                <a:ea typeface="黑体" panose="02010609060101010101" pitchFamily="49" charset="-122"/>
                <a:sym typeface="+mn-ea"/>
              </a:rPr>
              <a:t>辐射引起水分子的电离和激发，成簇产生的自由基和</a:t>
            </a:r>
            <a:r>
              <a:rPr lang="en-US" altLang="zh-CN" sz="1800" dirty="0">
                <a:latin typeface="黑体" panose="02010609060101010101" pitchFamily="49" charset="-122"/>
                <a:ea typeface="黑体" panose="02010609060101010101" pitchFamily="49" charset="-122"/>
                <a:sym typeface="+mn-ea"/>
              </a:rPr>
              <a:t>H</a:t>
            </a:r>
            <a:r>
              <a:rPr lang="en-US" altLang="zh-CN" sz="1800" baseline="-25000" dirty="0">
                <a:latin typeface="黑体" panose="02010609060101010101" pitchFamily="49" charset="-122"/>
                <a:ea typeface="黑体" panose="02010609060101010101" pitchFamily="49" charset="-122"/>
                <a:sym typeface="+mn-ea"/>
              </a:rPr>
              <a:t>2</a:t>
            </a:r>
            <a:r>
              <a:rPr lang="en-US" altLang="zh-CN" sz="1800" dirty="0">
                <a:latin typeface="黑体" panose="02010609060101010101" pitchFamily="49" charset="-122"/>
                <a:ea typeface="黑体" panose="02010609060101010101" pitchFamily="49" charset="-122"/>
                <a:sym typeface="+mn-ea"/>
              </a:rPr>
              <a:t>O</a:t>
            </a:r>
            <a:r>
              <a:rPr lang="en-US" altLang="zh-CN" sz="1800" baseline="-25000" dirty="0">
                <a:latin typeface="黑体" panose="02010609060101010101" pitchFamily="49" charset="-122"/>
                <a:ea typeface="黑体" panose="02010609060101010101" pitchFamily="49" charset="-122"/>
                <a:sym typeface="+mn-ea"/>
              </a:rPr>
              <a:t>2</a:t>
            </a:r>
            <a:r>
              <a:rPr lang="zh-CN" altLang="en-US" sz="1800" dirty="0">
                <a:latin typeface="黑体" panose="02010609060101010101" pitchFamily="49" charset="-122"/>
                <a:ea typeface="黑体" panose="02010609060101010101" pitchFamily="49" charset="-122"/>
                <a:sym typeface="+mn-ea"/>
              </a:rPr>
              <a:t>对</a:t>
            </a:r>
            <a:r>
              <a:rPr lang="en-US" altLang="zh-CN" sz="1800" dirty="0">
                <a:latin typeface="黑体" panose="02010609060101010101" pitchFamily="49" charset="-122"/>
                <a:ea typeface="黑体" panose="02010609060101010101" pitchFamily="49" charset="-122"/>
                <a:sym typeface="+mn-ea"/>
              </a:rPr>
              <a:t>DNA</a:t>
            </a:r>
            <a:r>
              <a:rPr lang="zh-CN" altLang="en-US" sz="1800" dirty="0">
                <a:latin typeface="黑体" panose="02010609060101010101" pitchFamily="49" charset="-122"/>
                <a:ea typeface="黑体" panose="02010609060101010101" pitchFamily="49" charset="-122"/>
                <a:sym typeface="+mn-ea"/>
              </a:rPr>
              <a:t>造成损伤</a:t>
            </a:r>
            <a:endParaRPr lang="zh-CN" altLang="en-US" sz="1800" dirty="0">
              <a:latin typeface="黑体" panose="02010609060101010101" pitchFamily="49" charset="-122"/>
              <a:ea typeface="黑体" panose="02010609060101010101" pitchFamily="49" charset="-122"/>
              <a:sym typeface="+mn-ea"/>
            </a:endParaRPr>
          </a:p>
        </p:txBody>
      </p:sp>
      <p:cxnSp>
        <p:nvCxnSpPr>
          <p:cNvPr id="12" name="直接箭头连接符 11"/>
          <p:cNvCxnSpPr>
            <a:stCxn id="6" idx="2"/>
            <a:endCxn id="10" idx="0"/>
          </p:cNvCxnSpPr>
          <p:nvPr/>
        </p:nvCxnSpPr>
        <p:spPr>
          <a:xfrm>
            <a:off x="3133725" y="2376805"/>
            <a:ext cx="635" cy="328422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sp>
        <p:nvSpPr>
          <p:cNvPr id="14" name="文本框 13"/>
          <p:cNvSpPr txBox="1"/>
          <p:nvPr/>
        </p:nvSpPr>
        <p:spPr>
          <a:xfrm>
            <a:off x="971550" y="3284855"/>
            <a:ext cx="1964055" cy="922020"/>
          </a:xfrm>
          <a:prstGeom prst="rect">
            <a:avLst/>
          </a:prstGeom>
          <a:noFill/>
        </p:spPr>
        <p:txBody>
          <a:bodyPr wrap="square" rtlCol="0">
            <a:spAutoFit/>
          </a:bodyPr>
          <a:lstStyle/>
          <a:p>
            <a:pPr marL="0" lvl="0" indent="0" algn="l">
              <a:spcBef>
                <a:spcPct val="0"/>
              </a:spcBef>
              <a:buNone/>
            </a:pPr>
            <a:r>
              <a:rPr lang="zh-CN" altLang="en-US" sz="1800" dirty="0">
                <a:latin typeface="黑体" panose="02010609060101010101" pitchFamily="49" charset="-122"/>
                <a:ea typeface="黑体" panose="02010609060101010101" pitchFamily="49" charset="-122"/>
                <a:sym typeface="+mn-ea"/>
              </a:rPr>
              <a:t>单粒子翻转效应影响航天半导体器件</a:t>
            </a:r>
            <a:endParaRPr lang="zh-CN" altLang="en-US" sz="1800" dirty="0">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0" grpId="0"/>
      <p:bldP spid="4" grpId="0"/>
      <p:bldP spid="4" grpId="1"/>
      <p:bldP spid="7" grpId="0"/>
      <p:bldP spid="7" grpId="1"/>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705" y="836820"/>
            <a:ext cx="2736190"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课题来源</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灯片编号占位符 2"/>
          <p:cNvSpPr>
            <a:spLocks noGrp="1"/>
          </p:cNvSpPr>
          <p:nvPr>
            <p:ph type="sldNum" sz="quarter" idx="12"/>
          </p:nvPr>
        </p:nvSpPr>
        <p:spPr>
          <a:xfrm>
            <a:off x="6876160" y="6165190"/>
            <a:ext cx="2133600" cy="365125"/>
          </a:xfrm>
        </p:spPr>
        <p:txBody>
          <a:bodyPr/>
          <a:lstStyle/>
          <a:p>
            <a:pPr lvl="0"/>
            <a:fld id="{9A0DB2DC-4C9A-4742-B13C-FB6460FD3503}" type="slidenum">
              <a:rPr lang="zh-CN" altLang="en-US" sz="2000" smtClean="0">
                <a:solidFill>
                  <a:schemeClr val="tx1"/>
                </a:solidFill>
                <a:latin typeface="Cambria Math" panose="02040503050406030204" pitchFamily="18" charset="0"/>
              </a:rPr>
            </a:fld>
            <a:endParaRPr lang="zh-CN" altLang="en-US" sz="2000" dirty="0">
              <a:solidFill>
                <a:schemeClr val="tx1"/>
              </a:solidFill>
              <a:latin typeface="Cambria Math" panose="02040503050406030204" pitchFamily="18" charset="0"/>
            </a:endParaRPr>
          </a:p>
        </p:txBody>
      </p:sp>
      <p:pic>
        <p:nvPicPr>
          <p:cNvPr id="4" name="图片 3"/>
          <p:cNvPicPr>
            <a:picLocks noChangeAspect="1"/>
          </p:cNvPicPr>
          <p:nvPr/>
        </p:nvPicPr>
        <p:blipFill>
          <a:blip r:embed="rId1"/>
          <a:stretch>
            <a:fillRect/>
          </a:stretch>
        </p:blipFill>
        <p:spPr>
          <a:xfrm>
            <a:off x="4283710" y="4220845"/>
            <a:ext cx="4533265" cy="1699260"/>
          </a:xfrm>
          <a:prstGeom prst="rect">
            <a:avLst/>
          </a:prstGeom>
        </p:spPr>
      </p:pic>
      <p:graphicFrame>
        <p:nvGraphicFramePr>
          <p:cNvPr id="5134" name="对象 16"/>
          <p:cNvGraphicFramePr>
            <a:graphicFrameLocks noChangeAspect="1"/>
          </p:cNvGraphicFramePr>
          <p:nvPr/>
        </p:nvGraphicFramePr>
        <p:xfrm>
          <a:off x="4283710" y="1988820"/>
          <a:ext cx="4199255" cy="1642110"/>
        </p:xfrm>
        <a:graphic>
          <a:graphicData uri="http://schemas.openxmlformats.org/presentationml/2006/ole">
            <mc:AlternateContent xmlns:mc="http://schemas.openxmlformats.org/markup-compatibility/2006">
              <mc:Choice xmlns:v="urn:schemas-microsoft-com:vml" Requires="v">
                <p:oleObj spid="_x0000_s3085" name="" r:id="rId2" imgW="3983355" imgH="1557020" progId="Visio.Drawing.11">
                  <p:embed/>
                </p:oleObj>
              </mc:Choice>
              <mc:Fallback>
                <p:oleObj name="" r:id="rId2" imgW="3983355" imgH="1557020" progId="Visio.Drawing.11">
                  <p:embed/>
                  <p:pic>
                    <p:nvPicPr>
                      <p:cNvPr id="0" name="图片 3081"/>
                      <p:cNvPicPr/>
                      <p:nvPr/>
                    </p:nvPicPr>
                    <p:blipFill>
                      <a:blip r:embed="rId3"/>
                      <a:stretch>
                        <a:fillRect/>
                      </a:stretch>
                    </p:blipFill>
                    <p:spPr>
                      <a:xfrm>
                        <a:off x="4283710" y="1988820"/>
                        <a:ext cx="4199255" cy="1642110"/>
                      </a:xfrm>
                      <a:prstGeom prst="rect">
                        <a:avLst/>
                      </a:prstGeom>
                      <a:noFill/>
                      <a:ln w="38100">
                        <a:noFill/>
                        <a:miter/>
                      </a:ln>
                    </p:spPr>
                  </p:pic>
                </p:oleObj>
              </mc:Fallback>
            </mc:AlternateContent>
          </a:graphicData>
        </a:graphic>
      </p:graphicFrame>
      <p:sp>
        <p:nvSpPr>
          <p:cNvPr id="10" name="文本框 9"/>
          <p:cNvSpPr txBox="1"/>
          <p:nvPr/>
        </p:nvSpPr>
        <p:spPr>
          <a:xfrm>
            <a:off x="179990" y="1628588"/>
            <a:ext cx="2520175" cy="461665"/>
          </a:xfrm>
          <a:prstGeom prst="rect">
            <a:avLst/>
          </a:prstGeom>
          <a:noFill/>
        </p:spPr>
        <p:txBody>
          <a:bodyPr wrap="square" rtlCol="0">
            <a:spAutoFit/>
          </a:bodyPr>
          <a:lstStyle/>
          <a:p>
            <a:pPr algn="ctr"/>
            <a:r>
              <a:rPr lang="zh-CN" altLang="en-US" sz="2400" dirty="0">
                <a:latin typeface="黑体" panose="02010609060101010101" pitchFamily="49" charset="-122"/>
                <a:ea typeface="黑体" panose="02010609060101010101" pitchFamily="49" charset="-122"/>
              </a:rPr>
              <a:t>辐射屏蔽</a:t>
            </a:r>
            <a:endParaRPr lang="zh-CN" altLang="en-US" sz="2400" dirty="0">
              <a:latin typeface="黑体" panose="02010609060101010101" pitchFamily="49" charset="-122"/>
              <a:ea typeface="黑体" panose="02010609060101010101" pitchFamily="49" charset="-122"/>
            </a:endParaRPr>
          </a:p>
        </p:txBody>
      </p:sp>
      <p:pic>
        <p:nvPicPr>
          <p:cNvPr id="3" name="图片 2" descr="MommyTalk1636002581088"/>
          <p:cNvPicPr>
            <a:picLocks noChangeAspect="1"/>
          </p:cNvPicPr>
          <p:nvPr/>
        </p:nvPicPr>
        <p:blipFill>
          <a:blip r:embed="rId4"/>
          <a:stretch>
            <a:fillRect/>
          </a:stretch>
        </p:blipFill>
        <p:spPr>
          <a:xfrm>
            <a:off x="1475740" y="2559050"/>
            <a:ext cx="1939290" cy="501650"/>
          </a:xfrm>
          <a:prstGeom prst="rect">
            <a:avLst/>
          </a:prstGeom>
        </p:spPr>
      </p:pic>
      <p:pic>
        <p:nvPicPr>
          <p:cNvPr id="5" name="图片 4" descr="MommyTalk1636002632619"/>
          <p:cNvPicPr>
            <a:picLocks noChangeAspect="1"/>
          </p:cNvPicPr>
          <p:nvPr/>
        </p:nvPicPr>
        <p:blipFill>
          <a:blip r:embed="rId5"/>
          <a:stretch>
            <a:fillRect/>
          </a:stretch>
        </p:blipFill>
        <p:spPr>
          <a:xfrm>
            <a:off x="1407160" y="4836795"/>
            <a:ext cx="2077085" cy="467360"/>
          </a:xfrm>
          <a:prstGeom prst="rect">
            <a:avLst/>
          </a:prstGeom>
        </p:spPr>
      </p:pic>
      <p:cxnSp>
        <p:nvCxnSpPr>
          <p:cNvPr id="6" name="直接箭头连接符 5"/>
          <p:cNvCxnSpPr/>
          <p:nvPr/>
        </p:nvCxnSpPr>
        <p:spPr>
          <a:xfrm flipV="1">
            <a:off x="2555875" y="5229225"/>
            <a:ext cx="22860" cy="464185"/>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3705" y="836820"/>
            <a:ext cx="3600250"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研究目的及意义</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文本框 3"/>
          <p:cNvSpPr txBox="1"/>
          <p:nvPr/>
        </p:nvSpPr>
        <p:spPr>
          <a:xfrm>
            <a:off x="828260" y="1556715"/>
            <a:ext cx="7200500" cy="1753235"/>
          </a:xfrm>
          <a:prstGeom prst="rect">
            <a:avLst/>
          </a:prstGeom>
          <a:noFill/>
        </p:spPr>
        <p:txBody>
          <a:bodyPr wrap="square" rtlCol="0">
            <a:spAutoFit/>
          </a:bodyPr>
          <a:lstStyle/>
          <a:p>
            <a:pPr>
              <a:lnSpc>
                <a:spcPct val="150000"/>
              </a:lnSpc>
            </a:pP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本课题通过模拟伽玛辐射在经过屏蔽物质后衰减规律，来研究伽玛辐射屏蔽中累计因子的规律，进而得到对人体、仪器设备等屏蔽效果最佳的若干种方案</a:t>
            </a:r>
            <a:r>
              <a:rPr lang="zh-CN" altLang="en-US"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pic>
        <p:nvPicPr>
          <p:cNvPr id="16392" name="图片 7"/>
          <p:cNvPicPr>
            <a:picLocks noChangeAspect="1"/>
          </p:cNvPicPr>
          <p:nvPr/>
        </p:nvPicPr>
        <p:blipFill>
          <a:blip r:embed="rId1"/>
          <a:srcRect l="2602" r="61698" b="12440"/>
          <a:stretch>
            <a:fillRect/>
          </a:stretch>
        </p:blipFill>
        <p:spPr>
          <a:xfrm>
            <a:off x="4859655" y="3526790"/>
            <a:ext cx="2883535" cy="2875280"/>
          </a:xfrm>
          <a:prstGeom prst="rect">
            <a:avLst/>
          </a:prstGeom>
          <a:noFill/>
          <a:ln w="9525">
            <a:noFill/>
          </a:ln>
        </p:spPr>
      </p:pic>
      <p:sp>
        <p:nvSpPr>
          <p:cNvPr id="2" name="文本框 1"/>
          <p:cNvSpPr txBox="1"/>
          <p:nvPr/>
        </p:nvSpPr>
        <p:spPr>
          <a:xfrm>
            <a:off x="1187450" y="4364990"/>
            <a:ext cx="3926840" cy="1198880"/>
          </a:xfrm>
          <a:prstGeom prst="rect">
            <a:avLst/>
          </a:prstGeom>
          <a:noFill/>
        </p:spPr>
        <p:txBody>
          <a:bodyPr wrap="square" rtlCol="0">
            <a:spAutoFit/>
          </a:bodyPr>
          <a:lstStyle/>
          <a:p>
            <a:pPr>
              <a:lnSpc>
                <a:spcPct val="150000"/>
              </a:lnSpc>
            </a:pP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现有参考标准为ANSI/ANS－6.4.3—</a:t>
            </a:r>
            <a:r>
              <a:rPr lang="zh-CN" altLang="en-US" sz="2400" dirty="0">
                <a:latin typeface="黑体" panose="02010609060101010101" pitchFamily="49" charset="-122"/>
                <a:ea typeface="黑体" panose="02010609060101010101" pitchFamily="49" charset="-122"/>
              </a:rPr>
              <a:t>1991</a:t>
            </a:r>
            <a:endParaRPr lang="zh-CN" altLang="en-US" sz="2400" dirty="0">
              <a:latin typeface="黑体" panose="02010609060101010101" pitchFamily="49" charset="-122"/>
              <a:ea typeface="黑体" panose="02010609060101010101" pitchFamily="49" charset="-122"/>
            </a:endParaRPr>
          </a:p>
        </p:txBody>
      </p:sp>
      <p:sp>
        <p:nvSpPr>
          <p:cNvPr id="5" name="灯片编号占位符 2"/>
          <p:cNvSpPr>
            <a:spLocks noGrp="1"/>
          </p:cNvSpPr>
          <p:nvPr>
            <p:ph type="sldNum" sz="quarter" idx="12"/>
          </p:nvPr>
        </p:nvSpPr>
        <p:spPr>
          <a:xfrm>
            <a:off x="6876160" y="6165190"/>
            <a:ext cx="2133600" cy="365125"/>
          </a:xfrm>
        </p:spPr>
        <p:txBody>
          <a:bodyPr/>
          <a:lstStyle/>
          <a:p>
            <a:pPr lvl="0"/>
            <a:fld id="{9A0DB2DC-4C9A-4742-B13C-FB6460FD3503}" type="slidenum">
              <a:rPr lang="zh-CN" altLang="en-US" sz="2000" smtClean="0">
                <a:solidFill>
                  <a:schemeClr val="tx1"/>
                </a:solidFill>
                <a:latin typeface="Cambria Math" panose="02040503050406030204" pitchFamily="18" charset="0"/>
              </a:rPr>
            </a:fld>
            <a:endParaRPr lang="zh-CN" altLang="en-US" sz="2000" dirty="0">
              <a:solidFill>
                <a:schemeClr val="tx1"/>
              </a:solidFill>
              <a:latin typeface="Cambria Math" panose="020405030504060302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3705" y="836820"/>
            <a:ext cx="3600250"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研究目的及意义</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 name="灯片编号占位符 2"/>
          <p:cNvSpPr>
            <a:spLocks noGrp="1"/>
          </p:cNvSpPr>
          <p:nvPr>
            <p:ph type="sldNum" sz="quarter" idx="12"/>
          </p:nvPr>
        </p:nvSpPr>
        <p:spPr>
          <a:xfrm>
            <a:off x="6876160" y="6165190"/>
            <a:ext cx="2133600" cy="365125"/>
          </a:xfrm>
        </p:spPr>
        <p:txBody>
          <a:bodyPr/>
          <a:lstStyle/>
          <a:p>
            <a:pPr lvl="0"/>
            <a:fld id="{9A0DB2DC-4C9A-4742-B13C-FB6460FD3503}" type="slidenum">
              <a:rPr lang="zh-CN" altLang="en-US" sz="2000" smtClean="0">
                <a:solidFill>
                  <a:schemeClr val="tx1"/>
                </a:solidFill>
                <a:latin typeface="Cambria Math" panose="02040503050406030204" pitchFamily="18" charset="0"/>
              </a:rPr>
            </a:fld>
            <a:endParaRPr lang="zh-CN" altLang="en-US" sz="2000" dirty="0">
              <a:solidFill>
                <a:schemeClr val="tx1"/>
              </a:solidFill>
              <a:latin typeface="Cambria Math" panose="02040503050406030204" pitchFamily="18" charset="0"/>
            </a:endParaRPr>
          </a:p>
        </p:txBody>
      </p:sp>
      <p:pic>
        <p:nvPicPr>
          <p:cNvPr id="3" name="图片 7"/>
          <p:cNvPicPr>
            <a:picLocks noChangeAspect="1"/>
          </p:cNvPicPr>
          <p:nvPr/>
        </p:nvPicPr>
        <p:blipFill>
          <a:blip r:embed="rId1"/>
          <a:srcRect l="68119" t="4351" b="13370"/>
          <a:stretch>
            <a:fillRect/>
          </a:stretch>
        </p:blipFill>
        <p:spPr>
          <a:xfrm>
            <a:off x="5292090" y="4004945"/>
            <a:ext cx="2281555" cy="2393950"/>
          </a:xfrm>
          <a:prstGeom prst="rect">
            <a:avLst/>
          </a:prstGeom>
          <a:noFill/>
          <a:ln w="9525">
            <a:noFill/>
          </a:ln>
        </p:spPr>
      </p:pic>
      <p:pic>
        <p:nvPicPr>
          <p:cNvPr id="7" name="图片 7"/>
          <p:cNvPicPr>
            <a:picLocks noChangeAspect="1"/>
          </p:cNvPicPr>
          <p:nvPr/>
        </p:nvPicPr>
        <p:blipFill>
          <a:blip r:embed="rId1"/>
          <a:srcRect l="2602" r="61698" b="12440"/>
          <a:stretch>
            <a:fillRect/>
          </a:stretch>
        </p:blipFill>
        <p:spPr>
          <a:xfrm>
            <a:off x="4860290" y="1052830"/>
            <a:ext cx="2883535" cy="2875280"/>
          </a:xfrm>
          <a:prstGeom prst="rect">
            <a:avLst/>
          </a:prstGeom>
          <a:noFill/>
          <a:ln w="9525">
            <a:noFill/>
          </a:ln>
        </p:spPr>
      </p:pic>
      <p:sp>
        <p:nvSpPr>
          <p:cNvPr id="8" name="文本框 7"/>
          <p:cNvSpPr txBox="1"/>
          <p:nvPr/>
        </p:nvSpPr>
        <p:spPr>
          <a:xfrm>
            <a:off x="1187450" y="1916430"/>
            <a:ext cx="3926840" cy="1198880"/>
          </a:xfrm>
          <a:prstGeom prst="rect">
            <a:avLst/>
          </a:prstGeom>
          <a:noFill/>
        </p:spPr>
        <p:txBody>
          <a:bodyPr wrap="square" rtlCol="0">
            <a:spAutoFit/>
          </a:bodyPr>
          <a:lstStyle/>
          <a:p>
            <a:pPr algn="ctr">
              <a:lnSpc>
                <a:spcPct val="150000"/>
              </a:lnSpc>
            </a:pPr>
            <a:r>
              <a:rPr lang="zh-CN" altLang="zh-CN" sz="2400" dirty="0">
                <a:latin typeface="黑体" panose="02010609060101010101" pitchFamily="49" charset="-122"/>
                <a:ea typeface="黑体" panose="02010609060101010101" pitchFamily="49" charset="-122"/>
              </a:rPr>
              <a:t>现有参考标准</a:t>
            </a:r>
            <a:endParaRPr lang="zh-CN" altLang="zh-CN" sz="2400" dirty="0">
              <a:latin typeface="黑体" panose="02010609060101010101" pitchFamily="49" charset="-122"/>
              <a:ea typeface="黑体" panose="02010609060101010101" pitchFamily="49" charset="-122"/>
            </a:endParaRPr>
          </a:p>
          <a:p>
            <a:pPr algn="ctr">
              <a:lnSpc>
                <a:spcPct val="150000"/>
              </a:lnSpc>
            </a:pPr>
            <a:r>
              <a:rPr lang="zh-CN" altLang="zh-CN" sz="2400" dirty="0">
                <a:latin typeface="黑体" panose="02010609060101010101" pitchFamily="49" charset="-122"/>
                <a:ea typeface="黑体" panose="02010609060101010101" pitchFamily="49" charset="-122"/>
              </a:rPr>
              <a:t>ANSI/ANS－6.4.3—</a:t>
            </a:r>
            <a:r>
              <a:rPr lang="zh-CN" altLang="en-US" sz="2400" dirty="0">
                <a:latin typeface="黑体" panose="02010609060101010101" pitchFamily="49" charset="-122"/>
                <a:ea typeface="黑体" panose="02010609060101010101" pitchFamily="49" charset="-122"/>
              </a:rPr>
              <a:t>1991</a:t>
            </a:r>
            <a:endParaRPr lang="zh-CN" altLang="en-US" sz="2400" dirty="0">
              <a:latin typeface="黑体" panose="02010609060101010101" pitchFamily="49" charset="-122"/>
              <a:ea typeface="黑体" panose="02010609060101010101" pitchFamily="49" charset="-122"/>
            </a:endParaRPr>
          </a:p>
        </p:txBody>
      </p:sp>
      <p:sp>
        <p:nvSpPr>
          <p:cNvPr id="9" name="文本框 8"/>
          <p:cNvSpPr txBox="1"/>
          <p:nvPr/>
        </p:nvSpPr>
        <p:spPr>
          <a:xfrm>
            <a:off x="2649855" y="4580890"/>
            <a:ext cx="1002665" cy="645160"/>
          </a:xfrm>
          <a:prstGeom prst="rect">
            <a:avLst/>
          </a:prstGeom>
          <a:noFill/>
        </p:spPr>
        <p:txBody>
          <a:bodyPr wrap="square" rtlCol="0">
            <a:spAutoFit/>
          </a:bodyPr>
          <a:lstStyle/>
          <a:p>
            <a:pPr>
              <a:lnSpc>
                <a:spcPct val="150000"/>
              </a:lnSpc>
            </a:pPr>
            <a:r>
              <a:rPr lang="zh-CN" sz="2400" dirty="0">
                <a:latin typeface="黑体" panose="02010609060101010101" pitchFamily="49" charset="-122"/>
                <a:ea typeface="黑体" panose="02010609060101010101" pitchFamily="49" charset="-122"/>
              </a:rPr>
              <a:t>实际</a:t>
            </a:r>
            <a:endParaRPr lang="zh-CN" sz="2400"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3705" y="836820"/>
            <a:ext cx="3600250"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研究目的及意义</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 name="灯片编号占位符 2"/>
          <p:cNvSpPr>
            <a:spLocks noGrp="1"/>
          </p:cNvSpPr>
          <p:nvPr>
            <p:ph type="sldNum" sz="quarter" idx="12"/>
          </p:nvPr>
        </p:nvSpPr>
        <p:spPr>
          <a:xfrm>
            <a:off x="6876160" y="6165190"/>
            <a:ext cx="2133600" cy="365125"/>
          </a:xfrm>
        </p:spPr>
        <p:txBody>
          <a:bodyPr/>
          <a:lstStyle/>
          <a:p>
            <a:pPr lvl="0"/>
            <a:fld id="{9A0DB2DC-4C9A-4742-B13C-FB6460FD3503}" type="slidenum">
              <a:rPr lang="zh-CN" altLang="en-US" sz="2000" smtClean="0">
                <a:solidFill>
                  <a:schemeClr val="tx1"/>
                </a:solidFill>
                <a:latin typeface="Cambria Math" panose="02040503050406030204" pitchFamily="18" charset="0"/>
              </a:rPr>
            </a:fld>
            <a:endParaRPr lang="zh-CN" altLang="en-US" sz="2000" dirty="0">
              <a:solidFill>
                <a:schemeClr val="tx1"/>
              </a:solidFill>
              <a:latin typeface="Cambria Math" panose="02040503050406030204" pitchFamily="18" charset="0"/>
            </a:endParaRPr>
          </a:p>
        </p:txBody>
      </p:sp>
      <p:pic>
        <p:nvPicPr>
          <p:cNvPr id="3" name="图片 7"/>
          <p:cNvPicPr>
            <a:picLocks noChangeAspect="1"/>
          </p:cNvPicPr>
          <p:nvPr/>
        </p:nvPicPr>
        <p:blipFill>
          <a:blip r:embed="rId1"/>
          <a:srcRect l="68119" t="4351" b="13370"/>
          <a:stretch>
            <a:fillRect/>
          </a:stretch>
        </p:blipFill>
        <p:spPr>
          <a:xfrm>
            <a:off x="6156325" y="1772920"/>
            <a:ext cx="2281555" cy="2393950"/>
          </a:xfrm>
          <a:prstGeom prst="rect">
            <a:avLst/>
          </a:prstGeom>
          <a:noFill/>
          <a:ln w="9525">
            <a:noFill/>
          </a:ln>
        </p:spPr>
      </p:pic>
      <p:pic>
        <p:nvPicPr>
          <p:cNvPr id="7" name="图片 7"/>
          <p:cNvPicPr>
            <a:picLocks noChangeAspect="1"/>
          </p:cNvPicPr>
          <p:nvPr/>
        </p:nvPicPr>
        <p:blipFill>
          <a:blip r:embed="rId1"/>
          <a:srcRect l="2602" r="61698" b="12440"/>
          <a:stretch>
            <a:fillRect/>
          </a:stretch>
        </p:blipFill>
        <p:spPr>
          <a:xfrm>
            <a:off x="899795" y="1483360"/>
            <a:ext cx="2883535" cy="2875280"/>
          </a:xfrm>
          <a:prstGeom prst="rect">
            <a:avLst/>
          </a:prstGeom>
          <a:noFill/>
          <a:ln w="9525">
            <a:noFill/>
          </a:ln>
        </p:spPr>
      </p:pic>
      <p:sp>
        <p:nvSpPr>
          <p:cNvPr id="2" name="文本框 1"/>
          <p:cNvSpPr txBox="1"/>
          <p:nvPr/>
        </p:nvSpPr>
        <p:spPr>
          <a:xfrm>
            <a:off x="4500245" y="2564765"/>
            <a:ext cx="539115" cy="829945"/>
          </a:xfrm>
          <a:prstGeom prst="rect">
            <a:avLst/>
          </a:prstGeom>
          <a:noFill/>
        </p:spPr>
        <p:txBody>
          <a:bodyPr wrap="none" rtlCol="0">
            <a:spAutoFit/>
          </a:bodyPr>
          <a:lstStyle/>
          <a:p>
            <a:r>
              <a:rPr lang="en-US" altLang="zh-CN" sz="4800" b="1"/>
              <a:t>&gt;</a:t>
            </a:r>
            <a:endParaRPr lang="en-US" altLang="zh-CN" sz="4800" b="1"/>
          </a:p>
        </p:txBody>
      </p:sp>
      <p:cxnSp>
        <p:nvCxnSpPr>
          <p:cNvPr id="4" name="直接连接符 3"/>
          <p:cNvCxnSpPr/>
          <p:nvPr/>
        </p:nvCxnSpPr>
        <p:spPr>
          <a:xfrm>
            <a:off x="2739819" y="5228953"/>
            <a:ext cx="4059287" cy="0"/>
          </a:xfrm>
          <a:prstGeom prst="line">
            <a:avLst/>
          </a:prstGeom>
        </p:spPr>
        <p:style>
          <a:lnRef idx="3">
            <a:schemeClr val="dk1"/>
          </a:lnRef>
          <a:fillRef idx="0">
            <a:schemeClr val="dk1"/>
          </a:fillRef>
          <a:effectRef idx="2">
            <a:schemeClr val="dk1"/>
          </a:effectRef>
          <a:fontRef idx="minor">
            <a:schemeClr val="tx1"/>
          </a:fontRef>
        </p:style>
      </p:cxnSp>
      <p:sp>
        <p:nvSpPr>
          <p:cNvPr id="10" name="等腰三角形 9"/>
          <p:cNvSpPr/>
          <p:nvPr/>
        </p:nvSpPr>
        <p:spPr>
          <a:xfrm>
            <a:off x="4499443" y="5228953"/>
            <a:ext cx="540038" cy="563879"/>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文本框 10"/>
          <p:cNvSpPr txBox="1"/>
          <p:nvPr/>
        </p:nvSpPr>
        <p:spPr>
          <a:xfrm>
            <a:off x="2845915" y="4419237"/>
            <a:ext cx="970156" cy="830997"/>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防护效果</a:t>
            </a:r>
            <a:endParaRPr lang="zh-CN" altLang="en-US" sz="2400" dirty="0">
              <a:latin typeface="黑体" panose="02010609060101010101" pitchFamily="49" charset="-122"/>
              <a:ea typeface="黑体" panose="02010609060101010101" pitchFamily="49" charset="-122"/>
            </a:endParaRPr>
          </a:p>
        </p:txBody>
      </p:sp>
      <p:sp>
        <p:nvSpPr>
          <p:cNvPr id="12" name="文本框 11"/>
          <p:cNvSpPr txBox="1"/>
          <p:nvPr/>
        </p:nvSpPr>
        <p:spPr>
          <a:xfrm>
            <a:off x="5796280" y="4652645"/>
            <a:ext cx="1235710" cy="46037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成本等</a:t>
            </a:r>
            <a:endParaRPr lang="zh-CN" altLang="en-US" sz="2400" dirty="0">
              <a:latin typeface="黑体" panose="02010609060101010101" pitchFamily="49" charset="-122"/>
              <a:ea typeface="黑体" panose="02010609060101010101" pitchFamily="49" charset="-122"/>
            </a:endParaRPr>
          </a:p>
        </p:txBody>
      </p:sp>
      <p:sp>
        <p:nvSpPr>
          <p:cNvPr id="13" name="文本框 12"/>
          <p:cNvSpPr txBox="1"/>
          <p:nvPr/>
        </p:nvSpPr>
        <p:spPr>
          <a:xfrm>
            <a:off x="4283677" y="5793381"/>
            <a:ext cx="1006791" cy="460375"/>
          </a:xfrm>
          <a:prstGeom prst="rect">
            <a:avLst/>
          </a:prstGeom>
          <a:noFill/>
        </p:spPr>
        <p:txBody>
          <a:bodyPr wrap="square" rtlCol="0">
            <a:spAutoFit/>
          </a:bodyPr>
          <a:lstStyle/>
          <a:p>
            <a:pPr algn="ctr"/>
            <a:r>
              <a:rPr lang="zh-CN" altLang="en-US" sz="2400" dirty="0">
                <a:latin typeface="黑体" panose="02010609060101010101" pitchFamily="49" charset="-122"/>
                <a:ea typeface="黑体" panose="02010609060101010101" pitchFamily="49" charset="-122"/>
              </a:rPr>
              <a:t>平衡</a:t>
            </a:r>
            <a:endParaRPr lang="zh-CN" altLang="en-US" sz="2400"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3704" y="836820"/>
            <a:ext cx="4824336"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国内外研究现状的分析</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灯片编号占位符 2"/>
          <p:cNvSpPr>
            <a:spLocks noGrp="1"/>
          </p:cNvSpPr>
          <p:nvPr>
            <p:ph type="sldNum" sz="quarter" idx="12"/>
          </p:nvPr>
        </p:nvSpPr>
        <p:spPr>
          <a:xfrm>
            <a:off x="6876160" y="6165190"/>
            <a:ext cx="2133600" cy="365125"/>
          </a:xfrm>
        </p:spPr>
        <p:txBody>
          <a:bodyPr/>
          <a:lstStyle/>
          <a:p>
            <a:pPr lvl="0"/>
            <a:fld id="{9A0DB2DC-4C9A-4742-B13C-FB6460FD3503}" type="slidenum">
              <a:rPr lang="zh-CN" altLang="en-US" sz="2000" smtClean="0">
                <a:solidFill>
                  <a:schemeClr val="tx1"/>
                </a:solidFill>
                <a:latin typeface="Cambria Math" panose="02040503050406030204" pitchFamily="18" charset="0"/>
              </a:rPr>
            </a:fld>
            <a:endParaRPr lang="zh-CN" altLang="en-US" sz="2000" dirty="0">
              <a:solidFill>
                <a:schemeClr val="tx1"/>
              </a:solidFill>
              <a:latin typeface="Cambria Math" panose="02040503050406030204" pitchFamily="18" charset="0"/>
            </a:endParaRPr>
          </a:p>
        </p:txBody>
      </p:sp>
      <p:sp>
        <p:nvSpPr>
          <p:cNvPr id="2" name="文本框 1"/>
          <p:cNvSpPr txBox="1"/>
          <p:nvPr/>
        </p:nvSpPr>
        <p:spPr>
          <a:xfrm>
            <a:off x="323850" y="1701165"/>
            <a:ext cx="6720205" cy="52197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准直器几何结构对屏蔽后剂量率的影响</a:t>
            </a:r>
            <a:endParaRPr lang="zh-CN" altLang="en-US" sz="2800" dirty="0">
              <a:latin typeface="黑体" panose="02010609060101010101" pitchFamily="49" charset="-122"/>
              <a:ea typeface="黑体" panose="02010609060101010101" pitchFamily="49" charset="-122"/>
            </a:endParaRPr>
          </a:p>
        </p:txBody>
      </p:sp>
      <p:sp>
        <p:nvSpPr>
          <p:cNvPr id="10" name="文本框 9"/>
          <p:cNvSpPr txBox="1"/>
          <p:nvPr/>
        </p:nvSpPr>
        <p:spPr>
          <a:xfrm>
            <a:off x="775970" y="5876925"/>
            <a:ext cx="7592060" cy="521970"/>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[1]</a:t>
            </a:r>
            <a:r>
              <a:rPr lang="en-US" altLang="zh-CN" sz="1400">
                <a:latin typeface="Times New Roman" panose="02020603050405020304" pitchFamily="18" charset="0"/>
                <a:cs typeface="Times New Roman" panose="02020603050405020304" pitchFamily="18" charset="0"/>
              </a:rPr>
              <a:t>王军成, 杨毓枢, 陈嘉浪,等. MCNP模拟研究γ射线散射对屏蔽检测结果的影响[J]. 科技视界, 2020, 000(007):202-205.</a:t>
            </a:r>
            <a:endParaRPr lang="en-US" altLang="zh-CN" sz="1400">
              <a:latin typeface="Times New Roman" panose="02020603050405020304" pitchFamily="18" charset="0"/>
              <a:cs typeface="Times New Roman" panose="02020603050405020304" pitchFamily="18" charset="0"/>
            </a:endParaRPr>
          </a:p>
        </p:txBody>
      </p:sp>
      <p:pic>
        <p:nvPicPr>
          <p:cNvPr id="4" name="图片 3" descr="Screenshot_20211103_211312"/>
          <p:cNvPicPr>
            <a:picLocks noChangeAspect="1"/>
          </p:cNvPicPr>
          <p:nvPr/>
        </p:nvPicPr>
        <p:blipFill>
          <a:blip r:embed="rId1"/>
          <a:stretch>
            <a:fillRect/>
          </a:stretch>
        </p:blipFill>
        <p:spPr>
          <a:xfrm>
            <a:off x="4211955" y="2132965"/>
            <a:ext cx="4686300" cy="3681095"/>
          </a:xfrm>
          <a:prstGeom prst="rect">
            <a:avLst/>
          </a:prstGeom>
        </p:spPr>
      </p:pic>
      <p:pic>
        <p:nvPicPr>
          <p:cNvPr id="5" name="图片 4"/>
          <p:cNvPicPr>
            <a:picLocks noChangeAspect="1"/>
          </p:cNvPicPr>
          <p:nvPr/>
        </p:nvPicPr>
        <p:blipFill>
          <a:blip r:embed="rId2"/>
          <a:stretch>
            <a:fillRect/>
          </a:stretch>
        </p:blipFill>
        <p:spPr>
          <a:xfrm>
            <a:off x="323850" y="2708910"/>
            <a:ext cx="3966210" cy="24593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4678680" y="1052830"/>
            <a:ext cx="3900805" cy="1049020"/>
          </a:xfrm>
          <a:prstGeom prst="rect">
            <a:avLst/>
          </a:prstGeom>
        </p:spPr>
      </p:pic>
      <p:sp>
        <p:nvSpPr>
          <p:cNvPr id="6" name="文本框 5"/>
          <p:cNvSpPr txBox="1"/>
          <p:nvPr/>
        </p:nvSpPr>
        <p:spPr>
          <a:xfrm>
            <a:off x="323704" y="836820"/>
            <a:ext cx="4824336"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国内外研究现状的分析</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灯片编号占位符 2"/>
          <p:cNvSpPr>
            <a:spLocks noGrp="1"/>
          </p:cNvSpPr>
          <p:nvPr>
            <p:ph type="sldNum" sz="quarter" idx="12"/>
          </p:nvPr>
        </p:nvSpPr>
        <p:spPr>
          <a:xfrm>
            <a:off x="6876160" y="6165190"/>
            <a:ext cx="2133600" cy="365125"/>
          </a:xfrm>
        </p:spPr>
        <p:txBody>
          <a:bodyPr/>
          <a:lstStyle/>
          <a:p>
            <a:pPr lvl="0"/>
            <a:fld id="{9A0DB2DC-4C9A-4742-B13C-FB6460FD3503}" type="slidenum">
              <a:rPr lang="zh-CN" altLang="en-US" sz="2000" smtClean="0">
                <a:solidFill>
                  <a:schemeClr val="tx1"/>
                </a:solidFill>
                <a:latin typeface="Cambria Math" panose="02040503050406030204" pitchFamily="18" charset="0"/>
              </a:rPr>
            </a:fld>
            <a:endParaRPr lang="zh-CN" altLang="en-US" sz="2000" dirty="0">
              <a:solidFill>
                <a:schemeClr val="tx1"/>
              </a:solidFill>
              <a:latin typeface="Cambria Math" panose="02040503050406030204" pitchFamily="18" charset="0"/>
            </a:endParaRPr>
          </a:p>
        </p:txBody>
      </p:sp>
      <p:sp>
        <p:nvSpPr>
          <p:cNvPr id="2" name="文本框 1"/>
          <p:cNvSpPr txBox="1"/>
          <p:nvPr/>
        </p:nvSpPr>
        <p:spPr>
          <a:xfrm>
            <a:off x="323850" y="1530350"/>
            <a:ext cx="4631055" cy="46037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介质横向尺寸对累计因子的影响</a:t>
            </a:r>
            <a:endParaRPr lang="zh-CN" altLang="en-US" sz="2400" dirty="0">
              <a:latin typeface="黑体" panose="02010609060101010101" pitchFamily="49" charset="-122"/>
              <a:ea typeface="黑体" panose="02010609060101010101" pitchFamily="49" charset="-122"/>
            </a:endParaRPr>
          </a:p>
        </p:txBody>
      </p:sp>
      <p:sp>
        <p:nvSpPr>
          <p:cNvPr id="5" name="文本框 4"/>
          <p:cNvSpPr txBox="1"/>
          <p:nvPr/>
        </p:nvSpPr>
        <p:spPr>
          <a:xfrm>
            <a:off x="323850" y="6009005"/>
            <a:ext cx="8428355" cy="583565"/>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[2].</a:t>
            </a:r>
            <a:r>
              <a:rPr lang="en-US" altLang="zh-CN" sz="1600">
                <a:latin typeface="Times New Roman" panose="02020603050405020304" pitchFamily="18" charset="0"/>
                <a:cs typeface="Times New Roman" panose="02020603050405020304" pitchFamily="18" charset="0"/>
              </a:rPr>
              <a:t>李华, 赵原, 刘立业,等. 介质尺寸对水中γ射线吸收剂量累积因子的影响[J]. 清华大学学报：自然科学版, 2017, 57(5):5.</a:t>
            </a:r>
            <a:endParaRPr lang="en-US" altLang="zh-CN" sz="1600">
              <a:latin typeface="Times New Roman" panose="02020603050405020304" pitchFamily="18" charset="0"/>
              <a:cs typeface="Times New Roman" panose="02020603050405020304" pitchFamily="18" charset="0"/>
            </a:endParaRPr>
          </a:p>
        </p:txBody>
      </p:sp>
      <p:pic>
        <p:nvPicPr>
          <p:cNvPr id="9" name="图片 8"/>
          <p:cNvPicPr>
            <a:picLocks noChangeAspect="1"/>
          </p:cNvPicPr>
          <p:nvPr/>
        </p:nvPicPr>
        <p:blipFill>
          <a:blip r:embed="rId2"/>
          <a:stretch>
            <a:fillRect/>
          </a:stretch>
        </p:blipFill>
        <p:spPr>
          <a:xfrm>
            <a:off x="611505" y="2420620"/>
            <a:ext cx="3641090" cy="3070860"/>
          </a:xfrm>
          <a:prstGeom prst="rect">
            <a:avLst/>
          </a:prstGeom>
        </p:spPr>
      </p:pic>
      <p:pic>
        <p:nvPicPr>
          <p:cNvPr id="10" name="图片 9"/>
          <p:cNvPicPr>
            <a:picLocks noChangeAspect="1"/>
          </p:cNvPicPr>
          <p:nvPr/>
        </p:nvPicPr>
        <p:blipFill>
          <a:blip r:embed="rId3"/>
          <a:stretch>
            <a:fillRect/>
          </a:stretch>
        </p:blipFill>
        <p:spPr>
          <a:xfrm>
            <a:off x="4787900" y="2468880"/>
            <a:ext cx="3791585" cy="30226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2056</Words>
  <Application>WPS 演示</Application>
  <PresentationFormat>全屏显示(4:3)</PresentationFormat>
  <Paragraphs>218</Paragraphs>
  <Slides>24</Slides>
  <Notes>12</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24</vt:i4>
      </vt:variant>
    </vt:vector>
  </HeadingPairs>
  <TitlesOfParts>
    <vt:vector size="41" baseType="lpstr">
      <vt:lpstr>Arial</vt:lpstr>
      <vt:lpstr>宋体</vt:lpstr>
      <vt:lpstr>Wingdings</vt:lpstr>
      <vt:lpstr>Liberation Sans</vt:lpstr>
      <vt:lpstr>文泉驿微米黑</vt:lpstr>
      <vt:lpstr>Calibri</vt:lpstr>
      <vt:lpstr>微软雅黑</vt:lpstr>
      <vt:lpstr>黑体</vt:lpstr>
      <vt:lpstr>Cambria Math</vt:lpstr>
      <vt:lpstr>Times New Roman</vt:lpstr>
      <vt:lpstr>宋体</vt:lpstr>
      <vt:lpstr>Arial Unicode MS</vt:lpstr>
      <vt:lpstr>DejaVu Math TeX Gyre</vt:lpstr>
      <vt:lpstr>Office 主题</vt:lpstr>
      <vt:lpstr>Visio.Drawing.11</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apricot</cp:lastModifiedBy>
  <cp:revision>40</cp:revision>
  <dcterms:created xsi:type="dcterms:W3CDTF">2022-03-10T11:25:54Z</dcterms:created>
  <dcterms:modified xsi:type="dcterms:W3CDTF">2022-03-10T11:25:54Z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2052-11.1.0.10920</vt:lpwstr>
  </property>
</Properties>
</file>