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6"/>
  </p:notesMasterIdLst>
  <p:sldIdLst>
    <p:sldId id="256" r:id="rId3"/>
    <p:sldId id="444" r:id="rId4"/>
    <p:sldId id="589" r:id="rId5"/>
    <p:sldId id="609" r:id="rId7"/>
    <p:sldId id="591" r:id="rId8"/>
    <p:sldId id="461" r:id="rId9"/>
    <p:sldId id="436" r:id="rId10"/>
    <p:sldId id="598" r:id="rId11"/>
    <p:sldId id="610" r:id="rId12"/>
    <p:sldId id="594" r:id="rId13"/>
    <p:sldId id="611" r:id="rId14"/>
    <p:sldId id="579" r:id="rId15"/>
    <p:sldId id="612" r:id="rId16"/>
    <p:sldId id="597" r:id="rId17"/>
    <p:sldId id="601" r:id="rId18"/>
    <p:sldId id="602" r:id="rId19"/>
    <p:sldId id="603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等线" panose="02010600030101010101" pitchFamily="2" charset="-122"/>
      <p:regular r:id="rId29"/>
      <p:bold r:id="rId30"/>
    </p:embeddedFont>
    <p:embeddedFont>
      <p:font typeface="黑体" panose="02010609060101010101" pitchFamily="49" charset="-122"/>
      <p:regular r:id="rId31"/>
    </p:embeddedFon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kern="1200" baseline="0">
        <a:solidFill>
          <a:schemeClr val="tx1"/>
        </a:solidFill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898" y="67"/>
      </p:cViewPr>
      <p:guideLst>
        <p:guide orient="horz" pos="21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CFBD0F6-DE4A-44BD-A56C-312C305E099B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09AFE06-038F-40FC-A67B-71F5473B654B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21BDA-F13A-4468-8B93-DC7BA7C7DA2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D7A4912-CEF0-4010-B9FC-02E86A8AE832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11EB06-3C34-4C53-8306-8BF825754F3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F75774-2605-4309-8924-AF33E6106153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7DAFD5-0A3C-452B-968A-5E292B871356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345979-FD8E-4D00-AB13-597036F59EE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1FCA5C1-1899-4F05-AF33-5953C1027884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71B3B91-52C8-4949-8CB9-04F0E4CC6E05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FF3CAD-3198-4E33-B980-A831F5FC731E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  <a:fld id="{B698A453-3F3F-4BC8-BB4A-E3BD0AFB2DB7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3" Type="http://schemas.openxmlformats.org/officeDocument/2006/relationships/oleObject" Target="../embeddings/oleObject4.bin"/><Relationship Id="rId2" Type="http://schemas.openxmlformats.org/officeDocument/2006/relationships/oleObject" Target="../embeddings/oleObject3.bin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spect="1"/>
          </p:cNvSpPr>
          <p:nvPr/>
        </p:nvSpPr>
        <p:spPr>
          <a:xfrm>
            <a:off x="0" y="2060575"/>
            <a:ext cx="9144000" cy="2160480"/>
          </a:xfrm>
          <a:prstGeom prst="rect">
            <a:avLst/>
          </a:prstGeom>
          <a:solidFill>
            <a:srgbClr val="E8E7E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Arial" panose="02080604020202020204" pitchFamily="34" charset="0"/>
              </a:rPr>
              <a:t>毕业设计中期检查报告</a:t>
            </a:r>
            <a:endParaRPr lang="en-US" altLang="zh-CN" sz="4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8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利用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GEANT4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研究伽玛辐射在无限大介质中的累计因子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8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4155" y="630920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>
                <a:latin typeface="Times New Roman" panose="02020603050405020304" pitchFamily="18" charset="0"/>
              </a:rPr>
            </a:fld>
            <a:endParaRPr lang="zh-CN" altLang="en-US" sz="18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0045" y="4797425"/>
            <a:ext cx="34562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答辩人：朱铭浩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1811401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32150" y="6178294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400" b="1" smtClean="0"/>
            </a:fld>
            <a:endParaRPr lang="zh-CN" altLang="en-US" sz="2400" b="1" dirty="0">
              <a:ea typeface="宋体" pitchFamily="2" charset="-122"/>
            </a:endParaRPr>
          </a:p>
        </p:txBody>
      </p:sp>
      <p:pic>
        <p:nvPicPr>
          <p:cNvPr id="16392" name="图片 7"/>
          <p:cNvPicPr>
            <a:picLocks noChangeAspect="1"/>
          </p:cNvPicPr>
          <p:nvPr/>
        </p:nvPicPr>
        <p:blipFill>
          <a:blip r:embed="rId1"/>
          <a:srcRect l="2602" r="64544" b="20716"/>
          <a:stretch>
            <a:fillRect/>
          </a:stretch>
        </p:blipFill>
        <p:spPr>
          <a:xfrm>
            <a:off x="334010" y="2060575"/>
            <a:ext cx="2653665" cy="26035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箭头连接符 3"/>
          <p:cNvCxnSpPr/>
          <p:nvPr/>
        </p:nvCxnSpPr>
        <p:spPr>
          <a:xfrm>
            <a:off x="2987675" y="3352165"/>
            <a:ext cx="244792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868035" y="2132330"/>
            <a:ext cx="2448560" cy="244856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54215" y="3315970"/>
            <a:ext cx="75565" cy="75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5795645" y="2000250"/>
            <a:ext cx="1118870" cy="996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652135" y="1916430"/>
            <a:ext cx="1583690" cy="1440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723890" y="1916430"/>
            <a:ext cx="1800225" cy="1656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723890" y="1916430"/>
            <a:ext cx="2087880" cy="18719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723890" y="1916430"/>
            <a:ext cx="2376170" cy="20878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795645" y="1916430"/>
            <a:ext cx="2592705" cy="2232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868035" y="2060575"/>
            <a:ext cx="2592070" cy="23037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868035" y="2276475"/>
            <a:ext cx="2592070" cy="23037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012180" y="2564130"/>
            <a:ext cx="2447925" cy="21602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299835" y="2780665"/>
            <a:ext cx="2160270" cy="1943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15735" y="2924175"/>
            <a:ext cx="2016125" cy="18002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804025" y="3284220"/>
            <a:ext cx="1656080" cy="1440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7091680" y="3524250"/>
            <a:ext cx="1346835" cy="12001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379970" y="3651250"/>
            <a:ext cx="1185545" cy="10731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668260" y="3932555"/>
            <a:ext cx="863600" cy="72009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652135" y="1844040"/>
            <a:ext cx="1118870" cy="996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091680" y="2132330"/>
            <a:ext cx="0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091680" y="2492375"/>
            <a:ext cx="864235" cy="864235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091680" y="3356610"/>
            <a:ext cx="12242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091680" y="3356610"/>
            <a:ext cx="864235" cy="8636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091680" y="3356610"/>
            <a:ext cx="635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228080" y="3356610"/>
            <a:ext cx="863600" cy="863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868035" y="3356610"/>
            <a:ext cx="12236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6226810" y="2491105"/>
            <a:ext cx="864870" cy="8655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19145" y="2755900"/>
            <a:ext cx="17849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各项同性点源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83585" y="3428365"/>
            <a:ext cx="17849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等效球壳面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7091680" y="2132330"/>
            <a:ext cx="0" cy="122428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091680" y="3356610"/>
            <a:ext cx="635" cy="122428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228080" y="3356610"/>
            <a:ext cx="863600" cy="8636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868035" y="3356610"/>
            <a:ext cx="12236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6226810" y="2491105"/>
            <a:ext cx="864870" cy="865505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60065" y="501269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\[B=\frac{N_s+N_{nc}}{N_{nc}}=1+\frac{N_s}{N_{nc}}\]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仿真过程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32150" y="6178294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400" b="1" smtClean="0"/>
            </a:fld>
            <a:endParaRPr lang="zh-CN" altLang="en-US" sz="2400" b="1" dirty="0">
              <a:ea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l="6858" t="5920" r="5208"/>
          <a:stretch>
            <a:fillRect/>
          </a:stretch>
        </p:blipFill>
        <p:spPr>
          <a:xfrm>
            <a:off x="4845050" y="2060575"/>
            <a:ext cx="4298950" cy="35928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3850" y="1988820"/>
            <a:ext cx="396621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建模  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建立作为屏蔽物质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无限大介质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与作为探测器的真空球壳模型</a:t>
            </a:r>
            <a:endParaRPr lang="en-US" alt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7815" y="3068955"/>
            <a:ext cx="3735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统计粒子数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改写程序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，输出未经散射直接到达探测器的光子数与所有到达探测器的光子数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2575" y="4436745"/>
            <a:ext cx="4093210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rtl="0"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改变参数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改变入射光子能量与相应的屏蔽厚度，重复仿真过程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2575" y="5444490"/>
            <a:ext cx="4051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得到结果  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利用前述公式计算仿真得到的累计因子结果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并与参考值比较</a:t>
            </a:r>
            <a:endParaRPr lang="zh-CN" altLang="en-US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95459" y="148321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验证结果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751000" y="6207619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59840" y="5300980"/>
            <a:ext cx="65627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在低能区符合良好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在高能区仍有一定偏差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两倍平均自由程时最大偏差约为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22%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图片 24" descr="Pb2mud0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844675"/>
            <a:ext cx="4546600" cy="3513455"/>
          </a:xfrm>
          <a:prstGeom prst="rect">
            <a:avLst/>
          </a:prstGeom>
        </p:spPr>
      </p:pic>
      <p:pic>
        <p:nvPicPr>
          <p:cNvPr id="26" name="图片 25" descr="Pb4mud0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1844675"/>
            <a:ext cx="4583430" cy="3541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6390005" cy="46101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无限大平板无限大面源理想模型的累计因子仿真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2267" y="625127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5" name="图片 4" descr="infpla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7995" y="2073275"/>
            <a:ext cx="2730500" cy="386397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27855" y="1988820"/>
            <a:ext cx="37826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每一点微元发射的伽玛光子在屏蔽物质中发生散射的概率是相等的</a:t>
            </a:r>
            <a:endParaRPr 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无论是否经过散射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所有伽玛光子都会到达探测器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003800" y="436499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\[B=\frac{N_s+N_{nc}}{N_{nc}}=1+\frac{N_s}{N_{nc}}\]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64255" y="5231130"/>
            <a:ext cx="26028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无限大面源的累计因子与一单向点源的累计因子理论上相等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9880" y="5661025"/>
            <a:ext cx="249301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有进行理论计算的可能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6167120" y="5900420"/>
            <a:ext cx="4927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3895" y="2204720"/>
            <a:ext cx="8255" cy="3600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060065" y="2205355"/>
            <a:ext cx="8255" cy="3600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1460" y="5900420"/>
            <a:ext cx="6737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面源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75740" y="5805170"/>
            <a:ext cx="67373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屏蔽物质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7000" y="5937250"/>
            <a:ext cx="9258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探测器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6390005" cy="46101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无限大平板无限大面源理想模型的累计因子仿真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2267" y="625127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20" name="图片 19" descr="Pb5mmsc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2191385"/>
            <a:ext cx="504571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850" y="908685"/>
            <a:ext cx="7242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后期拟完成的研究工作及进度安排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940" y="2480945"/>
          <a:ext cx="7416800" cy="28371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217545"/>
                <a:gridCol w="4199255"/>
              </a:tblGrid>
              <a:tr h="351790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时间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进度安排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1242695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4</a:t>
                      </a:r>
                      <a:r>
                        <a:rPr lang="zh-CN" sz="2000" kern="1200" dirty="0">
                          <a:effectLst/>
                        </a:rPr>
                        <a:t>月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进一步修正无限大介质仿真结果</a:t>
                      </a:r>
                      <a:r>
                        <a:rPr lang="en-US" altLang="zh-CN" sz="2000" dirty="0">
                          <a:effectLst/>
                        </a:rPr>
                        <a:t>   </a:t>
                      </a:r>
                      <a:r>
                        <a:rPr lang="zh-CN" sz="2000" dirty="0">
                          <a:effectLst/>
                        </a:rPr>
                        <a:t>理想模型的进一步仿真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1242695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5</a:t>
                      </a:r>
                      <a:r>
                        <a:rPr lang="zh-CN" sz="2000" kern="1200" dirty="0">
                          <a:effectLst/>
                        </a:rPr>
                        <a:t>月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累计因子经验公式的修正</a:t>
                      </a:r>
                      <a:endParaRPr lang="zh-CN" sz="2000" dirty="0">
                        <a:effectLst/>
                      </a:endParaRPr>
                    </a:p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撰写毕业论文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89370" y="3512435"/>
          <a:ext cx="344440" cy="308561"/>
        </p:xfrm>
        <a:graphic>
          <a:graphicData uri="http://schemas.openxmlformats.org/presentationml/2006/ole"/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04155" y="623719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sz="18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850" y="836930"/>
            <a:ext cx="4058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存在的问题与困难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23704" y="1483151"/>
            <a:ext cx="8568596" cy="396198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）</a:t>
            </a:r>
            <a:r>
              <a:rPr 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高能区仿真误差</a:t>
            </a:r>
            <a:endParaRPr 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能量在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4MeV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以上时累计因子的仿真结果仍有一定误差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有待进一步修正</a:t>
            </a:r>
            <a:endParaRPr lang="zh-CN" alt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）</a:t>
            </a:r>
            <a:r>
              <a:rPr 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理论计算累计因子</a:t>
            </a:r>
            <a:endParaRPr 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000" kern="100" dirty="0">
                <a:latin typeface="+mn-ea"/>
                <a:cs typeface="Times New Roman" panose="02020603050405020304" pitchFamily="18" charset="0"/>
              </a:rPr>
              <a:t>理想无限大面源无限大平板屏蔽的模型中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有希望从理论上对累计因子进行计算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但仍有一定困难</a:t>
            </a:r>
            <a:endParaRPr lang="zh-CN" altLang="en-US" sz="2000" b="1" kern="100" dirty="0">
              <a:latin typeface="+mn-ea"/>
              <a:cs typeface="Times New Roman" panose="02020603050405020304" pitchFamily="18" charset="0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55908" y="6101689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谢谢观看！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4155" y="623719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5785" y="2924965"/>
            <a:ext cx="1584110" cy="707886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spc="3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671939" y="1844890"/>
            <a:ext cx="4824335" cy="41762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课题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主要研究成果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遇到的困难及解决措施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0164" y="5372593"/>
            <a:ext cx="493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辐射可能损害人体与仪器设备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05840" y="1844040"/>
            <a:ext cx="3315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伽玛辐射对人类的危害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404270" y="5588448"/>
            <a:ext cx="252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辐射屏蔽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 descr="26ac90b27ce2a4b123bfa4f8c6aca51a"/>
          <p:cNvPicPr>
            <a:picLocks noChangeAspect="1"/>
          </p:cNvPicPr>
          <p:nvPr/>
        </p:nvPicPr>
        <p:blipFill>
          <a:blip r:embed="rId1"/>
          <a:srcRect r="1630" b="5918"/>
          <a:stretch>
            <a:fillRect/>
          </a:stretch>
        </p:blipFill>
        <p:spPr>
          <a:xfrm>
            <a:off x="5110480" y="116205"/>
            <a:ext cx="2913380" cy="208978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093720" y="2890520"/>
            <a:ext cx="441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当射线直接击中DNA分子，将会把能量沉积在DNA，引起其激发和电离。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93720" y="4220210"/>
            <a:ext cx="441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辐射引起水分子的电离和激发，成簇产生的自由基和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DNA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造成损伤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>
            <a:off x="2663825" y="2304415"/>
            <a:ext cx="635" cy="3284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1650" y="3212465"/>
            <a:ext cx="1964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单粒子翻转效应影响航天半导体器件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6" grpId="0"/>
      <p:bldP spid="36" grpId="1"/>
      <p:bldP spid="37" grpId="0"/>
      <p:bldP spid="37" grpId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230" y="4004310"/>
            <a:ext cx="4533265" cy="1699260"/>
          </a:xfrm>
          <a:prstGeom prst="rect">
            <a:avLst/>
          </a:prstGeom>
        </p:spPr>
      </p:pic>
      <p:graphicFrame>
        <p:nvGraphicFramePr>
          <p:cNvPr id="7" name="对象 16"/>
          <p:cNvGraphicFramePr>
            <a:graphicFrameLocks noChangeAspect="1"/>
          </p:cNvGraphicFramePr>
          <p:nvPr/>
        </p:nvGraphicFramePr>
        <p:xfrm>
          <a:off x="3996055" y="1772285"/>
          <a:ext cx="4199255" cy="164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3983355" imgH="1557020" progId="Visio.Drawing.11">
                  <p:embed/>
                </p:oleObj>
              </mc:Choice>
              <mc:Fallback>
                <p:oleObj name="" r:id="rId2" imgW="3983355" imgH="155702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6055" y="1772285"/>
                        <a:ext cx="4199255" cy="1642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MommyTalk16360025810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85" y="2342515"/>
            <a:ext cx="1939290" cy="501650"/>
          </a:xfrm>
          <a:prstGeom prst="rect">
            <a:avLst/>
          </a:prstGeom>
        </p:spPr>
      </p:pic>
      <p:pic>
        <p:nvPicPr>
          <p:cNvPr id="12" name="图片 11" descr="MommyTalk16360026326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05" y="4620260"/>
            <a:ext cx="2077085" cy="46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60145" y="609318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940" y="2060575"/>
            <a:ext cx="41738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本课题通过模拟伽玛辐射在经过屏蔽物质后衰减规律，来研究伽玛辐射屏蔽中累计因子的规律，进而得到对人体、仪器设备等屏蔽效果最佳的若干种方案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392" name="图片 7"/>
          <p:cNvPicPr>
            <a:picLocks noChangeAspect="1"/>
          </p:cNvPicPr>
          <p:nvPr/>
        </p:nvPicPr>
        <p:blipFill>
          <a:blip r:embed="rId1"/>
          <a:srcRect l="2602" r="61698" b="12440"/>
          <a:stretch>
            <a:fillRect/>
          </a:stretch>
        </p:blipFill>
        <p:spPr>
          <a:xfrm>
            <a:off x="5909945" y="2276475"/>
            <a:ext cx="2883535" cy="2875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705" y="1583427"/>
            <a:ext cx="3816265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蒙特卡洛程序包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Geant4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可以用来模拟多种粒子与物质的相互作用。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仿照真实的物理实验场景，通过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各种物理反应过程截面的蒙特卡罗抽样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来模拟真实的物理过程。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1"/>
          <a:srcRect r="827"/>
          <a:stretch>
            <a:fillRect/>
          </a:stretch>
        </p:blipFill>
        <p:spPr bwMode="auto">
          <a:xfrm>
            <a:off x="4788015" y="817368"/>
            <a:ext cx="3528245" cy="4824336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788015" y="5855966"/>
            <a:ext cx="388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Geant4</a:t>
            </a:r>
            <a:r>
              <a:rPr lang="zh-CN" altLang="zh-CN" dirty="0"/>
              <a:t>中运行一个案例的流程图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7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1775" y="2060905"/>
            <a:ext cx="7253984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80604020202020204" pitchFamily="34" charset="0"/>
              <a:buAutoNum type="arabicPeriod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无限大介质累计因子的模拟与修正</a:t>
            </a:r>
            <a:endParaRPr 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无限大平板无限大面源理想模型的累计因子模拟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4375150" cy="48196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460027" y="3646740"/>
          <a:ext cx="2178118" cy="782370"/>
        </p:xfrm>
        <a:graphic>
          <a:graphicData uri="http://schemas.openxmlformats.org/presentationml/2006/ole"/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874916" y="4586946"/>
          <a:ext cx="1660525" cy="782637"/>
        </p:xfrm>
        <a:graphic>
          <a:graphicData uri="http://schemas.openxmlformats.org/presentationml/2006/ole"/>
        </a:graphic>
      </p:graphicFrame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993107" y="6046166"/>
          <a:ext cx="842290" cy="304160"/>
        </p:xfrm>
        <a:graphic>
          <a:graphicData uri="http://schemas.openxmlformats.org/presentationml/2006/ole"/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873508" y="6021687"/>
          <a:ext cx="1008070" cy="275241"/>
        </p:xfrm>
        <a:graphic>
          <a:graphicData uri="http://schemas.openxmlformats.org/presentationml/2006/ole"/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814533" y="4534265"/>
          <a:ext cx="1944688" cy="782637"/>
        </p:xfrm>
        <a:graphic>
          <a:graphicData uri="http://schemas.openxmlformats.org/presentationml/2006/ole"/>
        </a:graphic>
      </p:graphicFrame>
      <p:sp>
        <p:nvSpPr>
          <p:cNvPr id="4" name="文本框 3"/>
          <p:cNvSpPr txBox="1"/>
          <p:nvPr/>
        </p:nvSpPr>
        <p:spPr>
          <a:xfrm>
            <a:off x="427744" y="1988744"/>
            <a:ext cx="220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9259" y="6167763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 descr="exper"/>
          <p:cNvPicPr>
            <a:picLocks noChangeAspect="1"/>
          </p:cNvPicPr>
          <p:nvPr/>
        </p:nvPicPr>
        <p:blipFill>
          <a:blip r:embed="rId6"/>
          <a:srcRect t="31306" b="37981"/>
          <a:stretch>
            <a:fillRect/>
          </a:stretch>
        </p:blipFill>
        <p:spPr>
          <a:xfrm>
            <a:off x="36195" y="2276475"/>
            <a:ext cx="4848225" cy="2106295"/>
          </a:xfrm>
          <a:prstGeom prst="rect">
            <a:avLst/>
          </a:prstGeom>
        </p:spPr>
      </p:pic>
      <p:graphicFrame>
        <p:nvGraphicFramePr>
          <p:cNvPr id="22" name="表格 21"/>
          <p:cNvGraphicFramePr/>
          <p:nvPr/>
        </p:nvGraphicFramePr>
        <p:xfrm>
          <a:off x="1548130" y="4868545"/>
          <a:ext cx="1474470" cy="150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787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厚度/mm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实验值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2.04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799078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4.08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667237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6.12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552643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8.16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451419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6" name="图片 25" descr="expe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051050"/>
            <a:ext cx="4222115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-302d754455fc121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1335" y="1844675"/>
            <a:ext cx="4747260" cy="3669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4375150" cy="48196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7744" y="1988744"/>
            <a:ext cx="220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结果对比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9259" y="6167763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/>
          <p:nvPr/>
        </p:nvGraphicFramePr>
        <p:xfrm>
          <a:off x="427990" y="5085080"/>
          <a:ext cx="3981450" cy="150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7870"/>
                <a:gridCol w="736600"/>
                <a:gridCol w="736600"/>
                <a:gridCol w="103378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厚度/mm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实验值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模拟总粒子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模拟未散射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偏差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2.04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799078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780755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778076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0.022930177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4.08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667237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610813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607862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0.084563656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6.12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552643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478211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474736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0.134683693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8.16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451419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374819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371161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0.169687142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416810"/>
            <a:ext cx="3002915" cy="2524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演示</Application>
  <PresentationFormat>全屏显示(4:3)</PresentationFormat>
  <Paragraphs>247</Paragraphs>
  <Slides>17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宋体</vt:lpstr>
      <vt:lpstr>Wingdings</vt:lpstr>
      <vt:lpstr>Liberation Sans</vt:lpstr>
      <vt:lpstr>文泉驿微米黑</vt:lpstr>
      <vt:lpstr>Calibri</vt:lpstr>
      <vt:lpstr>微软雅黑</vt:lpstr>
      <vt:lpstr>Times New Roman</vt:lpstr>
      <vt:lpstr>黑体</vt:lpstr>
      <vt:lpstr>Cambria Math</vt:lpstr>
      <vt:lpstr>等线</vt:lpstr>
      <vt:lpstr>宋体</vt:lpstr>
      <vt:lpstr>Arial Unicode MS</vt:lpstr>
      <vt:lpstr>DejaVu Math TeX Gyre</vt:lpstr>
      <vt:lpstr>Noto Serif CJK HK SemiBold</vt:lpstr>
      <vt:lpstr>Office 主题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apricot</cp:lastModifiedBy>
  <cp:revision>39</cp:revision>
  <dcterms:created xsi:type="dcterms:W3CDTF">2022-03-10T15:15:14Z</dcterms:created>
  <dcterms:modified xsi:type="dcterms:W3CDTF">2022-03-10T15:15:14Z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