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6" r:id="rId3"/>
    <p:sldId id="444" r:id="rId5"/>
    <p:sldId id="589" r:id="rId6"/>
    <p:sldId id="609" r:id="rId7"/>
    <p:sldId id="623" r:id="rId8"/>
    <p:sldId id="591" r:id="rId9"/>
    <p:sldId id="461" r:id="rId10"/>
    <p:sldId id="436" r:id="rId11"/>
    <p:sldId id="598" r:id="rId12"/>
    <p:sldId id="610" r:id="rId13"/>
    <p:sldId id="594" r:id="rId14"/>
    <p:sldId id="611" r:id="rId15"/>
    <p:sldId id="637" r:id="rId16"/>
    <p:sldId id="579" r:id="rId17"/>
    <p:sldId id="612" r:id="rId18"/>
    <p:sldId id="597" r:id="rId19"/>
    <p:sldId id="601" r:id="rId20"/>
    <p:sldId id="602" r:id="rId21"/>
    <p:sldId id="603" r:id="rId2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mbria Math" panose="02040503050406030204" pitchFamily="18" charset="0"/>
      <p:regular r:id="rId31"/>
    </p:embeddedFont>
    <p:embeddedFont>
      <p:font typeface="等线" panose="02010600030101010101" pitchFamily="2" charset="-122"/>
      <p:regular r:id="rId32"/>
      <p:bold r:id="rId33"/>
    </p:embeddedFont>
    <p:embeddedFont>
      <p:font typeface="黑体" panose="02010609060101010101" pitchFamily="49" charset="-122"/>
      <p:regular r:id="rId34"/>
    </p:embeddedFont>
    <p:embeddedFont>
      <p:font typeface="微软雅黑" panose="020B0503020204020204" pitchFamily="34" charset="-122"/>
      <p:regular r:id="rId35"/>
      <p:bold r:id="rId36"/>
    </p:embeddedFont>
  </p:embeddedFont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defRPr kern="1200" baseline="0">
        <a:solidFill>
          <a:schemeClr val="tx1"/>
        </a:solidFill>
        <a:ea typeface="宋体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defRPr sz="1800" kern="1200" baseline="0">
        <a:solidFill>
          <a:schemeClr val="tx1"/>
        </a:solidFill>
        <a:ea typeface="宋体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defRPr sz="1800" kern="1200" baseline="0">
        <a:solidFill>
          <a:schemeClr val="tx1"/>
        </a:solidFill>
        <a:ea typeface="宋体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defRPr sz="1800" kern="1200" baseline="0">
        <a:solidFill>
          <a:schemeClr val="tx1"/>
        </a:solidFill>
        <a:ea typeface="宋体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defRPr sz="1800" kern="1200" baseline="0">
        <a:solidFill>
          <a:schemeClr val="tx1"/>
        </a:solidFill>
        <a:ea typeface="宋体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defRPr sz="1800" kern="1200" baseline="0">
        <a:solidFill>
          <a:schemeClr val="tx1"/>
        </a:solidFill>
        <a:ea typeface="宋体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defRPr sz="1800" kern="1200" baseline="0">
        <a:solidFill>
          <a:schemeClr val="tx1"/>
        </a:solidFill>
        <a:ea typeface="宋体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defRPr sz="1800" kern="1200" baseline="0">
        <a:solidFill>
          <a:schemeClr val="tx1"/>
        </a:solidFill>
        <a:ea typeface="宋体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defRPr sz="1800" kern="1200" baseline="0">
        <a:solidFill>
          <a:schemeClr val="tx1"/>
        </a:solidFill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7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8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font" Target="fonts/font10.fntdata"/><Relationship Id="rId35" Type="http://schemas.openxmlformats.org/officeDocument/2006/relationships/font" Target="fonts/font9.fntdata"/><Relationship Id="rId34" Type="http://schemas.openxmlformats.org/officeDocument/2006/relationships/font" Target="fonts/font8.fntdata"/><Relationship Id="rId33" Type="http://schemas.openxmlformats.org/officeDocument/2006/relationships/font" Target="fonts/font7.fntdata"/><Relationship Id="rId32" Type="http://schemas.openxmlformats.org/officeDocument/2006/relationships/font" Target="fonts/font6.fntdata"/><Relationship Id="rId31" Type="http://schemas.openxmlformats.org/officeDocument/2006/relationships/font" Target="fonts/font5.fntdata"/><Relationship Id="rId30" Type="http://schemas.openxmlformats.org/officeDocument/2006/relationships/font" Target="fonts/font4.fntdata"/><Relationship Id="rId3" Type="http://schemas.openxmlformats.org/officeDocument/2006/relationships/slide" Target="slides/slide1.xml"/><Relationship Id="rId29" Type="http://schemas.openxmlformats.org/officeDocument/2006/relationships/font" Target="fonts/font3.fntdata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ea typeface="宋体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ea typeface="宋体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r>
              <a:rPr lang="zh-CN" altLang="en-US"/>
              <a:t>错别字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 kern="1200" baseline="0" dirty="0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 kern="1200" baseline="0" dirty="0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加经验公式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不做公式修正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公式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ea typeface="宋体" charset="0"/>
              </a:rPr>
              <a:t>图片</a:t>
            </a:r>
            <a:endParaRPr lang="zh-CN" altLang="en-US" dirty="0">
              <a:ea typeface="宋体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mu</a:t>
            </a:r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 kern="1200" baseline="0" dirty="0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CFBD0F6-DE4A-44BD-A56C-312C305E099B}" type="datetime1">
              <a:rPr lang="zh-CN" altLang="en-US" smtClean="0"/>
            </a:fld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09AFE06-038F-40FC-A67B-71F5473B654B}" type="datetime1">
              <a:rPr lang="zh-CN" altLang="en-US" smtClean="0"/>
            </a:fld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6E21BDA-F13A-4468-8B93-DC7BA7C7DA28}" type="datetime1">
              <a:rPr lang="zh-CN" altLang="en-US" smtClean="0"/>
            </a:fld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D7A4912-CEF0-4010-B9FC-02E86A8AE832}" type="datetime1">
              <a:rPr lang="zh-CN" altLang="en-US" smtClean="0"/>
            </a:fld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211EB06-3C34-4C53-8306-8BF825754F38}" type="datetime1">
              <a:rPr lang="zh-CN" altLang="en-US" smtClean="0"/>
            </a:fld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4F75774-2605-4309-8924-AF33E6106153}" type="datetime1">
              <a:rPr lang="zh-CN" altLang="en-US" smtClean="0"/>
            </a:fld>
            <a:endParaRPr lang="zh-CN" altLang="en-US" dirty="0"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F7DAFD5-0A3C-452B-968A-5E292B871356}" type="datetime1">
              <a:rPr lang="zh-CN" altLang="en-US" smtClean="0"/>
            </a:fld>
            <a:endParaRPr lang="zh-CN" altLang="en-US" dirty="0">
              <a:ea typeface="宋体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F345979-FD8E-4D00-AB13-597036F59EE8}" type="datetime1">
              <a:rPr lang="zh-CN" altLang="en-US" smtClean="0"/>
            </a:fld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1FCA5C1-1899-4F05-AF33-5953C1027884}" type="datetime1">
              <a:rPr lang="zh-CN" altLang="en-US" smtClean="0"/>
            </a:fld>
            <a:endParaRPr lang="zh-CN" altLang="en-US" dirty="0">
              <a:ea typeface="宋体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71B3B91-52C8-4949-8CB9-04F0E4CC6E05}" type="datetime1">
              <a:rPr lang="zh-CN" altLang="en-US" smtClean="0"/>
            </a:fld>
            <a:endParaRPr lang="zh-CN" altLang="en-US" dirty="0"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FF3CAD-3198-4E33-B980-A831F5FC731E}" type="datetime1">
              <a:rPr lang="zh-CN" altLang="en-US" smtClean="0"/>
            </a:fld>
            <a:endParaRPr lang="zh-CN" altLang="en-US" dirty="0"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pPr lvl="0"/>
            <a:fld id="{B698A453-3F3F-4BC8-BB4A-E3BD0AFB2DB7}" type="datetime1">
              <a:rPr lang="zh-CN" altLang="en-US" smtClean="0"/>
            </a:fld>
            <a:endParaRPr lang="zh-CN" altLang="en-US" dirty="0">
              <a:ea typeface="宋体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Calibri" panose="020F0502020204030204" charset="0"/>
          <a:ea typeface="宋体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Calibri" panose="020F0502020204030204" charset="0"/>
          <a:ea typeface="宋体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Calibri" panose="020F0502020204030204" charset="0"/>
          <a:ea typeface="宋体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defRPr sz="1800" kern="1200" baseline="0">
          <a:solidFill>
            <a:schemeClr val="tx1"/>
          </a:solidFill>
          <a:ea typeface="宋体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defRPr sz="1800" kern="1200" baseline="0">
          <a:solidFill>
            <a:schemeClr val="tx1"/>
          </a:solidFill>
          <a:ea typeface="宋体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defRPr sz="1800" kern="1200" baseline="0">
          <a:solidFill>
            <a:schemeClr val="tx1"/>
          </a:solidFill>
          <a:ea typeface="宋体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defRPr sz="1800" kern="1200" baseline="0">
          <a:solidFill>
            <a:schemeClr val="tx1"/>
          </a:solidFill>
          <a:ea typeface="宋体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defRPr sz="1800" kern="1200" baseline="0">
          <a:solidFill>
            <a:schemeClr val="tx1"/>
          </a:solidFill>
          <a:ea typeface="宋体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defRPr sz="1800" kern="1200" baseline="0">
          <a:solidFill>
            <a:schemeClr val="tx1"/>
          </a:solidFill>
          <a:ea typeface="宋体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defRPr sz="1800" kern="1200" baseline="0">
          <a:solidFill>
            <a:schemeClr val="tx1"/>
          </a:solidFill>
          <a:ea typeface="宋体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defRPr sz="1800" kern="1200" baseline="0">
          <a:solidFill>
            <a:schemeClr val="tx1"/>
          </a:solidFill>
          <a:ea typeface="宋体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16.GIF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svg"/><Relationship Id="rId2" Type="http://schemas.openxmlformats.org/officeDocument/2006/relationships/image" Target="../media/image17.png"/><Relationship Id="rId1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sv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svg"/><Relationship Id="rId3" Type="http://schemas.openxmlformats.org/officeDocument/2006/relationships/image" Target="../media/image17.png"/><Relationship Id="rId2" Type="http://schemas.openxmlformats.org/officeDocument/2006/relationships/image" Target="../media/image3.svg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9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14.GIF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spect="1"/>
          </p:cNvSpPr>
          <p:nvPr/>
        </p:nvSpPr>
        <p:spPr>
          <a:xfrm>
            <a:off x="0" y="2060575"/>
            <a:ext cx="9144000" cy="2160480"/>
          </a:xfrm>
          <a:prstGeom prst="rect">
            <a:avLst/>
          </a:prstGeom>
          <a:solidFill>
            <a:srgbClr val="E8E7E5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Arial" panose="02080604020202020204" pitchFamily="34" charset="0"/>
              </a:rPr>
              <a:t>毕业设计中期检查报告</a:t>
            </a:r>
            <a:endParaRPr lang="en-US" altLang="zh-CN" sz="48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软雅黑" panose="020B0503020204020204" pitchFamily="34" charset="-122"/>
              <a:cs typeface="Arial" panose="0208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80604020202020204" pitchFamily="34" charset="0"/>
                <a:sym typeface="+mn-ea"/>
              </a:rPr>
              <a:t>利用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80604020202020204" pitchFamily="34" charset="0"/>
                <a:sym typeface="+mn-ea"/>
              </a:rPr>
              <a:t>GEANT4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80604020202020204" pitchFamily="34" charset="0"/>
                <a:sym typeface="+mn-ea"/>
              </a:rPr>
              <a:t>研究伽玛辐射在无限大介质中的累积因子</a:t>
            </a:r>
            <a:endParaRPr lang="en-US" altLang="zh-CN" sz="28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软雅黑" panose="020B0503020204020204" pitchFamily="34" charset="-122"/>
              <a:cs typeface="Arial" panose="0208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804155" y="6309200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1800" b="1" smtClean="0">
                <a:latin typeface="Times New Roman" panose="02020603050405020304" pitchFamily="18" charset="0"/>
              </a:rPr>
            </a:fld>
            <a:endParaRPr lang="zh-CN" altLang="en-US" sz="1800" b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20045" y="4797425"/>
            <a:ext cx="34562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答辩人：朱铭浩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1811401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326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332740" y="1569085"/>
            <a:ext cx="4375150" cy="48196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buNone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GEANT4</a:t>
            </a:r>
            <a:r>
              <a:rPr 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模拟的可行性验证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7690" y="11677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27744" y="1988744"/>
            <a:ext cx="2201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结果对比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809259" y="6167763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14"/>
          <p:cNvGraphicFramePr/>
          <p:nvPr/>
        </p:nvGraphicFramePr>
        <p:xfrm>
          <a:off x="1188085" y="5085080"/>
          <a:ext cx="3981450" cy="1506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737870"/>
                <a:gridCol w="7366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80604020202020204" pitchFamily="34" charset="0"/>
                          <a:ea typeface="宋体" pitchFamily="2" charset="-122"/>
                        </a:rPr>
                        <a:t>厚度/mm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80604020202020204" pitchFamily="34" charset="0"/>
                          <a:ea typeface="宋体" pitchFamily="2" charset="-122"/>
                        </a:rPr>
                        <a:t>实验值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80604020202020204" pitchFamily="34" charset="0"/>
                          <a:ea typeface="宋体" pitchFamily="2" charset="-122"/>
                        </a:rPr>
                        <a:t>模拟总粒子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62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2.04 0.02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799078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780755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62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4.08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667237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610813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6.12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552643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478211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62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8.16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451419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374819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040" y="2416810"/>
            <a:ext cx="3002915" cy="2524125"/>
          </a:xfrm>
          <a:prstGeom prst="rect">
            <a:avLst/>
          </a:prstGeom>
        </p:spPr>
      </p:pic>
      <p:pic>
        <p:nvPicPr>
          <p:cNvPr id="8" name="图片 7" descr="g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00530"/>
            <a:ext cx="4474210" cy="3355975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7430770" y="1052195"/>
            <a:ext cx="70929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拟合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 descr="MommyTalk16360025810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630" y="1124585"/>
            <a:ext cx="1755140" cy="4540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804025" y="5156835"/>
            <a:ext cx="163639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2000" dirty="0">
                <a:latin typeface="思源宋体 CN" panose="02020400000000000000" charset="-122"/>
                <a:ea typeface="思源宋体 CN" panose="02020400000000000000" charset="-122"/>
              </a:rPr>
              <a:t>μ</a:t>
            </a:r>
            <a:r>
              <a:rPr lang="en-US" altLang="zh-CN" sz="2000" baseline="-25000" dirty="0">
                <a:latin typeface="思源宋体 CN" panose="02020400000000000000" charset="-122"/>
                <a:ea typeface="思源宋体 CN" panose="02020400000000000000" charset="-122"/>
              </a:rPr>
              <a:t>2</a:t>
            </a:r>
            <a:r>
              <a:rPr lang="en-US" altLang="zh-CN" sz="2000" dirty="0">
                <a:latin typeface="思源宋体 CN" panose="02020400000000000000" charset="-122"/>
                <a:ea typeface="思源宋体 CN" panose="02020400000000000000" charset="-122"/>
              </a:rPr>
              <a:t>=0.1199</a:t>
            </a:r>
            <a:endParaRPr lang="en-US" altLang="zh-CN" sz="2000" dirty="0">
              <a:latin typeface="思源宋体 CN" panose="02020400000000000000" charset="-122"/>
              <a:ea typeface="思源宋体 CN" panose="020204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04435" y="5156835"/>
            <a:ext cx="163639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2000" dirty="0">
                <a:latin typeface="思源宋体 CN" panose="02020400000000000000" charset="-122"/>
                <a:ea typeface="思源宋体 CN" panose="02020400000000000000" charset="-122"/>
              </a:rPr>
              <a:t>μ</a:t>
            </a:r>
            <a:r>
              <a:rPr lang="en-US" altLang="zh-CN" sz="2000" baseline="-25000" dirty="0">
                <a:latin typeface="思源宋体 CN" panose="02020400000000000000" charset="-122"/>
                <a:ea typeface="思源宋体 CN" panose="02020400000000000000" charset="-122"/>
              </a:rPr>
              <a:t>1</a:t>
            </a:r>
            <a:r>
              <a:rPr lang="en-US" altLang="zh-CN" sz="2000" dirty="0">
                <a:latin typeface="思源宋体 CN" panose="02020400000000000000" charset="-122"/>
                <a:ea typeface="思源宋体 CN" panose="02020400000000000000" charset="-122"/>
              </a:rPr>
              <a:t>=0.093217</a:t>
            </a:r>
            <a:endParaRPr lang="en-US" altLang="zh-CN" sz="2000" dirty="0">
              <a:latin typeface="思源宋体 CN" panose="02020400000000000000" charset="-122"/>
              <a:ea typeface="思源宋体 CN" panose="02020400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85815" y="5805170"/>
            <a:ext cx="154495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相差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28.6%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326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323704" y="1556870"/>
            <a:ext cx="7848401" cy="563880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无限大介质累积因子的仿真计算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732150" y="6178294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400" b="1" smtClean="0"/>
            </a:fld>
            <a:endParaRPr lang="zh-CN" altLang="en-US" sz="2400" b="1" dirty="0">
              <a:ea typeface="宋体" pitchFamily="2" charset="-122"/>
            </a:endParaRPr>
          </a:p>
        </p:txBody>
      </p:sp>
      <p:pic>
        <p:nvPicPr>
          <p:cNvPr id="16392" name="图片 7"/>
          <p:cNvPicPr>
            <a:picLocks noChangeAspect="1"/>
          </p:cNvPicPr>
          <p:nvPr/>
        </p:nvPicPr>
        <p:blipFill>
          <a:blip r:embed="rId1"/>
          <a:srcRect l="2602" r="64544" b="28509"/>
          <a:stretch>
            <a:fillRect/>
          </a:stretch>
        </p:blipFill>
        <p:spPr>
          <a:xfrm>
            <a:off x="251460" y="2276475"/>
            <a:ext cx="2653665" cy="234759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4" name="直接箭头连接符 3"/>
          <p:cNvCxnSpPr/>
          <p:nvPr/>
        </p:nvCxnSpPr>
        <p:spPr>
          <a:xfrm>
            <a:off x="2987675" y="3352165"/>
            <a:ext cx="2447925" cy="44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5868035" y="2132330"/>
            <a:ext cx="2448560" cy="244856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054215" y="3315970"/>
            <a:ext cx="75565" cy="755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5795645" y="2000250"/>
            <a:ext cx="1118870" cy="99631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5652135" y="1916430"/>
            <a:ext cx="1583690" cy="14401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5723890" y="1916430"/>
            <a:ext cx="1800225" cy="16560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5723890" y="1916430"/>
            <a:ext cx="2087880" cy="18719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5723890" y="1916430"/>
            <a:ext cx="2376170" cy="20878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5795645" y="1916430"/>
            <a:ext cx="2592705" cy="223202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5868035" y="2060575"/>
            <a:ext cx="2592070" cy="23037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5868035" y="2276475"/>
            <a:ext cx="2592070" cy="23037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6012180" y="2564130"/>
            <a:ext cx="2447925" cy="216027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6299835" y="2780665"/>
            <a:ext cx="2160270" cy="194373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6515735" y="2924175"/>
            <a:ext cx="2016125" cy="180022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6804025" y="3284220"/>
            <a:ext cx="1656080" cy="14401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7091680" y="3524250"/>
            <a:ext cx="1346835" cy="12001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7379970" y="3651250"/>
            <a:ext cx="1185545" cy="10731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7668260" y="3932555"/>
            <a:ext cx="863600" cy="72009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5652135" y="1844040"/>
            <a:ext cx="1118870" cy="99631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7091680" y="2132330"/>
            <a:ext cx="0" cy="12242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7091680" y="2492375"/>
            <a:ext cx="864235" cy="864235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7091680" y="3356610"/>
            <a:ext cx="122428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091680" y="3356610"/>
            <a:ext cx="864235" cy="863600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7091680" y="3356610"/>
            <a:ext cx="635" cy="12242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6228080" y="3356610"/>
            <a:ext cx="863600" cy="8636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5868035" y="3356610"/>
            <a:ext cx="12236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 flipV="1">
            <a:off x="6226810" y="2491105"/>
            <a:ext cx="864870" cy="8655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319145" y="2755900"/>
            <a:ext cx="178498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各项同性点源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283585" y="3428365"/>
            <a:ext cx="178498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等效球壳面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7091680" y="2132330"/>
            <a:ext cx="0" cy="1224280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7091680" y="3356610"/>
            <a:ext cx="635" cy="1224280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6228080" y="3356610"/>
            <a:ext cx="863600" cy="863600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5868035" y="3356610"/>
            <a:ext cx="122364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 flipV="1">
            <a:off x="6226810" y="2491105"/>
            <a:ext cx="864870" cy="865505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图形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3926" y="4904731"/>
            <a:ext cx="3870600" cy="7349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326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323704" y="1556870"/>
            <a:ext cx="7848401" cy="563880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无限大介质累积因子的仿真计算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仿真过程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732150" y="6178294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400" b="1" smtClean="0"/>
            </a:fld>
            <a:endParaRPr lang="zh-CN" altLang="en-US" sz="2400" b="1" dirty="0">
              <a:ea typeface="宋体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25120" y="1988820"/>
            <a:ext cx="3966210" cy="968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建模  </a:t>
            </a:r>
            <a:r>
              <a:rPr lang="zh-CN" altLang="en-US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建立作为屏蔽物质</a:t>
            </a:r>
            <a:r>
              <a:rPr lang="en-US" altLang="zh-CN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zh-CN" altLang="en-US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无限大介质</a:t>
            </a:r>
            <a:r>
              <a:rPr lang="en-US" altLang="zh-CN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与作为探测器的真空球壳模型</a:t>
            </a:r>
            <a:endParaRPr lang="en-US" altLang="zh-CN" sz="1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97815" y="3068955"/>
            <a:ext cx="37350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统计粒子数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改写程序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，输出未经散射直接到达探测器的光子数与所有到达探测器的光子数</a:t>
            </a:r>
            <a:endParaRPr lang="zh-CN" altLang="en-US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82575" y="4436745"/>
            <a:ext cx="4093210" cy="1276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rtl="0">
              <a:lnSpc>
                <a:spcPct val="150000"/>
              </a:lnSpc>
            </a:pP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改变参数 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改变入射光子能量与相应的屏蔽厚度，重复仿真过程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</a:endParaRPr>
          </a:p>
          <a:p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en-US" sz="20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82575" y="5444490"/>
            <a:ext cx="40513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得到结果  </a:t>
            </a: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利用前述公式计算仿真得到的累积因子结果</a:t>
            </a:r>
            <a:r>
              <a:rPr lang="en-US" altLang="zh-CN" kern="100" dirty="0">
                <a:latin typeface="+mn-ea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并与参考值比较</a:t>
            </a:r>
            <a:endParaRPr lang="zh-CN" altLang="en-US" sz="2000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 descr="sper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22023" t="27176" r="17844" b="27417"/>
          <a:stretch>
            <a:fillRect/>
          </a:stretch>
        </p:blipFill>
        <p:spPr>
          <a:xfrm>
            <a:off x="5436235" y="2564765"/>
            <a:ext cx="2914650" cy="31140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00470" y="4004945"/>
            <a:ext cx="70358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None/>
            </a:pPr>
            <a:r>
              <a:rPr lang="zh-CN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点源</a:t>
            </a:r>
            <a:endParaRPr lang="zh-CN" sz="1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28385" y="2276475"/>
            <a:ext cx="152971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None/>
            </a:pPr>
            <a:r>
              <a:rPr lang="zh-CN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球面探测器</a:t>
            </a:r>
            <a:endParaRPr lang="zh-CN" sz="1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326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323704" y="1556870"/>
            <a:ext cx="7848401" cy="563880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无限大介质累积因子的仿真计算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仿真过程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732150" y="6178294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400" b="1" smtClean="0"/>
            </a:fld>
            <a:endParaRPr lang="zh-CN" altLang="en-US" sz="2400" b="1" dirty="0">
              <a:ea typeface="宋体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rcRect l="6858" t="5920" r="5208"/>
          <a:stretch>
            <a:fillRect/>
          </a:stretch>
        </p:blipFill>
        <p:spPr>
          <a:xfrm>
            <a:off x="4845050" y="2060575"/>
            <a:ext cx="4298950" cy="359283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23850" y="1988820"/>
            <a:ext cx="3966210" cy="968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建模  </a:t>
            </a:r>
            <a:r>
              <a:rPr lang="zh-CN" altLang="en-US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建立作为屏蔽物质</a:t>
            </a:r>
            <a:r>
              <a:rPr lang="en-US" altLang="zh-CN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zh-CN" altLang="en-US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无限大介质</a:t>
            </a:r>
            <a:r>
              <a:rPr lang="en-US" altLang="zh-CN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与作为探测器的真空球壳模型</a:t>
            </a:r>
            <a:endParaRPr lang="en-US" altLang="zh-CN" sz="1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97815" y="3068955"/>
            <a:ext cx="37350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统计粒子数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改写程序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，输出未经散射直接到达探测器的光子数与所有到达探测器的光子数</a:t>
            </a:r>
            <a:endParaRPr lang="zh-CN" altLang="en-US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82575" y="4436745"/>
            <a:ext cx="4093210" cy="1276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rtl="0">
              <a:lnSpc>
                <a:spcPct val="150000"/>
              </a:lnSpc>
            </a:pP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改变参数 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改变入射光子能量与相应的屏蔽厚度，重复仿真过程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</a:endParaRPr>
          </a:p>
          <a:p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en-US" sz="20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82575" y="5444490"/>
            <a:ext cx="40513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得到结果  </a:t>
            </a: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利用前述公式计算仿真得到的累积因子结果</a:t>
            </a:r>
            <a:r>
              <a:rPr lang="en-US" altLang="zh-CN" kern="100" dirty="0">
                <a:latin typeface="+mn-ea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并与参考值比较</a:t>
            </a:r>
            <a:endParaRPr lang="zh-CN" altLang="en-US" sz="2000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326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395459" y="1483210"/>
            <a:ext cx="7848401" cy="563880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无限大介质累积因子的仿真计算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验证结果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751000" y="6207619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1800" b="1" smtClean="0"/>
            </a:fld>
            <a:endParaRPr lang="zh-CN" altLang="en-US" b="1" dirty="0">
              <a:ea typeface="宋体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59840" y="5300980"/>
            <a:ext cx="65627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在低能区符合良好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在高能区仍有一定偏差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两倍平均自由程时最大偏差约为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22%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 descr="Pb4mud0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0245" y="2047240"/>
            <a:ext cx="4070350" cy="3145790"/>
          </a:xfrm>
          <a:prstGeom prst="rect">
            <a:avLst/>
          </a:prstGeom>
        </p:spPr>
      </p:pic>
      <p:pic>
        <p:nvPicPr>
          <p:cNvPr id="5" name="图片 4" descr="Pb2mud03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95" y="2047240"/>
            <a:ext cx="4070350" cy="3145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326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332740" y="1569085"/>
            <a:ext cx="6390005" cy="461010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buNone/>
            </a:pPr>
            <a:r>
              <a:rPr 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无限大平板无限大面源理想模型的累积因子仿真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82267" y="6251275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1800" b="1" smtClean="0"/>
            </a:fld>
            <a:endParaRPr lang="zh-CN" altLang="en-US" b="1" dirty="0">
              <a:ea typeface="宋体" pitchFamily="2" charset="-122"/>
            </a:endParaRPr>
          </a:p>
        </p:txBody>
      </p:sp>
      <p:pic>
        <p:nvPicPr>
          <p:cNvPr id="5" name="图片 4" descr="infplan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7995" y="2073275"/>
            <a:ext cx="2730500" cy="3863975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4427855" y="1988820"/>
            <a:ext cx="378269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每一点微元发射的伽玛光子在屏蔽物质中发生散射的概率是相等的</a:t>
            </a:r>
            <a:endParaRPr 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无论是否经过散射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所有伽玛光子都会到达探测器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64255" y="5231130"/>
            <a:ext cx="260286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None/>
            </a:pPr>
            <a:r>
              <a:rPr 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无限大面源的累积因子与一单向点源的累积因子理论上相等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59880" y="5661025"/>
            <a:ext cx="249301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  <a:buNone/>
            </a:pPr>
            <a:r>
              <a:rPr 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有进行理论计算的可能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2" name="直接箭头连接符 11"/>
          <p:cNvCxnSpPr>
            <a:stCxn id="7" idx="3"/>
            <a:endCxn id="8" idx="1"/>
          </p:cNvCxnSpPr>
          <p:nvPr/>
        </p:nvCxnSpPr>
        <p:spPr>
          <a:xfrm>
            <a:off x="6167120" y="5900420"/>
            <a:ext cx="4927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83895" y="2204720"/>
            <a:ext cx="8255" cy="36004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3060065" y="2205355"/>
            <a:ext cx="8255" cy="36004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51460" y="5900420"/>
            <a:ext cx="67373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None/>
            </a:pPr>
            <a:r>
              <a:rPr 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面源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75740" y="5805170"/>
            <a:ext cx="673735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  <a:buNone/>
            </a:pPr>
            <a:r>
              <a:rPr 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屏蔽物质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667000" y="5937250"/>
            <a:ext cx="9258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None/>
            </a:pPr>
            <a:r>
              <a:rPr 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探测器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1776" y="4436736"/>
            <a:ext cx="3870600" cy="7349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326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332740" y="1569085"/>
            <a:ext cx="6390005" cy="461010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buNone/>
            </a:pPr>
            <a:r>
              <a:rPr 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无限大平板无限大面源理想模型的累积因子仿真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82130" y="6251575"/>
            <a:ext cx="2268855" cy="414020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1800" b="1" smtClean="0"/>
            </a:fld>
            <a:endParaRPr lang="zh-CN" altLang="en-US" b="1" dirty="0">
              <a:ea typeface="宋体" pitchFamily="2" charset="-122"/>
            </a:endParaRPr>
          </a:p>
        </p:txBody>
      </p:sp>
      <p:pic>
        <p:nvPicPr>
          <p:cNvPr id="2" name="图片 1" descr="Pb2mu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1956435"/>
            <a:ext cx="4316730" cy="3336925"/>
          </a:xfrm>
          <a:prstGeom prst="rect">
            <a:avLst/>
          </a:prstGeom>
        </p:spPr>
      </p:pic>
      <p:pic>
        <p:nvPicPr>
          <p:cNvPr id="5" name="图片 4" descr="Pb4mu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956435"/>
            <a:ext cx="4354830" cy="33661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850" y="908685"/>
            <a:ext cx="7242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</a:pPr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后期拟完成的研究工作及进度安排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7690" y="11677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55650" y="2420620"/>
          <a:ext cx="7812405" cy="283718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3306445"/>
                <a:gridCol w="4505960"/>
              </a:tblGrid>
              <a:tr h="351790">
                <a:tc>
                  <a:txBody>
                    <a:bodyPr/>
                    <a:lstStyle/>
                    <a:p>
                      <a:pPr indent="306070"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 kern="1200" dirty="0">
                          <a:effectLst/>
                        </a:rPr>
                        <a:t>时间</a:t>
                      </a:r>
                      <a:endParaRPr lang="zh-CN" sz="20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306070"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 kern="1200" dirty="0">
                          <a:effectLst/>
                        </a:rPr>
                        <a:t>进度安排</a:t>
                      </a:r>
                      <a:endParaRPr lang="zh-CN" sz="20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itchFamily="2" charset="-122"/>
                      </a:endParaRPr>
                    </a:p>
                  </a:txBody>
                  <a:tcPr marL="68580" marR="68580" marT="0" marB="0" anchor="b"/>
                </a:tc>
              </a:tr>
              <a:tr h="1242695">
                <a:tc>
                  <a:txBody>
                    <a:bodyPr/>
                    <a:lstStyle/>
                    <a:p>
                      <a:pPr indent="306070" algn="ctr" fontAlgn="base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4</a:t>
                      </a:r>
                      <a:r>
                        <a:rPr lang="zh-CN" sz="2000" kern="1200" dirty="0">
                          <a:effectLst/>
                        </a:rPr>
                        <a:t>月</a:t>
                      </a:r>
                      <a:endParaRPr lang="zh-CN" sz="20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 dirty="0">
                          <a:effectLst/>
                        </a:rPr>
                        <a:t>进一步修正无限大介质仿真结果</a:t>
                      </a:r>
                      <a:endParaRPr lang="en-US" altLang="zh-CN" sz="2000" dirty="0">
                        <a:effectLst/>
                      </a:endParaRPr>
                    </a:p>
                    <a:p>
                      <a:pPr indent="304800"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 dirty="0">
                          <a:effectLst/>
                        </a:rPr>
                        <a:t>理想模型的进一步仿真</a:t>
                      </a:r>
                      <a:endParaRPr lang="zh-CN" sz="20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1242695">
                <a:tc>
                  <a:txBody>
                    <a:bodyPr/>
                    <a:lstStyle/>
                    <a:p>
                      <a:pPr indent="306070" algn="ctr" fontAlgn="base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5</a:t>
                      </a:r>
                      <a:r>
                        <a:rPr lang="zh-CN" sz="2000" kern="1200" dirty="0">
                          <a:effectLst/>
                        </a:rPr>
                        <a:t>月</a:t>
                      </a:r>
                      <a:endParaRPr lang="zh-CN" sz="20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 dirty="0">
                          <a:effectLst/>
                        </a:rPr>
                        <a:t>模拟其他不同材料和厚度的累积因子</a:t>
                      </a:r>
                      <a:endParaRPr lang="zh-CN" sz="2000" dirty="0">
                        <a:effectLst/>
                      </a:endParaRPr>
                    </a:p>
                    <a:p>
                      <a:pPr indent="304800"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 kern="1200" dirty="0">
                          <a:effectLst/>
                        </a:rPr>
                        <a:t>撰写毕业论文</a:t>
                      </a:r>
                      <a:endParaRPr lang="zh-CN" sz="20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04155" y="6237195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1800" b="1" smtClean="0"/>
            </a:fld>
            <a:endParaRPr lang="zh-CN" altLang="en-US" sz="1800" b="1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850" y="836930"/>
            <a:ext cx="4058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存在的问题与困难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323704" y="1483151"/>
            <a:ext cx="8568596" cy="396198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charset="0"/>
              </a:rPr>
              <a:t>（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charset="0"/>
              </a:rPr>
              <a:t>1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charset="0"/>
              </a:rPr>
              <a:t>）</a:t>
            </a:r>
            <a:r>
              <a:rPr 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高能区仿真误差</a:t>
            </a:r>
            <a:endParaRPr lang="zh-CN" sz="20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2000" kern="100" dirty="0">
                <a:effectLst/>
                <a:latin typeface="+mn-ea"/>
                <a:cs typeface="Times New Roman" panose="02020603050405020304" pitchFamily="18" charset="0"/>
              </a:rPr>
              <a:t>能量在</a:t>
            </a:r>
            <a:r>
              <a:rPr lang="en-US" altLang="zh-CN" sz="2000" kern="100" dirty="0">
                <a:effectLst/>
                <a:latin typeface="+mn-ea"/>
                <a:cs typeface="Times New Roman" panose="02020603050405020304" pitchFamily="18" charset="0"/>
              </a:rPr>
              <a:t>4MeV</a:t>
            </a:r>
            <a:r>
              <a:rPr lang="zh-CN" altLang="en-US" sz="2000" kern="100" dirty="0">
                <a:effectLst/>
                <a:latin typeface="+mn-ea"/>
                <a:cs typeface="Times New Roman" panose="02020603050405020304" pitchFamily="18" charset="0"/>
              </a:rPr>
              <a:t>以上时累积因子的仿真结果仍有一定误差</a:t>
            </a:r>
            <a:r>
              <a:rPr lang="en-US" altLang="zh-CN" sz="2000" kern="100" dirty="0">
                <a:effectLst/>
                <a:latin typeface="+mn-ea"/>
                <a:cs typeface="Times New Roman" panose="02020603050405020304" pitchFamily="18" charset="0"/>
              </a:rPr>
              <a:t>,</a:t>
            </a:r>
            <a:r>
              <a:rPr lang="zh-CN" altLang="en-US" sz="2000" kern="100" dirty="0">
                <a:effectLst/>
                <a:latin typeface="+mn-ea"/>
                <a:cs typeface="Times New Roman" panose="02020603050405020304" pitchFamily="18" charset="0"/>
              </a:rPr>
              <a:t>有待进一步修正</a:t>
            </a:r>
            <a:endParaRPr lang="zh-CN" altLang="en-US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charset="0"/>
              </a:rPr>
              <a:t>（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charset="0"/>
              </a:rPr>
              <a:t>2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charset="0"/>
              </a:rPr>
              <a:t>）</a:t>
            </a:r>
            <a:r>
              <a:rPr 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理论计算累积因子</a:t>
            </a:r>
            <a:endParaRPr lang="zh-CN" sz="20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2000" kern="100" dirty="0">
                <a:latin typeface="+mn-ea"/>
                <a:cs typeface="Times New Roman" panose="02020603050405020304" pitchFamily="18" charset="0"/>
              </a:rPr>
              <a:t>理想无限大面源无限大平板屏蔽的模型中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,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有希望从理论上对累积因子进行计算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,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但仍有一定困难</a:t>
            </a:r>
            <a:endParaRPr lang="zh-CN" altLang="en-US" sz="2000" b="1" kern="100" dirty="0">
              <a:latin typeface="+mn-ea"/>
              <a:cs typeface="Times New Roman" panose="02020603050405020304" pitchFamily="18" charset="0"/>
              <a:sym typeface="Calibri" panose="020F050202020403020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7690" y="11677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755908" y="6101689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1800" b="1" smtClean="0"/>
            </a:fld>
            <a:endParaRPr lang="zh-CN" altLang="en-US" b="1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谢谢观看！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804155" y="6237195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1800" b="1" smtClean="0"/>
            </a:fld>
            <a:endParaRPr lang="zh-CN" altLang="en-US" b="1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99840" y="2924965"/>
            <a:ext cx="1584110" cy="707886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4000" b="1" spc="3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b="1" spc="3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060065" y="1556385"/>
            <a:ext cx="5307330" cy="456946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课题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主要研究成果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遇到的困难及解决措施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algn="l">
              <a:buClrTx/>
              <a:buSzTx/>
              <a:buFont typeface="+mj-lt"/>
              <a:buAutoNum type="arabicPeriod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charset="0"/>
              </a:rPr>
              <a:t>后期拟完成的研究工作及进度安排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Calibri" panose="020F0502020204030204" charset="0"/>
            </a:endParaRPr>
          </a:p>
          <a:p>
            <a:pPr marL="514350" indent="-514350" algn="l">
              <a:buClrTx/>
              <a:buSzTx/>
              <a:buFont typeface="+mj-lt"/>
              <a:buAutoNum type="arabicPeriod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algn="l">
              <a:buClrTx/>
              <a:buSzTx/>
              <a:buFont typeface="+mj-lt"/>
              <a:buAutoNum type="arabicPeriod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charset="0"/>
              </a:rPr>
              <a:t>存在的问题与困难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Calibri" panose="020F050202020403020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876160" y="6165190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000" smtClean="0">
                <a:solidFill>
                  <a:schemeClr val="tx1"/>
                </a:solidFill>
                <a:latin typeface="Cambria Math" panose="02040503050406030204" pitchFamily="18" charset="0"/>
              </a:rPr>
            </a:fld>
            <a:endParaRPr lang="zh-CN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705" y="836820"/>
            <a:ext cx="2736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课题简介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876160" y="6165190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000" smtClean="0">
                <a:solidFill>
                  <a:schemeClr val="tx1"/>
                </a:solidFill>
                <a:latin typeface="Cambria Math" panose="02040503050406030204" pitchFamily="18" charset="0"/>
              </a:rPr>
            </a:fld>
            <a:endParaRPr lang="zh-CN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40164" y="5372593"/>
            <a:ext cx="493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辐射可能损害人体与仪器设备</a:t>
            </a:r>
            <a:endParaRPr lang="zh-CN" altLang="en-US" sz="28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06475" y="1844040"/>
            <a:ext cx="3315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伽玛辐射对人类的危害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404270" y="5588448"/>
            <a:ext cx="252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辐射屏蔽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5" name="图片 34" descr="26ac90b27ce2a4b123bfa4f8c6aca51a"/>
          <p:cNvPicPr>
            <a:picLocks noChangeAspect="1"/>
          </p:cNvPicPr>
          <p:nvPr/>
        </p:nvPicPr>
        <p:blipFill>
          <a:blip r:embed="rId1"/>
          <a:srcRect r="1630" b="5918"/>
          <a:stretch>
            <a:fillRect/>
          </a:stretch>
        </p:blipFill>
        <p:spPr>
          <a:xfrm>
            <a:off x="5110480" y="116205"/>
            <a:ext cx="2913380" cy="2089785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3093720" y="2890520"/>
            <a:ext cx="4418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>
              <a:spcBef>
                <a:spcPct val="0"/>
              </a:spcBef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当射线直接击中DNA分子，将会把能量沉积在DNA，引起其激发和电离。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093720" y="4220210"/>
            <a:ext cx="4418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>
              <a:spcBef>
                <a:spcPct val="0"/>
              </a:spcBef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辐射引起水分子的电离和激发，成簇产生的自由基和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H</a:t>
            </a:r>
            <a:r>
              <a:rPr lang="en-US" altLang="zh-CN" sz="1800" baseline="-25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O</a:t>
            </a:r>
            <a:r>
              <a:rPr lang="en-US" altLang="zh-CN" sz="1800" baseline="-25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对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DNA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造成损伤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cxnSp>
        <p:nvCxnSpPr>
          <p:cNvPr id="38" name="直接箭头连接符 37"/>
          <p:cNvCxnSpPr>
            <a:stCxn id="33" idx="2"/>
            <a:endCxn id="34" idx="0"/>
          </p:cNvCxnSpPr>
          <p:nvPr/>
        </p:nvCxnSpPr>
        <p:spPr>
          <a:xfrm>
            <a:off x="2664460" y="2304415"/>
            <a:ext cx="0" cy="32842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01650" y="3212465"/>
            <a:ext cx="19640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>
              <a:spcBef>
                <a:spcPct val="0"/>
              </a:spcBef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单粒子翻转效应影响航天半导体器件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705" y="836820"/>
            <a:ext cx="2736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课题简介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876160" y="6165190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000" smtClean="0">
                <a:solidFill>
                  <a:schemeClr val="tx1"/>
                </a:solidFill>
                <a:latin typeface="Cambria Math" panose="02040503050406030204" pitchFamily="18" charset="0"/>
              </a:rPr>
            </a:fld>
            <a:endParaRPr lang="zh-CN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9230" y="4004310"/>
            <a:ext cx="4533265" cy="1699260"/>
          </a:xfrm>
          <a:prstGeom prst="rect">
            <a:avLst/>
          </a:prstGeom>
        </p:spPr>
      </p:pic>
      <p:graphicFrame>
        <p:nvGraphicFramePr>
          <p:cNvPr id="7" name="对象 16"/>
          <p:cNvGraphicFramePr>
            <a:graphicFrameLocks noChangeAspect="1"/>
          </p:cNvGraphicFramePr>
          <p:nvPr/>
        </p:nvGraphicFramePr>
        <p:xfrm>
          <a:off x="3996055" y="1772285"/>
          <a:ext cx="4199255" cy="1642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" imgW="3983355" imgH="1557020" progId="Visio.Drawing.11">
                  <p:embed/>
                </p:oleObj>
              </mc:Choice>
              <mc:Fallback>
                <p:oleObj name="" r:id="rId2" imgW="3983355" imgH="1557020" progId="Visio.Drawing.11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96055" y="1772285"/>
                        <a:ext cx="4199255" cy="16421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 descr="MommyTalk16360025810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085" y="2342515"/>
            <a:ext cx="1939290" cy="501650"/>
          </a:xfrm>
          <a:prstGeom prst="rect">
            <a:avLst/>
          </a:prstGeom>
        </p:spPr>
      </p:pic>
      <p:pic>
        <p:nvPicPr>
          <p:cNvPr id="12" name="图片 11" descr="MommyTalk16360026326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505" y="4620260"/>
            <a:ext cx="2077085" cy="467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705" y="836820"/>
            <a:ext cx="2736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课题简介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876160" y="6165190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000" smtClean="0">
                <a:solidFill>
                  <a:schemeClr val="tx1"/>
                </a:solidFill>
                <a:latin typeface="Cambria Math" panose="02040503050406030204" pitchFamily="18" charset="0"/>
              </a:rPr>
            </a:fld>
            <a:endParaRPr lang="zh-CN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2204720"/>
            <a:ext cx="3327400" cy="23933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1525" y="4598035"/>
            <a:ext cx="32956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137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Cs放射源在不同铅屏蔽厚度下的累积因子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1665" y="6236970"/>
            <a:ext cx="7900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>
                <a:latin typeface="+mn-ea"/>
                <a:ea typeface="+mn-ea"/>
              </a:rPr>
              <a:t>[1]</a:t>
            </a:r>
            <a:r>
              <a:rPr altLang="zh-CN" sz="1400" dirty="0">
                <a:latin typeface="+mn-ea"/>
                <a:ea typeface="+mn-ea"/>
              </a:rPr>
              <a:t>周文明, 战景明, 郝杰. 两种不同经验公式法计算累积因子的比较[J]. 中国辐射卫生, 2017(4).</a:t>
            </a:r>
            <a:endParaRPr altLang="zh-CN" sz="1400" dirty="0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43755" y="4532630"/>
            <a:ext cx="37522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两种经验公式计算累积因子结果在屏蔽距离较大时有明显差距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,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都偏离参考值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4" name="对象 6"/>
          <p:cNvGraphicFramePr>
            <a:graphicFrameLocks noChangeAspect="1"/>
          </p:cNvGraphicFramePr>
          <p:nvPr/>
        </p:nvGraphicFramePr>
        <p:xfrm>
          <a:off x="4719320" y="1646238"/>
          <a:ext cx="3516313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" imgW="1422400" imgH="228600" progId="Equation.DSMT4">
                  <p:embed/>
                </p:oleObj>
              </mc:Choice>
              <mc:Fallback>
                <p:oleObj name="" r:id="rId2" imgW="1422400" imgH="2286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19320" y="1646238"/>
                        <a:ext cx="3516313" cy="566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矩形 3"/>
          <p:cNvSpPr/>
          <p:nvPr/>
        </p:nvSpPr>
        <p:spPr>
          <a:xfrm>
            <a:off x="5701348" y="1124268"/>
            <a:ext cx="1492885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/>
              <a:t> a </a:t>
            </a:r>
            <a:r>
              <a:rPr lang="zh-CN" altLang="en-US" sz="2000" b="1" dirty="0"/>
              <a:t>泰勒公式</a:t>
            </a:r>
            <a:endParaRPr lang="zh-CN" altLang="en-US" sz="2000" b="1" dirty="0"/>
          </a:p>
        </p:txBody>
      </p:sp>
      <p:sp>
        <p:nvSpPr>
          <p:cNvPr id="20482" name="矩形 1"/>
          <p:cNvSpPr/>
          <p:nvPr/>
        </p:nvSpPr>
        <p:spPr>
          <a:xfrm>
            <a:off x="5694998" y="2814320"/>
            <a:ext cx="1505585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000" b="1" dirty="0"/>
              <a:t> 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 博</a:t>
            </a:r>
            <a:r>
              <a:rPr lang="zh-CN" sz="2000" b="1" dirty="0"/>
              <a:t>杰</a:t>
            </a:r>
            <a:r>
              <a:rPr lang="zh-CN" altLang="en-US" sz="2000" b="1" dirty="0"/>
              <a:t>公式</a:t>
            </a:r>
            <a:endParaRPr lang="zh-CN" altLang="en-US" sz="2000" b="1" dirty="0"/>
          </a:p>
        </p:txBody>
      </p:sp>
      <p:graphicFrame>
        <p:nvGraphicFramePr>
          <p:cNvPr id="20483" name="对象 2"/>
          <p:cNvGraphicFramePr>
            <a:graphicFrameLocks noChangeAspect="1"/>
          </p:cNvGraphicFramePr>
          <p:nvPr/>
        </p:nvGraphicFramePr>
        <p:xfrm>
          <a:off x="5339080" y="3213100"/>
          <a:ext cx="2565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" r:id="rId4" imgW="965200" imgH="228600" progId="Equation.DSMT4">
                  <p:embed/>
                </p:oleObj>
              </mc:Choice>
              <mc:Fallback>
                <p:oleObj name="" r:id="rId4" imgW="965200" imgH="2286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9080" y="3213100"/>
                        <a:ext cx="25654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5" y="836820"/>
            <a:ext cx="360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课题简介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60145" y="6093185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1800" b="1" smtClean="0"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3940" y="2060575"/>
            <a:ext cx="41738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本课题通过模拟伽玛辐射在经过屏蔽物质后衰减规律，来研究伽玛辐射屏蔽中累积因子的规律，进而得到对人体、仪器设备等屏蔽效果最佳的若干种方案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6392" name="图片 7"/>
          <p:cNvPicPr>
            <a:picLocks noChangeAspect="1"/>
          </p:cNvPicPr>
          <p:nvPr/>
        </p:nvPicPr>
        <p:blipFill>
          <a:blip r:embed="rId1"/>
          <a:srcRect l="2602" r="61698" b="20523"/>
          <a:stretch>
            <a:fillRect/>
          </a:stretch>
        </p:blipFill>
        <p:spPr>
          <a:xfrm>
            <a:off x="5909945" y="2276475"/>
            <a:ext cx="2883535" cy="2609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5" y="836820"/>
            <a:ext cx="360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课题简介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876160" y="6165190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000" smtClean="0">
                <a:solidFill>
                  <a:schemeClr val="tx1"/>
                </a:solidFill>
                <a:latin typeface="Cambria Math" panose="02040503050406030204" pitchFamily="18" charset="0"/>
              </a:rPr>
            </a:fld>
            <a:endParaRPr lang="zh-CN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705" y="1583427"/>
            <a:ext cx="3816265" cy="4437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蒙特卡洛程序包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Geant4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可以用来模拟多种粒子与物质的相互作用。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仿照真实的物理实验场景，通过</a:t>
            </a:r>
            <a:r>
              <a:rPr lang="zh-CN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各种物理反应过程截面的蒙特卡罗抽样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来模拟真实的物理过程。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/>
          <p:nvPr/>
        </p:nvPicPr>
        <p:blipFill rotWithShape="1">
          <a:blip r:embed="rId1"/>
          <a:srcRect r="827"/>
          <a:stretch>
            <a:fillRect/>
          </a:stretch>
        </p:blipFill>
        <p:spPr bwMode="auto">
          <a:xfrm>
            <a:off x="4788015" y="817368"/>
            <a:ext cx="3528245" cy="4824336"/>
          </a:xfrm>
          <a:prstGeom prst="rect">
            <a:avLst/>
          </a:prstGeom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788015" y="5855966"/>
            <a:ext cx="388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Geant4</a:t>
            </a:r>
            <a:r>
              <a:rPr lang="zh-CN" altLang="zh-CN" dirty="0"/>
              <a:t>中运行一个案例的流程图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5" y="836820"/>
            <a:ext cx="37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876160" y="6165190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000" smtClean="0">
                <a:solidFill>
                  <a:schemeClr val="tx1"/>
                </a:solidFill>
                <a:latin typeface="Cambria Math" panose="02040503050406030204" pitchFamily="18" charset="0"/>
              </a:rPr>
            </a:fld>
            <a:endParaRPr lang="zh-CN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31775" y="2060905"/>
            <a:ext cx="7253984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80604020202020204" pitchFamily="34" charset="0"/>
              <a:buAutoNum type="arabicPeriod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GEANT4</a:t>
            </a:r>
            <a:r>
              <a:rPr 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模拟的可行性验证</a:t>
            </a:r>
            <a:endParaRPr lang="zh-CN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  <a:p>
            <a:pPr marL="457200" indent="-457200">
              <a:buFont typeface="Arial" panose="02080604020202020204" pitchFamily="34" charset="0"/>
              <a:buAutoNum type="arabicPeriod"/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  <a:p>
            <a:pPr marL="457200" indent="-457200">
              <a:buAutoNum type="arabicPeriod"/>
            </a:pPr>
            <a:r>
              <a:rPr 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无限大介质累积因子的模拟与修正</a:t>
            </a:r>
            <a:endParaRPr lang="zh-CN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  <a:p>
            <a:pPr marL="457200" indent="-457200">
              <a:buAutoNum type="arabicPeriod"/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  <a:p>
            <a:pPr marL="457200" indent="-457200">
              <a:buFont typeface="Arial" panose="02080604020202020204" pitchFamily="34" charset="0"/>
              <a:buAutoNum type="arabicPeriod"/>
            </a:pPr>
            <a:r>
              <a:rPr 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无限大平板无限大面源理想模型的累积因子模拟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  <a:p>
            <a:pPr marL="457200" indent="-457200">
              <a:buFont typeface="Arial" panose="02080604020202020204" pitchFamily="34" charset="0"/>
              <a:buAutoNum type="arabicPeriod"/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  <a:p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  <a:p>
            <a:pPr marL="457200" indent="-457200">
              <a:buAutoNum type="arabicPeriod"/>
            </a:pP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326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332740" y="1569085"/>
            <a:ext cx="4375150" cy="48196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buNone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GEANT4</a:t>
            </a:r>
            <a:r>
              <a:rPr 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模拟的可行性验证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7690" y="11677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27744" y="1988744"/>
            <a:ext cx="2201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809259" y="6167763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20" descr="exper"/>
          <p:cNvPicPr>
            <a:picLocks noChangeAspect="1"/>
          </p:cNvPicPr>
          <p:nvPr/>
        </p:nvPicPr>
        <p:blipFill>
          <a:blip r:embed="rId1"/>
          <a:srcRect t="31306" b="37981"/>
          <a:stretch>
            <a:fillRect/>
          </a:stretch>
        </p:blipFill>
        <p:spPr>
          <a:xfrm>
            <a:off x="36195" y="2276475"/>
            <a:ext cx="4848225" cy="2106295"/>
          </a:xfrm>
          <a:prstGeom prst="rect">
            <a:avLst/>
          </a:prstGeom>
        </p:spPr>
      </p:pic>
      <p:graphicFrame>
        <p:nvGraphicFramePr>
          <p:cNvPr id="22" name="表格 21"/>
          <p:cNvGraphicFramePr/>
          <p:nvPr/>
        </p:nvGraphicFramePr>
        <p:xfrm>
          <a:off x="1548130" y="4868545"/>
          <a:ext cx="1474470" cy="1506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73787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80604020202020204" pitchFamily="34" charset="0"/>
                          <a:ea typeface="宋体" pitchFamily="2" charset="-122"/>
                        </a:rPr>
                        <a:t>厚度/mm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80604020202020204" pitchFamily="34" charset="0"/>
                          <a:ea typeface="宋体" pitchFamily="2" charset="-122"/>
                        </a:rPr>
                        <a:t>实验值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62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2.04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799078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62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4.08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667237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6.12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552643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62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8.16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451419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5" name="图片 4" descr="exp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610" y="2132330"/>
            <a:ext cx="4466590" cy="335026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7236460" y="1412240"/>
            <a:ext cx="70929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拟合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 descr="MommyTalk16360025810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320" y="1484630"/>
            <a:ext cx="1755140" cy="4540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96280" y="5482590"/>
            <a:ext cx="163639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2000" dirty="0">
                <a:latin typeface="思源宋体 CN" panose="02020400000000000000" charset="-122"/>
                <a:ea typeface="思源宋体 CN" panose="02020400000000000000" charset="-122"/>
              </a:rPr>
              <a:t>μ</a:t>
            </a:r>
            <a:r>
              <a:rPr lang="en-US" altLang="zh-CN" sz="2000" baseline="-25000" dirty="0">
                <a:latin typeface="思源宋体 CN" panose="02020400000000000000" charset="-122"/>
                <a:ea typeface="思源宋体 CN" panose="02020400000000000000" charset="-122"/>
              </a:rPr>
              <a:t>1</a:t>
            </a:r>
            <a:r>
              <a:rPr lang="en-US" altLang="zh-CN" sz="2000" dirty="0">
                <a:latin typeface="思源宋体 CN" panose="02020400000000000000" charset="-122"/>
                <a:ea typeface="思源宋体 CN" panose="02020400000000000000" charset="-122"/>
              </a:rPr>
              <a:t>=0.093217</a:t>
            </a:r>
            <a:endParaRPr lang="en-US" altLang="zh-CN" sz="2000" dirty="0">
              <a:latin typeface="思源宋体 CN" panose="02020400000000000000" charset="-122"/>
              <a:ea typeface="思源宋体 CN" panose="020204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1598</Words>
  <Application>WPS 演示</Application>
  <PresentationFormat>全屏显示(4:3)</PresentationFormat>
  <Paragraphs>273</Paragraphs>
  <Slides>19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7" baseType="lpstr">
      <vt:lpstr>Arial</vt:lpstr>
      <vt:lpstr>宋体</vt:lpstr>
      <vt:lpstr>Wingdings</vt:lpstr>
      <vt:lpstr>Liberation Sans</vt:lpstr>
      <vt:lpstr>文泉驿微米黑</vt:lpstr>
      <vt:lpstr>Calibri</vt:lpstr>
      <vt:lpstr>微软雅黑</vt:lpstr>
      <vt:lpstr>Times New Roman</vt:lpstr>
      <vt:lpstr>黑体</vt:lpstr>
      <vt:lpstr>Cambria Math</vt:lpstr>
      <vt:lpstr>宋体</vt:lpstr>
      <vt:lpstr>思源宋体 CN</vt:lpstr>
      <vt:lpstr>Arial Unicode MS</vt:lpstr>
      <vt:lpstr>DejaVu Math TeX Gyre</vt:lpstr>
      <vt:lpstr>Office 主题</vt:lpstr>
      <vt:lpstr>Visio.Drawing.11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朱铭浩</cp:lastModifiedBy>
  <cp:revision>57</cp:revision>
  <dcterms:created xsi:type="dcterms:W3CDTF">2022-03-31T10:11:19Z</dcterms:created>
  <dcterms:modified xsi:type="dcterms:W3CDTF">2022-03-31T10:11:19Z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2052-11.1.0.10920</vt:lpwstr>
  </property>
</Properties>
</file>