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4"/>
  </p:notesMasterIdLst>
  <p:handoutMasterIdLst>
    <p:handoutMasterId r:id="rId36"/>
  </p:handoutMasterIdLst>
  <p:sldIdLst>
    <p:sldId id="256" r:id="rId3"/>
    <p:sldId id="444" r:id="rId5"/>
    <p:sldId id="589" r:id="rId6"/>
    <p:sldId id="656" r:id="rId7"/>
    <p:sldId id="659" r:id="rId8"/>
    <p:sldId id="658" r:id="rId9"/>
    <p:sldId id="657" r:id="rId10"/>
    <p:sldId id="655" r:id="rId11"/>
    <p:sldId id="660" r:id="rId12"/>
    <p:sldId id="609" r:id="rId13"/>
    <p:sldId id="662" r:id="rId14"/>
    <p:sldId id="598" r:id="rId15"/>
    <p:sldId id="638" r:id="rId16"/>
    <p:sldId id="610" r:id="rId17"/>
    <p:sldId id="594" r:id="rId18"/>
    <p:sldId id="663" r:id="rId19"/>
    <p:sldId id="611" r:id="rId20"/>
    <p:sldId id="639" r:id="rId21"/>
    <p:sldId id="664" r:id="rId22"/>
    <p:sldId id="665" r:id="rId23"/>
    <p:sldId id="670" r:id="rId24"/>
    <p:sldId id="671" r:id="rId25"/>
    <p:sldId id="672" r:id="rId26"/>
    <p:sldId id="673" r:id="rId27"/>
    <p:sldId id="666" r:id="rId28"/>
    <p:sldId id="667" r:id="rId29"/>
    <p:sldId id="668" r:id="rId30"/>
    <p:sldId id="669" r:id="rId31"/>
    <p:sldId id="597" r:id="rId32"/>
    <p:sldId id="674" r:id="rId33"/>
    <p:sldId id="675" r:id="rId34"/>
    <p:sldId id="603" r:id="rId35"/>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ambria Math" panose="02040503050406030204" pitchFamily="18" charset="0"/>
      <p:regular r:id="rId44"/>
    </p:embeddedFont>
    <p:embeddedFont>
      <p:font typeface="黑体" panose="02010609060101010101" pitchFamily="49" charset="-122"/>
      <p:regular r:id="rId45"/>
    </p:embeddedFont>
    <p:embeddedFont>
      <p:font typeface="微软雅黑" panose="020B0503020204020204" pitchFamily="34" charset="-122"/>
      <p:regular r:id="rId46"/>
      <p:bold r:id="rId47"/>
    </p:embeddedFont>
  </p:embeddedFontLst>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defRPr kern="1200" baseline="0">
        <a:solidFill>
          <a:schemeClr val="tx1"/>
        </a:solidFill>
        <a:ea typeface="宋体"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2F6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1734" y="102"/>
      </p:cViewPr>
      <p:guideLst>
        <p:guide orient="horz" pos="2204"/>
        <p:guide pos="2789"/>
      </p:guideLst>
    </p:cSldViewPr>
  </p:slideViewPr>
  <p:notesTextViewPr>
    <p:cViewPr>
      <p:scale>
        <a:sx n="1" d="1"/>
        <a:sy n="1" d="1"/>
      </p:scale>
      <p:origin x="0" y="0"/>
    </p:cViewPr>
  </p:notesTextViewPr>
  <p:sorterViewPr>
    <p:cViewPr>
      <p:scale>
        <a:sx n="140" d="100"/>
        <a:sy n="14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ea typeface="宋体"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itchFamily="2" charset="-122"/>
              </a:rPr>
            </a:fld>
            <a:endParaRPr lang="zh-CN" altLang="en-US" sz="1200" dirty="0">
              <a:ea typeface="宋体" pitchFamily="2" charset="-122"/>
            </a:endParaRPr>
          </a:p>
        </p:txBody>
      </p:sp>
      <p:sp>
        <p:nvSpPr>
          <p:cNvPr id="2052" name="幻灯片图像占位符 3"/>
          <p:cNvSpPr>
            <a:spLocks noGrp="1" noRot="1" noChangeAspect="1"/>
          </p:cNvSpPr>
          <p:nvPr>
            <p:ph type="sldImg" idx="2"/>
          </p:nvPr>
        </p:nvSpPr>
        <p:spPr>
          <a:xfrm>
            <a:off x="1143000" y="685800"/>
            <a:ext cx="4572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ea typeface="宋体"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错别字</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kern="1200" baseline="0" dirty="0">
              <a:solidFill>
                <a:schemeClr val="tx1"/>
              </a:solidFill>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kern="1200" baseline="0" dirty="0">
              <a:solidFill>
                <a:schemeClr val="tx1"/>
              </a:solidFill>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a:t>加经验公式</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itchFamily="2" charset="-122"/>
              </a:rPr>
            </a:fld>
            <a:endParaRPr lang="zh-CN" altLang="en-US" sz="1200" dirty="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itchFamily="2" charset="-122"/>
              </a:rPr>
            </a:fld>
            <a:endParaRPr lang="zh-CN" altLang="en-US" sz="1200" dirty="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itchFamily="2" charset="-122"/>
              </a:rPr>
            </a:fld>
            <a:endParaRPr lang="zh-CN" altLang="en-US" sz="1200" dirty="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mu</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mu</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itchFamily="2" charset="-122"/>
              </a:rPr>
            </a:fld>
            <a:endParaRPr lang="zh-CN" altLang="en-US" sz="1200" dirty="0">
              <a:ea typeface="宋体"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kern="1200" baseline="0" dirty="0">
              <a:solidFill>
                <a:schemeClr val="tx1"/>
              </a:solidFill>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ECFBD0F6-DE4A-44BD-A56C-312C305E099B}"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909AFE06-038F-40FC-A67B-71F5473B654B}"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96E21BDA-F13A-4468-8B93-DC7BA7C7DA28}"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1D7A4912-CEF0-4010-B9FC-02E86A8AE832}"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7211EB06-3C34-4C53-8306-8BF825754F38}" type="datetime1">
              <a:rPr lang="zh-CN" altLang="en-US" smtClean="0"/>
            </a:fld>
            <a:endParaRPr lang="zh-CN" altLang="en-US" dirty="0">
              <a:ea typeface="宋体"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64F75774-2605-4309-8924-AF33E6106153}" type="datetime1">
              <a:rPr lang="zh-CN" altLang="en-US" smtClean="0"/>
            </a:fld>
            <a:endParaRPr lang="zh-CN" altLang="en-US" dirty="0">
              <a:ea typeface="宋体"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AF7DAFD5-0A3C-452B-968A-5E292B871356}" type="datetime1">
              <a:rPr lang="zh-CN" altLang="en-US" smtClean="0"/>
            </a:fld>
            <a:endParaRPr lang="zh-CN" altLang="en-US" dirty="0">
              <a:ea typeface="宋体"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3F345979-FD8E-4D00-AB13-597036F59EE8}" type="datetime1">
              <a:rPr lang="zh-CN" altLang="en-US" smtClean="0"/>
            </a:fld>
            <a:endParaRPr lang="zh-CN" altLang="en-US" dirty="0">
              <a:ea typeface="宋体"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E1FCA5C1-1899-4F05-AF33-5953C1027884}" type="datetime1">
              <a:rPr lang="zh-CN" altLang="en-US" smtClean="0"/>
            </a:fld>
            <a:endParaRPr lang="zh-CN" altLang="en-US" dirty="0">
              <a:ea typeface="宋体"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571B3B91-52C8-4949-8CB9-04F0E4CC6E05}" type="datetime1">
              <a:rPr lang="zh-CN" altLang="en-US" smtClean="0"/>
            </a:fld>
            <a:endParaRPr lang="zh-CN" altLang="en-US" dirty="0">
              <a:ea typeface="宋体"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C1FF3CAD-3198-4E33-B980-A831F5FC731E}" type="datetime1">
              <a:rPr lang="zh-CN" altLang="en-US" smtClean="0"/>
            </a:fld>
            <a:endParaRPr lang="zh-CN" altLang="en-US" dirty="0">
              <a:ea typeface="宋体"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6356350"/>
            <a:ext cx="2133600" cy="365125"/>
          </a:xfrm>
          <a:prstGeom prst="rect">
            <a:avLst/>
          </a:prstGeom>
          <a:noFill/>
          <a:ln w="9525">
            <a:noFill/>
          </a:ln>
        </p:spPr>
        <p:txBody>
          <a:bodyPr vert="horz" anchor="ctr"/>
          <a:lstStyle>
            <a:lvl1pPr algn="l">
              <a:defRPr sz="1200">
                <a:solidFill>
                  <a:srgbClr val="898989"/>
                </a:solidFill>
                <a:ea typeface="宋体" pitchFamily="2" charset="-122"/>
              </a:defRPr>
            </a:lvl1pPr>
          </a:lstStyle>
          <a:p>
            <a:pPr lvl="0"/>
            <a:fld id="{B698A453-3F3F-4BC8-BB4A-E3BD0AFB2DB7}" type="datetime1">
              <a:rPr lang="zh-CN" altLang="en-US" smtClean="0"/>
            </a:fld>
            <a:endParaRPr lang="zh-CN" altLang="en-US" dirty="0">
              <a:ea typeface="宋体" pitchFamily="2" charset="-122"/>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ln>
        </p:spPr>
        <p:txBody>
          <a:bodyPr vert="horz" anchor="ctr"/>
          <a:lstStyle>
            <a:lvl1pPr algn="ctr">
              <a:defRPr sz="1200">
                <a:solidFill>
                  <a:srgbClr val="898989"/>
                </a:solidFill>
                <a:ea typeface="宋体" pitchFamily="2" charset="-122"/>
              </a:defRPr>
            </a:lvl1pPr>
          </a:lstStyle>
          <a:p>
            <a:pPr lvl="0"/>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ln>
        </p:spPr>
        <p:txBody>
          <a:bodyPr vert="horz" anchor="ctr"/>
          <a:lstStyle>
            <a:lvl1pPr algn="r">
              <a:defRPr sz="1200">
                <a:solidFill>
                  <a:srgbClr val="898989"/>
                </a:solidFill>
                <a:ea typeface="宋体" pitchFamily="2" charset="-122"/>
              </a:defRPr>
            </a:lvl1pPr>
          </a:lstStyle>
          <a:p>
            <a:pPr lvl="0"/>
            <a:fld id="{9A0DB2DC-4C9A-4742-B13C-FB6460FD3503}" type="slidenum">
              <a:rPr lang="zh-CN" altLang="en-US" dirty="0"/>
            </a:fld>
            <a:endParaRPr lang="zh-CN" altLang="en-US" dirty="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hf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defRPr sz="1800" kern="1200" baseline="0">
          <a:solidFill>
            <a:schemeClr val="tx1"/>
          </a:solidFill>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4.GIF"/><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sv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wmf"/><Relationship Id="rId3" Type="http://schemas.openxmlformats.org/officeDocument/2006/relationships/oleObject" Target="../embeddings/oleObject2.bin"/><Relationship Id="rId2" Type="http://schemas.openxmlformats.org/officeDocument/2006/relationships/image" Target="../media/image26.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2.sv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33.pn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a:spLocks noChangeAspect="1"/>
          </p:cNvSpPr>
          <p:nvPr/>
        </p:nvSpPr>
        <p:spPr>
          <a:xfrm>
            <a:off x="0" y="2060575"/>
            <a:ext cx="9144000" cy="2160480"/>
          </a:xfrm>
          <a:prstGeom prst="rect">
            <a:avLst/>
          </a:prstGeom>
          <a:solidFill>
            <a:srgbClr val="E8E7E5"/>
          </a:solidFill>
        </p:spPr>
        <p:txBody>
          <a:bodyPr wrap="square" rtlCol="0" anchor="ctr">
            <a:noAutofit/>
          </a:bodyPr>
          <a:lstStyle/>
          <a:p>
            <a:pPr algn="ctr">
              <a:lnSpc>
                <a:spcPct val="150000"/>
              </a:lnSpc>
            </a:pPr>
            <a:r>
              <a:rPr lang="zh-CN" altLang="en-US" sz="4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80604020202020204" pitchFamily="34" charset="0"/>
              </a:rPr>
              <a:t>毕业论文结题检查报告</a:t>
            </a:r>
            <a:endParaRPr lang="en-US" altLang="zh-CN" sz="4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80604020202020204" pitchFamily="34" charset="0"/>
            </a:endParaRPr>
          </a:p>
          <a:p>
            <a:pPr algn="ctr">
              <a:lnSpc>
                <a:spcPct val="150000"/>
              </a:lnSpc>
            </a:pPr>
            <a:r>
              <a:rPr lang="zh-CN" altLang="en-US" sz="2800" dirty="0">
                <a:solidFill>
                  <a:schemeClr val="tx2"/>
                </a:solidFill>
                <a:effectLst>
                  <a:outerShdw blurRad="38100" dist="38100" dir="2700000" algn="tl">
                    <a:srgbClr val="000000">
                      <a:alpha val="43137"/>
                    </a:srgbClr>
                  </a:outerShdw>
                </a:effectLst>
                <a:latin typeface="+mj-lt"/>
                <a:cs typeface="Arial" panose="02080604020202020204" pitchFamily="34" charset="0"/>
                <a:sym typeface="+mn-ea"/>
              </a:rPr>
              <a:t>利用</a:t>
            </a:r>
            <a:r>
              <a:rPr lang="en-US" altLang="zh-CN" sz="2800" dirty="0">
                <a:solidFill>
                  <a:schemeClr val="tx2"/>
                </a:solidFill>
                <a:effectLst>
                  <a:outerShdw blurRad="38100" dist="38100" dir="2700000" algn="tl">
                    <a:srgbClr val="000000">
                      <a:alpha val="43137"/>
                    </a:srgbClr>
                  </a:outerShdw>
                </a:effectLst>
                <a:latin typeface="+mj-lt"/>
                <a:cs typeface="Arial" panose="02080604020202020204" pitchFamily="34" charset="0"/>
                <a:sym typeface="+mn-ea"/>
              </a:rPr>
              <a:t>GEANT4</a:t>
            </a:r>
            <a:r>
              <a:rPr lang="zh-CN" altLang="en-US" sz="2800" dirty="0">
                <a:solidFill>
                  <a:schemeClr val="tx2"/>
                </a:solidFill>
                <a:effectLst>
                  <a:outerShdw blurRad="38100" dist="38100" dir="2700000" algn="tl">
                    <a:srgbClr val="000000">
                      <a:alpha val="43137"/>
                    </a:srgbClr>
                  </a:outerShdw>
                </a:effectLst>
                <a:latin typeface="+mj-lt"/>
                <a:cs typeface="Arial" panose="02080604020202020204" pitchFamily="34" charset="0"/>
                <a:sym typeface="+mn-ea"/>
              </a:rPr>
              <a:t>研究伽玛辐射在无限大介质中的累积因子</a:t>
            </a:r>
            <a:endParaRPr lang="en-US" altLang="zh-CN" sz="2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80604020202020204" pitchFamily="34" charset="0"/>
            </a:endParaRPr>
          </a:p>
        </p:txBody>
      </p:sp>
      <p:sp>
        <p:nvSpPr>
          <p:cNvPr id="2" name="灯片编号占位符 1"/>
          <p:cNvSpPr>
            <a:spLocks noGrp="1"/>
          </p:cNvSpPr>
          <p:nvPr>
            <p:ph type="sldNum" sz="quarter" idx="12"/>
          </p:nvPr>
        </p:nvSpPr>
        <p:spPr>
          <a:xfrm>
            <a:off x="6804155" y="6309200"/>
            <a:ext cx="2133600" cy="365125"/>
          </a:xfrm>
        </p:spPr>
        <p:txBody>
          <a:bodyPr/>
          <a:lstStyle/>
          <a:p>
            <a:pPr lvl="0"/>
            <a:fld id="{9A0DB2DC-4C9A-4742-B13C-FB6460FD3503}" type="slidenum">
              <a:rPr lang="zh-CN" altLang="en-US" sz="1800" b="1" smtClean="0">
                <a:latin typeface="Times New Roman" panose="02020603050405020304" pitchFamily="18" charset="0"/>
              </a:rPr>
            </a:fld>
            <a:endParaRPr lang="zh-CN" altLang="en-US" sz="1800" b="1" dirty="0">
              <a:latin typeface="Times New Roman" panose="02020603050405020304" pitchFamily="18" charset="0"/>
              <a:ea typeface="宋体" pitchFamily="2" charset="-122"/>
            </a:endParaRPr>
          </a:p>
        </p:txBody>
      </p:sp>
      <p:sp>
        <p:nvSpPr>
          <p:cNvPr id="5" name="文本框 4"/>
          <p:cNvSpPr txBox="1"/>
          <p:nvPr/>
        </p:nvSpPr>
        <p:spPr>
          <a:xfrm>
            <a:off x="5220045" y="4797425"/>
            <a:ext cx="3456240" cy="1014730"/>
          </a:xfrm>
          <a:prstGeom prst="rect">
            <a:avLst/>
          </a:prstGeom>
          <a:noFill/>
        </p:spPr>
        <p:txBody>
          <a:bodyPr wrap="square" rtlCol="0">
            <a:spAutoFit/>
          </a:bodyPr>
          <a:lstStyle/>
          <a:p>
            <a:pPr algn="r"/>
            <a:r>
              <a:rPr lang="zh-CN" altLang="en-US" sz="2000" b="1" dirty="0">
                <a:latin typeface="微软雅黑" panose="020B0503020204020204" pitchFamily="34" charset="-122"/>
                <a:ea typeface="微软雅黑" panose="020B0503020204020204" pitchFamily="34" charset="-122"/>
              </a:rPr>
              <a:t>答辩人：朱铭浩</a:t>
            </a:r>
            <a:endParaRPr lang="en-US" altLang="zh-CN" sz="2000" b="1" dirty="0">
              <a:latin typeface="微软雅黑" panose="020B0503020204020204" pitchFamily="34" charset="-122"/>
              <a:ea typeface="微软雅黑" panose="020B0503020204020204" pitchFamily="34" charset="-122"/>
            </a:endParaRPr>
          </a:p>
          <a:p>
            <a:pPr algn="r"/>
            <a:endParaRPr lang="en-US" altLang="zh-CN" sz="2000" b="1" dirty="0">
              <a:latin typeface="微软雅黑" panose="020B0503020204020204" pitchFamily="34" charset="-122"/>
              <a:ea typeface="微软雅黑" panose="020B0503020204020204" pitchFamily="34" charset="-122"/>
            </a:endParaRPr>
          </a:p>
          <a:p>
            <a:pPr algn="r"/>
            <a:r>
              <a:rPr lang="en-US" altLang="zh-CN" sz="2000" b="1" dirty="0">
                <a:latin typeface="微软雅黑" panose="020B0503020204020204" pitchFamily="34" charset="-122"/>
                <a:ea typeface="微软雅黑" panose="020B0503020204020204" pitchFamily="34" charset="-122"/>
              </a:rPr>
              <a:t>1811401</a:t>
            </a:r>
            <a:r>
              <a:rPr lang="zh-CN" altLang="en-US" sz="2000" b="1" dirty="0">
                <a:latin typeface="微软雅黑" panose="020B0503020204020204" pitchFamily="34" charset="-122"/>
                <a:ea typeface="微软雅黑" panose="020B0503020204020204" pitchFamily="34" charset="-122"/>
              </a:rPr>
              <a:t>班</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pic>
        <p:nvPicPr>
          <p:cNvPr id="4" name="图片 3"/>
          <p:cNvPicPr>
            <a:picLocks noChangeAspect="1"/>
          </p:cNvPicPr>
          <p:nvPr/>
        </p:nvPicPr>
        <p:blipFill>
          <a:blip r:embed="rId1"/>
          <a:stretch>
            <a:fillRect/>
          </a:stretch>
        </p:blipFill>
        <p:spPr>
          <a:xfrm>
            <a:off x="3999230" y="4004310"/>
            <a:ext cx="4533265" cy="1699260"/>
          </a:xfrm>
          <a:prstGeom prst="rect">
            <a:avLst/>
          </a:prstGeom>
        </p:spPr>
      </p:pic>
      <p:pic>
        <p:nvPicPr>
          <p:cNvPr id="3" name="图片 2" descr="MommyTalk1654500175239"/>
          <p:cNvPicPr>
            <a:picLocks noChangeAspect="1"/>
          </p:cNvPicPr>
          <p:nvPr/>
        </p:nvPicPr>
        <p:blipFill>
          <a:blip r:embed="rId2"/>
          <a:stretch>
            <a:fillRect/>
          </a:stretch>
        </p:blipFill>
        <p:spPr>
          <a:xfrm>
            <a:off x="1259840" y="2348865"/>
            <a:ext cx="1861820" cy="421640"/>
          </a:xfrm>
          <a:prstGeom prst="rect">
            <a:avLst/>
          </a:prstGeom>
        </p:spPr>
      </p:pic>
      <p:pic>
        <p:nvPicPr>
          <p:cNvPr id="5" name="图片 4" descr="Screenshot_20220606_152351"/>
          <p:cNvPicPr>
            <a:picLocks noChangeAspect="1"/>
          </p:cNvPicPr>
          <p:nvPr/>
        </p:nvPicPr>
        <p:blipFill>
          <a:blip r:embed="rId3"/>
          <a:stretch>
            <a:fillRect/>
          </a:stretch>
        </p:blipFill>
        <p:spPr>
          <a:xfrm>
            <a:off x="4283710" y="1483360"/>
            <a:ext cx="4163695" cy="1648460"/>
          </a:xfrm>
          <a:prstGeom prst="rect">
            <a:avLst/>
          </a:prstGeom>
        </p:spPr>
      </p:pic>
      <p:pic>
        <p:nvPicPr>
          <p:cNvPr id="6" name="图片 5" descr="MommyTalk1654500271036"/>
          <p:cNvPicPr>
            <a:picLocks noChangeAspect="1"/>
          </p:cNvPicPr>
          <p:nvPr/>
        </p:nvPicPr>
        <p:blipFill>
          <a:blip r:embed="rId4"/>
          <a:stretch>
            <a:fillRect/>
          </a:stretch>
        </p:blipFill>
        <p:spPr>
          <a:xfrm>
            <a:off x="1259840" y="4580890"/>
            <a:ext cx="1991360" cy="400050"/>
          </a:xfrm>
          <a:prstGeom prst="rect">
            <a:avLst/>
          </a:prstGeom>
        </p:spPr>
      </p:pic>
      <p:sp>
        <p:nvSpPr>
          <p:cNvPr id="9" name="文本框 8"/>
          <p:cNvSpPr txBox="1"/>
          <p:nvPr/>
        </p:nvSpPr>
        <p:spPr>
          <a:xfrm>
            <a:off x="323705" y="836820"/>
            <a:ext cx="3767600" cy="645160"/>
          </a:xfrm>
          <a:prstGeom prst="rect">
            <a:avLst/>
          </a:prstGeom>
          <a:noFill/>
        </p:spPr>
        <p:txBody>
          <a:bodyPr wrap="square" rtlCol="0">
            <a:spAutoFit/>
          </a:bodyPr>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pic>
        <p:nvPicPr>
          <p:cNvPr id="4" name="图片 3"/>
          <p:cNvPicPr>
            <a:picLocks noChangeAspect="1"/>
          </p:cNvPicPr>
          <p:nvPr/>
        </p:nvPicPr>
        <p:blipFill>
          <a:blip r:embed="rId1"/>
          <a:stretch>
            <a:fillRect/>
          </a:stretch>
        </p:blipFill>
        <p:spPr>
          <a:xfrm>
            <a:off x="4283710" y="3187700"/>
            <a:ext cx="4533265" cy="1699260"/>
          </a:xfrm>
          <a:prstGeom prst="rect">
            <a:avLst/>
          </a:prstGeom>
        </p:spPr>
      </p:pic>
      <p:pic>
        <p:nvPicPr>
          <p:cNvPr id="3" name="图片 2" descr="MommyTalk1654500175239"/>
          <p:cNvPicPr>
            <a:picLocks noChangeAspect="1"/>
          </p:cNvPicPr>
          <p:nvPr/>
        </p:nvPicPr>
        <p:blipFill>
          <a:blip r:embed="rId2"/>
          <a:stretch>
            <a:fillRect/>
          </a:stretch>
        </p:blipFill>
        <p:spPr>
          <a:xfrm>
            <a:off x="5650865" y="2348865"/>
            <a:ext cx="1861820" cy="421640"/>
          </a:xfrm>
          <a:prstGeom prst="rect">
            <a:avLst/>
          </a:prstGeom>
        </p:spPr>
      </p:pic>
      <p:pic>
        <p:nvPicPr>
          <p:cNvPr id="5" name="图片 4" descr="Screenshot_20220606_152351"/>
          <p:cNvPicPr>
            <a:picLocks noChangeAspect="1"/>
          </p:cNvPicPr>
          <p:nvPr/>
        </p:nvPicPr>
        <p:blipFill>
          <a:blip r:embed="rId3"/>
          <a:stretch>
            <a:fillRect/>
          </a:stretch>
        </p:blipFill>
        <p:spPr>
          <a:xfrm>
            <a:off x="4500245" y="260350"/>
            <a:ext cx="4163695" cy="1648460"/>
          </a:xfrm>
          <a:prstGeom prst="rect">
            <a:avLst/>
          </a:prstGeom>
        </p:spPr>
      </p:pic>
      <p:pic>
        <p:nvPicPr>
          <p:cNvPr id="6" name="图片 5" descr="MommyTalk1654500271036"/>
          <p:cNvPicPr>
            <a:picLocks noChangeAspect="1"/>
          </p:cNvPicPr>
          <p:nvPr/>
        </p:nvPicPr>
        <p:blipFill>
          <a:blip r:embed="rId4"/>
          <a:stretch>
            <a:fillRect/>
          </a:stretch>
        </p:blipFill>
        <p:spPr>
          <a:xfrm>
            <a:off x="5650865" y="5372735"/>
            <a:ext cx="1991360" cy="400050"/>
          </a:xfrm>
          <a:prstGeom prst="rect">
            <a:avLst/>
          </a:prstGeom>
        </p:spPr>
      </p:pic>
      <p:pic>
        <p:nvPicPr>
          <p:cNvPr id="7" name="图片 6" descr="MommyTalk1654500443477"/>
          <p:cNvPicPr>
            <a:picLocks noChangeAspect="1"/>
          </p:cNvPicPr>
          <p:nvPr/>
        </p:nvPicPr>
        <p:blipFill>
          <a:blip r:embed="rId5"/>
          <a:stretch>
            <a:fillRect/>
          </a:stretch>
        </p:blipFill>
        <p:spPr>
          <a:xfrm>
            <a:off x="1188085" y="2564765"/>
            <a:ext cx="2315210" cy="1087120"/>
          </a:xfrm>
          <a:prstGeom prst="rect">
            <a:avLst/>
          </a:prstGeom>
        </p:spPr>
      </p:pic>
      <p:sp>
        <p:nvSpPr>
          <p:cNvPr id="9" name="文本框 8"/>
          <p:cNvSpPr txBox="1"/>
          <p:nvPr/>
        </p:nvSpPr>
        <p:spPr>
          <a:xfrm>
            <a:off x="323850" y="4508500"/>
            <a:ext cx="4762500" cy="1322070"/>
          </a:xfrm>
          <a:prstGeom prst="rect">
            <a:avLst/>
          </a:prstGeom>
          <a:noFill/>
        </p:spPr>
        <p:txBody>
          <a:bodyPr wrap="square" rtlCol="0" anchor="t">
            <a:spAutoFit/>
          </a:bodyPr>
          <a:p>
            <a:r>
              <a:rPr lang="zh-CN" altLang="en-US" sz="2000"/>
              <a:t>考察点接收到的总伽马辐射强度为 N</a:t>
            </a:r>
            <a:endParaRPr lang="zh-CN" altLang="en-US" sz="2000"/>
          </a:p>
          <a:p>
            <a:endParaRPr lang="zh-CN" altLang="en-US" sz="2000"/>
          </a:p>
          <a:p>
            <a:r>
              <a:rPr lang="zh-CN" altLang="en-US" sz="2000"/>
              <a:t>其中未经碰撞直接到达探测器的伽马辐射强度为 N</a:t>
            </a:r>
            <a:r>
              <a:rPr lang="zh-CN" altLang="en-US" sz="2000" baseline="-25000"/>
              <a:t>nocol</a:t>
            </a:r>
            <a:endParaRPr lang="zh-CN" altLang="en-US" sz="2000" baseline="-25000"/>
          </a:p>
        </p:txBody>
      </p:sp>
      <p:sp>
        <p:nvSpPr>
          <p:cNvPr id="10" name="文本框 9"/>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32740" y="1569085"/>
            <a:ext cx="4375150" cy="481965"/>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en-US" altLang="zh-CN" sz="2200" b="1" dirty="0">
                <a:latin typeface="微软雅黑" panose="020B0503020204020204" pitchFamily="34" charset="-122"/>
                <a:ea typeface="微软雅黑" panose="020B0503020204020204" pitchFamily="34" charset="-122"/>
                <a:sym typeface="Calibri" panose="020F0502020204030204" charset="0"/>
              </a:rPr>
              <a:t>GEANT4</a:t>
            </a:r>
            <a:r>
              <a:rPr lang="zh-CN" altLang="en-US" sz="2200" b="1" dirty="0">
                <a:latin typeface="微软雅黑" panose="020B0503020204020204" pitchFamily="34" charset="-122"/>
                <a:ea typeface="微软雅黑" panose="020B0503020204020204" pitchFamily="34" charset="-122"/>
                <a:sym typeface="Calibri" panose="020F0502020204030204" charset="0"/>
              </a:rPr>
              <a:t>仿真</a:t>
            </a:r>
            <a:r>
              <a:rPr lang="zh-CN" sz="2200" b="1" dirty="0">
                <a:latin typeface="微软雅黑" panose="020B0503020204020204" pitchFamily="34" charset="-122"/>
                <a:ea typeface="微软雅黑" panose="020B0503020204020204" pitchFamily="34" charset="-122"/>
                <a:sym typeface="Calibri" panose="020F0502020204030204" charset="0"/>
              </a:rPr>
              <a:t>的可行性验证</a:t>
            </a:r>
            <a:endParaRPr lang="en-US" altLang="zh-CN" sz="2000" b="1" dirty="0">
              <a:latin typeface="微软雅黑" panose="020B0503020204020204" pitchFamily="34" charset="-122"/>
              <a:ea typeface="微软雅黑" panose="020B0503020204020204" pitchFamily="34" charset="-122"/>
              <a:sym typeface="Calibri" panose="020F0502020204030204" charset="0"/>
            </a:endParaRPr>
          </a:p>
        </p:txBody>
      </p:sp>
      <p:sp>
        <p:nvSpPr>
          <p:cNvPr id="10" name="Rectangle 4"/>
          <p:cNvSpPr>
            <a:spLocks noChangeArrowheads="1"/>
          </p:cNvSpPr>
          <p:nvPr/>
        </p:nvSpPr>
        <p:spPr bwMode="auto">
          <a:xfrm>
            <a:off x="107690" y="1167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427744" y="1988744"/>
            <a:ext cx="2201410" cy="368300"/>
          </a:xfrm>
          <a:prstGeom prst="rect">
            <a:avLst/>
          </a:prstGeom>
          <a:noFill/>
        </p:spPr>
        <p:txBody>
          <a:bodyPr wrap="square" rtlCol="0">
            <a:spAutoFit/>
          </a:bodyPr>
          <a:lstStyle/>
          <a:p>
            <a:r>
              <a:rPr lang="en-US"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实验结果</a:t>
            </a:r>
            <a:endParaRPr lang="zh-CN" altLang="en-US" dirty="0"/>
          </a:p>
        </p:txBody>
      </p:sp>
      <p:sp>
        <p:nvSpPr>
          <p:cNvPr id="2" name="灯片编号占位符 1"/>
          <p:cNvSpPr>
            <a:spLocks noGrp="1"/>
          </p:cNvSpPr>
          <p:nvPr>
            <p:ph type="sldNum" sz="quarter" idx="12"/>
          </p:nvPr>
        </p:nvSpPr>
        <p:spPr>
          <a:xfrm>
            <a:off x="6809259" y="6167763"/>
            <a:ext cx="2133600" cy="365125"/>
          </a:xfrm>
        </p:spPr>
        <p:txBody>
          <a:bodyPr/>
          <a:lstStyle/>
          <a:p>
            <a:pPr lvl="0"/>
            <a:fld id="{9A0DB2DC-4C9A-4742-B13C-FB6460FD3503}" type="slidenum">
              <a:rPr lang="zh-CN" altLang="en-US" sz="2000" b="1" smtClean="0">
                <a:solidFill>
                  <a:schemeClr val="tx1"/>
                </a:solidFill>
                <a:latin typeface="Times New Roman" panose="02020603050405020304" pitchFamily="18" charset="0"/>
                <a:cs typeface="Times New Roman" panose="02020603050405020304" pitchFamily="18" charset="0"/>
              </a:rPr>
            </a:fld>
            <a:endParaRPr lang="zh-CN" altLang="en-US" sz="2000" b="1" dirty="0">
              <a:solidFill>
                <a:schemeClr val="tx1"/>
              </a:solidFill>
              <a:latin typeface="Times New Roman" panose="02020603050405020304" pitchFamily="18" charset="0"/>
              <a:cs typeface="Times New Roman" panose="02020603050405020304" pitchFamily="18" charset="0"/>
            </a:endParaRPr>
          </a:p>
        </p:txBody>
      </p:sp>
      <p:pic>
        <p:nvPicPr>
          <p:cNvPr id="21" name="图片 20" descr="exper"/>
          <p:cNvPicPr>
            <a:picLocks noChangeAspect="1"/>
          </p:cNvPicPr>
          <p:nvPr/>
        </p:nvPicPr>
        <p:blipFill>
          <a:blip r:embed="rId1"/>
          <a:srcRect t="31306" b="37981"/>
          <a:stretch>
            <a:fillRect/>
          </a:stretch>
        </p:blipFill>
        <p:spPr>
          <a:xfrm>
            <a:off x="36195" y="2276475"/>
            <a:ext cx="4848225" cy="2106295"/>
          </a:xfrm>
          <a:prstGeom prst="rect">
            <a:avLst/>
          </a:prstGeom>
        </p:spPr>
      </p:pic>
      <p:graphicFrame>
        <p:nvGraphicFramePr>
          <p:cNvPr id="22" name="表格 21"/>
          <p:cNvGraphicFramePr/>
          <p:nvPr/>
        </p:nvGraphicFramePr>
        <p:xfrm>
          <a:off x="1548130" y="4868545"/>
          <a:ext cx="1474470" cy="1506855"/>
        </p:xfrm>
        <a:graphic>
          <a:graphicData uri="http://schemas.openxmlformats.org/drawingml/2006/table">
            <a:tbl>
              <a:tblPr firstRow="1" bandRow="1">
                <a:tableStyleId>{5C22544A-7EE6-4342-B048-85BDC9FD1C3A}</a:tableStyleId>
              </a:tblPr>
              <a:tblGrid>
                <a:gridCol w="736600"/>
                <a:gridCol w="737870"/>
              </a:tblGrid>
              <a:tr h="457200">
                <a:tc>
                  <a:txBody>
                    <a:bodyPr/>
                    <a:lstStyle/>
                    <a:p>
                      <a:pPr algn="ctr">
                        <a:buNone/>
                      </a:pPr>
                      <a:r>
                        <a:rPr lang="zh-CN" sz="1100" b="0">
                          <a:solidFill>
                            <a:srgbClr val="000000"/>
                          </a:solidFill>
                          <a:latin typeface="Arial" panose="02080604020202020204" pitchFamily="34" charset="0"/>
                          <a:ea typeface="宋体" pitchFamily="2" charset="-122"/>
                        </a:rPr>
                        <a:t>厚度/mm</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zh-CN" sz="1100" b="0">
                          <a:solidFill>
                            <a:srgbClr val="000000"/>
                          </a:solidFill>
                          <a:latin typeface="Arial" panose="02080604020202020204" pitchFamily="34" charset="0"/>
                          <a:ea typeface="宋体" pitchFamily="2" charset="-122"/>
                        </a:rPr>
                        <a:t>实验值</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255">
                <a:tc>
                  <a:txBody>
                    <a:bodyPr/>
                    <a:lstStyle/>
                    <a:p>
                      <a:pPr algn="ctr">
                        <a:buNone/>
                      </a:pPr>
                      <a:r>
                        <a:rPr lang="en-US" sz="1100" b="0">
                          <a:solidFill>
                            <a:srgbClr val="000000"/>
                          </a:solidFill>
                          <a:latin typeface="宋体" pitchFamily="2" charset="-122"/>
                        </a:rPr>
                        <a:t>2.04</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799078</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255">
                <a:tc>
                  <a:txBody>
                    <a:bodyPr/>
                    <a:lstStyle/>
                    <a:p>
                      <a:pPr algn="ctr">
                        <a:buNone/>
                      </a:pPr>
                      <a:r>
                        <a:rPr lang="en-US" sz="1100" b="0">
                          <a:solidFill>
                            <a:srgbClr val="000000"/>
                          </a:solidFill>
                          <a:latin typeface="宋体" pitchFamily="2" charset="-122"/>
                        </a:rPr>
                        <a:t>4.08</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667237</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890">
                <a:tc>
                  <a:txBody>
                    <a:bodyPr/>
                    <a:lstStyle/>
                    <a:p>
                      <a:pPr algn="ctr">
                        <a:buNone/>
                      </a:pPr>
                      <a:r>
                        <a:rPr lang="en-US" sz="1100" b="0">
                          <a:solidFill>
                            <a:srgbClr val="000000"/>
                          </a:solidFill>
                          <a:latin typeface="宋体" pitchFamily="2" charset="-122"/>
                        </a:rPr>
                        <a:t>6.12</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552643</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255">
                <a:tc>
                  <a:txBody>
                    <a:bodyPr/>
                    <a:lstStyle/>
                    <a:p>
                      <a:pPr algn="ctr">
                        <a:buNone/>
                      </a:pPr>
                      <a:r>
                        <a:rPr lang="en-US" sz="1100" b="0">
                          <a:solidFill>
                            <a:srgbClr val="000000"/>
                          </a:solidFill>
                          <a:latin typeface="宋体" pitchFamily="2" charset="-122"/>
                        </a:rPr>
                        <a:t>8.16</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451419</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pic>
        <p:nvPicPr>
          <p:cNvPr id="5" name="图片 4" descr="exper"/>
          <p:cNvPicPr>
            <a:picLocks noChangeAspect="1"/>
          </p:cNvPicPr>
          <p:nvPr/>
        </p:nvPicPr>
        <p:blipFill>
          <a:blip r:embed="rId2"/>
          <a:stretch>
            <a:fillRect/>
          </a:stretch>
        </p:blipFill>
        <p:spPr>
          <a:xfrm>
            <a:off x="4499610" y="2132330"/>
            <a:ext cx="4466590" cy="3350260"/>
          </a:xfrm>
          <a:prstGeom prst="rect">
            <a:avLst/>
          </a:prstGeom>
        </p:spPr>
      </p:pic>
      <p:pic>
        <p:nvPicPr>
          <p:cNvPr id="11" name="图片 10" descr="MommyTalk1636002581088"/>
          <p:cNvPicPr>
            <a:picLocks noChangeAspect="1"/>
          </p:cNvPicPr>
          <p:nvPr/>
        </p:nvPicPr>
        <p:blipFill>
          <a:blip r:embed="rId3"/>
          <a:stretch>
            <a:fillRect/>
          </a:stretch>
        </p:blipFill>
        <p:spPr>
          <a:xfrm>
            <a:off x="5818505" y="1492756"/>
            <a:ext cx="1755140" cy="454025"/>
          </a:xfrm>
          <a:prstGeom prst="rect">
            <a:avLst/>
          </a:prstGeom>
        </p:spPr>
      </p:pic>
      <p:sp>
        <p:nvSpPr>
          <p:cNvPr id="7" name="文本框 6"/>
          <p:cNvSpPr txBox="1"/>
          <p:nvPr/>
        </p:nvSpPr>
        <p:spPr>
          <a:xfrm>
            <a:off x="5796280" y="5482590"/>
            <a:ext cx="1799590" cy="499624"/>
          </a:xfrm>
          <a:prstGeom prst="rect">
            <a:avLst/>
          </a:prstGeom>
          <a:noFill/>
        </p:spPr>
        <p:txBody>
          <a:bodyPr wrap="square" rtlCol="0">
            <a:spAutoFit/>
          </a:bodyPr>
          <a:lstStyle/>
          <a:p>
            <a:pPr>
              <a:lnSpc>
                <a:spcPct val="150000"/>
              </a:lnSpc>
              <a:buNone/>
            </a:pPr>
            <a:r>
              <a:rPr lang="zh-CN" altLang="en-US" sz="2000" dirty="0">
                <a:latin typeface="思源宋体 CN" panose="02020400000000000000" charset="-122"/>
                <a:ea typeface="思源宋体 CN" panose="02020400000000000000" charset="-122"/>
              </a:rPr>
              <a:t>μ</a:t>
            </a:r>
            <a:r>
              <a:rPr lang="en-US" altLang="zh-CN" sz="2000" baseline="-25000" dirty="0">
                <a:latin typeface="思源宋体 CN" panose="02020400000000000000" charset="-122"/>
                <a:ea typeface="思源宋体 CN" panose="02020400000000000000" charset="-122"/>
              </a:rPr>
              <a:t>1</a:t>
            </a:r>
            <a:r>
              <a:rPr lang="en-US" altLang="zh-CN" sz="2000" dirty="0">
                <a:latin typeface="思源宋体 CN" panose="02020400000000000000" charset="-122"/>
                <a:ea typeface="思源宋体 CN" panose="02020400000000000000" charset="-122"/>
              </a:rPr>
              <a:t>=0.093217</a:t>
            </a:r>
            <a:endParaRPr lang="en-US" altLang="zh-CN" sz="2000" dirty="0">
              <a:latin typeface="思源宋体 CN" panose="02020400000000000000" charset="-122"/>
              <a:ea typeface="思源宋体 CN" panose="02020400000000000000" charset="-122"/>
            </a:endParaRPr>
          </a:p>
        </p:txBody>
      </p:sp>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32740" y="1569085"/>
            <a:ext cx="4375150" cy="481965"/>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en-US" altLang="zh-CN" sz="2200" b="1" dirty="0">
                <a:latin typeface="微软雅黑" panose="020B0503020204020204" pitchFamily="34" charset="-122"/>
                <a:ea typeface="微软雅黑" panose="020B0503020204020204" pitchFamily="34" charset="-122"/>
                <a:sym typeface="Calibri" panose="020F0502020204030204" charset="0"/>
              </a:rPr>
              <a:t>GEANT4</a:t>
            </a:r>
            <a:r>
              <a:rPr lang="zh-CN" sz="2200" b="1" dirty="0">
                <a:latin typeface="微软雅黑" panose="020B0503020204020204" pitchFamily="34" charset="-122"/>
                <a:ea typeface="微软雅黑" panose="020B0503020204020204" pitchFamily="34" charset="-122"/>
                <a:sym typeface="Calibri" panose="020F0502020204030204" charset="0"/>
              </a:rPr>
              <a:t>模拟的可行性验证</a:t>
            </a:r>
            <a:endParaRPr lang="en-US" altLang="zh-CN" sz="2000" b="1" dirty="0">
              <a:latin typeface="微软雅黑" panose="020B0503020204020204" pitchFamily="34" charset="-122"/>
              <a:ea typeface="微软雅黑" panose="020B0503020204020204" pitchFamily="34" charset="-122"/>
              <a:sym typeface="Calibri" panose="020F0502020204030204" charset="0"/>
            </a:endParaRPr>
          </a:p>
        </p:txBody>
      </p:sp>
      <p:sp>
        <p:nvSpPr>
          <p:cNvPr id="10" name="Rectangle 4"/>
          <p:cNvSpPr>
            <a:spLocks noChangeArrowheads="1"/>
          </p:cNvSpPr>
          <p:nvPr/>
        </p:nvSpPr>
        <p:spPr bwMode="auto">
          <a:xfrm>
            <a:off x="107690" y="1167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427744" y="1988744"/>
            <a:ext cx="2201410" cy="368300"/>
          </a:xfrm>
          <a:prstGeom prst="rect">
            <a:avLst/>
          </a:prstGeom>
          <a:noFill/>
        </p:spPr>
        <p:txBody>
          <a:bodyPr wrap="square" rtlCol="0">
            <a:spAutoFit/>
          </a:bodyPr>
          <a:lstStyle/>
          <a:p>
            <a:r>
              <a:rPr lang="en-US"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模拟结果对比</a:t>
            </a:r>
            <a:endParaRPr lang="zh-CN" altLang="en-US" dirty="0"/>
          </a:p>
        </p:txBody>
      </p:sp>
      <p:sp>
        <p:nvSpPr>
          <p:cNvPr id="2" name="灯片编号占位符 1"/>
          <p:cNvSpPr>
            <a:spLocks noGrp="1"/>
          </p:cNvSpPr>
          <p:nvPr>
            <p:ph type="sldNum" sz="quarter" idx="12"/>
          </p:nvPr>
        </p:nvSpPr>
        <p:spPr>
          <a:xfrm>
            <a:off x="6809259" y="6167763"/>
            <a:ext cx="2133600" cy="365125"/>
          </a:xfrm>
        </p:spPr>
        <p:txBody>
          <a:bodyPr/>
          <a:lstStyle/>
          <a:p>
            <a:pPr lvl="0"/>
            <a:fld id="{9A0DB2DC-4C9A-4742-B13C-FB6460FD3503}" type="slidenum">
              <a:rPr lang="zh-CN" altLang="en-US" sz="2000" b="1" smtClean="0">
                <a:solidFill>
                  <a:schemeClr val="tx1"/>
                </a:solidFill>
                <a:latin typeface="Times New Roman" panose="02020603050405020304" pitchFamily="18" charset="0"/>
                <a:cs typeface="Times New Roman" panose="02020603050405020304" pitchFamily="18" charset="0"/>
              </a:rPr>
            </a:fld>
            <a:endParaRPr lang="zh-CN" altLang="en-US" sz="2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15" name="表格 14"/>
          <p:cNvGraphicFramePr/>
          <p:nvPr/>
        </p:nvGraphicFramePr>
        <p:xfrm>
          <a:off x="1188085" y="5085080"/>
          <a:ext cx="2211070" cy="1506855"/>
        </p:xfrm>
        <a:graphic>
          <a:graphicData uri="http://schemas.openxmlformats.org/drawingml/2006/table">
            <a:tbl>
              <a:tblPr firstRow="1" bandRow="1">
                <a:tableStyleId>{5C22544A-7EE6-4342-B048-85BDC9FD1C3A}</a:tableStyleId>
              </a:tblPr>
              <a:tblGrid>
                <a:gridCol w="736600"/>
                <a:gridCol w="737870"/>
                <a:gridCol w="736600"/>
              </a:tblGrid>
              <a:tr h="457200">
                <a:tc>
                  <a:txBody>
                    <a:bodyPr/>
                    <a:lstStyle/>
                    <a:p>
                      <a:pPr algn="ctr">
                        <a:buNone/>
                      </a:pPr>
                      <a:r>
                        <a:rPr lang="zh-CN" sz="1100" b="0">
                          <a:solidFill>
                            <a:srgbClr val="000000"/>
                          </a:solidFill>
                          <a:latin typeface="Arial" panose="02080604020202020204" pitchFamily="34" charset="0"/>
                          <a:ea typeface="宋体" pitchFamily="2" charset="-122"/>
                        </a:rPr>
                        <a:t>厚度/mm</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zh-CN" sz="1100" b="0">
                          <a:solidFill>
                            <a:srgbClr val="000000"/>
                          </a:solidFill>
                          <a:latin typeface="Arial" panose="02080604020202020204" pitchFamily="34" charset="0"/>
                          <a:ea typeface="宋体" pitchFamily="2" charset="-122"/>
                        </a:rPr>
                        <a:t>实验值</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algn="ctr">
                        <a:buNone/>
                      </a:pPr>
                      <a:r>
                        <a:rPr lang="zh-CN" sz="1100" b="0">
                          <a:solidFill>
                            <a:srgbClr val="000000"/>
                          </a:solidFill>
                          <a:latin typeface="Arial" panose="02080604020202020204" pitchFamily="34" charset="0"/>
                          <a:ea typeface="宋体" pitchFamily="2" charset="-122"/>
                        </a:rPr>
                        <a:t>模拟总粒子</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255">
                <a:tc>
                  <a:txBody>
                    <a:bodyPr/>
                    <a:lstStyle/>
                    <a:p>
                      <a:pPr algn="ctr">
                        <a:buNone/>
                      </a:pPr>
                      <a:r>
                        <a:rPr lang="en-US" sz="1100" b="0">
                          <a:solidFill>
                            <a:srgbClr val="000000"/>
                          </a:solidFill>
                          <a:latin typeface="宋体" pitchFamily="2" charset="-122"/>
                        </a:rPr>
                        <a:t>2.04 0.02</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799078</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algn="ctr">
                        <a:buNone/>
                      </a:pPr>
                      <a:r>
                        <a:rPr lang="en-US" sz="1100" b="0">
                          <a:solidFill>
                            <a:srgbClr val="000000"/>
                          </a:solidFill>
                          <a:latin typeface="宋体" pitchFamily="2" charset="-122"/>
                        </a:rPr>
                        <a:t>780755</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255">
                <a:tc>
                  <a:txBody>
                    <a:bodyPr/>
                    <a:lstStyle/>
                    <a:p>
                      <a:pPr algn="ctr">
                        <a:buNone/>
                      </a:pPr>
                      <a:r>
                        <a:rPr lang="en-US" sz="1100" b="0">
                          <a:solidFill>
                            <a:srgbClr val="000000"/>
                          </a:solidFill>
                          <a:latin typeface="宋体" pitchFamily="2" charset="-122"/>
                        </a:rPr>
                        <a:t>4.08</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667237</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algn="ctr">
                        <a:buNone/>
                      </a:pPr>
                      <a:r>
                        <a:rPr lang="en-US" sz="1100" b="0">
                          <a:solidFill>
                            <a:srgbClr val="000000"/>
                          </a:solidFill>
                          <a:latin typeface="宋体" pitchFamily="2" charset="-122"/>
                        </a:rPr>
                        <a:t>610813</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890">
                <a:tc>
                  <a:txBody>
                    <a:bodyPr/>
                    <a:lstStyle/>
                    <a:p>
                      <a:pPr algn="ctr">
                        <a:buNone/>
                      </a:pPr>
                      <a:r>
                        <a:rPr lang="en-US" sz="1100" b="0">
                          <a:solidFill>
                            <a:srgbClr val="000000"/>
                          </a:solidFill>
                          <a:latin typeface="宋体" pitchFamily="2" charset="-122"/>
                        </a:rPr>
                        <a:t>6.12</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552643</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algn="ctr">
                        <a:buNone/>
                      </a:pPr>
                      <a:r>
                        <a:rPr lang="en-US" sz="1100" b="0">
                          <a:solidFill>
                            <a:srgbClr val="000000"/>
                          </a:solidFill>
                          <a:latin typeface="宋体" pitchFamily="2" charset="-122"/>
                        </a:rPr>
                        <a:t>478211</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62255">
                <a:tc>
                  <a:txBody>
                    <a:bodyPr/>
                    <a:lstStyle/>
                    <a:p>
                      <a:pPr algn="ctr">
                        <a:buNone/>
                      </a:pPr>
                      <a:r>
                        <a:rPr lang="en-US" sz="1100" b="0">
                          <a:solidFill>
                            <a:srgbClr val="000000"/>
                          </a:solidFill>
                          <a:latin typeface="宋体" pitchFamily="2" charset="-122"/>
                        </a:rPr>
                        <a:t>8.16</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r>
                        <a:rPr lang="en-US" sz="1100" b="0">
                          <a:solidFill>
                            <a:srgbClr val="000000"/>
                          </a:solidFill>
                          <a:latin typeface="宋体" pitchFamily="2" charset="-122"/>
                        </a:rPr>
                        <a:t>451419</a:t>
                      </a:r>
                      <a:endParaRPr lang="en-US" altLang="en-US" sz="1100" b="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algn="ctr">
                        <a:buNone/>
                      </a:pPr>
                      <a:r>
                        <a:rPr lang="en-US" sz="1100" b="0" dirty="0">
                          <a:solidFill>
                            <a:srgbClr val="000000"/>
                          </a:solidFill>
                          <a:latin typeface="宋体" pitchFamily="2" charset="-122"/>
                        </a:rPr>
                        <a:t>374819</a:t>
                      </a:r>
                      <a:endParaRPr lang="en-US" altLang="en-US" sz="1100" b="0" dirty="0">
                        <a:solidFill>
                          <a:srgbClr val="000000"/>
                        </a:solidFill>
                        <a:latin typeface="宋体"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pic>
        <p:nvPicPr>
          <p:cNvPr id="5" name="图片 4"/>
          <p:cNvPicPr>
            <a:picLocks noChangeAspect="1"/>
          </p:cNvPicPr>
          <p:nvPr/>
        </p:nvPicPr>
        <p:blipFill>
          <a:blip r:embed="rId1"/>
          <a:stretch>
            <a:fillRect/>
          </a:stretch>
        </p:blipFill>
        <p:spPr>
          <a:xfrm>
            <a:off x="828040" y="2416810"/>
            <a:ext cx="3002915" cy="2524125"/>
          </a:xfrm>
          <a:prstGeom prst="rect">
            <a:avLst/>
          </a:prstGeom>
        </p:spPr>
      </p:pic>
      <p:pic>
        <p:nvPicPr>
          <p:cNvPr id="8" name="图片 7" descr="g4"/>
          <p:cNvPicPr>
            <a:picLocks noChangeAspect="1"/>
          </p:cNvPicPr>
          <p:nvPr/>
        </p:nvPicPr>
        <p:blipFill>
          <a:blip r:embed="rId2"/>
          <a:stretch>
            <a:fillRect/>
          </a:stretch>
        </p:blipFill>
        <p:spPr>
          <a:xfrm>
            <a:off x="4572000" y="1700530"/>
            <a:ext cx="4474210" cy="3355975"/>
          </a:xfrm>
          <a:prstGeom prst="rect">
            <a:avLst/>
          </a:prstGeom>
        </p:spPr>
      </p:pic>
      <p:pic>
        <p:nvPicPr>
          <p:cNvPr id="11" name="图片 10" descr="MommyTalk1636002581088"/>
          <p:cNvPicPr>
            <a:picLocks noChangeAspect="1"/>
          </p:cNvPicPr>
          <p:nvPr/>
        </p:nvPicPr>
        <p:blipFill>
          <a:blip r:embed="rId3"/>
          <a:stretch>
            <a:fillRect/>
          </a:stretch>
        </p:blipFill>
        <p:spPr>
          <a:xfrm>
            <a:off x="5675630" y="1124585"/>
            <a:ext cx="1755140" cy="454025"/>
          </a:xfrm>
          <a:prstGeom prst="rect">
            <a:avLst/>
          </a:prstGeom>
        </p:spPr>
      </p:pic>
      <p:sp>
        <p:nvSpPr>
          <p:cNvPr id="9" name="文本框 8"/>
          <p:cNvSpPr txBox="1"/>
          <p:nvPr/>
        </p:nvSpPr>
        <p:spPr>
          <a:xfrm>
            <a:off x="6809105" y="5133618"/>
            <a:ext cx="1636395" cy="553085"/>
          </a:xfrm>
          <a:prstGeom prst="rect">
            <a:avLst/>
          </a:prstGeom>
          <a:noFill/>
        </p:spPr>
        <p:txBody>
          <a:bodyPr wrap="square" rtlCol="0">
            <a:spAutoFit/>
          </a:bodyPr>
          <a:lstStyle/>
          <a:p>
            <a:pPr>
              <a:lnSpc>
                <a:spcPct val="150000"/>
              </a:lnSpc>
              <a:buNone/>
            </a:pPr>
            <a:r>
              <a:rPr lang="zh-CN" altLang="en-US" sz="2000" dirty="0">
                <a:latin typeface="思源宋体 CN" panose="02020400000000000000" charset="-122"/>
                <a:ea typeface="思源宋体 CN" panose="02020400000000000000" charset="-122"/>
              </a:rPr>
              <a:t>μ</a:t>
            </a:r>
            <a:r>
              <a:rPr lang="en-US" altLang="zh-CN" sz="2000" baseline="-25000" dirty="0">
                <a:latin typeface="思源宋体 CN" panose="02020400000000000000" charset="-122"/>
                <a:ea typeface="思源宋体 CN" panose="02020400000000000000" charset="-122"/>
              </a:rPr>
              <a:t>2</a:t>
            </a:r>
            <a:r>
              <a:rPr lang="en-US" altLang="zh-CN" sz="2000" dirty="0">
                <a:latin typeface="思源宋体 CN" panose="02020400000000000000" charset="-122"/>
                <a:ea typeface="思源宋体 CN" panose="02020400000000000000" charset="-122"/>
              </a:rPr>
              <a:t>=0.1199</a:t>
            </a:r>
            <a:endParaRPr lang="en-US" altLang="zh-CN" sz="2000" dirty="0">
              <a:latin typeface="思源宋体 CN" panose="02020400000000000000" charset="-122"/>
              <a:ea typeface="思源宋体 CN" panose="02020400000000000000" charset="-122"/>
            </a:endParaRPr>
          </a:p>
        </p:txBody>
      </p:sp>
      <p:sp>
        <p:nvSpPr>
          <p:cNvPr id="12" name="文本框 11"/>
          <p:cNvSpPr txBox="1"/>
          <p:nvPr/>
        </p:nvSpPr>
        <p:spPr>
          <a:xfrm>
            <a:off x="4732429" y="5133618"/>
            <a:ext cx="1855711" cy="499624"/>
          </a:xfrm>
          <a:prstGeom prst="rect">
            <a:avLst/>
          </a:prstGeom>
          <a:noFill/>
        </p:spPr>
        <p:txBody>
          <a:bodyPr wrap="square" rtlCol="0">
            <a:spAutoFit/>
          </a:bodyPr>
          <a:lstStyle/>
          <a:p>
            <a:pPr>
              <a:lnSpc>
                <a:spcPct val="150000"/>
              </a:lnSpc>
              <a:buNone/>
            </a:pPr>
            <a:r>
              <a:rPr lang="zh-CN" altLang="en-US" sz="2000" dirty="0">
                <a:latin typeface="思源宋体 CN" panose="02020400000000000000" charset="-122"/>
                <a:ea typeface="思源宋体 CN" panose="02020400000000000000" charset="-122"/>
              </a:rPr>
              <a:t>μ</a:t>
            </a:r>
            <a:r>
              <a:rPr lang="en-US" altLang="zh-CN" sz="2000" baseline="-25000" dirty="0">
                <a:latin typeface="思源宋体 CN" panose="02020400000000000000" charset="-122"/>
                <a:ea typeface="思源宋体 CN" panose="02020400000000000000" charset="-122"/>
              </a:rPr>
              <a:t>1</a:t>
            </a:r>
            <a:r>
              <a:rPr lang="en-US" altLang="zh-CN" sz="2000" dirty="0">
                <a:latin typeface="思源宋体 CN" panose="02020400000000000000" charset="-122"/>
                <a:ea typeface="思源宋体 CN" panose="02020400000000000000" charset="-122"/>
              </a:rPr>
              <a:t>=0.093217</a:t>
            </a:r>
            <a:endParaRPr lang="en-US" altLang="zh-CN" sz="2000" dirty="0">
              <a:latin typeface="思源宋体 CN" panose="02020400000000000000" charset="-122"/>
              <a:ea typeface="思源宋体 CN" panose="02020400000000000000" charset="-122"/>
            </a:endParaRPr>
          </a:p>
        </p:txBody>
      </p:sp>
      <p:sp>
        <p:nvSpPr>
          <p:cNvPr id="13" name="文本框 12"/>
          <p:cNvSpPr txBox="1"/>
          <p:nvPr/>
        </p:nvSpPr>
        <p:spPr>
          <a:xfrm>
            <a:off x="5885815" y="5805170"/>
            <a:ext cx="1544955" cy="553085"/>
          </a:xfrm>
          <a:prstGeom prst="rect">
            <a:avLst/>
          </a:prstGeom>
          <a:noFill/>
        </p:spPr>
        <p:txBody>
          <a:bodyPr wrap="square" rtlCol="0">
            <a:spAutoFit/>
          </a:bodyPr>
          <a:lstStyle/>
          <a:p>
            <a:pPr>
              <a:lnSpc>
                <a:spcPct val="150000"/>
              </a:lnSpc>
              <a:buNone/>
            </a:pPr>
            <a:r>
              <a:rPr lang="zh-CN" altLang="en-US" sz="2000" dirty="0">
                <a:latin typeface="黑体" panose="02010609060101010101" pitchFamily="49" charset="-122"/>
                <a:ea typeface="黑体" panose="02010609060101010101" pitchFamily="49" charset="-122"/>
              </a:rPr>
              <a:t>相差</a:t>
            </a:r>
            <a:r>
              <a:rPr lang="en-US" altLang="zh-CN" sz="2000" dirty="0">
                <a:latin typeface="黑体" panose="02010609060101010101" pitchFamily="49" charset="-122"/>
                <a:ea typeface="黑体" panose="02010609060101010101" pitchFamily="49" charset="-122"/>
              </a:rPr>
              <a:t>28.6%</a:t>
            </a:r>
            <a:endParaRPr lang="en-US" altLang="zh-CN" sz="2000" dirty="0">
              <a:latin typeface="黑体" panose="02010609060101010101" pitchFamily="49" charset="-122"/>
              <a:ea typeface="黑体" panose="02010609060101010101" pitchFamily="49" charset="-122"/>
            </a:endParaRPr>
          </a:p>
        </p:txBody>
      </p:sp>
      <p:sp>
        <p:nvSpPr>
          <p:cNvPr id="7" name="文本框 6"/>
          <p:cNvSpPr txBox="1"/>
          <p:nvPr/>
        </p:nvSpPr>
        <p:spPr>
          <a:xfrm>
            <a:off x="323705" y="836820"/>
            <a:ext cx="3767600" cy="645160"/>
          </a:xfrm>
          <a:prstGeom prst="rect">
            <a:avLst/>
          </a:prstGeom>
          <a:noFill/>
        </p:spPr>
        <p:txBody>
          <a:bodyPr wrap="square" rtlCol="0">
            <a:spAutoFit/>
          </a:bodyPr>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32740" y="1569085"/>
            <a:ext cx="4375150" cy="481965"/>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en-US" altLang="zh-CN" sz="2200" b="1" dirty="0">
                <a:latin typeface="微软雅黑" panose="020B0503020204020204" pitchFamily="34" charset="-122"/>
                <a:ea typeface="微软雅黑" panose="020B0503020204020204" pitchFamily="34" charset="-122"/>
                <a:sym typeface="Calibri" panose="020F0502020204030204" charset="0"/>
              </a:rPr>
              <a:t>GEANT4</a:t>
            </a:r>
            <a:r>
              <a:rPr lang="zh-CN" sz="2200" b="1" dirty="0">
                <a:latin typeface="微软雅黑" panose="020B0503020204020204" pitchFamily="34" charset="-122"/>
                <a:ea typeface="微软雅黑" panose="020B0503020204020204" pitchFamily="34" charset="-122"/>
                <a:sym typeface="Calibri" panose="020F0502020204030204" charset="0"/>
              </a:rPr>
              <a:t>模拟的可行性验证</a:t>
            </a:r>
            <a:endParaRPr lang="en-US" altLang="zh-CN" sz="2000" b="1" dirty="0">
              <a:latin typeface="微软雅黑" panose="020B0503020204020204" pitchFamily="34" charset="-122"/>
              <a:ea typeface="微软雅黑" panose="020B0503020204020204" pitchFamily="34" charset="-122"/>
              <a:sym typeface="Calibri" panose="020F0502020204030204" charset="0"/>
            </a:endParaRPr>
          </a:p>
        </p:txBody>
      </p:sp>
      <p:sp>
        <p:nvSpPr>
          <p:cNvPr id="10" name="Rectangle 4"/>
          <p:cNvSpPr>
            <a:spLocks noChangeArrowheads="1"/>
          </p:cNvSpPr>
          <p:nvPr/>
        </p:nvSpPr>
        <p:spPr bwMode="auto">
          <a:xfrm>
            <a:off x="107690" y="1167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灯片编号占位符 1"/>
          <p:cNvSpPr>
            <a:spLocks noGrp="1"/>
          </p:cNvSpPr>
          <p:nvPr>
            <p:ph type="sldNum" sz="quarter" idx="12"/>
          </p:nvPr>
        </p:nvSpPr>
        <p:spPr>
          <a:xfrm>
            <a:off x="6809259" y="6167763"/>
            <a:ext cx="2133600" cy="365125"/>
          </a:xfrm>
        </p:spPr>
        <p:txBody>
          <a:bodyPr/>
          <a:lstStyle/>
          <a:p>
            <a:pPr lvl="0"/>
            <a:fld id="{9A0DB2DC-4C9A-4742-B13C-FB6460FD3503}" type="slidenum">
              <a:rPr lang="zh-CN" altLang="en-US" sz="2000" b="1" smtClean="0">
                <a:solidFill>
                  <a:schemeClr val="tx1"/>
                </a:solidFill>
                <a:latin typeface="Times New Roman" panose="02020603050405020304" pitchFamily="18" charset="0"/>
                <a:cs typeface="Times New Roman" panose="02020603050405020304" pitchFamily="18" charset="0"/>
              </a:rPr>
            </a:fld>
            <a:endParaRPr lang="zh-CN" altLang="en-US" sz="2000" b="1" dirty="0">
              <a:solidFill>
                <a:schemeClr val="tx1"/>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254940" y="2051050"/>
            <a:ext cx="4745852" cy="3470371"/>
          </a:xfrm>
          <a:prstGeom prst="rect">
            <a:avLst/>
          </a:prstGeom>
        </p:spPr>
      </p:pic>
      <p:sp>
        <p:nvSpPr>
          <p:cNvPr id="17" name="文本框 16"/>
          <p:cNvSpPr txBox="1"/>
          <p:nvPr/>
        </p:nvSpPr>
        <p:spPr>
          <a:xfrm>
            <a:off x="6156110" y="2492935"/>
            <a:ext cx="1799590" cy="499624"/>
          </a:xfrm>
          <a:prstGeom prst="rect">
            <a:avLst/>
          </a:prstGeom>
          <a:noFill/>
        </p:spPr>
        <p:txBody>
          <a:bodyPr wrap="square" rtlCol="0">
            <a:spAutoFit/>
          </a:bodyPr>
          <a:lstStyle/>
          <a:p>
            <a:pPr>
              <a:lnSpc>
                <a:spcPct val="150000"/>
              </a:lnSpc>
              <a:buNone/>
            </a:pPr>
            <a:r>
              <a:rPr lang="zh-CN" altLang="en-US" sz="2000" dirty="0">
                <a:latin typeface="思源宋体 CN" panose="02020400000000000000" charset="-122"/>
                <a:ea typeface="思源宋体 CN" panose="02020400000000000000" charset="-122"/>
              </a:rPr>
              <a:t>μ</a:t>
            </a:r>
            <a:r>
              <a:rPr lang="en-US" altLang="zh-CN" sz="2000" baseline="-25000" dirty="0">
                <a:latin typeface="思源宋体 CN" panose="02020400000000000000" charset="-122"/>
                <a:ea typeface="思源宋体 CN" panose="02020400000000000000" charset="-122"/>
              </a:rPr>
              <a:t>0</a:t>
            </a:r>
            <a:r>
              <a:rPr lang="en-US" altLang="zh-CN" sz="2000" dirty="0">
                <a:latin typeface="思源宋体 CN" panose="02020400000000000000" charset="-122"/>
                <a:ea typeface="思源宋体 CN" panose="02020400000000000000" charset="-122"/>
              </a:rPr>
              <a:t>=0. 1289</a:t>
            </a:r>
            <a:endParaRPr lang="en-US" altLang="zh-CN" sz="2000" dirty="0">
              <a:latin typeface="思源宋体 CN" panose="02020400000000000000" charset="-122"/>
              <a:ea typeface="思源宋体 CN" panose="02020400000000000000" charset="-122"/>
            </a:endParaRPr>
          </a:p>
        </p:txBody>
      </p:sp>
      <p:graphicFrame>
        <p:nvGraphicFramePr>
          <p:cNvPr id="18" name="表格 17"/>
          <p:cNvGraphicFramePr/>
          <p:nvPr/>
        </p:nvGraphicFramePr>
        <p:xfrm>
          <a:off x="5220045" y="3606534"/>
          <a:ext cx="3459481" cy="1305560"/>
        </p:xfrm>
        <a:graphic>
          <a:graphicData uri="http://schemas.openxmlformats.org/drawingml/2006/table">
            <a:tbl>
              <a:tblPr firstRow="1" bandRow="1">
                <a:tableStyleId>{5C22544A-7EE6-4342-B048-85BDC9FD1C3A}</a:tableStyleId>
              </a:tblPr>
              <a:tblGrid>
                <a:gridCol w="864498"/>
                <a:gridCol w="864498"/>
                <a:gridCol w="865987"/>
                <a:gridCol w="864498"/>
              </a:tblGrid>
              <a:tr h="457200">
                <a:tc>
                  <a:txBody>
                    <a:bodyPr/>
                    <a:lstStyle/>
                    <a:p>
                      <a:pPr algn="ctr">
                        <a:buNone/>
                      </a:pP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zh-CN" altLang="zh-CN" sz="1600" dirty="0"/>
                        <a:t>实验值</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zh-CN" altLang="en-US" sz="1600" dirty="0"/>
                        <a:t>仿真</a:t>
                      </a:r>
                      <a:r>
                        <a:rPr lang="zh-CN" sz="1600" dirty="0"/>
                        <a:t>值</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zh-CN" altLang="en-US" sz="1600" dirty="0"/>
                        <a:t>参考值</a:t>
                      </a:r>
                      <a:endParaRPr lang="en-US" altLang="en-US" sz="1600" b="0" dirty="0">
                        <a:solidFill>
                          <a:srgbClr val="000000"/>
                        </a:solidFill>
                        <a:latin typeface="宋体" pitchFamily="2" charset="-122"/>
                      </a:endParaRPr>
                    </a:p>
                  </a:txBody>
                  <a:tcPr marL="12700" marR="12700" marT="12700" anchor="ctr"/>
                </a:tc>
              </a:tr>
              <a:tr h="262255">
                <a:tc>
                  <a:txBody>
                    <a:bodyPr/>
                    <a:lstStyle/>
                    <a:p>
                      <a:pPr algn="ctr">
                        <a:buNone/>
                      </a:pPr>
                      <a:r>
                        <a:rPr lang="zh-CN" altLang="en-US" sz="1600" dirty="0">
                          <a:latin typeface="思源宋体 CN" panose="02020400000000000000" charset="-122"/>
                          <a:ea typeface="思源宋体 CN" panose="02020400000000000000" charset="-122"/>
                        </a:rPr>
                        <a:t>μ</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en-US" sz="1600" dirty="0"/>
                        <a:t>0.093217</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en-US" sz="1600" dirty="0"/>
                        <a:t>0.1199</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en-US" sz="1600" dirty="0"/>
                        <a:t>0.1289</a:t>
                      </a:r>
                      <a:endParaRPr lang="en-US" altLang="en-US" sz="1600" b="0" dirty="0">
                        <a:solidFill>
                          <a:srgbClr val="000000"/>
                        </a:solidFill>
                        <a:latin typeface="宋体" pitchFamily="2" charset="-122"/>
                      </a:endParaRPr>
                    </a:p>
                  </a:txBody>
                  <a:tcPr marL="12700" marR="12700" marT="12700" anchor="ctr"/>
                </a:tc>
              </a:tr>
              <a:tr h="262255">
                <a:tc>
                  <a:txBody>
                    <a:bodyPr/>
                    <a:lstStyle/>
                    <a:p>
                      <a:pPr algn="ctr">
                        <a:buNone/>
                      </a:pPr>
                      <a:r>
                        <a:rPr lang="zh-CN" altLang="en-US" sz="1600" b="0" dirty="0">
                          <a:solidFill>
                            <a:srgbClr val="000000"/>
                          </a:solidFill>
                          <a:latin typeface="宋体" pitchFamily="2" charset="-122"/>
                        </a:rPr>
                        <a:t>与参考值偏差</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en-US" sz="1600" dirty="0"/>
                        <a:t>27.7%</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en-US" sz="1600" dirty="0"/>
                        <a:t>6.9%</a:t>
                      </a:r>
                      <a:endParaRPr lang="en-US" altLang="en-US" sz="1600" b="0" dirty="0">
                        <a:solidFill>
                          <a:srgbClr val="000000"/>
                        </a:solidFill>
                        <a:latin typeface="宋体" pitchFamily="2" charset="-122"/>
                      </a:endParaRPr>
                    </a:p>
                  </a:txBody>
                  <a:tcPr marL="12700" marR="12700" marT="12700" anchor="ctr"/>
                </a:tc>
                <a:tc>
                  <a:txBody>
                    <a:bodyPr/>
                    <a:lstStyle/>
                    <a:p>
                      <a:pPr algn="ctr">
                        <a:buNone/>
                      </a:pPr>
                      <a:r>
                        <a:rPr lang="en-US" sz="1600" dirty="0"/>
                        <a:t>-</a:t>
                      </a:r>
                      <a:endParaRPr lang="en-US" altLang="en-US" sz="1600" b="0" dirty="0">
                        <a:solidFill>
                          <a:srgbClr val="000000"/>
                        </a:solidFill>
                        <a:latin typeface="宋体" pitchFamily="2" charset="-122"/>
                      </a:endParaRPr>
                    </a:p>
                  </a:txBody>
                  <a:tcPr marL="12700" marR="12700" marT="12700" anchor="ctr"/>
                </a:tc>
              </a:tr>
            </a:tbl>
          </a:graphicData>
        </a:graphic>
      </p:graphicFrame>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无限大介质累积因子的仿真计算</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仿真思路</a:t>
            </a:r>
            <a:endParaRPr lang="en-US" altLang="zh-CN" sz="22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6732150" y="6178294"/>
            <a:ext cx="2133600" cy="365125"/>
          </a:xfrm>
        </p:spPr>
        <p:txBody>
          <a:bodyPr/>
          <a:lstStyle/>
          <a:p>
            <a:pPr lvl="0"/>
            <a:fld id="{9A0DB2DC-4C9A-4742-B13C-FB6460FD3503}" type="slidenum">
              <a:rPr lang="zh-CN" altLang="en-US" sz="2400" b="1" smtClean="0"/>
            </a:fld>
            <a:endParaRPr lang="zh-CN" altLang="en-US" sz="2400" b="1" dirty="0">
              <a:ea typeface="宋体" pitchFamily="2" charset="-122"/>
            </a:endParaRPr>
          </a:p>
        </p:txBody>
      </p:sp>
      <p:pic>
        <p:nvPicPr>
          <p:cNvPr id="16392" name="图片 7"/>
          <p:cNvPicPr>
            <a:picLocks noChangeAspect="1"/>
          </p:cNvPicPr>
          <p:nvPr/>
        </p:nvPicPr>
        <p:blipFill>
          <a:blip r:embed="rId1"/>
          <a:srcRect l="2602" r="64544" b="28509"/>
          <a:stretch>
            <a:fillRect/>
          </a:stretch>
        </p:blipFill>
        <p:spPr>
          <a:xfrm>
            <a:off x="251460" y="2276475"/>
            <a:ext cx="2653665" cy="2347595"/>
          </a:xfrm>
          <a:prstGeom prst="rect">
            <a:avLst/>
          </a:prstGeom>
          <a:noFill/>
          <a:ln w="9525">
            <a:noFill/>
          </a:ln>
        </p:spPr>
      </p:pic>
      <p:cxnSp>
        <p:nvCxnSpPr>
          <p:cNvPr id="4" name="直接箭头连接符 3"/>
          <p:cNvCxnSpPr/>
          <p:nvPr/>
        </p:nvCxnSpPr>
        <p:spPr>
          <a:xfrm>
            <a:off x="2987675" y="3352165"/>
            <a:ext cx="2447925" cy="44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 name="椭圆 4"/>
          <p:cNvSpPr/>
          <p:nvPr/>
        </p:nvSpPr>
        <p:spPr>
          <a:xfrm>
            <a:off x="5868035" y="2132330"/>
            <a:ext cx="2448560" cy="244856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7054215" y="3315970"/>
            <a:ext cx="75565" cy="755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 name="直接连接符 7"/>
          <p:cNvCxnSpPr/>
          <p:nvPr/>
        </p:nvCxnSpPr>
        <p:spPr>
          <a:xfrm flipH="1">
            <a:off x="5795645" y="2000250"/>
            <a:ext cx="1118870" cy="996315"/>
          </a:xfrm>
          <a:prstGeom prst="line">
            <a:avLst/>
          </a:prstGeom>
        </p:spPr>
        <p:style>
          <a:lnRef idx="2">
            <a:schemeClr val="dk1"/>
          </a:lnRef>
          <a:fillRef idx="1">
            <a:schemeClr val="lt1"/>
          </a:fillRef>
          <a:effectRef idx="0">
            <a:schemeClr val="dk1"/>
          </a:effectRef>
          <a:fontRef idx="minor">
            <a:schemeClr val="dk1"/>
          </a:fontRef>
        </p:style>
      </p:cxnSp>
      <p:cxnSp>
        <p:nvCxnSpPr>
          <p:cNvPr id="9" name="直接连接符 8"/>
          <p:cNvCxnSpPr/>
          <p:nvPr/>
        </p:nvCxnSpPr>
        <p:spPr>
          <a:xfrm flipH="1">
            <a:off x="5652135" y="1916430"/>
            <a:ext cx="1583690" cy="1440180"/>
          </a:xfrm>
          <a:prstGeom prst="line">
            <a:avLst/>
          </a:prstGeom>
        </p:spPr>
        <p:style>
          <a:lnRef idx="2">
            <a:schemeClr val="dk1"/>
          </a:lnRef>
          <a:fillRef idx="1">
            <a:schemeClr val="lt1"/>
          </a:fillRef>
          <a:effectRef idx="0">
            <a:schemeClr val="dk1"/>
          </a:effectRef>
          <a:fontRef idx="minor">
            <a:schemeClr val="dk1"/>
          </a:fontRef>
        </p:style>
      </p:cxnSp>
      <p:cxnSp>
        <p:nvCxnSpPr>
          <p:cNvPr id="10" name="直接连接符 9"/>
          <p:cNvCxnSpPr/>
          <p:nvPr/>
        </p:nvCxnSpPr>
        <p:spPr>
          <a:xfrm flipH="1">
            <a:off x="5723890" y="1916430"/>
            <a:ext cx="1800225" cy="1656080"/>
          </a:xfrm>
          <a:prstGeom prst="line">
            <a:avLst/>
          </a:prstGeom>
        </p:spPr>
        <p:style>
          <a:lnRef idx="2">
            <a:schemeClr val="dk1"/>
          </a:lnRef>
          <a:fillRef idx="1">
            <a:schemeClr val="lt1"/>
          </a:fillRef>
          <a:effectRef idx="0">
            <a:schemeClr val="dk1"/>
          </a:effectRef>
          <a:fontRef idx="minor">
            <a:schemeClr val="dk1"/>
          </a:fontRef>
        </p:style>
      </p:cxnSp>
      <p:cxnSp>
        <p:nvCxnSpPr>
          <p:cNvPr id="13" name="直接连接符 12"/>
          <p:cNvCxnSpPr/>
          <p:nvPr/>
        </p:nvCxnSpPr>
        <p:spPr>
          <a:xfrm flipH="1">
            <a:off x="5723890" y="1916430"/>
            <a:ext cx="2087880" cy="1871980"/>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p:cNvCxnSpPr/>
          <p:nvPr/>
        </p:nvCxnSpPr>
        <p:spPr>
          <a:xfrm flipH="1">
            <a:off x="5723890" y="1916430"/>
            <a:ext cx="2376170" cy="2087880"/>
          </a:xfrm>
          <a:prstGeom prst="line">
            <a:avLst/>
          </a:prstGeom>
        </p:spPr>
        <p:style>
          <a:lnRef idx="2">
            <a:schemeClr val="dk1"/>
          </a:lnRef>
          <a:fillRef idx="1">
            <a:schemeClr val="lt1"/>
          </a:fillRef>
          <a:effectRef idx="0">
            <a:schemeClr val="dk1"/>
          </a:effectRef>
          <a:fontRef idx="minor">
            <a:schemeClr val="dk1"/>
          </a:fontRef>
        </p:style>
      </p:cxnSp>
      <p:cxnSp>
        <p:nvCxnSpPr>
          <p:cNvPr id="16" name="直接连接符 15"/>
          <p:cNvCxnSpPr/>
          <p:nvPr/>
        </p:nvCxnSpPr>
        <p:spPr>
          <a:xfrm flipH="1">
            <a:off x="5795645" y="1916430"/>
            <a:ext cx="2592705" cy="2232025"/>
          </a:xfrm>
          <a:prstGeom prst="line">
            <a:avLst/>
          </a:prstGeom>
        </p:spPr>
        <p:style>
          <a:lnRef idx="2">
            <a:schemeClr val="dk1"/>
          </a:lnRef>
          <a:fillRef idx="1">
            <a:schemeClr val="lt1"/>
          </a:fillRef>
          <a:effectRef idx="0">
            <a:schemeClr val="dk1"/>
          </a:effectRef>
          <a:fontRef idx="minor">
            <a:schemeClr val="dk1"/>
          </a:fontRef>
        </p:style>
      </p:cxnSp>
      <p:cxnSp>
        <p:nvCxnSpPr>
          <p:cNvPr id="17" name="直接连接符 16"/>
          <p:cNvCxnSpPr/>
          <p:nvPr/>
        </p:nvCxnSpPr>
        <p:spPr>
          <a:xfrm flipH="1">
            <a:off x="5868035" y="2060575"/>
            <a:ext cx="2592070" cy="2303780"/>
          </a:xfrm>
          <a:prstGeom prst="line">
            <a:avLst/>
          </a:prstGeom>
        </p:spPr>
        <p:style>
          <a:lnRef idx="2">
            <a:schemeClr val="dk1"/>
          </a:lnRef>
          <a:fillRef idx="1">
            <a:schemeClr val="lt1"/>
          </a:fillRef>
          <a:effectRef idx="0">
            <a:schemeClr val="dk1"/>
          </a:effectRef>
          <a:fontRef idx="minor">
            <a:schemeClr val="dk1"/>
          </a:fontRef>
        </p:style>
      </p:cxnSp>
      <p:cxnSp>
        <p:nvCxnSpPr>
          <p:cNvPr id="18" name="直接连接符 17"/>
          <p:cNvCxnSpPr/>
          <p:nvPr/>
        </p:nvCxnSpPr>
        <p:spPr>
          <a:xfrm flipH="1">
            <a:off x="5868035" y="2276475"/>
            <a:ext cx="2592070" cy="2303780"/>
          </a:xfrm>
          <a:prstGeom prst="line">
            <a:avLst/>
          </a:prstGeom>
        </p:spPr>
        <p:style>
          <a:lnRef idx="2">
            <a:schemeClr val="dk1"/>
          </a:lnRef>
          <a:fillRef idx="1">
            <a:schemeClr val="lt1"/>
          </a:fillRef>
          <a:effectRef idx="0">
            <a:schemeClr val="dk1"/>
          </a:effectRef>
          <a:fontRef idx="minor">
            <a:schemeClr val="dk1"/>
          </a:fontRef>
        </p:style>
      </p:cxnSp>
      <p:cxnSp>
        <p:nvCxnSpPr>
          <p:cNvPr id="19" name="直接连接符 18"/>
          <p:cNvCxnSpPr/>
          <p:nvPr/>
        </p:nvCxnSpPr>
        <p:spPr>
          <a:xfrm flipH="1">
            <a:off x="6012180" y="2564130"/>
            <a:ext cx="2447925" cy="2160270"/>
          </a:xfrm>
          <a:prstGeom prst="line">
            <a:avLst/>
          </a:prstGeom>
        </p:spPr>
        <p:style>
          <a:lnRef idx="2">
            <a:schemeClr val="dk1"/>
          </a:lnRef>
          <a:fillRef idx="1">
            <a:schemeClr val="lt1"/>
          </a:fillRef>
          <a:effectRef idx="0">
            <a:schemeClr val="dk1"/>
          </a:effectRef>
          <a:fontRef idx="minor">
            <a:schemeClr val="dk1"/>
          </a:fontRef>
        </p:style>
      </p:cxnSp>
      <p:cxnSp>
        <p:nvCxnSpPr>
          <p:cNvPr id="20" name="直接连接符 19"/>
          <p:cNvCxnSpPr/>
          <p:nvPr/>
        </p:nvCxnSpPr>
        <p:spPr>
          <a:xfrm flipH="1">
            <a:off x="6299835" y="2780665"/>
            <a:ext cx="2160270" cy="1943735"/>
          </a:xfrm>
          <a:prstGeom prst="line">
            <a:avLst/>
          </a:prstGeom>
        </p:spPr>
        <p:style>
          <a:lnRef idx="2">
            <a:schemeClr val="dk1"/>
          </a:lnRef>
          <a:fillRef idx="1">
            <a:schemeClr val="lt1"/>
          </a:fillRef>
          <a:effectRef idx="0">
            <a:schemeClr val="dk1"/>
          </a:effectRef>
          <a:fontRef idx="minor">
            <a:schemeClr val="dk1"/>
          </a:fontRef>
        </p:style>
      </p:cxnSp>
      <p:cxnSp>
        <p:nvCxnSpPr>
          <p:cNvPr id="21" name="直接连接符 20"/>
          <p:cNvCxnSpPr/>
          <p:nvPr/>
        </p:nvCxnSpPr>
        <p:spPr>
          <a:xfrm flipH="1">
            <a:off x="6515735" y="2924175"/>
            <a:ext cx="2016125" cy="1800225"/>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p:cNvCxnSpPr/>
          <p:nvPr/>
        </p:nvCxnSpPr>
        <p:spPr>
          <a:xfrm flipH="1">
            <a:off x="6804025" y="3284220"/>
            <a:ext cx="1656080" cy="1440180"/>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p:cNvCxnSpPr/>
          <p:nvPr/>
        </p:nvCxnSpPr>
        <p:spPr>
          <a:xfrm flipH="1">
            <a:off x="7091680" y="3524250"/>
            <a:ext cx="1346835" cy="1200150"/>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p:cNvCxnSpPr/>
          <p:nvPr/>
        </p:nvCxnSpPr>
        <p:spPr>
          <a:xfrm flipH="1">
            <a:off x="7379970" y="3651250"/>
            <a:ext cx="1185545" cy="1073150"/>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p:cNvCxnSpPr/>
          <p:nvPr/>
        </p:nvCxnSpPr>
        <p:spPr>
          <a:xfrm flipH="1">
            <a:off x="7668260" y="3932555"/>
            <a:ext cx="863600" cy="720090"/>
          </a:xfrm>
          <a:prstGeom prst="line">
            <a:avLst/>
          </a:prstGeom>
        </p:spPr>
        <p:style>
          <a:lnRef idx="2">
            <a:schemeClr val="dk1"/>
          </a:lnRef>
          <a:fillRef idx="1">
            <a:schemeClr val="lt1"/>
          </a:fillRef>
          <a:effectRef idx="0">
            <a:schemeClr val="dk1"/>
          </a:effectRef>
          <a:fontRef idx="minor">
            <a:schemeClr val="dk1"/>
          </a:fontRef>
        </p:style>
      </p:cxnSp>
      <p:cxnSp>
        <p:nvCxnSpPr>
          <p:cNvPr id="26" name="直接连接符 25"/>
          <p:cNvCxnSpPr/>
          <p:nvPr/>
        </p:nvCxnSpPr>
        <p:spPr>
          <a:xfrm flipH="1">
            <a:off x="5652135" y="1844040"/>
            <a:ext cx="1118870" cy="996315"/>
          </a:xfrm>
          <a:prstGeom prst="line">
            <a:avLst/>
          </a:prstGeom>
        </p:spPr>
        <p:style>
          <a:lnRef idx="2">
            <a:schemeClr val="dk1"/>
          </a:lnRef>
          <a:fillRef idx="1">
            <a:schemeClr val="lt1"/>
          </a:fillRef>
          <a:effectRef idx="0">
            <a:schemeClr val="dk1"/>
          </a:effectRef>
          <a:fontRef idx="minor">
            <a:schemeClr val="dk1"/>
          </a:fontRef>
        </p:style>
      </p:cxnSp>
      <p:cxnSp>
        <p:nvCxnSpPr>
          <p:cNvPr id="27" name="直接箭头连接符 26"/>
          <p:cNvCxnSpPr/>
          <p:nvPr/>
        </p:nvCxnSpPr>
        <p:spPr>
          <a:xfrm flipV="1">
            <a:off x="7091680" y="2132330"/>
            <a:ext cx="0" cy="12242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8" name="直接箭头连接符 27"/>
          <p:cNvCxnSpPr/>
          <p:nvPr/>
        </p:nvCxnSpPr>
        <p:spPr>
          <a:xfrm flipV="1">
            <a:off x="7091680" y="2492375"/>
            <a:ext cx="864235" cy="864235"/>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a:off x="7091680" y="3356610"/>
            <a:ext cx="1224280" cy="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a:off x="7091680" y="3356610"/>
            <a:ext cx="864235" cy="86360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7091680" y="3356610"/>
            <a:ext cx="635" cy="12242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2" name="直接箭头连接符 31"/>
          <p:cNvCxnSpPr/>
          <p:nvPr/>
        </p:nvCxnSpPr>
        <p:spPr>
          <a:xfrm flipH="1">
            <a:off x="6228080" y="3356610"/>
            <a:ext cx="863600" cy="8636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flipH="1">
            <a:off x="5868035" y="3356610"/>
            <a:ext cx="12236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flipV="1">
            <a:off x="6226810" y="2491105"/>
            <a:ext cx="864870" cy="8655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6" name="文本框 35"/>
          <p:cNvSpPr txBox="1"/>
          <p:nvPr/>
        </p:nvSpPr>
        <p:spPr>
          <a:xfrm>
            <a:off x="3319145" y="2755900"/>
            <a:ext cx="1784985" cy="553085"/>
          </a:xfrm>
          <a:prstGeom prst="rect">
            <a:avLst/>
          </a:prstGeom>
          <a:noFill/>
        </p:spPr>
        <p:txBody>
          <a:bodyPr wrap="square" rtlCol="0">
            <a:spAutoFit/>
          </a:bodyPr>
          <a:lstStyle/>
          <a:p>
            <a:pPr>
              <a:lnSpc>
                <a:spcPct val="150000"/>
              </a:lnSpc>
              <a:buNone/>
            </a:pPr>
            <a:r>
              <a:rPr lang="zh-CN" altLang="en-US" sz="2000" dirty="0">
                <a:latin typeface="黑体" panose="02010609060101010101" pitchFamily="49" charset="-122"/>
                <a:ea typeface="黑体" panose="02010609060101010101" pitchFamily="49" charset="-122"/>
              </a:rPr>
              <a:t>各项同性点源</a:t>
            </a:r>
            <a:endParaRPr lang="zh-CN" altLang="en-US" sz="2000" dirty="0">
              <a:latin typeface="黑体" panose="02010609060101010101" pitchFamily="49" charset="-122"/>
              <a:ea typeface="黑体" panose="02010609060101010101" pitchFamily="49" charset="-122"/>
            </a:endParaRPr>
          </a:p>
        </p:txBody>
      </p:sp>
      <p:sp>
        <p:nvSpPr>
          <p:cNvPr id="37" name="文本框 36"/>
          <p:cNvSpPr txBox="1"/>
          <p:nvPr/>
        </p:nvSpPr>
        <p:spPr>
          <a:xfrm>
            <a:off x="3283585" y="3428365"/>
            <a:ext cx="1784985" cy="553085"/>
          </a:xfrm>
          <a:prstGeom prst="rect">
            <a:avLst/>
          </a:prstGeom>
          <a:noFill/>
        </p:spPr>
        <p:txBody>
          <a:bodyPr wrap="square" rtlCol="0">
            <a:spAutoFit/>
          </a:bodyPr>
          <a:lstStyle/>
          <a:p>
            <a:pPr algn="ctr">
              <a:lnSpc>
                <a:spcPct val="150000"/>
              </a:lnSpc>
              <a:buNone/>
            </a:pPr>
            <a:r>
              <a:rPr lang="zh-CN" altLang="en-US" sz="2000" dirty="0">
                <a:latin typeface="黑体" panose="02010609060101010101" pitchFamily="49" charset="-122"/>
                <a:ea typeface="黑体" panose="02010609060101010101" pitchFamily="49" charset="-122"/>
              </a:rPr>
              <a:t>等效球壳面</a:t>
            </a:r>
            <a:endParaRPr lang="zh-CN" altLang="en-US" sz="2000" dirty="0">
              <a:latin typeface="黑体" panose="02010609060101010101" pitchFamily="49" charset="-122"/>
              <a:ea typeface="黑体" panose="02010609060101010101" pitchFamily="49" charset="-122"/>
            </a:endParaRPr>
          </a:p>
        </p:txBody>
      </p:sp>
      <p:cxnSp>
        <p:nvCxnSpPr>
          <p:cNvPr id="38" name="直接箭头连接符 37"/>
          <p:cNvCxnSpPr/>
          <p:nvPr/>
        </p:nvCxnSpPr>
        <p:spPr>
          <a:xfrm flipV="1">
            <a:off x="7091680" y="2132330"/>
            <a:ext cx="0" cy="122428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39" name="直接箭头连接符 38"/>
          <p:cNvCxnSpPr/>
          <p:nvPr/>
        </p:nvCxnSpPr>
        <p:spPr>
          <a:xfrm>
            <a:off x="7091680" y="3356610"/>
            <a:ext cx="635" cy="122428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flipH="1">
            <a:off x="6228080" y="3356610"/>
            <a:ext cx="863600" cy="86360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flipH="1">
            <a:off x="5868035" y="3356610"/>
            <a:ext cx="1223645" cy="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2" name="直接箭头连接符 41"/>
          <p:cNvCxnSpPr/>
          <p:nvPr/>
        </p:nvCxnSpPr>
        <p:spPr>
          <a:xfrm flipH="1" flipV="1">
            <a:off x="6226810" y="2491105"/>
            <a:ext cx="864870" cy="865505"/>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pic>
        <p:nvPicPr>
          <p:cNvPr id="3" name="图片 2" descr="MommyTalk1654500443477"/>
          <p:cNvPicPr>
            <a:picLocks noChangeAspect="1"/>
          </p:cNvPicPr>
          <p:nvPr/>
        </p:nvPicPr>
        <p:blipFill>
          <a:blip r:embed="rId2"/>
          <a:stretch>
            <a:fillRect/>
          </a:stretch>
        </p:blipFill>
        <p:spPr>
          <a:xfrm>
            <a:off x="3018790" y="4796790"/>
            <a:ext cx="2315210" cy="1087120"/>
          </a:xfrm>
          <a:prstGeom prst="rect">
            <a:avLst/>
          </a:prstGeom>
        </p:spPr>
      </p:pic>
      <p:sp>
        <p:nvSpPr>
          <p:cNvPr id="15" name="文本框 14"/>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无限大介质累积因子的仿真计算</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仿真思路</a:t>
            </a:r>
            <a:endParaRPr lang="en-US" altLang="zh-CN" sz="22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6732150" y="6178294"/>
            <a:ext cx="2133600" cy="365125"/>
          </a:xfrm>
        </p:spPr>
        <p:txBody>
          <a:bodyPr/>
          <a:lstStyle/>
          <a:p>
            <a:pPr lvl="0"/>
            <a:fld id="{9A0DB2DC-4C9A-4742-B13C-FB6460FD3503}" type="slidenum">
              <a:rPr lang="zh-CN" altLang="en-US" sz="2400" b="1" smtClean="0"/>
            </a:fld>
            <a:endParaRPr lang="zh-CN" altLang="en-US" sz="2400" b="1" dirty="0">
              <a:ea typeface="宋体" pitchFamily="2" charset="-122"/>
            </a:endParaRPr>
          </a:p>
        </p:txBody>
      </p:sp>
      <p:pic>
        <p:nvPicPr>
          <p:cNvPr id="11" name="图片 10"/>
          <p:cNvPicPr>
            <a:picLocks noChangeAspect="1"/>
          </p:cNvPicPr>
          <p:nvPr/>
        </p:nvPicPr>
        <p:blipFill>
          <a:blip r:embed="rId1"/>
          <a:stretch>
            <a:fillRect/>
          </a:stretch>
        </p:blipFill>
        <p:spPr>
          <a:xfrm>
            <a:off x="828040" y="2120900"/>
            <a:ext cx="7480300" cy="3315335"/>
          </a:xfrm>
          <a:prstGeom prst="rect">
            <a:avLst/>
          </a:prstGeom>
        </p:spPr>
      </p:pic>
      <p:sp>
        <p:nvSpPr>
          <p:cNvPr id="15" name="文本框 14"/>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无限大介质光子数累积因子的仿真计算</a:t>
            </a:r>
            <a:endParaRPr lang="en-US" altLang="zh-CN" sz="22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6732150" y="6178294"/>
            <a:ext cx="2133600" cy="365125"/>
          </a:xfrm>
        </p:spPr>
        <p:txBody>
          <a:bodyPr/>
          <a:lstStyle/>
          <a:p>
            <a:pPr lvl="0"/>
            <a:fld id="{9A0DB2DC-4C9A-4742-B13C-FB6460FD3503}" type="slidenum">
              <a:rPr lang="zh-CN" altLang="en-US" sz="2400" b="1" smtClean="0"/>
            </a:fld>
            <a:endParaRPr lang="zh-CN" altLang="en-US" sz="2400" b="1" dirty="0">
              <a:ea typeface="宋体" pitchFamily="2" charset="-122"/>
            </a:endParaRPr>
          </a:p>
        </p:txBody>
      </p:sp>
      <p:sp>
        <p:nvSpPr>
          <p:cNvPr id="15" name="文本框 14"/>
          <p:cNvSpPr txBox="1"/>
          <p:nvPr/>
        </p:nvSpPr>
        <p:spPr>
          <a:xfrm>
            <a:off x="325120" y="1988820"/>
            <a:ext cx="3966210" cy="968375"/>
          </a:xfrm>
          <a:prstGeom prst="rect">
            <a:avLst/>
          </a:prstGeom>
          <a:noFill/>
        </p:spPr>
        <p:txBody>
          <a:bodyPr wrap="square" rtlCol="0">
            <a:spAutoFit/>
          </a:bodyPr>
          <a:lstStyle/>
          <a:p>
            <a:pPr>
              <a:lnSpc>
                <a:spcPct val="150000"/>
              </a:lnSpc>
              <a:buNone/>
            </a:pPr>
            <a:r>
              <a:rPr lang="en-US" altLang="zh-CN" sz="2000" dirty="0">
                <a:latin typeface="黑体" panose="02010609060101010101" pitchFamily="49" charset="-122"/>
                <a:ea typeface="黑体" panose="02010609060101010101" pitchFamily="49" charset="-122"/>
                <a:sym typeface="+mn-ea"/>
              </a:rPr>
              <a:t>1. </a:t>
            </a:r>
            <a:r>
              <a:rPr lang="zh-CN" altLang="en-US" sz="2000" dirty="0">
                <a:latin typeface="黑体" panose="02010609060101010101" pitchFamily="49" charset="-122"/>
                <a:ea typeface="黑体" panose="02010609060101010101" pitchFamily="49" charset="-122"/>
              </a:rPr>
              <a:t>建模  </a:t>
            </a:r>
            <a:r>
              <a:rPr lang="zh-CN" altLang="en-US" sz="1800" kern="100" dirty="0">
                <a:latin typeface="Times New Roman" panose="02020603050405020304" pitchFamily="18" charset="0"/>
                <a:cs typeface="Times New Roman" panose="02020603050405020304" pitchFamily="18" charset="0"/>
              </a:rPr>
              <a:t>建立作为屏蔽物质</a:t>
            </a:r>
            <a:r>
              <a:rPr lang="en-US" altLang="zh-CN" sz="1800" kern="100" dirty="0">
                <a:latin typeface="Times New Roman" panose="02020603050405020304" pitchFamily="18" charset="0"/>
                <a:cs typeface="Times New Roman" panose="02020603050405020304" pitchFamily="18" charset="0"/>
              </a:rPr>
              <a:t>Pb</a:t>
            </a:r>
            <a:r>
              <a:rPr lang="zh-CN" altLang="en-US" sz="1800" kern="100" dirty="0">
                <a:latin typeface="Times New Roman" panose="02020603050405020304" pitchFamily="18" charset="0"/>
                <a:cs typeface="Times New Roman" panose="02020603050405020304" pitchFamily="18" charset="0"/>
              </a:rPr>
              <a:t>无限大介质</a:t>
            </a:r>
            <a:r>
              <a:rPr lang="en-US" altLang="zh-CN" sz="1800" kern="100" dirty="0">
                <a:latin typeface="Times New Roman" panose="02020603050405020304" pitchFamily="18" charset="0"/>
                <a:cs typeface="Times New Roman" panose="02020603050405020304" pitchFamily="18" charset="0"/>
              </a:rPr>
              <a:t>,</a:t>
            </a:r>
            <a:r>
              <a:rPr lang="zh-CN" altLang="en-US" sz="1800" kern="100" dirty="0">
                <a:latin typeface="Times New Roman" panose="02020603050405020304" pitchFamily="18" charset="0"/>
                <a:cs typeface="Times New Roman" panose="02020603050405020304" pitchFamily="18" charset="0"/>
              </a:rPr>
              <a:t>与作为探测器的真空球壳模型</a:t>
            </a:r>
            <a:endParaRPr lang="en-US" altLang="zh-CN" sz="1800" kern="1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323704" y="2957195"/>
            <a:ext cx="3735070" cy="1383665"/>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2. </a:t>
            </a: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统计粒子数</a:t>
            </a:r>
            <a:r>
              <a:rPr lang="en-US" altLang="zh-CN" sz="2000" kern="100" dirty="0">
                <a:effectLst/>
                <a:latin typeface="黑体" panose="02010609060101010101" pitchFamily="49" charset="-122"/>
                <a:ea typeface="黑体" panose="02010609060101010101" pitchFamily="49" charset="-122"/>
                <a:cs typeface="Times New Roman" panose="02020603050405020304" pitchFamily="18" charset="0"/>
              </a:rPr>
              <a:t>  </a:t>
            </a:r>
            <a:r>
              <a:rPr lang="zh-CN" kern="100" dirty="0">
                <a:latin typeface="Times New Roman" panose="02020603050405020304" pitchFamily="18" charset="0"/>
                <a:cs typeface="Times New Roman" panose="02020603050405020304" pitchFamily="18" charset="0"/>
              </a:rPr>
              <a:t>改写程序</a:t>
            </a:r>
            <a:r>
              <a:rPr lang="zh-CN" altLang="en-US" kern="100" dirty="0">
                <a:latin typeface="Times New Roman" panose="02020603050405020304" pitchFamily="18" charset="0"/>
                <a:cs typeface="Times New Roman" panose="02020603050405020304" pitchFamily="18" charset="0"/>
              </a:rPr>
              <a:t>，输出未经散射直接到达探测器的光子数与所有到达探测器的光子数</a:t>
            </a:r>
            <a:endParaRPr lang="zh-CN" altLang="en-US" kern="100"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282575" y="4436745"/>
            <a:ext cx="4093210" cy="1276350"/>
          </a:xfrm>
          <a:prstGeom prst="rect">
            <a:avLst/>
          </a:prstGeom>
          <a:noFill/>
        </p:spPr>
        <p:txBody>
          <a:bodyPr wrap="square" rtlCol="0">
            <a:spAutoFit/>
          </a:bodyPr>
          <a:lstStyle/>
          <a:p>
            <a:pPr rtl="0">
              <a:lnSpc>
                <a:spcPct val="150000"/>
              </a:lnSpc>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 </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改变参数  </a:t>
            </a:r>
            <a:r>
              <a:rPr kumimoji="0" lang="zh-CN" altLang="en-US" b="0" i="0" u="none" strike="noStrike" cap="none" normalizeH="0" baseline="0" dirty="0">
                <a:ln>
                  <a:noFill/>
                </a:ln>
                <a:solidFill>
                  <a:schemeClr val="tx1"/>
                </a:solidFill>
                <a:effectLst/>
                <a:latin typeface="宋体" pitchFamily="2" charset="-122"/>
                <a:ea typeface="宋体" pitchFamily="2" charset="-122"/>
                <a:cs typeface="Times New Roman" panose="02020603050405020304" pitchFamily="18" charset="0"/>
              </a:rPr>
              <a:t>改变入射光子能量与相应的屏蔽厚度，重复仿真过程</a:t>
            </a:r>
            <a:endParaRPr kumimoji="0" lang="zh-CN" altLang="en-US" b="0" i="0" u="none" strike="noStrike" cap="none" normalizeH="0" baseline="0" dirty="0">
              <a:ln>
                <a:noFill/>
              </a:ln>
              <a:solidFill>
                <a:schemeClr val="tx1"/>
              </a:solidFill>
              <a:effectLst/>
              <a:latin typeface="Arial" panose="02080604020202020204" pitchFamily="34" charset="0"/>
            </a:endParaRPr>
          </a:p>
          <a:p>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  </a:t>
            </a:r>
            <a:endParaRPr lang="zh-CN" altLang="en-US" sz="20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4" name="文本框 43"/>
          <p:cNvSpPr txBox="1"/>
          <p:nvPr/>
        </p:nvSpPr>
        <p:spPr>
          <a:xfrm>
            <a:off x="282574" y="5444490"/>
            <a:ext cx="4217421" cy="943528"/>
          </a:xfrm>
          <a:prstGeom prst="rect">
            <a:avLst/>
          </a:prstGeom>
          <a:noFill/>
        </p:spPr>
        <p:txBody>
          <a:bodyPr wrap="square" rtlCol="0">
            <a:spAutoFit/>
          </a:bodyPr>
          <a:lstStyle/>
          <a:p>
            <a:pPr>
              <a:lnSpc>
                <a:spcPct val="150000"/>
              </a:lnSpc>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4. </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得到结果  </a:t>
            </a:r>
            <a:r>
              <a:rPr lang="zh-CN" altLang="en-US" kern="100" dirty="0">
                <a:latin typeface="+mn-ea"/>
                <a:ea typeface="+mn-ea"/>
                <a:cs typeface="Times New Roman" panose="02020603050405020304" pitchFamily="18" charset="0"/>
              </a:rPr>
              <a:t>利用前述公式计算仿真得到的累积因子结果</a:t>
            </a:r>
            <a:r>
              <a:rPr lang="en-US" altLang="zh-CN" kern="100" dirty="0">
                <a:latin typeface="+mn-ea"/>
                <a:ea typeface="+mn-ea"/>
                <a:cs typeface="Times New Roman" panose="02020603050405020304" pitchFamily="18" charset="0"/>
              </a:rPr>
              <a:t>,</a:t>
            </a:r>
            <a:r>
              <a:rPr lang="zh-CN" altLang="en-US" kern="100" dirty="0">
                <a:latin typeface="+mn-ea"/>
                <a:ea typeface="+mn-ea"/>
                <a:cs typeface="Times New Roman" panose="02020603050405020304" pitchFamily="18" charset="0"/>
              </a:rPr>
              <a:t>并与参考值比较</a:t>
            </a:r>
            <a:endParaRPr lang="zh-CN" altLang="en-US" sz="2000" kern="100" dirty="0">
              <a:latin typeface="+mn-ea"/>
              <a:ea typeface="+mn-ea"/>
              <a:cs typeface="Times New Roman" panose="02020603050405020304" pitchFamily="18" charset="0"/>
            </a:endParaRPr>
          </a:p>
        </p:txBody>
      </p:sp>
      <p:pic>
        <p:nvPicPr>
          <p:cNvPr id="3" name="图片 2" descr="spere"/>
          <p:cNvPicPr>
            <a:picLocks noChangeAspect="1"/>
          </p:cNvPicPr>
          <p:nvPr/>
        </p:nvPicPr>
        <p:blipFill>
          <a:blip r:embed="rId1">
            <a:extLst>
              <a:ext uri="{96DAC541-7B7A-43D3-8B79-37D633B846F1}">
                <asvg:svgBlip xmlns:asvg="http://schemas.microsoft.com/office/drawing/2016/SVG/main" r:embed="rId2"/>
              </a:ext>
            </a:extLst>
          </a:blip>
          <a:srcRect l="22023" t="27176" r="17844" b="27417"/>
          <a:stretch>
            <a:fillRect/>
          </a:stretch>
        </p:blipFill>
        <p:spPr>
          <a:xfrm>
            <a:off x="6084105" y="431800"/>
            <a:ext cx="2914650" cy="3114040"/>
          </a:xfrm>
          <a:prstGeom prst="rect">
            <a:avLst/>
          </a:prstGeom>
        </p:spPr>
      </p:pic>
      <p:sp>
        <p:nvSpPr>
          <p:cNvPr id="4" name="文本框 3"/>
          <p:cNvSpPr txBox="1"/>
          <p:nvPr/>
        </p:nvSpPr>
        <p:spPr>
          <a:xfrm>
            <a:off x="6948340" y="1871980"/>
            <a:ext cx="703580" cy="506730"/>
          </a:xfrm>
          <a:prstGeom prst="rect">
            <a:avLst/>
          </a:prstGeom>
          <a:noFill/>
        </p:spPr>
        <p:txBody>
          <a:bodyPr wrap="square" rtlCol="0">
            <a:spAutoFit/>
          </a:bodyPr>
          <a:lstStyle/>
          <a:p>
            <a:pPr>
              <a:lnSpc>
                <a:spcPct val="150000"/>
              </a:lnSpc>
              <a:buNone/>
            </a:pPr>
            <a:r>
              <a:rPr lang="zh-CN" sz="1800" kern="100" dirty="0">
                <a:latin typeface="Times New Roman" panose="02020603050405020304" pitchFamily="18" charset="0"/>
                <a:cs typeface="Times New Roman" panose="02020603050405020304" pitchFamily="18" charset="0"/>
              </a:rPr>
              <a:t>点源</a:t>
            </a:r>
            <a:endParaRPr lang="zh-CN" sz="1800" kern="1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776255" y="143510"/>
            <a:ext cx="1529715" cy="506730"/>
          </a:xfrm>
          <a:prstGeom prst="rect">
            <a:avLst/>
          </a:prstGeom>
          <a:noFill/>
        </p:spPr>
        <p:txBody>
          <a:bodyPr wrap="square" rtlCol="0">
            <a:spAutoFit/>
          </a:bodyPr>
          <a:lstStyle/>
          <a:p>
            <a:pPr>
              <a:lnSpc>
                <a:spcPct val="150000"/>
              </a:lnSpc>
              <a:buNone/>
            </a:pPr>
            <a:r>
              <a:rPr lang="zh-CN" sz="1800" kern="100" dirty="0">
                <a:latin typeface="Times New Roman" panose="02020603050405020304" pitchFamily="18" charset="0"/>
                <a:cs typeface="Times New Roman" panose="02020603050405020304" pitchFamily="18" charset="0"/>
              </a:rPr>
              <a:t>球面探测器</a:t>
            </a:r>
            <a:endParaRPr lang="zh-CN" sz="1800" kern="1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a:srcRect l="6858" t="5920" r="5208"/>
          <a:stretch>
            <a:fillRect/>
          </a:stretch>
        </p:blipFill>
        <p:spPr>
          <a:xfrm>
            <a:off x="5148040" y="3545840"/>
            <a:ext cx="3256430" cy="2721548"/>
          </a:xfrm>
          <a:prstGeom prst="rect">
            <a:avLst/>
          </a:prstGeom>
        </p:spPr>
      </p:pic>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pic>
        <p:nvPicPr>
          <p:cNvPr id="4" name="图片 3"/>
          <p:cNvPicPr>
            <a:picLocks noChangeAspect="1"/>
          </p:cNvPicPr>
          <p:nvPr/>
        </p:nvPicPr>
        <p:blipFill>
          <a:blip r:embed="rId1"/>
          <a:stretch>
            <a:fillRect/>
          </a:stretch>
        </p:blipFill>
        <p:spPr>
          <a:xfrm>
            <a:off x="2051685" y="1556385"/>
            <a:ext cx="5283200" cy="3853815"/>
          </a:xfrm>
          <a:prstGeom prst="rect">
            <a:avLst/>
          </a:prstGeom>
        </p:spPr>
      </p:pic>
      <p:sp>
        <p:nvSpPr>
          <p:cNvPr id="5" name="文本框 4"/>
          <p:cNvSpPr txBox="1"/>
          <p:nvPr/>
        </p:nvSpPr>
        <p:spPr>
          <a:xfrm>
            <a:off x="1043940" y="5516880"/>
            <a:ext cx="7368540" cy="368300"/>
          </a:xfrm>
          <a:prstGeom prst="rect">
            <a:avLst/>
          </a:prstGeom>
          <a:noFill/>
        </p:spPr>
        <p:txBody>
          <a:bodyPr wrap="square" rtlCol="0" anchor="t">
            <a:spAutoFit/>
          </a:bodyPr>
          <a:p>
            <a:r>
              <a:rPr lang="en-US" altLang="zh-CN"/>
              <a:t>2-10</a:t>
            </a:r>
            <a:r>
              <a:rPr lang="zh-CN" altLang="en-US"/>
              <a:t>倍平均自由程厚度各向同性点源在无限大均匀介质中的累积因子</a:t>
            </a:r>
            <a:endParaRPr lang="zh-CN" altLang="en-US"/>
          </a:p>
        </p:txBody>
      </p:sp>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5" name="文本框 4"/>
          <p:cNvSpPr txBox="1"/>
          <p:nvPr/>
        </p:nvSpPr>
        <p:spPr>
          <a:xfrm>
            <a:off x="1043940" y="5516880"/>
            <a:ext cx="7368540" cy="368300"/>
          </a:xfrm>
          <a:prstGeom prst="rect">
            <a:avLst/>
          </a:prstGeom>
          <a:noFill/>
        </p:spPr>
        <p:txBody>
          <a:bodyPr wrap="square" rtlCol="0" anchor="t">
            <a:spAutoFit/>
          </a:bodyPr>
          <a:p>
            <a:r>
              <a:rPr lang="zh-CN"/>
              <a:t>排除电子对效应情况下</a:t>
            </a:r>
            <a:r>
              <a:rPr lang="zh-CN" altLang="en-US"/>
              <a:t>各向同性点源在无限大均匀介质中的累积因子</a:t>
            </a:r>
            <a:endParaRPr lang="zh-CN" altLang="en-US"/>
          </a:p>
        </p:txBody>
      </p:sp>
      <p:pic>
        <p:nvPicPr>
          <p:cNvPr id="2" name="图片 1"/>
          <p:cNvPicPr>
            <a:picLocks noChangeAspect="1"/>
          </p:cNvPicPr>
          <p:nvPr/>
        </p:nvPicPr>
        <p:blipFill>
          <a:blip r:embed="rId1"/>
          <a:stretch>
            <a:fillRect/>
          </a:stretch>
        </p:blipFill>
        <p:spPr>
          <a:xfrm>
            <a:off x="1547495" y="1483360"/>
            <a:ext cx="5739765" cy="3878580"/>
          </a:xfrm>
          <a:prstGeom prst="rect">
            <a:avLst/>
          </a:prstGeom>
        </p:spPr>
      </p:pic>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99840" y="2924965"/>
            <a:ext cx="1584110" cy="707886"/>
          </a:xfrm>
          <a:prstGeom prst="rect">
            <a:avLst/>
          </a:prstGeom>
          <a:ln w="28575"/>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zh-CN" altLang="en-US" sz="4000" b="1" spc="300"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endParaRPr lang="zh-CN" altLang="en-US" sz="4000" b="1" spc="300"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5" name="内容占位符 2"/>
          <p:cNvSpPr>
            <a:spLocks noGrp="1"/>
          </p:cNvSpPr>
          <p:nvPr>
            <p:ph idx="1"/>
          </p:nvPr>
        </p:nvSpPr>
        <p:spPr>
          <a:xfrm>
            <a:off x="3275965" y="1772285"/>
            <a:ext cx="5116830" cy="4210050"/>
          </a:xfrm>
        </p:spPr>
        <p:txBody>
          <a:bodyPr>
            <a:noAutofit/>
          </a:bodyPr>
          <a:lstStyle/>
          <a:p>
            <a:pPr marL="514350" indent="-514350">
              <a:lnSpc>
                <a:spcPct val="150000"/>
              </a:lnSpc>
              <a:buFont typeface="+mj-lt"/>
              <a:buAutoNum type="arabicPeriod"/>
            </a:pPr>
            <a:r>
              <a:rPr lang="zh-CN" altLang="zh-CN" sz="2400" dirty="0">
                <a:latin typeface="黑体" panose="02010609060101010101" pitchFamily="49" charset="-122"/>
                <a:ea typeface="黑体" panose="02010609060101010101" pitchFamily="49" charset="-122"/>
              </a:rPr>
              <a:t>课题来源</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zh-CN" sz="2400" dirty="0">
                <a:latin typeface="黑体" panose="02010609060101010101" pitchFamily="49" charset="-122"/>
                <a:ea typeface="黑体" panose="02010609060101010101" pitchFamily="49" charset="-122"/>
              </a:rPr>
              <a:t>研究的目的和意义</a:t>
            </a:r>
            <a:endParaRPr lang="en-US" altLang="zh-CN" sz="1800" dirty="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400" dirty="0">
                <a:latin typeface="黑体" panose="02010609060101010101" pitchFamily="49" charset="-122"/>
                <a:ea typeface="黑体" panose="02010609060101010101" pitchFamily="49" charset="-122"/>
              </a:rPr>
              <a:t>国内外研究现状及分析</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400" dirty="0">
                <a:latin typeface="黑体" panose="02010609060101010101" pitchFamily="49" charset="-122"/>
                <a:ea typeface="黑体" panose="02010609060101010101" pitchFamily="49" charset="-122"/>
              </a:rPr>
              <a:t>主要研究内容</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400" dirty="0">
                <a:latin typeface="黑体" panose="02010609060101010101" pitchFamily="49" charset="-122"/>
                <a:ea typeface="黑体" panose="02010609060101010101" pitchFamily="49" charset="-122"/>
              </a:rPr>
              <a:t>结论</a:t>
            </a:r>
            <a:endParaRPr lang="zh-CN" altLang="en-US" sz="2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5" name="文本框 4"/>
          <p:cNvSpPr txBox="1"/>
          <p:nvPr/>
        </p:nvSpPr>
        <p:spPr>
          <a:xfrm>
            <a:off x="971550" y="5156835"/>
            <a:ext cx="7368540" cy="706755"/>
          </a:xfrm>
          <a:prstGeom prst="rect">
            <a:avLst/>
          </a:prstGeom>
          <a:noFill/>
        </p:spPr>
        <p:txBody>
          <a:bodyPr wrap="square" rtlCol="0" anchor="t">
            <a:spAutoFit/>
          </a:bodyPr>
          <a:p>
            <a:r>
              <a:rPr lang="zh-CN" sz="2000"/>
              <a:t>在光子能量较高时，除康普顿散射外，</a:t>
            </a:r>
            <a:r>
              <a:rPr lang="zh-CN" sz="2000">
                <a:solidFill>
                  <a:srgbClr val="FF0000"/>
                </a:solidFill>
              </a:rPr>
              <a:t>电子对效应</a:t>
            </a:r>
            <a:r>
              <a:rPr lang="zh-CN" sz="2000"/>
              <a:t>也是影响累积因子的重要物理过程</a:t>
            </a:r>
            <a:endParaRPr lang="zh-CN" altLang="en-US" sz="2000"/>
          </a:p>
        </p:txBody>
      </p:sp>
      <p:pic>
        <p:nvPicPr>
          <p:cNvPr id="2" name="图片 1"/>
          <p:cNvPicPr>
            <a:picLocks noChangeAspect="1"/>
          </p:cNvPicPr>
          <p:nvPr/>
        </p:nvPicPr>
        <p:blipFill>
          <a:blip r:embed="rId1"/>
          <a:stretch>
            <a:fillRect/>
          </a:stretch>
        </p:blipFill>
        <p:spPr>
          <a:xfrm>
            <a:off x="4356100" y="1628775"/>
            <a:ext cx="4398645" cy="2972435"/>
          </a:xfrm>
          <a:prstGeom prst="rect">
            <a:avLst/>
          </a:prstGeom>
        </p:spPr>
      </p:pic>
      <p:pic>
        <p:nvPicPr>
          <p:cNvPr id="4" name="图片 3"/>
          <p:cNvPicPr>
            <a:picLocks noChangeAspect="1"/>
          </p:cNvPicPr>
          <p:nvPr/>
        </p:nvPicPr>
        <p:blipFill>
          <a:blip r:embed="rId2"/>
          <a:stretch>
            <a:fillRect/>
          </a:stretch>
        </p:blipFill>
        <p:spPr>
          <a:xfrm>
            <a:off x="179705" y="1573530"/>
            <a:ext cx="4225925" cy="3082925"/>
          </a:xfrm>
          <a:prstGeom prst="rect">
            <a:avLst/>
          </a:prstGeom>
        </p:spPr>
      </p:pic>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6" name="图片 5" descr="MommyTalk1654500443477"/>
          <p:cNvPicPr>
            <a:picLocks noChangeAspect="1"/>
          </p:cNvPicPr>
          <p:nvPr/>
        </p:nvPicPr>
        <p:blipFill>
          <a:blip r:embed="rId1"/>
          <a:stretch>
            <a:fillRect/>
          </a:stretch>
        </p:blipFill>
        <p:spPr>
          <a:xfrm>
            <a:off x="3347720" y="1916430"/>
            <a:ext cx="1965960" cy="923290"/>
          </a:xfrm>
          <a:prstGeom prst="rect">
            <a:avLst/>
          </a:prstGeom>
        </p:spPr>
      </p:pic>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无限大介质照射量累积因子的仿真计算</a:t>
            </a:r>
            <a:endParaRPr lang="en-US" altLang="zh-CN" sz="22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060065" y="3284855"/>
            <a:ext cx="2842260" cy="921385"/>
          </a:xfrm>
          <a:prstGeom prst="rect">
            <a:avLst/>
          </a:prstGeom>
        </p:spPr>
      </p:pic>
      <p:sp>
        <p:nvSpPr>
          <p:cNvPr id="9" name="文本框 8"/>
          <p:cNvSpPr txBox="1"/>
          <p:nvPr/>
        </p:nvSpPr>
        <p:spPr>
          <a:xfrm>
            <a:off x="1043940" y="3429000"/>
            <a:ext cx="1251585" cy="460375"/>
          </a:xfrm>
          <a:prstGeom prst="rect">
            <a:avLst/>
          </a:prstGeom>
          <a:noFill/>
        </p:spPr>
        <p:txBody>
          <a:bodyPr wrap="square" rtlCol="0" anchor="t">
            <a:spAutoFit/>
          </a:bodyPr>
          <a:p>
            <a:r>
              <a:rPr lang="zh-CN" sz="2400"/>
              <a:t>照射量</a:t>
            </a:r>
            <a:endParaRPr lang="zh-CN" altLang="en-US" sz="2400"/>
          </a:p>
        </p:txBody>
      </p:sp>
      <p:pic>
        <p:nvPicPr>
          <p:cNvPr id="10" name="图片 9"/>
          <p:cNvPicPr>
            <a:picLocks noChangeAspect="1"/>
          </p:cNvPicPr>
          <p:nvPr/>
        </p:nvPicPr>
        <p:blipFill>
          <a:blip r:embed="rId3"/>
          <a:stretch>
            <a:fillRect/>
          </a:stretch>
        </p:blipFill>
        <p:spPr>
          <a:xfrm>
            <a:off x="1691640" y="4725035"/>
            <a:ext cx="2719705" cy="1292225"/>
          </a:xfrm>
          <a:prstGeom prst="rect">
            <a:avLst/>
          </a:prstGeom>
        </p:spPr>
      </p:pic>
      <p:pic>
        <p:nvPicPr>
          <p:cNvPr id="11" name="图片 10"/>
          <p:cNvPicPr>
            <a:picLocks noChangeAspect="1"/>
          </p:cNvPicPr>
          <p:nvPr/>
        </p:nvPicPr>
        <p:blipFill>
          <a:blip r:embed="rId4"/>
          <a:stretch>
            <a:fillRect/>
          </a:stretch>
        </p:blipFill>
        <p:spPr>
          <a:xfrm>
            <a:off x="4356100" y="4770755"/>
            <a:ext cx="3221990" cy="1200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无限大介质照射量累积因子的仿真计算</a:t>
            </a:r>
            <a:endParaRPr lang="en-US" altLang="zh-CN" sz="22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331595" y="2075180"/>
            <a:ext cx="2719705" cy="1292225"/>
          </a:xfrm>
          <a:prstGeom prst="rect">
            <a:avLst/>
          </a:prstGeom>
        </p:spPr>
      </p:pic>
      <p:pic>
        <p:nvPicPr>
          <p:cNvPr id="11" name="图片 10"/>
          <p:cNvPicPr>
            <a:picLocks noChangeAspect="1"/>
          </p:cNvPicPr>
          <p:nvPr/>
        </p:nvPicPr>
        <p:blipFill>
          <a:blip r:embed="rId2"/>
          <a:stretch>
            <a:fillRect/>
          </a:stretch>
        </p:blipFill>
        <p:spPr>
          <a:xfrm>
            <a:off x="3996055" y="2120900"/>
            <a:ext cx="3221990" cy="1200150"/>
          </a:xfrm>
          <a:prstGeom prst="rect">
            <a:avLst/>
          </a:prstGeom>
        </p:spPr>
      </p:pic>
      <p:pic>
        <p:nvPicPr>
          <p:cNvPr id="2" name="图片 1"/>
          <p:cNvPicPr>
            <a:picLocks noChangeAspect="1"/>
          </p:cNvPicPr>
          <p:nvPr/>
        </p:nvPicPr>
        <p:blipFill>
          <a:blip r:embed="rId3"/>
          <a:stretch>
            <a:fillRect/>
          </a:stretch>
        </p:blipFill>
        <p:spPr>
          <a:xfrm>
            <a:off x="2411730" y="3367405"/>
            <a:ext cx="4002405" cy="3105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无限大介质照射量累积因子的仿真计算</a:t>
            </a:r>
            <a:endParaRPr lang="en-US" altLang="zh-CN" sz="2200" b="1" dirty="0">
              <a:latin typeface="微软雅黑" panose="020B0503020204020204" pitchFamily="34" charset="-122"/>
              <a:ea typeface="微软雅黑" panose="020B0503020204020204" pitchFamily="34" charset="-122"/>
            </a:endParaRPr>
          </a:p>
        </p:txBody>
      </p:sp>
      <p:graphicFrame>
        <p:nvGraphicFramePr>
          <p:cNvPr id="19461" name="对象 6"/>
          <p:cNvGraphicFramePr>
            <a:graphicFrameLocks noChangeAspect="1"/>
          </p:cNvGraphicFramePr>
          <p:nvPr/>
        </p:nvGraphicFramePr>
        <p:xfrm>
          <a:off x="208280" y="3014028"/>
          <a:ext cx="3516313" cy="566737"/>
        </p:xfrm>
        <a:graphic>
          <a:graphicData uri="http://schemas.openxmlformats.org/presentationml/2006/ole">
            <mc:AlternateContent xmlns:mc="http://schemas.openxmlformats.org/markup-compatibility/2006">
              <mc:Choice xmlns:v="urn:schemas-microsoft-com:vml" Requires="v">
                <p:oleObj spid="_x0000_s4099" name="" r:id="rId1" imgW="1422400" imgH="228600" progId="Equation.DSMT4">
                  <p:embed/>
                </p:oleObj>
              </mc:Choice>
              <mc:Fallback>
                <p:oleObj name="" r:id="rId1" imgW="1422400" imgH="228600" progId="Equation.DSMT4">
                  <p:embed/>
                  <p:pic>
                    <p:nvPicPr>
                      <p:cNvPr id="0" name="图片 3089"/>
                      <p:cNvPicPr/>
                      <p:nvPr/>
                    </p:nvPicPr>
                    <p:blipFill>
                      <a:blip r:embed="rId2"/>
                      <a:stretch>
                        <a:fillRect/>
                      </a:stretch>
                    </p:blipFill>
                    <p:spPr>
                      <a:xfrm>
                        <a:off x="208280" y="3014028"/>
                        <a:ext cx="3516313" cy="566737"/>
                      </a:xfrm>
                      <a:prstGeom prst="rect">
                        <a:avLst/>
                      </a:prstGeom>
                      <a:noFill/>
                      <a:ln w="38100">
                        <a:noFill/>
                        <a:miter/>
                      </a:ln>
                    </p:spPr>
                  </p:pic>
                </p:oleObj>
              </mc:Fallback>
            </mc:AlternateContent>
          </a:graphicData>
        </a:graphic>
      </p:graphicFrame>
      <p:sp>
        <p:nvSpPr>
          <p:cNvPr id="19459" name="矩形 3"/>
          <p:cNvSpPr/>
          <p:nvPr/>
        </p:nvSpPr>
        <p:spPr>
          <a:xfrm>
            <a:off x="1300798" y="2492058"/>
            <a:ext cx="127190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000" b="1" dirty="0"/>
              <a:t> </a:t>
            </a:r>
            <a:r>
              <a:rPr lang="zh-CN" altLang="en-US" sz="2000" b="1" dirty="0"/>
              <a:t>泰勒公式</a:t>
            </a:r>
            <a:endParaRPr lang="zh-CN" altLang="en-US" sz="2000" b="1" dirty="0"/>
          </a:p>
        </p:txBody>
      </p:sp>
      <p:sp>
        <p:nvSpPr>
          <p:cNvPr id="20482" name="矩形 1"/>
          <p:cNvSpPr/>
          <p:nvPr/>
        </p:nvSpPr>
        <p:spPr>
          <a:xfrm>
            <a:off x="1300798" y="4182110"/>
            <a:ext cx="127190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000" b="1" dirty="0"/>
              <a:t> 博</a:t>
            </a:r>
            <a:r>
              <a:rPr lang="zh-CN" sz="2000" b="1" dirty="0"/>
              <a:t>杰</a:t>
            </a:r>
            <a:r>
              <a:rPr lang="zh-CN" altLang="en-US" sz="2000" b="1" dirty="0"/>
              <a:t>公式</a:t>
            </a:r>
            <a:endParaRPr lang="zh-CN" altLang="en-US" sz="2000" b="1" dirty="0"/>
          </a:p>
        </p:txBody>
      </p:sp>
      <p:graphicFrame>
        <p:nvGraphicFramePr>
          <p:cNvPr id="20483" name="对象 2"/>
          <p:cNvGraphicFramePr>
            <a:graphicFrameLocks noChangeAspect="1"/>
          </p:cNvGraphicFramePr>
          <p:nvPr/>
        </p:nvGraphicFramePr>
        <p:xfrm>
          <a:off x="828040" y="4580890"/>
          <a:ext cx="2565400" cy="609600"/>
        </p:xfrm>
        <a:graphic>
          <a:graphicData uri="http://schemas.openxmlformats.org/presentationml/2006/ole">
            <mc:AlternateContent xmlns:mc="http://schemas.openxmlformats.org/markup-compatibility/2006">
              <mc:Choice xmlns:v="urn:schemas-microsoft-com:vml" Requires="v">
                <p:oleObj spid="_x0000_s4100" name="" r:id="rId3" imgW="965200" imgH="228600" progId="Equation.DSMT4">
                  <p:embed/>
                </p:oleObj>
              </mc:Choice>
              <mc:Fallback>
                <p:oleObj name="" r:id="rId3" imgW="965200" imgH="228600" progId="Equation.DSMT4">
                  <p:embed/>
                  <p:pic>
                    <p:nvPicPr>
                      <p:cNvPr id="0" name="图片 3091"/>
                      <p:cNvPicPr/>
                      <p:nvPr/>
                    </p:nvPicPr>
                    <p:blipFill>
                      <a:blip r:embed="rId4"/>
                      <a:stretch>
                        <a:fillRect/>
                      </a:stretch>
                    </p:blipFill>
                    <p:spPr>
                      <a:xfrm>
                        <a:off x="828040" y="4580890"/>
                        <a:ext cx="2565400" cy="609600"/>
                      </a:xfrm>
                      <a:prstGeom prst="rect">
                        <a:avLst/>
                      </a:prstGeom>
                      <a:noFill/>
                      <a:ln w="38100">
                        <a:noFill/>
                        <a:miter/>
                      </a:ln>
                    </p:spPr>
                  </p:pic>
                </p:oleObj>
              </mc:Fallback>
            </mc:AlternateContent>
          </a:graphicData>
        </a:graphic>
      </p:graphicFrame>
      <p:pic>
        <p:nvPicPr>
          <p:cNvPr id="4" name="图片 3"/>
          <p:cNvPicPr>
            <a:picLocks noChangeAspect="1"/>
          </p:cNvPicPr>
          <p:nvPr/>
        </p:nvPicPr>
        <p:blipFill>
          <a:blip r:embed="rId5"/>
          <a:stretch>
            <a:fillRect/>
          </a:stretch>
        </p:blipFill>
        <p:spPr>
          <a:xfrm>
            <a:off x="3924300" y="2780665"/>
            <a:ext cx="4955540" cy="23037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751000" y="6207619"/>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8" name="文本框 7"/>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内容占位符 2"/>
          <p:cNvSpPr txBox="1"/>
          <p:nvPr/>
        </p:nvSpPr>
        <p:spPr>
          <a:xfrm>
            <a:off x="323704" y="155687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spcAft>
                <a:spcPts val="0"/>
              </a:spcAft>
              <a:buNone/>
            </a:pPr>
            <a:r>
              <a:rPr lang="zh-CN" altLang="en-US" sz="2200" b="1" dirty="0">
                <a:latin typeface="微软雅黑" panose="020B0503020204020204" pitchFamily="34" charset="-122"/>
                <a:ea typeface="微软雅黑" panose="020B0503020204020204" pitchFamily="34" charset="-122"/>
              </a:rPr>
              <a:t>无限大介质照射量累积因子的仿真计算</a:t>
            </a:r>
            <a:endParaRPr lang="en-US" altLang="zh-CN" sz="2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95605" y="1988820"/>
            <a:ext cx="4053840" cy="2936240"/>
          </a:xfrm>
          <a:prstGeom prst="rect">
            <a:avLst/>
          </a:prstGeom>
        </p:spPr>
      </p:pic>
      <p:pic>
        <p:nvPicPr>
          <p:cNvPr id="5" name="图片 4"/>
          <p:cNvPicPr>
            <a:picLocks noChangeAspect="1"/>
          </p:cNvPicPr>
          <p:nvPr/>
        </p:nvPicPr>
        <p:blipFill>
          <a:blip r:embed="rId2"/>
          <a:stretch>
            <a:fillRect/>
          </a:stretch>
        </p:blipFill>
        <p:spPr>
          <a:xfrm>
            <a:off x="4643755" y="1988820"/>
            <a:ext cx="4132580" cy="2997835"/>
          </a:xfrm>
          <a:prstGeom prst="rect">
            <a:avLst/>
          </a:prstGeom>
        </p:spPr>
      </p:pic>
      <p:sp>
        <p:nvSpPr>
          <p:cNvPr id="6" name="文本框 5"/>
          <p:cNvSpPr txBox="1"/>
          <p:nvPr/>
        </p:nvSpPr>
        <p:spPr>
          <a:xfrm>
            <a:off x="1188085" y="5412740"/>
            <a:ext cx="7472680" cy="368300"/>
          </a:xfrm>
          <a:prstGeom prst="rect">
            <a:avLst/>
          </a:prstGeom>
          <a:noFill/>
        </p:spPr>
        <p:txBody>
          <a:bodyPr wrap="none" rtlCol="0">
            <a:spAutoFit/>
          </a:bodyPr>
          <a:p>
            <a:pPr algn="l"/>
            <a:r>
              <a:rPr lang="en-US" altLang="zh-CN"/>
              <a:t>2</a:t>
            </a:r>
            <a:r>
              <a:rPr lang="zh-CN" altLang="en-US"/>
              <a:t>、</a:t>
            </a:r>
            <a:r>
              <a:rPr lang="en-US" altLang="zh-CN"/>
              <a:t>3</a:t>
            </a:r>
            <a:r>
              <a:rPr lang="zh-CN" altLang="en-US"/>
              <a:t>倍自由程厚度各向同性点源在无限大均匀 Pb 介质中照射量累积因子</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3980" y="1569085"/>
            <a:ext cx="9050020" cy="46101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zh-CN" altLang="en-US" sz="2200" b="1" dirty="0">
                <a:latin typeface="微软雅黑" panose="020B0503020204020204" pitchFamily="34" charset="-122"/>
                <a:ea typeface="微软雅黑" panose="020B0503020204020204" pitchFamily="34" charset="-122"/>
              </a:rPr>
              <a:t>理想无限大面源处于半无限大介质屏蔽情况理想模型累积因子仿真计算</a:t>
            </a: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p:txBody>
      </p:sp>
      <p:sp>
        <p:nvSpPr>
          <p:cNvPr id="4" name="灯片编号占位符 3"/>
          <p:cNvSpPr>
            <a:spLocks noGrp="1"/>
          </p:cNvSpPr>
          <p:nvPr>
            <p:ph type="sldNum" sz="quarter" idx="12"/>
          </p:nvPr>
        </p:nvSpPr>
        <p:spPr>
          <a:xfrm>
            <a:off x="6882267" y="6251275"/>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37" name="文本框 36"/>
          <p:cNvSpPr txBox="1"/>
          <p:nvPr/>
        </p:nvSpPr>
        <p:spPr>
          <a:xfrm>
            <a:off x="4544060" y="2276475"/>
            <a:ext cx="3782695" cy="2328523"/>
          </a:xfrm>
          <a:prstGeom prst="rect">
            <a:avLst/>
          </a:prstGeom>
          <a:noFill/>
        </p:spPr>
        <p:txBody>
          <a:bodyPr wrap="square" rtlCol="0">
            <a:spAutoFit/>
          </a:bodyPr>
          <a:lstStyle/>
          <a:p>
            <a:pPr marL="342900" indent="-342900" algn="l">
              <a:lnSpc>
                <a:spcPct val="150000"/>
              </a:lnSpc>
              <a:buFont typeface="Arial" panose="02080604020202020204" pitchFamily="34" charset="0"/>
              <a:buChar char="•"/>
            </a:pPr>
            <a:r>
              <a:rPr lang="zh-CN" sz="2000" dirty="0">
                <a:latin typeface="黑体" panose="02010609060101010101" pitchFamily="49" charset="-122"/>
                <a:ea typeface="黑体" panose="02010609060101010101" pitchFamily="49" charset="-122"/>
              </a:rPr>
              <a:t>每一点微元发射的伽玛光子在屏蔽物质中发生散射的概率是相等的</a:t>
            </a:r>
            <a:endParaRPr lang="zh-CN" sz="2000" dirty="0">
              <a:latin typeface="黑体" panose="02010609060101010101" pitchFamily="49" charset="-122"/>
              <a:ea typeface="黑体" panose="02010609060101010101" pitchFamily="49" charset="-122"/>
            </a:endParaRPr>
          </a:p>
          <a:p>
            <a:pPr marL="342900" indent="-342900" algn="l">
              <a:lnSpc>
                <a:spcPct val="150000"/>
              </a:lnSpc>
              <a:buFont typeface="Arial" panose="02080604020202020204" pitchFamily="34" charset="0"/>
              <a:buChar char="•"/>
            </a:pPr>
            <a:r>
              <a:rPr lang="zh-CN" altLang="en-US" sz="2000" dirty="0">
                <a:latin typeface="黑体" panose="02010609060101010101" pitchFamily="49" charset="-122"/>
                <a:ea typeface="黑体" panose="02010609060101010101" pitchFamily="49" charset="-122"/>
              </a:rPr>
              <a:t>无论是否经过散射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所有透过的伽玛光子都会到达探测器</a:t>
            </a:r>
            <a:endParaRPr lang="zh-CN" altLang="en-US" sz="2000" dirty="0">
              <a:latin typeface="黑体" panose="02010609060101010101" pitchFamily="49" charset="-122"/>
              <a:ea typeface="黑体" panose="02010609060101010101" pitchFamily="49" charset="-122"/>
            </a:endParaRPr>
          </a:p>
        </p:txBody>
      </p:sp>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500066" y="4940926"/>
            <a:ext cx="3870600" cy="734924"/>
          </a:xfrm>
          <a:prstGeom prst="rect">
            <a:avLst/>
          </a:prstGeom>
        </p:spPr>
      </p:pic>
      <p:sp>
        <p:nvSpPr>
          <p:cNvPr id="2" name="文本框 1"/>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1" name="图片 20" descr="infplane1"/>
          <p:cNvPicPr>
            <a:picLocks noChangeAspect="1"/>
          </p:cNvPicPr>
          <p:nvPr/>
        </p:nvPicPr>
        <p:blipFill>
          <a:blip r:embed="rId3"/>
          <a:srcRect l="17996" t="18824" r="16778" b="26241"/>
          <a:stretch>
            <a:fillRect/>
          </a:stretch>
        </p:blipFill>
        <p:spPr>
          <a:xfrm>
            <a:off x="705485" y="2125345"/>
            <a:ext cx="3162300" cy="3767455"/>
          </a:xfrm>
          <a:prstGeom prst="rect">
            <a:avLst/>
          </a:prstGeom>
        </p:spPr>
      </p:pic>
      <p:sp>
        <p:nvSpPr>
          <p:cNvPr id="10" name="文本框 9"/>
          <p:cNvSpPr txBox="1"/>
          <p:nvPr/>
        </p:nvSpPr>
        <p:spPr>
          <a:xfrm>
            <a:off x="-95250" y="3858895"/>
            <a:ext cx="673735" cy="50673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面源</a:t>
            </a:r>
            <a:endParaRPr lang="zh-CN" altLang="en-US" sz="1800" dirty="0">
              <a:latin typeface="黑体" panose="02010609060101010101" pitchFamily="49" charset="-122"/>
              <a:ea typeface="黑体" panose="02010609060101010101" pitchFamily="49" charset="-122"/>
            </a:endParaRPr>
          </a:p>
        </p:txBody>
      </p:sp>
      <p:cxnSp>
        <p:nvCxnSpPr>
          <p:cNvPr id="14" name="直接连接符 13"/>
          <p:cNvCxnSpPr/>
          <p:nvPr/>
        </p:nvCxnSpPr>
        <p:spPr>
          <a:xfrm flipH="1">
            <a:off x="2267585" y="2130425"/>
            <a:ext cx="13335" cy="3769995"/>
          </a:xfrm>
          <a:prstGeom prst="line">
            <a:avLst/>
          </a:prstGeom>
          <a:ln w="47625"/>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768985" y="2202180"/>
            <a:ext cx="673735" cy="865505"/>
          </a:xfrm>
          <a:prstGeom prst="rect">
            <a:avLst/>
          </a:prstGeom>
          <a:noFill/>
        </p:spPr>
        <p:txBody>
          <a:bodyPr wrap="square" rtlCol="0">
            <a:spAutoFit/>
          </a:bodyPr>
          <a:p>
            <a:pPr algn="l">
              <a:lnSpc>
                <a:spcPct val="140000"/>
              </a:lnSpc>
              <a:buNone/>
            </a:pPr>
            <a:r>
              <a:rPr lang="zh-CN" sz="1800" dirty="0">
                <a:latin typeface="黑体" panose="02010609060101010101" pitchFamily="49" charset="-122"/>
                <a:ea typeface="黑体" panose="02010609060101010101" pitchFamily="49" charset="-122"/>
              </a:rPr>
              <a:t>屏蔽物质</a:t>
            </a:r>
            <a:endParaRPr lang="zh-CN" altLang="en-US" sz="1800" dirty="0">
              <a:latin typeface="黑体" panose="02010609060101010101" pitchFamily="49" charset="-122"/>
              <a:ea typeface="黑体" panose="02010609060101010101" pitchFamily="49" charset="-122"/>
            </a:endParaRPr>
          </a:p>
        </p:txBody>
      </p:sp>
      <p:sp>
        <p:nvSpPr>
          <p:cNvPr id="20" name="文本框 19"/>
          <p:cNvSpPr txBox="1"/>
          <p:nvPr/>
        </p:nvSpPr>
        <p:spPr>
          <a:xfrm>
            <a:off x="1808480" y="6018530"/>
            <a:ext cx="925830" cy="50673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探测器</a:t>
            </a:r>
            <a:endParaRPr lang="zh-CN" altLang="en-US" sz="1800" dirty="0">
              <a:latin typeface="黑体" panose="02010609060101010101" pitchFamily="49" charset="-122"/>
              <a:ea typeface="黑体" panose="02010609060101010101" pitchFamily="49" charset="-122"/>
            </a:endParaRPr>
          </a:p>
        </p:txBody>
      </p:sp>
      <p:cxnSp>
        <p:nvCxnSpPr>
          <p:cNvPr id="22" name="直接连接符 21"/>
          <p:cNvCxnSpPr/>
          <p:nvPr/>
        </p:nvCxnSpPr>
        <p:spPr>
          <a:xfrm flipH="1">
            <a:off x="696595" y="2130425"/>
            <a:ext cx="13335" cy="3769995"/>
          </a:xfrm>
          <a:prstGeom prst="line">
            <a:avLst/>
          </a:prstGeom>
          <a:ln w="47625"/>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3980" y="1569085"/>
            <a:ext cx="9050020" cy="46101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zh-CN" altLang="en-US" sz="2200" b="1" dirty="0">
                <a:latin typeface="微软雅黑" panose="020B0503020204020204" pitchFamily="34" charset="-122"/>
                <a:ea typeface="微软雅黑" panose="020B0503020204020204" pitchFamily="34" charset="-122"/>
              </a:rPr>
              <a:t>理想无限大面源处于半无限大介质屏蔽情况理想模型累积因子仿真计算</a:t>
            </a: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p:txBody>
      </p:sp>
      <p:sp>
        <p:nvSpPr>
          <p:cNvPr id="4" name="灯片编号占位符 3"/>
          <p:cNvSpPr>
            <a:spLocks noGrp="1"/>
          </p:cNvSpPr>
          <p:nvPr>
            <p:ph type="sldNum" sz="quarter" idx="12"/>
          </p:nvPr>
        </p:nvSpPr>
        <p:spPr>
          <a:xfrm>
            <a:off x="6882267" y="6251275"/>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2" name="文本框 1"/>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1" name="图片 20" descr="infplane1"/>
          <p:cNvPicPr>
            <a:picLocks noChangeAspect="1"/>
          </p:cNvPicPr>
          <p:nvPr/>
        </p:nvPicPr>
        <p:blipFill>
          <a:blip r:embed="rId1"/>
          <a:srcRect l="17996" t="18824" r="16778" b="26241"/>
          <a:stretch>
            <a:fillRect/>
          </a:stretch>
        </p:blipFill>
        <p:spPr>
          <a:xfrm>
            <a:off x="1259205" y="2132330"/>
            <a:ext cx="2314575" cy="2757805"/>
          </a:xfrm>
          <a:prstGeom prst="rect">
            <a:avLst/>
          </a:prstGeom>
        </p:spPr>
      </p:pic>
      <p:sp>
        <p:nvSpPr>
          <p:cNvPr id="10" name="文本框 9"/>
          <p:cNvSpPr txBox="1"/>
          <p:nvPr/>
        </p:nvSpPr>
        <p:spPr>
          <a:xfrm>
            <a:off x="517525" y="3258185"/>
            <a:ext cx="673735" cy="50673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面源</a:t>
            </a:r>
            <a:endParaRPr lang="zh-CN" altLang="en-US" sz="1800" dirty="0">
              <a:latin typeface="黑体" panose="02010609060101010101" pitchFamily="49" charset="-122"/>
              <a:ea typeface="黑体" panose="02010609060101010101" pitchFamily="49" charset="-122"/>
            </a:endParaRPr>
          </a:p>
        </p:txBody>
      </p:sp>
      <p:cxnSp>
        <p:nvCxnSpPr>
          <p:cNvPr id="14" name="直接连接符 13"/>
          <p:cNvCxnSpPr/>
          <p:nvPr/>
        </p:nvCxnSpPr>
        <p:spPr>
          <a:xfrm flipH="1">
            <a:off x="2389505" y="2137410"/>
            <a:ext cx="33655" cy="2738120"/>
          </a:xfrm>
          <a:prstGeom prst="line">
            <a:avLst/>
          </a:prstGeom>
          <a:ln w="47625"/>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1322705" y="2209165"/>
            <a:ext cx="673735" cy="865505"/>
          </a:xfrm>
          <a:prstGeom prst="rect">
            <a:avLst/>
          </a:prstGeom>
          <a:noFill/>
        </p:spPr>
        <p:txBody>
          <a:bodyPr wrap="square" rtlCol="0">
            <a:spAutoFit/>
          </a:bodyPr>
          <a:p>
            <a:pPr algn="l">
              <a:lnSpc>
                <a:spcPct val="140000"/>
              </a:lnSpc>
              <a:buNone/>
            </a:pPr>
            <a:r>
              <a:rPr lang="zh-CN" sz="1800" dirty="0">
                <a:latin typeface="黑体" panose="02010609060101010101" pitchFamily="49" charset="-122"/>
                <a:ea typeface="黑体" panose="02010609060101010101" pitchFamily="49" charset="-122"/>
              </a:rPr>
              <a:t>屏蔽物质</a:t>
            </a:r>
            <a:endParaRPr lang="zh-CN" altLang="en-US" sz="1800" dirty="0">
              <a:latin typeface="黑体" panose="02010609060101010101" pitchFamily="49" charset="-122"/>
              <a:ea typeface="黑体" panose="02010609060101010101" pitchFamily="49" charset="-122"/>
            </a:endParaRPr>
          </a:p>
        </p:txBody>
      </p:sp>
      <p:sp>
        <p:nvSpPr>
          <p:cNvPr id="20" name="文本框 19"/>
          <p:cNvSpPr txBox="1"/>
          <p:nvPr/>
        </p:nvSpPr>
        <p:spPr>
          <a:xfrm>
            <a:off x="1885315" y="4875530"/>
            <a:ext cx="925830" cy="50673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探测器</a:t>
            </a:r>
            <a:endParaRPr lang="zh-CN" altLang="en-US" sz="1800" dirty="0">
              <a:latin typeface="黑体" panose="02010609060101010101" pitchFamily="49" charset="-122"/>
              <a:ea typeface="黑体" panose="02010609060101010101" pitchFamily="49" charset="-122"/>
            </a:endParaRPr>
          </a:p>
        </p:txBody>
      </p:sp>
      <p:cxnSp>
        <p:nvCxnSpPr>
          <p:cNvPr id="22" name="直接连接符 21"/>
          <p:cNvCxnSpPr/>
          <p:nvPr/>
        </p:nvCxnSpPr>
        <p:spPr>
          <a:xfrm flipH="1">
            <a:off x="1237615" y="2137410"/>
            <a:ext cx="26035" cy="2738120"/>
          </a:xfrm>
          <a:prstGeom prst="line">
            <a:avLst/>
          </a:prstGeom>
          <a:ln w="47625"/>
        </p:spPr>
        <p:style>
          <a:lnRef idx="3">
            <a:schemeClr val="dk1"/>
          </a:lnRef>
          <a:fillRef idx="0">
            <a:schemeClr val="dk1"/>
          </a:fillRef>
          <a:effectRef idx="2">
            <a:schemeClr val="dk1"/>
          </a:effectRef>
          <a:fontRef idx="minor">
            <a:schemeClr val="tx1"/>
          </a:fontRef>
        </p:style>
      </p:cxnSp>
      <p:pic>
        <p:nvPicPr>
          <p:cNvPr id="9" name="图片 8" descr="infplane"/>
          <p:cNvPicPr>
            <a:picLocks noChangeAspect="1"/>
          </p:cNvPicPr>
          <p:nvPr/>
        </p:nvPicPr>
        <p:blipFill>
          <a:blip r:embed="rId2">
            <a:extLst>
              <a:ext uri="{96DAC541-7B7A-43D3-8B79-37D633B846F1}">
                <asvg:svgBlip xmlns:asvg="http://schemas.microsoft.com/office/drawing/2016/SVG/main" r:embed="rId3"/>
              </a:ext>
            </a:extLst>
          </a:blip>
          <a:srcRect l="18721" t="19843" r="16298" b="25185"/>
          <a:stretch>
            <a:fillRect/>
          </a:stretch>
        </p:blipFill>
        <p:spPr>
          <a:xfrm>
            <a:off x="5003800" y="2125345"/>
            <a:ext cx="2341880" cy="2823210"/>
          </a:xfrm>
          <a:prstGeom prst="rect">
            <a:avLst/>
          </a:prstGeom>
        </p:spPr>
      </p:pic>
      <p:sp>
        <p:nvSpPr>
          <p:cNvPr id="23" name="椭圆 22"/>
          <p:cNvSpPr/>
          <p:nvPr/>
        </p:nvSpPr>
        <p:spPr>
          <a:xfrm>
            <a:off x="4912995" y="3572510"/>
            <a:ext cx="90805" cy="863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4" name="文本框 23"/>
          <p:cNvSpPr txBox="1"/>
          <p:nvPr/>
        </p:nvSpPr>
        <p:spPr>
          <a:xfrm>
            <a:off x="4248785" y="3356610"/>
            <a:ext cx="646430" cy="50673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点源</a:t>
            </a:r>
            <a:endParaRPr lang="zh-CN" altLang="en-US" sz="1800" dirty="0">
              <a:latin typeface="黑体" panose="02010609060101010101" pitchFamily="49" charset="-122"/>
              <a:ea typeface="黑体" panose="02010609060101010101" pitchFamily="49" charset="-122"/>
            </a:endParaRPr>
          </a:p>
        </p:txBody>
      </p:sp>
      <p:cxnSp>
        <p:nvCxnSpPr>
          <p:cNvPr id="25" name="直接连接符 24"/>
          <p:cNvCxnSpPr>
            <a:endCxn id="9" idx="2"/>
          </p:cNvCxnSpPr>
          <p:nvPr/>
        </p:nvCxnSpPr>
        <p:spPr>
          <a:xfrm>
            <a:off x="6155690" y="2132330"/>
            <a:ext cx="19050" cy="2816225"/>
          </a:xfrm>
          <a:prstGeom prst="line">
            <a:avLst/>
          </a:prstGeom>
          <a:ln w="47625"/>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5076190" y="2197100"/>
            <a:ext cx="676275" cy="865505"/>
          </a:xfrm>
          <a:prstGeom prst="rect">
            <a:avLst/>
          </a:prstGeom>
          <a:noFill/>
        </p:spPr>
        <p:txBody>
          <a:bodyPr wrap="square" rtlCol="0">
            <a:spAutoFit/>
          </a:bodyPr>
          <a:p>
            <a:pPr algn="l">
              <a:lnSpc>
                <a:spcPct val="140000"/>
              </a:lnSpc>
              <a:buNone/>
            </a:pPr>
            <a:r>
              <a:rPr lang="zh-CN" sz="1800" dirty="0">
                <a:latin typeface="黑体" panose="02010609060101010101" pitchFamily="49" charset="-122"/>
                <a:ea typeface="黑体" panose="02010609060101010101" pitchFamily="49" charset="-122"/>
              </a:rPr>
              <a:t>屏蔽物质</a:t>
            </a:r>
            <a:endParaRPr lang="zh-CN" altLang="en-US" sz="1800" dirty="0">
              <a:latin typeface="黑体" panose="02010609060101010101" pitchFamily="49" charset="-122"/>
              <a:ea typeface="黑体" panose="02010609060101010101" pitchFamily="49" charset="-122"/>
            </a:endParaRPr>
          </a:p>
        </p:txBody>
      </p:sp>
      <p:sp>
        <p:nvSpPr>
          <p:cNvPr id="27" name="文本框 26"/>
          <p:cNvSpPr txBox="1"/>
          <p:nvPr/>
        </p:nvSpPr>
        <p:spPr>
          <a:xfrm>
            <a:off x="5752465" y="4868545"/>
            <a:ext cx="1046480" cy="50673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探测器</a:t>
            </a:r>
            <a:endParaRPr lang="zh-CN" altLang="en-US" sz="1800" dirty="0">
              <a:latin typeface="黑体" panose="02010609060101010101" pitchFamily="49" charset="-122"/>
              <a:ea typeface="黑体" panose="02010609060101010101" pitchFamily="49" charset="-122"/>
            </a:endParaRPr>
          </a:p>
        </p:txBody>
      </p:sp>
      <p:sp>
        <p:nvSpPr>
          <p:cNvPr id="7" name="文本框 6"/>
          <p:cNvSpPr txBox="1"/>
          <p:nvPr/>
        </p:nvSpPr>
        <p:spPr>
          <a:xfrm>
            <a:off x="967740" y="5508625"/>
            <a:ext cx="3281045" cy="922020"/>
          </a:xfrm>
          <a:prstGeom prst="rect">
            <a:avLst/>
          </a:prstGeom>
          <a:noFill/>
        </p:spPr>
        <p:txBody>
          <a:bodyPr wrap="square" rtlCol="0">
            <a:spAutoFit/>
          </a:bodyPr>
          <a:p>
            <a:pPr algn="l">
              <a:lnSpc>
                <a:spcPct val="150000"/>
              </a:lnSpc>
              <a:buNone/>
            </a:pPr>
            <a:r>
              <a:rPr lang="zh-CN" sz="1800" dirty="0">
                <a:latin typeface="黑体" panose="02010609060101010101" pitchFamily="49" charset="-122"/>
                <a:ea typeface="黑体" panose="02010609060101010101" pitchFamily="49" charset="-122"/>
              </a:rPr>
              <a:t>无限大面源的累积因子与一单向点源的累积因子应相等</a:t>
            </a:r>
            <a:endParaRPr lang="zh-CN" altLang="en-US" sz="1800" dirty="0">
              <a:latin typeface="黑体" panose="02010609060101010101" pitchFamily="49" charset="-122"/>
              <a:ea typeface="黑体" panose="02010609060101010101" pitchFamily="49" charset="-122"/>
            </a:endParaRPr>
          </a:p>
        </p:txBody>
      </p:sp>
      <p:sp>
        <p:nvSpPr>
          <p:cNvPr id="8" name="文本框 7"/>
          <p:cNvSpPr txBox="1"/>
          <p:nvPr/>
        </p:nvSpPr>
        <p:spPr>
          <a:xfrm>
            <a:off x="5070475" y="5730240"/>
            <a:ext cx="2776220" cy="478155"/>
          </a:xfrm>
          <a:prstGeom prst="rect">
            <a:avLst/>
          </a:prstGeom>
          <a:noFill/>
        </p:spPr>
        <p:txBody>
          <a:bodyPr wrap="square" rtlCol="0">
            <a:spAutoFit/>
          </a:bodyPr>
          <a:p>
            <a:pPr algn="ctr">
              <a:lnSpc>
                <a:spcPct val="140000"/>
              </a:lnSpc>
              <a:buNone/>
            </a:pPr>
            <a:r>
              <a:rPr lang="zh-CN" sz="1800" dirty="0">
                <a:latin typeface="黑体" panose="02010609060101010101" pitchFamily="49" charset="-122"/>
                <a:ea typeface="黑体" panose="02010609060101010101" pitchFamily="49" charset="-122"/>
              </a:rPr>
              <a:t>有进行理论计算的可能</a:t>
            </a:r>
            <a:endParaRPr lang="zh-CN" altLang="en-US" sz="1800" dirty="0">
              <a:latin typeface="黑体" panose="02010609060101010101" pitchFamily="49" charset="-122"/>
              <a:ea typeface="黑体" panose="02010609060101010101" pitchFamily="49" charset="-122"/>
            </a:endParaRPr>
          </a:p>
        </p:txBody>
      </p:sp>
      <p:cxnSp>
        <p:nvCxnSpPr>
          <p:cNvPr id="12" name="直接箭头连接符 11"/>
          <p:cNvCxnSpPr>
            <a:stCxn id="7" idx="3"/>
            <a:endCxn id="8" idx="1"/>
          </p:cNvCxnSpPr>
          <p:nvPr/>
        </p:nvCxnSpPr>
        <p:spPr>
          <a:xfrm>
            <a:off x="4248785" y="5969635"/>
            <a:ext cx="8216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3980" y="1569085"/>
            <a:ext cx="9050020" cy="46101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zh-CN" altLang="en-US" sz="2200" b="1" dirty="0">
                <a:latin typeface="微软雅黑" panose="020B0503020204020204" pitchFamily="34" charset="-122"/>
                <a:ea typeface="微软雅黑" panose="020B0503020204020204" pitchFamily="34" charset="-122"/>
              </a:rPr>
              <a:t>理想无限大面源处于半无限大介质屏蔽情况理想模型累积因子仿真计算</a:t>
            </a: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p:txBody>
      </p:sp>
      <p:sp>
        <p:nvSpPr>
          <p:cNvPr id="4" name="灯片编号占位符 3"/>
          <p:cNvSpPr>
            <a:spLocks noGrp="1"/>
          </p:cNvSpPr>
          <p:nvPr>
            <p:ph type="sldNum" sz="quarter" idx="12"/>
          </p:nvPr>
        </p:nvSpPr>
        <p:spPr>
          <a:xfrm>
            <a:off x="6882267" y="6251275"/>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2" name="文本框 1"/>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07010" y="2420620"/>
            <a:ext cx="8729980" cy="32581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93980" y="1569085"/>
            <a:ext cx="9050020" cy="46101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8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80604020202020204" pitchFamily="34" charset="0"/>
              <a:buChar char="–"/>
              <a:defRPr sz="2800" kern="1200">
                <a:solidFill>
                  <a:schemeClr val="tx1"/>
                </a:solidFill>
                <a:latin typeface="Calibri" panose="020F0502020204030204" charset="0"/>
                <a:ea typeface="宋体"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80604020202020204" pitchFamily="34" charset="0"/>
              <a:buChar char="•"/>
              <a:defRPr sz="2400" kern="1200">
                <a:solidFill>
                  <a:schemeClr val="tx1"/>
                </a:solidFill>
                <a:latin typeface="Calibri" panose="020F0502020204030204" charset="0"/>
                <a:ea typeface="宋体"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80604020202020204" pitchFamily="34" charset="0"/>
              <a:buChar char="»"/>
              <a:defRPr sz="2000" kern="1200">
                <a:solidFill>
                  <a:schemeClr val="tx1"/>
                </a:solidFill>
                <a:latin typeface="Calibri" panose="020F0502020204030204" charset="0"/>
                <a:ea typeface="宋体" pitchFamily="2" charset="-122"/>
                <a:cs typeface="+mn-cs"/>
                <a:sym typeface="Calibri" panose="020F0502020204030204" charset="0"/>
              </a:defRPr>
            </a:lvl9pPr>
          </a:lstStyle>
          <a:p>
            <a:pPr marL="0" indent="0">
              <a:buNone/>
            </a:pPr>
            <a:r>
              <a:rPr lang="zh-CN" altLang="en-US" sz="2200" b="1" dirty="0">
                <a:latin typeface="微软雅黑" panose="020B0503020204020204" pitchFamily="34" charset="-122"/>
                <a:ea typeface="微软雅黑" panose="020B0503020204020204" pitchFamily="34" charset="-122"/>
              </a:rPr>
              <a:t>理想无限大面源处于半无限大介质屏蔽情况理想模型累积因子仿真计算</a:t>
            </a: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p:txBody>
      </p:sp>
      <p:sp>
        <p:nvSpPr>
          <p:cNvPr id="4" name="灯片编号占位符 3"/>
          <p:cNvSpPr>
            <a:spLocks noGrp="1"/>
          </p:cNvSpPr>
          <p:nvPr>
            <p:ph type="sldNum" sz="quarter" idx="12"/>
          </p:nvPr>
        </p:nvSpPr>
        <p:spPr>
          <a:xfrm>
            <a:off x="6882267" y="6251275"/>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
        <p:nvSpPr>
          <p:cNvPr id="2" name="文本框 1"/>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79705" y="2420620"/>
            <a:ext cx="8686165" cy="32899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82130" y="6251575"/>
            <a:ext cx="2268855" cy="414020"/>
          </a:xfrm>
        </p:spPr>
        <p:txBody>
          <a:bodyPr/>
          <a:lstStyle/>
          <a:p>
            <a:pPr lvl="0"/>
            <a:fld id="{9A0DB2DC-4C9A-4742-B13C-FB6460FD3503}" type="slidenum">
              <a:rPr lang="zh-CN" altLang="en-US" sz="1800" b="1" smtClean="0"/>
            </a:fld>
            <a:endParaRPr lang="zh-CN" altLang="en-US" b="1" dirty="0">
              <a:ea typeface="宋体" pitchFamily="2" charset="-122"/>
            </a:endParaRPr>
          </a:p>
        </p:txBody>
      </p:sp>
      <p:pic>
        <p:nvPicPr>
          <p:cNvPr id="3" name="图片 2"/>
          <p:cNvPicPr>
            <a:picLocks noChangeAspect="1"/>
          </p:cNvPicPr>
          <p:nvPr/>
        </p:nvPicPr>
        <p:blipFill>
          <a:blip r:embed="rId1"/>
          <a:stretch>
            <a:fillRect/>
          </a:stretch>
        </p:blipFill>
        <p:spPr>
          <a:xfrm>
            <a:off x="1403350" y="1556385"/>
            <a:ext cx="5914390" cy="4039870"/>
          </a:xfrm>
          <a:prstGeom prst="rect">
            <a:avLst/>
          </a:prstGeom>
        </p:spPr>
      </p:pic>
      <p:sp>
        <p:nvSpPr>
          <p:cNvPr id="8" name="文本框 7"/>
          <p:cNvSpPr txBox="1"/>
          <p:nvPr/>
        </p:nvSpPr>
        <p:spPr>
          <a:xfrm>
            <a:off x="1176020" y="5805170"/>
            <a:ext cx="6791325" cy="368300"/>
          </a:xfrm>
          <a:prstGeom prst="rect">
            <a:avLst/>
          </a:prstGeom>
          <a:noFill/>
        </p:spPr>
        <p:txBody>
          <a:bodyPr wrap="none" rtlCol="0">
            <a:spAutoFit/>
          </a:bodyPr>
          <a:p>
            <a:pPr algn="l"/>
            <a:r>
              <a:rPr lang="zh-CN" altLang="en-US" b="1"/>
              <a:t>单向无限大面源和单向点源在 Pb 半无限大均匀介质中的累积因子</a:t>
            </a:r>
            <a:endParaRPr lang="zh-CN" altLang="en-US" b="1"/>
          </a:p>
        </p:txBody>
      </p:sp>
      <p:sp>
        <p:nvSpPr>
          <p:cNvPr id="9" name="文本框 8"/>
          <p:cNvSpPr txBox="1"/>
          <p:nvPr/>
        </p:nvSpPr>
        <p:spPr>
          <a:xfrm>
            <a:off x="323705" y="836820"/>
            <a:ext cx="3767600" cy="645160"/>
          </a:xfrm>
          <a:prstGeom prst="rect">
            <a:avLst/>
          </a:prstGeom>
          <a:noFill/>
        </p:spPr>
        <p:txBody>
          <a:bodyPr wrap="square" rtlCol="0">
            <a:spAutoFit/>
          </a:bodyPr>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705" y="836820"/>
            <a:ext cx="273619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课题来源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5" name="文本框 4"/>
          <p:cNvSpPr txBox="1"/>
          <p:nvPr/>
        </p:nvSpPr>
        <p:spPr>
          <a:xfrm>
            <a:off x="4140164" y="5372593"/>
            <a:ext cx="4938272" cy="523220"/>
          </a:xfrm>
          <a:prstGeom prst="rect">
            <a:avLst/>
          </a:prstGeom>
          <a:noFill/>
        </p:spPr>
        <p:txBody>
          <a:bodyPr wrap="square" rtlCol="0">
            <a:spAutoFit/>
          </a:bodyPr>
          <a:lstStyle/>
          <a:p>
            <a:r>
              <a:rPr lang="zh-CN" altLang="en-US" sz="2800" dirty="0">
                <a:solidFill>
                  <a:schemeClr val="accent2"/>
                </a:solidFill>
                <a:latin typeface="黑体" panose="02010609060101010101" pitchFamily="49" charset="-122"/>
                <a:ea typeface="黑体" panose="02010609060101010101" pitchFamily="49" charset="-122"/>
              </a:rPr>
              <a:t>辐射可能损害人体与仪器设备</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33" name="文本框 32"/>
          <p:cNvSpPr txBox="1"/>
          <p:nvPr/>
        </p:nvSpPr>
        <p:spPr>
          <a:xfrm>
            <a:off x="1006475" y="1844040"/>
            <a:ext cx="3315335" cy="46037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伽玛辐射对人类的危害</a:t>
            </a:r>
            <a:endParaRPr lang="zh-CN" altLang="en-US" sz="2400" dirty="0">
              <a:latin typeface="黑体" panose="02010609060101010101" pitchFamily="49" charset="-122"/>
              <a:ea typeface="黑体" panose="02010609060101010101" pitchFamily="49" charset="-122"/>
            </a:endParaRPr>
          </a:p>
        </p:txBody>
      </p:sp>
      <p:sp>
        <p:nvSpPr>
          <p:cNvPr id="34" name="文本框 33"/>
          <p:cNvSpPr txBox="1"/>
          <p:nvPr/>
        </p:nvSpPr>
        <p:spPr>
          <a:xfrm>
            <a:off x="1404270" y="5588448"/>
            <a:ext cx="2520175" cy="46166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辐射屏蔽</a:t>
            </a:r>
            <a:endParaRPr lang="zh-CN" altLang="en-US" sz="2400" dirty="0">
              <a:latin typeface="黑体" panose="02010609060101010101" pitchFamily="49" charset="-122"/>
              <a:ea typeface="黑体" panose="02010609060101010101" pitchFamily="49" charset="-122"/>
            </a:endParaRPr>
          </a:p>
        </p:txBody>
      </p:sp>
      <p:pic>
        <p:nvPicPr>
          <p:cNvPr id="35" name="图片 34" descr="26ac90b27ce2a4b123bfa4f8c6aca51a"/>
          <p:cNvPicPr>
            <a:picLocks noChangeAspect="1"/>
          </p:cNvPicPr>
          <p:nvPr/>
        </p:nvPicPr>
        <p:blipFill>
          <a:blip r:embed="rId1"/>
          <a:srcRect r="1630" b="5918"/>
          <a:stretch>
            <a:fillRect/>
          </a:stretch>
        </p:blipFill>
        <p:spPr>
          <a:xfrm>
            <a:off x="5110480" y="116205"/>
            <a:ext cx="2913380" cy="2089785"/>
          </a:xfrm>
          <a:prstGeom prst="rect">
            <a:avLst/>
          </a:prstGeom>
        </p:spPr>
      </p:pic>
      <p:sp>
        <p:nvSpPr>
          <p:cNvPr id="36" name="文本框 35"/>
          <p:cNvSpPr txBox="1"/>
          <p:nvPr/>
        </p:nvSpPr>
        <p:spPr>
          <a:xfrm>
            <a:off x="3093720" y="2890520"/>
            <a:ext cx="4418965" cy="64516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当射线直接击中DNA分子，将会把能量沉积在DNA，引起其激发和电离。</a:t>
            </a:r>
            <a:endParaRPr lang="zh-CN" altLang="en-US" sz="1800" dirty="0">
              <a:latin typeface="黑体" panose="02010609060101010101" pitchFamily="49" charset="-122"/>
              <a:ea typeface="黑体" panose="02010609060101010101" pitchFamily="49" charset="-122"/>
              <a:sym typeface="+mn-ea"/>
            </a:endParaRPr>
          </a:p>
        </p:txBody>
      </p:sp>
      <p:sp>
        <p:nvSpPr>
          <p:cNvPr id="37" name="文本框 36"/>
          <p:cNvSpPr txBox="1"/>
          <p:nvPr/>
        </p:nvSpPr>
        <p:spPr>
          <a:xfrm>
            <a:off x="3093720" y="4220210"/>
            <a:ext cx="4418965" cy="64516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辐射引起水分子的电离和激发，成簇产生的自由基和</a:t>
            </a:r>
            <a:r>
              <a:rPr lang="en-US" altLang="zh-CN" sz="1800" dirty="0">
                <a:latin typeface="黑体" panose="02010609060101010101" pitchFamily="49" charset="-122"/>
                <a:ea typeface="黑体" panose="02010609060101010101" pitchFamily="49" charset="-122"/>
                <a:sym typeface="+mn-ea"/>
              </a:rPr>
              <a:t>H</a:t>
            </a:r>
            <a:r>
              <a:rPr lang="en-US" altLang="zh-CN" sz="1800" baseline="-25000" dirty="0">
                <a:latin typeface="黑体" panose="02010609060101010101" pitchFamily="49" charset="-122"/>
                <a:ea typeface="黑体" panose="02010609060101010101" pitchFamily="49" charset="-122"/>
                <a:sym typeface="+mn-ea"/>
              </a:rPr>
              <a:t>2</a:t>
            </a:r>
            <a:r>
              <a:rPr lang="en-US" altLang="zh-CN" sz="1800" dirty="0">
                <a:latin typeface="黑体" panose="02010609060101010101" pitchFamily="49" charset="-122"/>
                <a:ea typeface="黑体" panose="02010609060101010101" pitchFamily="49" charset="-122"/>
                <a:sym typeface="+mn-ea"/>
              </a:rPr>
              <a:t>O</a:t>
            </a:r>
            <a:r>
              <a:rPr lang="en-US" altLang="zh-CN" sz="1800" baseline="-25000" dirty="0">
                <a:latin typeface="黑体" panose="02010609060101010101" pitchFamily="49" charset="-122"/>
                <a:ea typeface="黑体" panose="02010609060101010101" pitchFamily="49" charset="-122"/>
                <a:sym typeface="+mn-ea"/>
              </a:rPr>
              <a:t>2</a:t>
            </a:r>
            <a:r>
              <a:rPr lang="zh-CN" altLang="en-US" sz="1800" dirty="0">
                <a:latin typeface="黑体" panose="02010609060101010101" pitchFamily="49" charset="-122"/>
                <a:ea typeface="黑体" panose="02010609060101010101" pitchFamily="49" charset="-122"/>
                <a:sym typeface="+mn-ea"/>
              </a:rPr>
              <a:t>对</a:t>
            </a:r>
            <a:r>
              <a:rPr lang="en-US" altLang="zh-CN" sz="1800" dirty="0">
                <a:latin typeface="黑体" panose="02010609060101010101" pitchFamily="49" charset="-122"/>
                <a:ea typeface="黑体" panose="02010609060101010101" pitchFamily="49" charset="-122"/>
                <a:sym typeface="+mn-ea"/>
              </a:rPr>
              <a:t>DNA</a:t>
            </a:r>
            <a:r>
              <a:rPr lang="zh-CN" altLang="en-US" sz="1800" dirty="0">
                <a:latin typeface="黑体" panose="02010609060101010101" pitchFamily="49" charset="-122"/>
                <a:ea typeface="黑体" panose="02010609060101010101" pitchFamily="49" charset="-122"/>
                <a:sym typeface="+mn-ea"/>
              </a:rPr>
              <a:t>造成损伤</a:t>
            </a:r>
            <a:endParaRPr lang="zh-CN" altLang="en-US" sz="1800" dirty="0">
              <a:latin typeface="黑体" panose="02010609060101010101" pitchFamily="49" charset="-122"/>
              <a:ea typeface="黑体" panose="02010609060101010101" pitchFamily="49" charset="-122"/>
              <a:sym typeface="+mn-ea"/>
            </a:endParaRPr>
          </a:p>
        </p:txBody>
      </p:sp>
      <p:cxnSp>
        <p:nvCxnSpPr>
          <p:cNvPr id="38" name="直接箭头连接符 37"/>
          <p:cNvCxnSpPr>
            <a:stCxn id="33" idx="2"/>
            <a:endCxn id="34" idx="0"/>
          </p:cNvCxnSpPr>
          <p:nvPr/>
        </p:nvCxnSpPr>
        <p:spPr>
          <a:xfrm>
            <a:off x="2664460" y="2304415"/>
            <a:ext cx="0" cy="328422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39" name="文本框 38"/>
          <p:cNvSpPr txBox="1"/>
          <p:nvPr/>
        </p:nvSpPr>
        <p:spPr>
          <a:xfrm>
            <a:off x="501650" y="3212465"/>
            <a:ext cx="1964055" cy="92202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单粒子翻转效应影响航天半导体器件</a:t>
            </a:r>
            <a:endParaRPr lang="zh-CN" altLang="en-US" sz="1800" dirty="0">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580765" y="2132965"/>
            <a:ext cx="0" cy="431800"/>
          </a:xfrm>
          <a:prstGeom prst="line">
            <a:avLst/>
          </a:prstGeom>
        </p:spPr>
        <p:style>
          <a:lnRef idx="2">
            <a:schemeClr val="accent3"/>
          </a:lnRef>
          <a:fillRef idx="0">
            <a:schemeClr val="accent3"/>
          </a:fillRef>
          <a:effectRef idx="1">
            <a:schemeClr val="accent3"/>
          </a:effectRef>
          <a:fontRef idx="minor">
            <a:schemeClr val="tx1"/>
          </a:fontRef>
        </p:style>
      </p:cxnSp>
      <p:pic>
        <p:nvPicPr>
          <p:cNvPr id="2" name="图片 1"/>
          <p:cNvPicPr>
            <a:picLocks noChangeAspect="1"/>
          </p:cNvPicPr>
          <p:nvPr/>
        </p:nvPicPr>
        <p:blipFill>
          <a:blip r:embed="rId1"/>
          <a:stretch>
            <a:fillRect/>
          </a:stretch>
        </p:blipFill>
        <p:spPr>
          <a:xfrm>
            <a:off x="755650" y="1483360"/>
            <a:ext cx="7426960" cy="1717040"/>
          </a:xfrm>
          <a:prstGeom prst="rect">
            <a:avLst/>
          </a:prstGeom>
        </p:spPr>
      </p:pic>
      <p:pic>
        <p:nvPicPr>
          <p:cNvPr id="5" name="图片 4"/>
          <p:cNvPicPr>
            <a:picLocks noChangeAspect="1"/>
          </p:cNvPicPr>
          <p:nvPr/>
        </p:nvPicPr>
        <p:blipFill>
          <a:blip r:embed="rId2"/>
          <a:stretch>
            <a:fillRect/>
          </a:stretch>
        </p:blipFill>
        <p:spPr>
          <a:xfrm>
            <a:off x="683895" y="3284855"/>
            <a:ext cx="7446645" cy="27171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580765" y="2132965"/>
            <a:ext cx="0" cy="431800"/>
          </a:xfrm>
          <a:prstGeom prst="line">
            <a:avLst/>
          </a:prstGeom>
        </p:spPr>
        <p:style>
          <a:lnRef idx="2">
            <a:schemeClr val="accent3"/>
          </a:lnRef>
          <a:fillRef idx="0">
            <a:schemeClr val="accent3"/>
          </a:fillRef>
          <a:effectRef idx="1">
            <a:schemeClr val="accent3"/>
          </a:effectRef>
          <a:fontRef idx="minor">
            <a:schemeClr val="tx1"/>
          </a:fontRef>
        </p:style>
      </p:cxnSp>
      <p:pic>
        <p:nvPicPr>
          <p:cNvPr id="4" name="图片 3"/>
          <p:cNvPicPr>
            <a:picLocks noChangeAspect="1"/>
          </p:cNvPicPr>
          <p:nvPr/>
        </p:nvPicPr>
        <p:blipFill>
          <a:blip r:embed="rId1"/>
          <a:stretch>
            <a:fillRect/>
          </a:stretch>
        </p:blipFill>
        <p:spPr>
          <a:xfrm>
            <a:off x="323850" y="1628775"/>
            <a:ext cx="8239125" cy="1905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endParaRPr lang="en-US" altLang="zh-CN" sz="5400" dirty="0">
              <a:latin typeface="黑体" panose="02010609060101010101" pitchFamily="49" charset="-122"/>
              <a:ea typeface="黑体" panose="02010609060101010101" pitchFamily="49" charset="-122"/>
            </a:endParaRPr>
          </a:p>
          <a:p>
            <a:pPr marL="0" indent="0" algn="ctr">
              <a:buNone/>
            </a:pPr>
            <a:r>
              <a:rPr lang="zh-CN" altLang="en-US" sz="5400" dirty="0">
                <a:latin typeface="黑体" panose="02010609060101010101" pitchFamily="49" charset="-122"/>
                <a:ea typeface="黑体" panose="02010609060101010101" pitchFamily="49" charset="-122"/>
              </a:rPr>
              <a:t>谢谢！</a:t>
            </a:r>
            <a:endParaRPr lang="zh-CN" altLang="en-US" sz="54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a:xfrm>
            <a:off x="6804155" y="6237195"/>
            <a:ext cx="2133600" cy="365125"/>
          </a:xfrm>
        </p:spPr>
        <p:txBody>
          <a:bodyPr/>
          <a:lstStyle/>
          <a:p>
            <a:pPr lvl="0"/>
            <a:fld id="{9A0DB2DC-4C9A-4742-B13C-FB6460FD3503}" type="slidenum">
              <a:rPr lang="zh-CN" altLang="en-US" sz="1800" b="1" smtClean="0"/>
            </a:fld>
            <a:endParaRPr lang="zh-CN" altLang="en-US" b="1" dirty="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828260" y="1556080"/>
            <a:ext cx="7200500" cy="452310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sz="2400" dirty="0">
                <a:latin typeface="黑体" panose="02010609060101010101" pitchFamily="49" charset="-122"/>
                <a:ea typeface="黑体" panose="02010609060101010101" pitchFamily="49" charset="-122"/>
              </a:rPr>
              <a:t>累积因子是伽马辐射屏蔽过程中的重要物理概念。</a:t>
            </a:r>
            <a:endParaRPr 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sz="2400" dirty="0">
                <a:latin typeface="黑体" panose="02010609060101010101" pitchFamily="49" charset="-122"/>
                <a:ea typeface="黑体" panose="02010609060101010101" pitchFamily="49" charset="-122"/>
              </a:rPr>
              <a:t>本论文通过 GEANT4 模拟不同能量伽马辐射在经过不同厚度屏蔽物质后衰减过程,从而研究伽马辐射屏蔽中累积因子的相关规律。</a:t>
            </a:r>
            <a:endParaRPr 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sz="2400" dirty="0">
                <a:latin typeface="黑体" panose="02010609060101010101" pitchFamily="49" charset="-122"/>
                <a:ea typeface="黑体" panose="02010609060101010101" pitchFamily="49" charset="-122"/>
              </a:rPr>
              <a:t>与实验相比,用 GEANT4 得到累计因子成本消耗要低得多,因此本论文的结果可以很容易的推广到其他各类屏蔽材料,这对于人们研究伽马辐射屏蔽具有很强的应用价值。</a:t>
            </a:r>
            <a:endParaRPr lang="zh-CN" sz="2400" dirty="0">
              <a:latin typeface="黑体" panose="02010609060101010101" pitchFamily="49" charset="-122"/>
              <a:ea typeface="黑体" panose="02010609060101010101" pitchFamily="49" charset="-122"/>
            </a:endParaRPr>
          </a:p>
        </p:txBody>
      </p:sp>
      <p:sp>
        <p:nvSpPr>
          <p:cNvPr id="8" name="灯片编号占位符 2"/>
          <p:cNvSpPr>
            <a:spLocks noGrp="1"/>
          </p:cNvSpPr>
          <p:nvPr>
            <p:ph type="sldNum" sz="quarter" idx="12"/>
          </p:nvPr>
        </p:nvSpPr>
        <p:spPr>
          <a:xfrm>
            <a:off x="6876160" y="6165190"/>
            <a:ext cx="2133600" cy="365125"/>
          </a:xfrm>
        </p:spPr>
        <p:txBody>
          <a:bodyPr/>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3" name="文本框 2"/>
          <p:cNvSpPr txBox="1"/>
          <p:nvPr/>
        </p:nvSpPr>
        <p:spPr>
          <a:xfrm>
            <a:off x="323704" y="1628950"/>
            <a:ext cx="4392306" cy="521970"/>
          </a:xfrm>
          <a:prstGeom prst="rect">
            <a:avLst/>
          </a:prstGeom>
          <a:noFill/>
        </p:spPr>
        <p:txBody>
          <a:bodyPr wrap="square" rtlCol="0">
            <a:spAutoFit/>
          </a:bodyPr>
          <a:p>
            <a:r>
              <a:rPr lang="zh-CN" altLang="en-US" sz="2800" dirty="0">
                <a:latin typeface="黑体" panose="02010609060101010101" pitchFamily="49" charset="-122"/>
                <a:ea typeface="黑体" panose="02010609060101010101" pitchFamily="49" charset="-122"/>
              </a:rPr>
              <a:t>辐射照射损伤研究</a:t>
            </a:r>
            <a:endParaRPr lang="zh-CN" altLang="en-US" sz="2800" dirty="0">
              <a:latin typeface="黑体" panose="02010609060101010101" pitchFamily="49" charset="-122"/>
              <a:ea typeface="黑体" panose="02010609060101010101" pitchFamily="49" charset="-122"/>
            </a:endParaRPr>
          </a:p>
        </p:txBody>
      </p:sp>
      <p:sp>
        <p:nvSpPr>
          <p:cNvPr id="4" name="文本框 3"/>
          <p:cNvSpPr txBox="1"/>
          <p:nvPr/>
        </p:nvSpPr>
        <p:spPr>
          <a:xfrm>
            <a:off x="323704" y="2222405"/>
            <a:ext cx="8917789" cy="553085"/>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辐射照射对航天器材的影响与损伤</a:t>
            </a:r>
            <a:endParaRPr lang="zh-CN" sz="1900" dirty="0">
              <a:latin typeface="黑体" panose="02010609060101010101" pitchFamily="49" charset="-122"/>
              <a:ea typeface="黑体" panose="02010609060101010101" pitchFamily="49" charset="-122"/>
            </a:endParaRPr>
          </a:p>
        </p:txBody>
      </p:sp>
      <p:sp>
        <p:nvSpPr>
          <p:cNvPr id="5" name="文本框 4"/>
          <p:cNvSpPr txBox="1"/>
          <p:nvPr/>
        </p:nvSpPr>
        <p:spPr>
          <a:xfrm>
            <a:off x="323704" y="2996470"/>
            <a:ext cx="8917789" cy="553085"/>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在有限的屏蔽措施下，辐射对哺乳动物细胞和的损伤研究</a:t>
            </a:r>
            <a:endParaRPr lang="zh-CN" sz="1900" dirty="0">
              <a:latin typeface="黑体" panose="02010609060101010101" pitchFamily="49" charset="-122"/>
              <a:ea typeface="黑体" panose="02010609060101010101" pitchFamily="49" charset="-122"/>
            </a:endParaRPr>
          </a:p>
        </p:txBody>
      </p:sp>
      <p:sp>
        <p:nvSpPr>
          <p:cNvPr id="2" name="文本框 1"/>
          <p:cNvSpPr txBox="1"/>
          <p:nvPr/>
        </p:nvSpPr>
        <p:spPr>
          <a:xfrm>
            <a:off x="239249" y="3627930"/>
            <a:ext cx="4392306" cy="521970"/>
          </a:xfrm>
          <a:prstGeom prst="rect">
            <a:avLst/>
          </a:prstGeom>
          <a:noFill/>
        </p:spPr>
        <p:txBody>
          <a:bodyPr wrap="square" rtlCol="0">
            <a:spAutoFit/>
          </a:bodyPr>
          <a:p>
            <a:r>
              <a:rPr lang="zh-CN" altLang="en-US" sz="2800" dirty="0">
                <a:latin typeface="黑体" panose="02010609060101010101" pitchFamily="49" charset="-122"/>
                <a:ea typeface="黑体" panose="02010609060101010101" pitchFamily="49" charset="-122"/>
              </a:rPr>
              <a:t>辐射防护材料研究</a:t>
            </a:r>
            <a:endParaRPr lang="zh-CN" altLang="en-US" sz="2800" dirty="0">
              <a:latin typeface="黑体" panose="02010609060101010101" pitchFamily="49" charset="-122"/>
              <a:ea typeface="黑体" panose="02010609060101010101" pitchFamily="49" charset="-122"/>
            </a:endParaRPr>
          </a:p>
        </p:txBody>
      </p:sp>
      <p:sp>
        <p:nvSpPr>
          <p:cNvPr id="7" name="文本框 6"/>
          <p:cNvSpPr txBox="1"/>
          <p:nvPr/>
        </p:nvSpPr>
        <p:spPr>
          <a:xfrm>
            <a:off x="251949" y="4292505"/>
            <a:ext cx="8917789" cy="553085"/>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传统辐射防护材料的选取、电离辐射与防护材料的相互作用；</a:t>
            </a:r>
            <a:endParaRPr lang="zh-CN" sz="1900" dirty="0">
              <a:latin typeface="黑体" panose="02010609060101010101" pitchFamily="49" charset="-122"/>
              <a:ea typeface="黑体" panose="02010609060101010101" pitchFamily="49" charset="-122"/>
            </a:endParaRPr>
          </a:p>
        </p:txBody>
      </p:sp>
      <p:sp>
        <p:nvSpPr>
          <p:cNvPr id="9" name="文本框 8"/>
          <p:cNvSpPr txBox="1"/>
          <p:nvPr/>
        </p:nvSpPr>
        <p:spPr>
          <a:xfrm>
            <a:off x="251949" y="5012595"/>
            <a:ext cx="8917789" cy="1014730"/>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多层复合材料的屏蔽防护以及累积因子计算研究，钨等材料对</a:t>
            </a:r>
            <a:endParaRPr lang="zh-CN" sz="2000" dirty="0">
              <a:latin typeface="黑体" panose="02010609060101010101" pitchFamily="49" charset="-122"/>
              <a:ea typeface="黑体" panose="02010609060101010101" pitchFamily="49" charset="-122"/>
            </a:endParaRPr>
          </a:p>
          <a:p>
            <a:pPr>
              <a:lnSpc>
                <a:spcPct val="150000"/>
              </a:lnSpc>
            </a:pPr>
            <a:r>
              <a:rPr lang="zh-CN" sz="2000" dirty="0">
                <a:latin typeface="黑体" panose="02010609060101010101" pitchFamily="49" charset="-122"/>
                <a:ea typeface="黑体" panose="02010609060101010101" pitchFamily="49" charset="-122"/>
              </a:rPr>
              <a:t>有害材料铅在辐射屏蔽方面的可替代性；</a:t>
            </a:r>
            <a:endParaRPr lang="zh-CN" sz="19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3" name="文本框 2"/>
          <p:cNvSpPr txBox="1"/>
          <p:nvPr/>
        </p:nvSpPr>
        <p:spPr>
          <a:xfrm>
            <a:off x="323704" y="1700705"/>
            <a:ext cx="4392306" cy="521970"/>
          </a:xfrm>
          <a:prstGeom prst="rect">
            <a:avLst/>
          </a:prstGeom>
          <a:noFill/>
        </p:spPr>
        <p:txBody>
          <a:bodyPr wrap="square" rtlCol="0">
            <a:spAutoFit/>
          </a:bodyPr>
          <a:p>
            <a:r>
              <a:rPr lang="zh-CN" altLang="en-US" sz="2800" dirty="0">
                <a:latin typeface="黑体" panose="02010609060101010101" pitchFamily="49" charset="-122"/>
                <a:ea typeface="黑体" panose="02010609060101010101" pitchFamily="49" charset="-122"/>
              </a:rPr>
              <a:t>辐射防护计算方式研究</a:t>
            </a:r>
            <a:endParaRPr lang="zh-CN" altLang="en-US" sz="2800" dirty="0">
              <a:latin typeface="黑体" panose="02010609060101010101" pitchFamily="49" charset="-122"/>
              <a:ea typeface="黑体" panose="02010609060101010101" pitchFamily="49" charset="-122"/>
            </a:endParaRPr>
          </a:p>
        </p:txBody>
      </p:sp>
      <p:sp>
        <p:nvSpPr>
          <p:cNvPr id="4" name="文本框 3"/>
          <p:cNvSpPr txBox="1"/>
          <p:nvPr/>
        </p:nvSpPr>
        <p:spPr>
          <a:xfrm>
            <a:off x="323704" y="2563400"/>
            <a:ext cx="8917789" cy="1014730"/>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对伽马辐射屏蔽计算过程常用的直接计算法、减弱倍数法、</a:t>
            </a:r>
            <a:endParaRPr lang="zh-CN" sz="2000" dirty="0">
              <a:latin typeface="黑体" panose="02010609060101010101" pitchFamily="49" charset="-122"/>
              <a:ea typeface="黑体" panose="02010609060101010101" pitchFamily="49" charset="-122"/>
            </a:endParaRPr>
          </a:p>
          <a:p>
            <a:pPr>
              <a:lnSpc>
                <a:spcPct val="150000"/>
              </a:lnSpc>
            </a:pPr>
            <a:r>
              <a:rPr lang="zh-CN" sz="2000" dirty="0">
                <a:latin typeface="黑体" panose="02010609060101010101" pitchFamily="49" charset="-122"/>
                <a:ea typeface="黑体" panose="02010609060101010101" pitchFamily="49" charset="-122"/>
              </a:rPr>
              <a:t>半减弱层厚度法三种屏蔽计算方法的比较分析研究</a:t>
            </a:r>
            <a:endParaRPr lang="zh-CN" sz="2000" dirty="0">
              <a:latin typeface="黑体" panose="02010609060101010101" pitchFamily="49" charset="-122"/>
              <a:ea typeface="黑体" panose="02010609060101010101" pitchFamily="49" charset="-122"/>
            </a:endParaRPr>
          </a:p>
        </p:txBody>
      </p:sp>
      <p:sp>
        <p:nvSpPr>
          <p:cNvPr id="5" name="文本框 4"/>
          <p:cNvSpPr txBox="1"/>
          <p:nvPr/>
        </p:nvSpPr>
        <p:spPr>
          <a:xfrm>
            <a:off x="323704" y="3788315"/>
            <a:ext cx="8917789" cy="553085"/>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对泰勒公式和伯格公式计算无限大介质累积因子准确性的比较分析</a:t>
            </a:r>
            <a:endParaRPr lang="zh-CN" sz="20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3" name="文本框 2"/>
          <p:cNvSpPr txBox="1"/>
          <p:nvPr/>
        </p:nvSpPr>
        <p:spPr>
          <a:xfrm>
            <a:off x="323850" y="1700530"/>
            <a:ext cx="4705985" cy="521970"/>
          </a:xfrm>
          <a:prstGeom prst="rect">
            <a:avLst/>
          </a:prstGeom>
          <a:noFill/>
        </p:spPr>
        <p:txBody>
          <a:bodyPr wrap="square" rtlCol="0">
            <a:spAutoFit/>
          </a:bodyPr>
          <a:p>
            <a:r>
              <a:rPr lang="zh-CN" altLang="en-US" sz="2800" dirty="0">
                <a:latin typeface="黑体" panose="02010609060101010101" pitchFamily="49" charset="-122"/>
                <a:ea typeface="黑体" panose="02010609060101010101" pitchFamily="49" charset="-122"/>
              </a:rPr>
              <a:t>利用</a:t>
            </a:r>
            <a:r>
              <a:rPr lang="en-US" altLang="zh-CN" sz="2800" dirty="0">
                <a:latin typeface="黑体" panose="02010609060101010101" pitchFamily="49" charset="-122"/>
                <a:ea typeface="黑体" panose="02010609060101010101" pitchFamily="49" charset="-122"/>
              </a:rPr>
              <a:t>GEANT4</a:t>
            </a:r>
            <a:r>
              <a:rPr lang="zh-CN" altLang="en-US" sz="2800" dirty="0">
                <a:latin typeface="黑体" panose="02010609060101010101" pitchFamily="49" charset="-122"/>
                <a:ea typeface="黑体" panose="02010609060101010101" pitchFamily="49" charset="-122"/>
              </a:rPr>
              <a:t>等仿真模拟研究</a:t>
            </a:r>
            <a:endParaRPr lang="zh-CN" altLang="en-US" sz="2800" dirty="0">
              <a:latin typeface="黑体" panose="02010609060101010101" pitchFamily="49" charset="-122"/>
              <a:ea typeface="黑体" panose="02010609060101010101" pitchFamily="49" charset="-122"/>
            </a:endParaRPr>
          </a:p>
        </p:txBody>
      </p:sp>
      <p:sp>
        <p:nvSpPr>
          <p:cNvPr id="4" name="文本框 3"/>
          <p:cNvSpPr txBox="1"/>
          <p:nvPr/>
        </p:nvSpPr>
        <p:spPr>
          <a:xfrm>
            <a:off x="323704" y="2563400"/>
            <a:ext cx="8917789" cy="991235"/>
          </a:xfrm>
          <a:prstGeom prst="rect">
            <a:avLst/>
          </a:prstGeom>
          <a:noFill/>
        </p:spPr>
        <p:txBody>
          <a:bodyPr wrap="square" rtlCol="0">
            <a:spAutoFit/>
          </a:bodyPr>
          <a:p>
            <a:pPr>
              <a:lnSpc>
                <a:spcPct val="150000"/>
              </a:lnSpc>
            </a:pPr>
            <a:r>
              <a:rPr lang="zh-CN" sz="2000" dirty="0">
                <a:latin typeface="黑体" panose="02010609060101010101" pitchFamily="49" charset="-122"/>
                <a:ea typeface="黑体" panose="02010609060101010101" pitchFamily="49" charset="-122"/>
              </a:rPr>
              <a:t>伽马辐射在有无准直情况下，受屏蔽效果的研究；</a:t>
            </a:r>
            <a:endParaRPr lang="zh-CN" sz="2000" dirty="0">
              <a:latin typeface="黑体" panose="02010609060101010101" pitchFamily="49" charset="-122"/>
              <a:ea typeface="黑体" panose="02010609060101010101" pitchFamily="49" charset="-122"/>
            </a:endParaRPr>
          </a:p>
          <a:p>
            <a:pPr>
              <a:lnSpc>
                <a:spcPct val="150000"/>
              </a:lnSpc>
            </a:pPr>
            <a:r>
              <a:rPr lang="zh-CN" sz="1900" dirty="0">
                <a:latin typeface="黑体" panose="02010609060101010101" pitchFamily="49" charset="-122"/>
                <a:ea typeface="黑体" panose="02010609060101010101" pitchFamily="49" charset="-122"/>
              </a:rPr>
              <a:t>伽马辐射准直器宽深比等对屏蔽效果的影响；</a:t>
            </a:r>
            <a:endParaRPr lang="zh-CN" sz="1900" dirty="0">
              <a:latin typeface="黑体" panose="02010609060101010101" pitchFamily="49" charset="-122"/>
              <a:ea typeface="黑体" panose="02010609060101010101" pitchFamily="49" charset="-122"/>
            </a:endParaRPr>
          </a:p>
        </p:txBody>
      </p:sp>
      <p:sp>
        <p:nvSpPr>
          <p:cNvPr id="5" name="文本框 4"/>
          <p:cNvSpPr txBox="1"/>
          <p:nvPr/>
        </p:nvSpPr>
        <p:spPr>
          <a:xfrm>
            <a:off x="323704" y="3860705"/>
            <a:ext cx="8917789" cy="529590"/>
          </a:xfrm>
          <a:prstGeom prst="rect">
            <a:avLst/>
          </a:prstGeom>
          <a:noFill/>
        </p:spPr>
        <p:txBody>
          <a:bodyPr wrap="square" rtlCol="0">
            <a:spAutoFit/>
          </a:bodyPr>
          <a:p>
            <a:pPr>
              <a:lnSpc>
                <a:spcPct val="150000"/>
              </a:lnSpc>
            </a:pPr>
            <a:r>
              <a:rPr lang="zh-CN" sz="1900" dirty="0">
                <a:latin typeface="黑体" panose="02010609060101010101" pitchFamily="49" charset="-122"/>
                <a:ea typeface="黑体" panose="02010609060101010101" pitchFamily="49" charset="-122"/>
              </a:rPr>
              <a:t>伽马辐射源的形状对屏蔽效果影响的研究等</a:t>
            </a:r>
            <a:endParaRPr lang="zh-CN" sz="19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705" y="1583427"/>
            <a:ext cx="3816265" cy="4437753"/>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蒙特卡洛程序包</a:t>
            </a:r>
            <a:r>
              <a:rPr lang="en-US" altLang="zh-CN" sz="2400" dirty="0">
                <a:solidFill>
                  <a:srgbClr val="FF0000"/>
                </a:solidFill>
                <a:latin typeface="黑体" panose="02010609060101010101" pitchFamily="49" charset="-122"/>
                <a:ea typeface="黑体" panose="02010609060101010101" pitchFamily="49" charset="-122"/>
              </a:rPr>
              <a:t>Geant4</a:t>
            </a:r>
            <a:r>
              <a:rPr lang="zh-CN" altLang="zh-CN" sz="2400" dirty="0">
                <a:latin typeface="黑体" panose="02010609060101010101" pitchFamily="49" charset="-122"/>
                <a:ea typeface="黑体" panose="02010609060101010101" pitchFamily="49" charset="-122"/>
              </a:rPr>
              <a:t>可以用来模拟多种粒子与物质的相互作用。</a:t>
            </a:r>
            <a:endParaRPr lang="en-US" altLang="zh-CN" sz="2400" dirty="0">
              <a:latin typeface="黑体" panose="02010609060101010101" pitchFamily="49" charset="-122"/>
              <a:ea typeface="黑体" panose="02010609060101010101" pitchFamily="49" charset="-122"/>
            </a:endParaRPr>
          </a:p>
          <a:p>
            <a:pPr>
              <a:lnSpc>
                <a:spcPct val="150000"/>
              </a:lnSpc>
            </a:pP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仿照真实的物理实验场景，通过各种物理反应过程截面的蒙特卡罗抽样来模拟真实的物理过程。</a:t>
            </a:r>
            <a:endParaRPr lang="zh-CN" altLang="en-US" sz="2400" dirty="0">
              <a:latin typeface="黑体" panose="02010609060101010101" pitchFamily="49" charset="-122"/>
              <a:ea typeface="黑体" panose="02010609060101010101" pitchFamily="49" charset="-122"/>
            </a:endParaRPr>
          </a:p>
        </p:txBody>
      </p:sp>
      <p:pic>
        <p:nvPicPr>
          <p:cNvPr id="7" name="图片 6"/>
          <p:cNvPicPr/>
          <p:nvPr/>
        </p:nvPicPr>
        <p:blipFill rotWithShape="1">
          <a:blip r:embed="rId1"/>
          <a:srcRect r="827"/>
          <a:stretch>
            <a:fillRect/>
          </a:stretch>
        </p:blipFill>
        <p:spPr bwMode="auto">
          <a:xfrm>
            <a:off x="4788015" y="817368"/>
            <a:ext cx="3528245" cy="4824336"/>
          </a:xfrm>
          <a:prstGeom prst="rect">
            <a:avLst/>
          </a:prstGeom>
          <a:ln>
            <a:noFill/>
          </a:ln>
        </p:spPr>
      </p:pic>
      <p:sp>
        <p:nvSpPr>
          <p:cNvPr id="3" name="文本框 2"/>
          <p:cNvSpPr txBox="1"/>
          <p:nvPr/>
        </p:nvSpPr>
        <p:spPr>
          <a:xfrm>
            <a:off x="4788015" y="5855966"/>
            <a:ext cx="3888270" cy="369332"/>
          </a:xfrm>
          <a:prstGeom prst="rect">
            <a:avLst/>
          </a:prstGeom>
          <a:noFill/>
        </p:spPr>
        <p:txBody>
          <a:bodyPr wrap="square" rtlCol="0">
            <a:spAutoFit/>
          </a:bodyPr>
          <a:lstStyle/>
          <a:p>
            <a:r>
              <a:rPr lang="en-US" altLang="zh-CN" dirty="0"/>
              <a:t>Geant4</a:t>
            </a:r>
            <a:r>
              <a:rPr lang="zh-CN" altLang="zh-CN" dirty="0"/>
              <a:t>中运行一个案例的流程图</a:t>
            </a:r>
            <a:endParaRPr lang="zh-CN" altLang="en-US" dirty="0"/>
          </a:p>
        </p:txBody>
      </p:sp>
      <p:sp>
        <p:nvSpPr>
          <p:cNvPr id="4" name="文本框 3"/>
          <p:cNvSpPr txBox="1"/>
          <p:nvPr/>
        </p:nvSpPr>
        <p:spPr>
          <a:xfrm>
            <a:off x="179559" y="937150"/>
            <a:ext cx="4824336" cy="646331"/>
          </a:xfrm>
          <a:prstGeom prst="rect">
            <a:avLst/>
          </a:prstGeom>
          <a:noFill/>
        </p:spPr>
        <p:txBody>
          <a:bodyPr wrap="square" rtlCol="0">
            <a:spAutoFit/>
          </a:bodyPr>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767600" cy="645160"/>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研究内容</a:t>
            </a:r>
            <a:endPar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fld>
            <a:endParaRPr lang="zh-CN" altLang="en-US" sz="2000" dirty="0">
              <a:solidFill>
                <a:schemeClr val="tx1"/>
              </a:solidFill>
              <a:latin typeface="Cambria Math" panose="02040503050406030204" pitchFamily="18" charset="0"/>
            </a:endParaRPr>
          </a:p>
        </p:txBody>
      </p:sp>
      <p:sp>
        <p:nvSpPr>
          <p:cNvPr id="21" name="文本框 20"/>
          <p:cNvSpPr txBox="1"/>
          <p:nvPr/>
        </p:nvSpPr>
        <p:spPr>
          <a:xfrm>
            <a:off x="1331775" y="2204415"/>
            <a:ext cx="7253984" cy="2799715"/>
          </a:xfrm>
          <a:prstGeom prst="rect">
            <a:avLst/>
          </a:prstGeom>
          <a:noFill/>
        </p:spPr>
        <p:txBody>
          <a:bodyPr wrap="square" rtlCol="0">
            <a:spAutoFit/>
          </a:bodyPr>
          <a:lstStyle/>
          <a:p>
            <a:pPr marL="457200" indent="-457200">
              <a:buFont typeface="Arial" panose="02080604020202020204" pitchFamily="34" charset="0"/>
              <a:buAutoNum type="arabicPeriod"/>
            </a:pPr>
            <a:r>
              <a:rPr lang="en-US" sz="2200" b="1" dirty="0">
                <a:latin typeface="微软雅黑" panose="020B0503020204020204" pitchFamily="34" charset="-122"/>
                <a:ea typeface="微软雅黑" panose="020B0503020204020204" pitchFamily="34" charset="-122"/>
                <a:sym typeface="Calibri" panose="020F0502020204030204" charset="0"/>
              </a:rPr>
              <a:t>GEANT4</a:t>
            </a:r>
            <a:r>
              <a:rPr lang="zh-CN" altLang="en-US" sz="2200" b="1" dirty="0">
                <a:latin typeface="微软雅黑" panose="020B0503020204020204" pitchFamily="34" charset="-122"/>
                <a:ea typeface="微软雅黑" panose="020B0503020204020204" pitchFamily="34" charset="-122"/>
                <a:sym typeface="Calibri" panose="020F0502020204030204" charset="0"/>
              </a:rPr>
              <a:t>模拟的可行性验证</a:t>
            </a:r>
            <a:endParaRPr lang="en-US" sz="2200" b="1" dirty="0">
              <a:latin typeface="微软雅黑" panose="020B0503020204020204" pitchFamily="34" charset="-122"/>
              <a:ea typeface="微软雅黑" panose="020B0503020204020204" pitchFamily="34" charset="-122"/>
              <a:sym typeface="Calibri" panose="020F0502020204030204" charset="0"/>
            </a:endParaRPr>
          </a:p>
          <a:p>
            <a:pPr marL="457200" indent="-457200">
              <a:buFont typeface="Arial" panose="02080604020202020204" pitchFamily="34" charset="0"/>
              <a:buAutoNum type="arabicPeriod"/>
            </a:pP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r>
              <a:rPr lang="zh-CN" sz="2200" b="1" dirty="0">
                <a:latin typeface="微软雅黑" panose="020B0503020204020204" pitchFamily="34" charset="-122"/>
                <a:ea typeface="微软雅黑" panose="020B0503020204020204" pitchFamily="34" charset="-122"/>
              </a:rPr>
              <a:t>无限大介质中的累积因子模拟计算</a:t>
            </a:r>
            <a:endParaRPr lang="zh-CN" sz="2200" b="1" dirty="0">
              <a:latin typeface="微软雅黑" panose="020B0503020204020204" pitchFamily="34" charset="-122"/>
              <a:ea typeface="微软雅黑" panose="020B0503020204020204" pitchFamily="34" charset="-122"/>
            </a:endParaRPr>
          </a:p>
          <a:p>
            <a:pPr marL="457200" indent="-457200">
              <a:buAutoNum type="arabicPeriod"/>
            </a:pP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a:p>
            <a:pPr marL="457200" indent="-457200">
              <a:buFont typeface="Arial" panose="02080604020202020204" pitchFamily="34" charset="0"/>
              <a:buAutoNum type="arabicPeriod"/>
            </a:pPr>
            <a:r>
              <a:rPr lang="zh-CN" sz="2200" b="1" dirty="0">
                <a:latin typeface="微软雅黑" panose="020B0503020204020204" pitchFamily="34" charset="-122"/>
                <a:ea typeface="微软雅黑" panose="020B0503020204020204" pitchFamily="34" charset="-122"/>
                <a:sym typeface="Calibri" panose="020F0502020204030204" charset="0"/>
              </a:rPr>
              <a:t>半无限大介质</a:t>
            </a:r>
            <a:r>
              <a:rPr lang="zh-CN" sz="2200" b="1" dirty="0">
                <a:latin typeface="微软雅黑" panose="020B0503020204020204" pitchFamily="34" charset="-122"/>
                <a:ea typeface="微软雅黑" panose="020B0503020204020204" pitchFamily="34" charset="-122"/>
                <a:sym typeface="+mn-ea"/>
              </a:rPr>
              <a:t>的累积因子理想模型分析与模拟计算</a:t>
            </a:r>
            <a:endParaRPr lang="zh-CN" sz="2200" b="1" dirty="0">
              <a:latin typeface="微软雅黑" panose="020B0503020204020204" pitchFamily="34" charset="-122"/>
              <a:ea typeface="微软雅黑" panose="020B0503020204020204" pitchFamily="34" charset="-122"/>
              <a:sym typeface="Calibri" panose="020F0502020204030204" charset="0"/>
            </a:endParaRPr>
          </a:p>
          <a:p>
            <a:pPr>
              <a:buFont typeface="Arial" panose="02080604020202020204" pitchFamily="34" charset="0"/>
              <a:buNone/>
            </a:pPr>
            <a:endParaRPr lang="en-US" altLang="zh-CN" sz="2200" b="1" dirty="0">
              <a:latin typeface="微软雅黑" panose="020B0503020204020204" pitchFamily="34" charset="-122"/>
              <a:ea typeface="微软雅黑" panose="020B0503020204020204" pitchFamily="34" charset="-122"/>
              <a:sym typeface="Calibri" panose="020F0502020204030204" charset="0"/>
            </a:endParaRPr>
          </a:p>
          <a:p>
            <a:endParaRPr lang="zh-CN" altLang="en-US" sz="2200" b="1"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endParaRPr lang="zh-CN" altLang="en-US" sz="2200" b="1" dirty="0">
              <a:latin typeface="微软雅黑" panose="020B0503020204020204" pitchFamily="34" charset="-122"/>
              <a:ea typeface="微软雅黑" panose="020B0503020204020204" pitchFamily="34" charset="-122"/>
              <a:sym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2018</Words>
  <Application>WPS 演示</Application>
  <PresentationFormat>全屏显示(4:3)</PresentationFormat>
  <Paragraphs>369</Paragraphs>
  <Slides>32</Slides>
  <Notes>17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50" baseType="lpstr">
      <vt:lpstr>Arial</vt:lpstr>
      <vt:lpstr>宋体</vt:lpstr>
      <vt:lpstr>Wingdings</vt:lpstr>
      <vt:lpstr>Liberation Sans</vt:lpstr>
      <vt:lpstr>文泉驿微米黑</vt:lpstr>
      <vt:lpstr>Calibri</vt:lpstr>
      <vt:lpstr>微软雅黑</vt:lpstr>
      <vt:lpstr>Times New Roman</vt:lpstr>
      <vt:lpstr>黑体</vt:lpstr>
      <vt:lpstr>Cambria Math</vt:lpstr>
      <vt:lpstr>宋体</vt:lpstr>
      <vt:lpstr>思源宋体 CN</vt:lpstr>
      <vt:lpstr>Arial Unicode MS</vt:lpstr>
      <vt:lpstr>DejaVu Math TeX Gyre</vt:lpstr>
      <vt:lpstr>文泉驿正黑</vt:lpstr>
      <vt:lpstr>Office 主题</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朱铭浩</cp:lastModifiedBy>
  <cp:revision>63</cp:revision>
  <dcterms:created xsi:type="dcterms:W3CDTF">2022-06-06T07:57:16Z</dcterms:created>
  <dcterms:modified xsi:type="dcterms:W3CDTF">2022-06-06T07:57:16Z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ies>
</file>