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444" r:id="rId3"/>
    <p:sldId id="589" r:id="rId4"/>
    <p:sldId id="591" r:id="rId5"/>
    <p:sldId id="461" r:id="rId6"/>
    <p:sldId id="436" r:id="rId7"/>
    <p:sldId id="598" r:id="rId8"/>
    <p:sldId id="577" r:id="rId9"/>
    <p:sldId id="594" r:id="rId10"/>
    <p:sldId id="599" r:id="rId11"/>
    <p:sldId id="579" r:id="rId12"/>
    <p:sldId id="597" r:id="rId13"/>
    <p:sldId id="595" r:id="rId14"/>
    <p:sldId id="600" r:id="rId15"/>
    <p:sldId id="601" r:id="rId16"/>
    <p:sldId id="602" r:id="rId17"/>
    <p:sldId id="603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等线" panose="02010600030101010101" pitchFamily="2" charset="-122"/>
      <p:regular r:id="rId25"/>
      <p:bold r:id="rId26"/>
    </p:embeddedFont>
    <p:embeddedFont>
      <p:font typeface="黑体" panose="02010609060101010101" pitchFamily="49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</p:embeddedFont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898" y="67"/>
      </p:cViewPr>
      <p:guideLst>
        <p:guide orient="horz" pos="21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2021/4/9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859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0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70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15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27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6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19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84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092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4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10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2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09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12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4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CFBD0F6-DE4A-44BD-A56C-312C305E099B}" type="datetime1">
              <a:rPr lang="zh-CN" altLang="en-US" smtClean="0"/>
              <a:t>2021/4/9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09AFE06-038F-40FC-A67B-71F5473B654B}" type="datetime1">
              <a:rPr lang="zh-CN" altLang="en-US" smtClean="0"/>
              <a:t>2021/4/9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E21BDA-F13A-4468-8B93-DC7BA7C7DA28}" type="datetime1">
              <a:rPr lang="zh-CN" altLang="en-US" smtClean="0"/>
              <a:t>2021/4/9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D7A4912-CEF0-4010-B9FC-02E86A8AE832}" type="datetime1">
              <a:rPr lang="zh-CN" altLang="en-US" smtClean="0"/>
              <a:t>2021/4/9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11EB06-3C34-4C53-8306-8BF825754F38}" type="datetime1">
              <a:rPr lang="zh-CN" altLang="en-US" smtClean="0"/>
              <a:t>2021/4/9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F75774-2605-4309-8924-AF33E6106153}" type="datetime1">
              <a:rPr lang="zh-CN" altLang="en-US" smtClean="0"/>
              <a:t>2021/4/9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F7DAFD5-0A3C-452B-968A-5E292B871356}" type="datetime1">
              <a:rPr lang="zh-CN" altLang="en-US" smtClean="0"/>
              <a:t>2021/4/9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345979-FD8E-4D00-AB13-597036F59EE8}" type="datetime1">
              <a:rPr lang="zh-CN" altLang="en-US" smtClean="0"/>
              <a:t>2021/4/9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1FCA5C1-1899-4F05-AF33-5953C1027884}" type="datetime1">
              <a:rPr lang="zh-CN" altLang="en-US" smtClean="0"/>
              <a:t>2021/4/9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71B3B91-52C8-4949-8CB9-04F0E4CC6E05}" type="datetime1">
              <a:rPr lang="zh-CN" altLang="en-US" smtClean="0"/>
              <a:t>2021/4/9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FF3CAD-3198-4E33-B980-A831F5FC731E}" type="datetime1">
              <a:rPr lang="zh-CN" altLang="en-US" smtClean="0"/>
              <a:t>2021/4/9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698A453-3F3F-4BC8-BB4A-E3BD0AFB2DB7}" type="datetime1">
              <a:rPr lang="zh-CN" altLang="en-US" smtClean="0"/>
              <a:t>2021/4/9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anose="02010600030101010101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2.png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12.png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8.wmf"/><Relationship Id="rId2" Type="http://schemas.openxmlformats.org/officeDocument/2006/relationships/notesSlide" Target="../notesSlides/notesSlide5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spect="1"/>
          </p:cNvSpPr>
          <p:nvPr/>
        </p:nvSpPr>
        <p:spPr>
          <a:xfrm>
            <a:off x="0" y="2060575"/>
            <a:ext cx="9144000" cy="2160480"/>
          </a:xfrm>
          <a:prstGeom prst="rect">
            <a:avLst/>
          </a:prstGeom>
          <a:solidFill>
            <a:srgbClr val="E8E7E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rPr>
              <a:t>毕业设计中期检查报告</a:t>
            </a:r>
            <a:endParaRPr lang="en-US" altLang="zh-CN" sz="4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Arial" panose="020B0604020202020204" pitchFamily="34" charset="0"/>
              </a:rPr>
              <a:t>带电粒子在不同材料下的屏蔽模拟分析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0045" y="4797425"/>
            <a:ext cx="3456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答辩人：李岳松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1711301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E43367-AC72-4339-948A-330A6250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155" y="630920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>
                <a:latin typeface="Times New Roman" panose="02020603050405020304" pitchFamily="18" charset="0"/>
              </a:rPr>
              <a:t>1</a:t>
            </a:fld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9B37D5F-BFD5-4963-9821-AADE5E4E174F}"/>
              </a:ext>
            </a:extLst>
          </p:cNvPr>
          <p:cNvSpPr txBox="1"/>
          <p:nvPr/>
        </p:nvSpPr>
        <p:spPr>
          <a:xfrm>
            <a:off x="323704" y="155687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阻止本领计算公式的验证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Geant4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仿真计算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4C8017-7F44-4A73-8637-67AD10EFCB96}"/>
              </a:ext>
            </a:extLst>
          </p:cNvPr>
          <p:cNvSpPr txBox="1"/>
          <p:nvPr/>
        </p:nvSpPr>
        <p:spPr>
          <a:xfrm>
            <a:off x="539719" y="2120750"/>
            <a:ext cx="4968346" cy="91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建模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建立一个厚度为微米量级的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薄板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，其余部分为真空，如右图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26B9EA-DD46-4B81-9C9B-08CF22D70C5A}"/>
              </a:ext>
            </a:extLst>
          </p:cNvPr>
          <p:cNvSpPr txBox="1"/>
          <p:nvPr/>
        </p:nvSpPr>
        <p:spPr>
          <a:xfrm>
            <a:off x="539721" y="3086770"/>
            <a:ext cx="5256364" cy="91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统计能量沉积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所返回的吸收剂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量来计算薄板内能量沉积，进而得到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F6A795-51E2-4209-9191-4165C92F6452}"/>
              </a:ext>
            </a:extLst>
          </p:cNvPr>
          <p:cNvSpPr txBox="1"/>
          <p:nvPr/>
        </p:nvSpPr>
        <p:spPr>
          <a:xfrm>
            <a:off x="539719" y="4052790"/>
            <a:ext cx="576040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改变参数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改变入射粒子能量与薄板材料，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记录不同参数下单位长度薄板的能量沉积       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FB9B57-DDED-4BD9-8207-0FA2E5865640}"/>
              </a:ext>
            </a:extLst>
          </p:cNvPr>
          <p:cNvSpPr txBox="1"/>
          <p:nvPr/>
        </p:nvSpPr>
        <p:spPr>
          <a:xfrm>
            <a:off x="539720" y="5015040"/>
            <a:ext cx="5184360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与理论值比较  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将模拟值        与理论值 </a:t>
            </a:r>
            <a:endParaRPr lang="en-US" altLang="zh-CN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               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比较 </a:t>
            </a:r>
            <a:endParaRPr lang="zh-CN" altLang="en-US" sz="20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E61F5B-E486-40FC-9F01-1D0D0191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6" r="24374" b="3593"/>
          <a:stretch>
            <a:fillRect/>
          </a:stretch>
        </p:blipFill>
        <p:spPr bwMode="auto">
          <a:xfrm>
            <a:off x="6453706" y="2381736"/>
            <a:ext cx="1858310" cy="203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D7AC493-7ED8-44B2-9102-95230FE33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92F8663-752C-4B11-B6DA-F69936F03D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448610"/>
              </p:ext>
            </p:extLst>
          </p:nvPr>
        </p:nvGraphicFramePr>
        <p:xfrm>
          <a:off x="4644005" y="3671434"/>
          <a:ext cx="864060" cy="295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780" imgH="177723" progId="Equation.DSMT4">
                  <p:embed/>
                </p:oleObj>
              </mc:Choice>
              <mc:Fallback>
                <p:oleObj name="Equation" r:id="rId4" imgW="507780" imgH="17772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5" y="3671434"/>
                        <a:ext cx="864060" cy="295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4FDD338-3B57-469C-9133-A20891517888}"/>
              </a:ext>
            </a:extLst>
          </p:cNvPr>
          <p:cNvSpPr txBox="1"/>
          <p:nvPr/>
        </p:nvSpPr>
        <p:spPr>
          <a:xfrm>
            <a:off x="6330006" y="4610926"/>
            <a:ext cx="230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Geant4</a:t>
            </a:r>
            <a:r>
              <a:rPr lang="zh-CN" altLang="zh-CN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中的薄板模型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9464E525-BE53-4097-8D2D-424117BD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F1D5DBD-33DB-4E16-8936-BA0D6066F0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925264"/>
              </p:ext>
            </p:extLst>
          </p:nvPr>
        </p:nvGraphicFramePr>
        <p:xfrm>
          <a:off x="5076035" y="4633684"/>
          <a:ext cx="864060" cy="295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780" imgH="177723" progId="Equation.DSMT4">
                  <p:embed/>
                </p:oleObj>
              </mc:Choice>
              <mc:Fallback>
                <p:oleObj name="Equation" r:id="rId6" imgW="507780" imgH="177723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92F8663-752C-4B11-B6DA-F69936F03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35" y="4633684"/>
                        <a:ext cx="864060" cy="295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58419C1A-A4C6-45B3-80EA-ECF47E877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565529"/>
              </p:ext>
            </p:extLst>
          </p:nvPr>
        </p:nvGraphicFramePr>
        <p:xfrm>
          <a:off x="3727395" y="5182475"/>
          <a:ext cx="864060" cy="295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07780" imgH="177723" progId="Equation.DSMT4">
                  <p:embed/>
                </p:oleObj>
              </mc:Choice>
              <mc:Fallback>
                <p:oleObj name="Equation" r:id="rId7" imgW="507780" imgH="177723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92F8663-752C-4B11-B6DA-F69936F03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395" y="5182475"/>
                        <a:ext cx="864060" cy="295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>
            <a:extLst>
              <a:ext uri="{FF2B5EF4-FFF2-40B4-BE49-F238E27FC236}">
                <a16:creationId xmlns:a16="http://schemas.microsoft.com/office/drawing/2014/main" id="{847C6AE8-3150-484A-BE07-A792509A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638D2BB2-1EB8-49B7-B668-97727B4DA3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503618"/>
              </p:ext>
            </p:extLst>
          </p:nvPr>
        </p:nvGraphicFramePr>
        <p:xfrm>
          <a:off x="899745" y="5624942"/>
          <a:ext cx="1423967" cy="31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753" imgH="177723" progId="Equation.DSMT4">
                  <p:embed/>
                </p:oleObj>
              </mc:Choice>
              <mc:Fallback>
                <p:oleObj name="Equation" r:id="rId8" imgW="799753" imgH="17772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45" y="5624942"/>
                        <a:ext cx="1423967" cy="3107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5404F3-03A4-4F2C-BE99-394B5DD3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/>
              <a:t>10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1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3FDC0A3-A4A3-4FFB-89CA-E1D383FA1D15}"/>
              </a:ext>
            </a:extLst>
          </p:cNvPr>
          <p:cNvSpPr txBox="1"/>
          <p:nvPr/>
        </p:nvSpPr>
        <p:spPr>
          <a:xfrm>
            <a:off x="323704" y="155687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阻止本领计算公式的验证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验证结果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CC61A7-B2E7-4B79-9ED5-0BBCEA84A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22" y="2708950"/>
            <a:ext cx="3495822" cy="29841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FDE71D-D4ED-44B3-8033-22F795F29F60}"/>
              </a:ext>
            </a:extLst>
          </p:cNvPr>
          <p:cNvSpPr txBox="1"/>
          <p:nvPr/>
        </p:nvSpPr>
        <p:spPr>
          <a:xfrm>
            <a:off x="148179" y="5649947"/>
            <a:ext cx="430473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入射粒子能量不同、屏蔽物质材料不同时单位质量物质的阻止本领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634C03-D726-4FCD-B4A2-9D6BB3C9B6D1}"/>
              </a:ext>
            </a:extLst>
          </p:cNvPr>
          <p:cNvGrpSpPr/>
          <p:nvPr/>
        </p:nvGrpSpPr>
        <p:grpSpPr>
          <a:xfrm>
            <a:off x="4191844" y="133383"/>
            <a:ext cx="4952156" cy="5550691"/>
            <a:chOff x="4191844" y="133383"/>
            <a:chExt cx="4952156" cy="555069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6C09B94-2DE6-4CAE-A1E5-63036A198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904" y="191619"/>
              <a:ext cx="2300161" cy="1822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6AC5B69-18D8-4632-A855-2051DB45F3AF}"/>
                </a:ext>
              </a:extLst>
            </p:cNvPr>
            <p:cNvSpPr txBox="1"/>
            <p:nvPr/>
          </p:nvSpPr>
          <p:spPr>
            <a:xfrm>
              <a:off x="5084970" y="635352"/>
              <a:ext cx="1616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D88096F-230D-4C09-87E9-D2B26079C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065" y="133383"/>
              <a:ext cx="2385895" cy="1881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8F25715-13F8-4BE6-A7D3-5224CBF4646D}"/>
                </a:ext>
              </a:extLst>
            </p:cNvPr>
            <p:cNvSpPr txBox="1"/>
            <p:nvPr/>
          </p:nvSpPr>
          <p:spPr>
            <a:xfrm>
              <a:off x="7495469" y="631082"/>
              <a:ext cx="1616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C34A97A-1200-481F-9A6E-213DCF265D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129" y="1861658"/>
              <a:ext cx="2486881" cy="1960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E99A463-97B1-4EC1-9D2E-38506AB872AB}"/>
                </a:ext>
              </a:extLst>
            </p:cNvPr>
            <p:cNvSpPr txBox="1"/>
            <p:nvPr/>
          </p:nvSpPr>
          <p:spPr>
            <a:xfrm>
              <a:off x="5084970" y="2356799"/>
              <a:ext cx="504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C158205-DE9C-4CC5-B7E1-D2A369469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831" y="1766425"/>
              <a:ext cx="2643169" cy="2060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1F544E-D038-497B-A1DF-F756592B5A09}"/>
                </a:ext>
              </a:extLst>
            </p:cNvPr>
            <p:cNvSpPr txBox="1"/>
            <p:nvPr/>
          </p:nvSpPr>
          <p:spPr>
            <a:xfrm>
              <a:off x="7495469" y="2358382"/>
              <a:ext cx="1616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5D55EFE-0882-4B04-8886-92CCDACA2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844" y="3624018"/>
              <a:ext cx="2613377" cy="2060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813E28C-9282-4CE9-B8B2-AC036ED671E6}"/>
                </a:ext>
              </a:extLst>
            </p:cNvPr>
            <p:cNvSpPr txBox="1"/>
            <p:nvPr/>
          </p:nvSpPr>
          <p:spPr>
            <a:xfrm>
              <a:off x="5080016" y="4127406"/>
              <a:ext cx="504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962856D-D2A9-46B1-8A13-C4FB203B8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250" y="3658145"/>
              <a:ext cx="2518560" cy="199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133A009-14D3-402E-934B-2398E34BDC0B}"/>
                </a:ext>
              </a:extLst>
            </p:cNvPr>
            <p:cNvSpPr txBox="1"/>
            <p:nvPr/>
          </p:nvSpPr>
          <p:spPr>
            <a:xfrm>
              <a:off x="7495469" y="4127406"/>
              <a:ext cx="504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D59F319-DA84-4F3A-AECB-7543918D8A16}"/>
              </a:ext>
            </a:extLst>
          </p:cNvPr>
          <p:cNvSpPr txBox="1"/>
          <p:nvPr/>
        </p:nvSpPr>
        <p:spPr>
          <a:xfrm>
            <a:off x="4572000" y="5649947"/>
            <a:ext cx="4539509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改变粒子入射能量、屏蔽物质种类，所得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模拟值与理论计算值的比较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0E01079-D190-4B4A-B520-00FB511FE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79" y="2183840"/>
            <a:ext cx="4703651" cy="372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30840E7-FF8C-488F-8E87-1F9028F5074D}"/>
              </a:ext>
            </a:extLst>
          </p:cNvPr>
          <p:cNvSpPr txBox="1"/>
          <p:nvPr/>
        </p:nvSpPr>
        <p:spPr>
          <a:xfrm>
            <a:off x="6124887" y="3246649"/>
            <a:ext cx="323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6AF25D-5238-48C0-9E99-B794E0BA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000" y="6207619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  <a:t>11</a:t>
            </a:fld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81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67916-9471-4671-B00B-D60618E83374}"/>
              </a:ext>
            </a:extLst>
          </p:cNvPr>
          <p:cNvSpPr txBox="1"/>
          <p:nvPr/>
        </p:nvSpPr>
        <p:spPr>
          <a:xfrm>
            <a:off x="332862" y="1569250"/>
            <a:ext cx="4375357" cy="876742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不同物质对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0.1GeV/c~1GeV/c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质子的屏蔽效果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4F5B45E-E296-460D-AD51-29ABABEF78D2}"/>
                  </a:ext>
                </a:extLst>
              </p:cNvPr>
              <p:cNvSpPr txBox="1"/>
              <p:nvPr/>
            </p:nvSpPr>
            <p:spPr>
              <a:xfrm>
                <a:off x="467715" y="2524796"/>
                <a:ext cx="4375357" cy="1715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单位质量物质的阻止本领：</a:t>
                </a:r>
                <a:r>
                  <a:rPr lang="zh-CN" altLang="en-US" sz="2000" dirty="0">
                    <a:solidFill>
                      <a:srgbClr val="836967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物质实际屏蔽效果：</a:t>
                </a:r>
                <a:r>
                  <a:rPr lang="zh-CN" altLang="en-US" sz="2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=</a:t>
                </a:r>
                <a:r>
                  <a:rPr lang="zh-CN" altLang="en-US" sz="2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4F5B45E-E296-460D-AD51-29ABABEF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5" y="2524796"/>
                <a:ext cx="4375357" cy="1715341"/>
              </a:xfrm>
              <a:prstGeom prst="rect">
                <a:avLst/>
              </a:prstGeom>
              <a:blipFill>
                <a:blip r:embed="rId3"/>
                <a:stretch>
                  <a:fillRect l="-1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5B5219A-AFF3-42CE-8C4F-3AE65034F816}"/>
              </a:ext>
            </a:extLst>
          </p:cNvPr>
          <p:cNvSpPr txBox="1"/>
          <p:nvPr/>
        </p:nvSpPr>
        <p:spPr>
          <a:xfrm>
            <a:off x="4572000" y="5910618"/>
            <a:ext cx="4680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入射粒子能量不同、屏蔽物质材料不同时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屏蔽物质的阻止本领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2F71F11-C0F7-4C13-9A5C-3B3402271988}"/>
                  </a:ext>
                </a:extLst>
              </p:cNvPr>
              <p:cNvSpPr txBox="1"/>
              <p:nvPr/>
            </p:nvSpPr>
            <p:spPr>
              <a:xfrm>
                <a:off x="107690" y="4724871"/>
                <a:ext cx="5292801" cy="694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p>
                        <m:sSup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num>
                            <m:den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2F71F11-C0F7-4C13-9A5C-3B3402271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0" y="4724871"/>
                <a:ext cx="5292801" cy="694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CB2590D-8228-414D-99A1-0017993F8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781" y="332785"/>
            <a:ext cx="3629412" cy="27712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1C1885B-CCBF-4F6F-9611-D55ADEF79F39}"/>
              </a:ext>
            </a:extLst>
          </p:cNvPr>
          <p:cNvSpPr txBox="1"/>
          <p:nvPr/>
        </p:nvSpPr>
        <p:spPr>
          <a:xfrm>
            <a:off x="4574002" y="2937575"/>
            <a:ext cx="4680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入射粒子能量不同、屏蔽物质材料不同时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单位质量屏蔽物质的阻止本领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3109121-DE83-40C0-8373-C473F4CB1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561" y="3370542"/>
            <a:ext cx="3629413" cy="277122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368797-43C0-4923-BD1F-08FAD6BC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2267" y="625127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  <a:t>12</a:t>
            </a:fld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93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67916-9471-4671-B00B-D60618E83374}"/>
              </a:ext>
            </a:extLst>
          </p:cNvPr>
          <p:cNvSpPr txBox="1"/>
          <p:nvPr/>
        </p:nvSpPr>
        <p:spPr>
          <a:xfrm>
            <a:off x="332862" y="1569250"/>
            <a:ext cx="4375357" cy="8516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不同物质对中高能质子的屏蔽效果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粒子射程模拟计算</a:t>
            </a:r>
          </a:p>
          <a:p>
            <a:pPr marL="0" indent="0">
              <a:buNone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422EB6-26A0-4159-B7E9-E068F6CE4DDF}"/>
              </a:ext>
            </a:extLst>
          </p:cNvPr>
          <p:cNvGrpSpPr/>
          <p:nvPr/>
        </p:nvGrpSpPr>
        <p:grpSpPr>
          <a:xfrm>
            <a:off x="539720" y="2668114"/>
            <a:ext cx="3264574" cy="3537914"/>
            <a:chOff x="5315876" y="1041452"/>
            <a:chExt cx="3264574" cy="3537914"/>
          </a:xfrm>
        </p:grpSpPr>
        <p:sp>
          <p:nvSpPr>
            <p:cNvPr id="10" name="流程图: 过程 9">
              <a:extLst>
                <a:ext uri="{FF2B5EF4-FFF2-40B4-BE49-F238E27FC236}">
                  <a16:creationId xmlns:a16="http://schemas.microsoft.com/office/drawing/2014/main" id="{123F32A2-CB83-465D-A23F-304D5CB708AA}"/>
                </a:ext>
              </a:extLst>
            </p:cNvPr>
            <p:cNvSpPr/>
            <p:nvPr/>
          </p:nvSpPr>
          <p:spPr>
            <a:xfrm>
              <a:off x="5724080" y="1041452"/>
              <a:ext cx="2448170" cy="646331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输入粒子入射能量、屏蔽物质种类等参量</a:t>
              </a:r>
            </a:p>
          </p:txBody>
        </p:sp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8F6A12BB-E548-4689-952E-46E91EA5D1C8}"/>
                </a:ext>
              </a:extLst>
            </p:cNvPr>
            <p:cNvSpPr/>
            <p:nvPr/>
          </p:nvSpPr>
          <p:spPr>
            <a:xfrm>
              <a:off x="5544067" y="1976329"/>
              <a:ext cx="2808195" cy="646331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将屏蔽物质延粒子入射方向划分为</a:t>
              </a:r>
              <a:r>
                <a:rPr lang="en-US" altLang="zh-CN" dirty="0">
                  <a:solidFill>
                    <a:schemeClr val="tx1"/>
                  </a:solidFill>
                </a:rPr>
                <a:t>N</a:t>
              </a:r>
              <a:r>
                <a:rPr lang="zh-CN" altLang="en-US" dirty="0">
                  <a:solidFill>
                    <a:schemeClr val="tx1"/>
                  </a:solidFill>
                </a:rPr>
                <a:t>层，每层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l-GR" altLang="zh-CN" dirty="0">
                  <a:solidFill>
                    <a:schemeClr val="tx1"/>
                  </a:solidFill>
                </a:rPr>
                <a:t>μ</a:t>
              </a:r>
              <a:r>
                <a:rPr lang="en-US" altLang="zh-CN" dirty="0">
                  <a:solidFill>
                    <a:schemeClr val="tx1"/>
                  </a:solidFill>
                </a:rPr>
                <a:t>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3E7E4071-5C73-4BD9-9F0F-09BE38176264}"/>
                </a:ext>
              </a:extLst>
            </p:cNvPr>
            <p:cNvSpPr/>
            <p:nvPr/>
          </p:nvSpPr>
          <p:spPr>
            <a:xfrm>
              <a:off x="5315877" y="2911206"/>
              <a:ext cx="3264573" cy="646331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将粒子穿过上一层物质后的能量作为下一层物质的入射能量</a:t>
              </a:r>
            </a:p>
          </p:txBody>
        </p: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91EE6300-812F-4CA8-A9F2-16E35FF0A6EB}"/>
                </a:ext>
              </a:extLst>
            </p:cNvPr>
            <p:cNvSpPr/>
            <p:nvPr/>
          </p:nvSpPr>
          <p:spPr>
            <a:xfrm>
              <a:off x="5315876" y="3933035"/>
              <a:ext cx="3264573" cy="646331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粒子穿过某一层能量达到阈值时，计算停止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1EDB67A-C948-46F3-B724-8F0E903682FD}"/>
                </a:ext>
              </a:extLst>
            </p:cNvPr>
            <p:cNvCxnSpPr>
              <a:cxnSpLocks/>
            </p:cNvCxnSpPr>
            <p:nvPr/>
          </p:nvCxnSpPr>
          <p:spPr>
            <a:xfrm>
              <a:off x="7020170" y="1734141"/>
              <a:ext cx="0" cy="204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1D93305-1E56-40CB-8CBA-E0248C770A45}"/>
                </a:ext>
              </a:extLst>
            </p:cNvPr>
            <p:cNvCxnSpPr>
              <a:cxnSpLocks/>
            </p:cNvCxnSpPr>
            <p:nvPr/>
          </p:nvCxnSpPr>
          <p:spPr>
            <a:xfrm>
              <a:off x="7003270" y="2663696"/>
              <a:ext cx="0" cy="204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F4E23C8-13AE-47E9-9DBD-59F1E4A8AEE8}"/>
                </a:ext>
              </a:extLst>
            </p:cNvPr>
            <p:cNvCxnSpPr>
              <a:cxnSpLocks/>
            </p:cNvCxnSpPr>
            <p:nvPr/>
          </p:nvCxnSpPr>
          <p:spPr>
            <a:xfrm>
              <a:off x="6990280" y="3645015"/>
              <a:ext cx="0" cy="204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图片 22" descr="图示&#10;&#10;描述已自动生成">
            <a:extLst>
              <a:ext uri="{FF2B5EF4-FFF2-40B4-BE49-F238E27FC236}">
                <a16:creationId xmlns:a16="http://schemas.microsoft.com/office/drawing/2014/main" id="{A580C09A-6771-4C8F-94AF-5523D4B2E0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5"/>
          <a:stretch/>
        </p:blipFill>
        <p:spPr>
          <a:xfrm>
            <a:off x="5104263" y="4453798"/>
            <a:ext cx="3264557" cy="204502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2A8D17B-3002-4D3F-A3D0-0C426C47F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76" y="783574"/>
            <a:ext cx="3882732" cy="294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A827503-7302-4FAC-AB53-69FD8B9C1974}"/>
              </a:ext>
            </a:extLst>
          </p:cNvPr>
          <p:cNvSpPr txBox="1"/>
          <p:nvPr/>
        </p:nvSpPr>
        <p:spPr>
          <a:xfrm>
            <a:off x="4463674" y="3729173"/>
            <a:ext cx="4680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入射粒子能量不同、屏蔽物质材料不同时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粒子在物质中的射程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4D20B8-2C7B-41B1-BE19-85338479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3837" y="6206028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  <a:t>13</a:t>
            </a:fld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3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67916-9471-4671-B00B-D60618E83374}"/>
              </a:ext>
            </a:extLst>
          </p:cNvPr>
          <p:cNvSpPr txBox="1"/>
          <p:nvPr/>
        </p:nvSpPr>
        <p:spPr>
          <a:xfrm>
            <a:off x="332862" y="1569250"/>
            <a:ext cx="7335353" cy="8516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不同物质对中高能质子的屏蔽效果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粒子射程模拟计算</a:t>
            </a:r>
          </a:p>
          <a:p>
            <a:pPr marL="0" indent="0">
              <a:buNone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01BFAB-EA21-4551-8F02-A578EEDF1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38466"/>
              </p:ext>
            </p:extLst>
          </p:nvPr>
        </p:nvGraphicFramePr>
        <p:xfrm>
          <a:off x="959888" y="2132910"/>
          <a:ext cx="6696467" cy="32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1205857700"/>
                    </a:ext>
                  </a:extLst>
                </a:gridCol>
                <a:gridCol w="834792">
                  <a:extLst>
                    <a:ext uri="{9D8B030D-6E8A-4147-A177-3AD203B41FA5}">
                      <a16:colId xmlns:a16="http://schemas.microsoft.com/office/drawing/2014/main" val="2650657356"/>
                    </a:ext>
                  </a:extLst>
                </a:gridCol>
                <a:gridCol w="941919">
                  <a:extLst>
                    <a:ext uri="{9D8B030D-6E8A-4147-A177-3AD203B41FA5}">
                      <a16:colId xmlns:a16="http://schemas.microsoft.com/office/drawing/2014/main" val="2299376223"/>
                    </a:ext>
                  </a:extLst>
                </a:gridCol>
                <a:gridCol w="941919">
                  <a:extLst>
                    <a:ext uri="{9D8B030D-6E8A-4147-A177-3AD203B41FA5}">
                      <a16:colId xmlns:a16="http://schemas.microsoft.com/office/drawing/2014/main" val="1376180016"/>
                    </a:ext>
                  </a:extLst>
                </a:gridCol>
                <a:gridCol w="941919">
                  <a:extLst>
                    <a:ext uri="{9D8B030D-6E8A-4147-A177-3AD203B41FA5}">
                      <a16:colId xmlns:a16="http://schemas.microsoft.com/office/drawing/2014/main" val="1213473342"/>
                    </a:ext>
                  </a:extLst>
                </a:gridCol>
                <a:gridCol w="941919">
                  <a:extLst>
                    <a:ext uri="{9D8B030D-6E8A-4147-A177-3AD203B41FA5}">
                      <a16:colId xmlns:a16="http://schemas.microsoft.com/office/drawing/2014/main" val="3290862426"/>
                    </a:ext>
                  </a:extLst>
                </a:gridCol>
                <a:gridCol w="941919">
                  <a:extLst>
                    <a:ext uri="{9D8B030D-6E8A-4147-A177-3AD203B41FA5}">
                      <a16:colId xmlns:a16="http://schemas.microsoft.com/office/drawing/2014/main" val="1719890088"/>
                    </a:ext>
                  </a:extLst>
                </a:gridCol>
              </a:tblGrid>
              <a:tr h="776729">
                <a:tc>
                  <a:txBody>
                    <a:bodyPr/>
                    <a:lstStyle/>
                    <a:p>
                      <a:pPr marR="3810" indent="127000" algn="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    </a:t>
                      </a:r>
                      <a:r>
                        <a:rPr lang="zh-CN" sz="1000" kern="100" dirty="0">
                          <a:effectLst/>
                        </a:rPr>
                        <a:t>入射能量</a:t>
                      </a:r>
                      <a:r>
                        <a:rPr lang="en-US" sz="1000" kern="100" dirty="0">
                          <a:effectLst/>
                        </a:rPr>
                        <a:t>/MeV</a:t>
                      </a:r>
                      <a:endParaRPr lang="zh-CN" sz="1200" kern="100" dirty="0">
                        <a:effectLst/>
                      </a:endParaRPr>
                    </a:p>
                    <a:p>
                      <a:pPr marR="358140"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物质种类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58140"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 100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58140"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200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58140"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300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58140"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400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9060687"/>
                  </a:ext>
                </a:extLst>
              </a:tr>
              <a:tr h="342678">
                <a:tc rowSpan="3">
                  <a:txBody>
                    <a:bodyPr/>
                    <a:lstStyle/>
                    <a:p>
                      <a:pPr marR="358140"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Geant4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0.016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43.60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145.50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286.00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461.00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1268552"/>
                  </a:ext>
                </a:extLst>
              </a:tr>
              <a:tr h="2356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自编程序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125"/>
                        </a:spcBef>
                        <a:spcAft>
                          <a:spcPts val="125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0.015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43.19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145.30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287.85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460.17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1531821"/>
                  </a:ext>
                </a:extLst>
              </a:tr>
              <a:tr h="2356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二者差别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6.25%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0.92%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0.13%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0.65%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0.18%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4328572"/>
                  </a:ext>
                </a:extLst>
              </a:tr>
              <a:tr h="342678">
                <a:tc rowSpan="3">
                  <a:txBody>
                    <a:bodyPr/>
                    <a:lstStyle/>
                    <a:p>
                      <a:pPr marR="358140"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 Fe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Geant4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0.008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14.60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48.70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95.50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149.20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127022"/>
                  </a:ext>
                </a:extLst>
              </a:tr>
              <a:tr h="2356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自编程序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0.009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14.48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47.82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93.93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149.31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615452"/>
                  </a:ext>
                </a:extLst>
              </a:tr>
              <a:tr h="2356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二者差别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12.5%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0.82%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1.81%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1.64%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0.06%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042236"/>
                  </a:ext>
                </a:extLst>
              </a:tr>
              <a:tr h="342678">
                <a:tc rowSpan="3">
                  <a:txBody>
                    <a:bodyPr/>
                    <a:lstStyle/>
                    <a:p>
                      <a:pPr marR="358140"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 W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Geant4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0.011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8.36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26.50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51.40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81.60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164647"/>
                  </a:ext>
                </a:extLst>
              </a:tr>
              <a:tr h="2570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自编程序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0.023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effectLst/>
                        </a:rPr>
                        <a:t>8.15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>
                          <a:effectLst/>
                        </a:rPr>
                        <a:t>26.37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51.33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81.13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5560055"/>
                  </a:ext>
                </a:extLst>
              </a:tr>
              <a:tr h="2356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二者差别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52.2%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2.57%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0.51%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>
                          <a:effectLst/>
                        </a:rPr>
                        <a:t>0.14%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0.58%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566616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895A305-85FE-44F6-949E-2E5C988F4741}"/>
              </a:ext>
            </a:extLst>
          </p:cNvPr>
          <p:cNvSpPr txBox="1"/>
          <p:nvPr/>
        </p:nvSpPr>
        <p:spPr>
          <a:xfrm>
            <a:off x="827740" y="5613404"/>
            <a:ext cx="6696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自编程序计算结果与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Geant4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仿真结果在粒子初始能量分别为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400 MeV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时符合得很好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5B3B90-0743-4E0F-8902-12788609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155" y="6138727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  <a:t>14</a:t>
            </a:fld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8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67916-9471-4671-B00B-D60618E83374}"/>
              </a:ext>
            </a:extLst>
          </p:cNvPr>
          <p:cNvSpPr txBox="1"/>
          <p:nvPr/>
        </p:nvSpPr>
        <p:spPr>
          <a:xfrm>
            <a:off x="332862" y="1569250"/>
            <a:ext cx="4599163" cy="633947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后期拟完成的研究工作及进度安排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D9C47F7-0E70-41E1-B7FB-343CD8ACC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8F695D92-BE44-4C65-8030-FB87ED3C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BB6FC31-C937-49AC-8FC2-DA18E0D88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85950"/>
              </p:ext>
            </p:extLst>
          </p:nvPr>
        </p:nvGraphicFramePr>
        <p:xfrm>
          <a:off x="1043756" y="2492944"/>
          <a:ext cx="6984484" cy="278058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030199">
                  <a:extLst>
                    <a:ext uri="{9D8B030D-6E8A-4147-A177-3AD203B41FA5}">
                      <a16:colId xmlns:a16="http://schemas.microsoft.com/office/drawing/2014/main" val="3023868991"/>
                    </a:ext>
                  </a:extLst>
                </a:gridCol>
                <a:gridCol w="3954285">
                  <a:extLst>
                    <a:ext uri="{9D8B030D-6E8A-4147-A177-3AD203B41FA5}">
                      <a16:colId xmlns:a16="http://schemas.microsoft.com/office/drawing/2014/main" val="1395112024"/>
                    </a:ext>
                  </a:extLst>
                </a:gridCol>
              </a:tblGrid>
              <a:tr h="261303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时间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进度安排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539716"/>
                  </a:ext>
                </a:extLst>
              </a:tr>
              <a:tr h="1237418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4</a:t>
                      </a:r>
                      <a:r>
                        <a:rPr lang="zh-CN" sz="2000" kern="1200" dirty="0">
                          <a:effectLst/>
                        </a:rPr>
                        <a:t>月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dirty="0">
                          <a:effectLst/>
                        </a:rPr>
                        <a:t>电子的屏蔽计算</a:t>
                      </a:r>
                    </a:p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   </a:t>
                      </a:r>
                      <a:r>
                        <a:rPr lang="zh-CN" sz="2000" dirty="0">
                          <a:effectLst/>
                        </a:rPr>
                        <a:t>粒子的屏蔽计算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8427662"/>
                  </a:ext>
                </a:extLst>
              </a:tr>
              <a:tr h="1237418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5</a:t>
                      </a:r>
                      <a:r>
                        <a:rPr lang="zh-CN" sz="2000" kern="1200" dirty="0">
                          <a:effectLst/>
                        </a:rPr>
                        <a:t>月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dirty="0">
                          <a:effectLst/>
                        </a:rPr>
                        <a:t>其他能量区间质子的屏蔽计算</a:t>
                      </a:r>
                    </a:p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撰写毕业论文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5062180"/>
                  </a:ext>
                </a:extLst>
              </a:tr>
            </a:tbl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220CA5-25AE-4D60-A041-9AB148858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11179"/>
              </p:ext>
            </p:extLst>
          </p:nvPr>
        </p:nvGraphicFramePr>
        <p:xfrm>
          <a:off x="5089370" y="3512435"/>
          <a:ext cx="344440" cy="308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334" imgH="139639" progId="Equation.DSMT4">
                  <p:embed/>
                </p:oleObj>
              </mc:Choice>
              <mc:Fallback>
                <p:oleObj name="Equation" r:id="rId3" imgW="152334" imgH="13963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370" y="3512435"/>
                        <a:ext cx="344440" cy="308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15F12-D4FE-4F25-9906-108E74B7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155" y="623719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  <a:t>15</a:t>
            </a:fld>
            <a:endParaRPr lang="zh-CN" altLang="en-US" sz="18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1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67916-9471-4671-B00B-D60618E83374}"/>
              </a:ext>
            </a:extLst>
          </p:cNvPr>
          <p:cNvSpPr txBox="1"/>
          <p:nvPr/>
        </p:nvSpPr>
        <p:spPr>
          <a:xfrm>
            <a:off x="323704" y="1483151"/>
            <a:ext cx="8568596" cy="396198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存在的问题与困难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）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复杂屏蔽材料的选取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如何把当前研究热门：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陶瓷材料、合金、聚合物等物质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也纳入最优屏蔽层的标准中。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2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）</a:t>
            </a:r>
            <a:r>
              <a:rPr lang="zh-CN" altLang="en-US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自编程序在低能区的误差</a:t>
            </a:r>
            <a:endParaRPr lang="en-US" alt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     自编程序计算结果与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仿真结果在粒子入射能量为 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时差别较大，尤其当屏蔽物质为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时，差别十分明显，对于其中的原因我们目前还不清楚。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latin typeface="+mn-ea"/>
              <a:sym typeface="Calibri" panose="020F050202020403020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D9C47F7-0E70-41E1-B7FB-343CD8ACC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8F695D92-BE44-4C65-8030-FB87ED3C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1C94B9-D2BA-4BCC-9893-54154E16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5908" y="6101689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  <a:t>16</a:t>
            </a:fld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7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EAC14-D372-4C4D-825E-1DF8A946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谢谢观看！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CC39FC-7EF3-4D2F-92E9-9849AE67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4155" y="623719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  <a:t>17</a:t>
            </a:fld>
            <a:endParaRPr lang="zh-CN" altLang="en-US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90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5785" y="2924965"/>
            <a:ext cx="1584110" cy="707886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671939" y="1844890"/>
            <a:ext cx="4824335" cy="41762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课题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主要研究成果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遇到的困难及解决措施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  <a:t>2</a:t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  <a:t>3</a:t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B68EEEE-D026-494C-8718-87F3FD548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25" y="19168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43E47C-C202-4E2A-B1EF-28170714682A}"/>
                  </a:ext>
                </a:extLst>
              </p:cNvPr>
              <p:cNvSpPr txBox="1"/>
              <p:nvPr/>
            </p:nvSpPr>
            <p:spPr>
              <a:xfrm>
                <a:off x="653094" y="2170938"/>
                <a:ext cx="18001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𝛽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射线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43E47C-C202-4E2A-B1EF-281707146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94" y="2170938"/>
                <a:ext cx="1800125" cy="523220"/>
              </a:xfrm>
              <a:prstGeom prst="rect">
                <a:avLst/>
              </a:prstGeom>
              <a:blipFill>
                <a:blip r:embed="rId3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C531EA-98F7-479C-B187-06DAC503BD21}"/>
              </a:ext>
            </a:extLst>
          </p:cNvPr>
          <p:cNvCxnSpPr>
            <a:cxnSpLocks/>
          </p:cNvCxnSpPr>
          <p:nvPr/>
        </p:nvCxnSpPr>
        <p:spPr>
          <a:xfrm>
            <a:off x="1952318" y="2432548"/>
            <a:ext cx="648045" cy="1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EC58922-5751-4258-A5E4-629EE0C8112F}"/>
              </a:ext>
            </a:extLst>
          </p:cNvPr>
          <p:cNvSpPr txBox="1"/>
          <p:nvPr/>
        </p:nvSpPr>
        <p:spPr>
          <a:xfrm>
            <a:off x="2771875" y="2170938"/>
            <a:ext cx="518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能量沉积于皮肤组织，使其受到损伤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9D009F-64FA-42BD-9032-08FCB58C91A5}"/>
                  </a:ext>
                </a:extLst>
              </p:cNvPr>
              <p:cNvSpPr txBox="1"/>
              <p:nvPr/>
            </p:nvSpPr>
            <p:spPr>
              <a:xfrm>
                <a:off x="656604" y="3027845"/>
                <a:ext cx="1440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射线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9D009F-64FA-42BD-9032-08FCB58C9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04" y="3027845"/>
                <a:ext cx="1440100" cy="523220"/>
              </a:xfrm>
              <a:prstGeom prst="rect">
                <a:avLst/>
              </a:prstGeom>
              <a:blipFill>
                <a:blip r:embed="rId4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2CA3048-F6ED-47C0-A053-21D5AC369EFF}"/>
              </a:ext>
            </a:extLst>
          </p:cNvPr>
          <p:cNvCxnSpPr>
            <a:cxnSpLocks/>
          </p:cNvCxnSpPr>
          <p:nvPr/>
        </p:nvCxnSpPr>
        <p:spPr>
          <a:xfrm>
            <a:off x="1952319" y="3268520"/>
            <a:ext cx="648045" cy="1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230950A-68D6-48B6-9631-CE06E4F28674}"/>
              </a:ext>
            </a:extLst>
          </p:cNvPr>
          <p:cNvSpPr txBox="1"/>
          <p:nvPr/>
        </p:nvSpPr>
        <p:spPr>
          <a:xfrm>
            <a:off x="2771875" y="2988028"/>
            <a:ext cx="518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内照射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，内脏受到损伤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图片 22" descr="图片包含 游戏机, 画, 标志&#10;&#10;描述已自动生成">
            <a:extLst>
              <a:ext uri="{FF2B5EF4-FFF2-40B4-BE49-F238E27FC236}">
                <a16:creationId xmlns:a16="http://schemas.microsoft.com/office/drawing/2014/main" id="{9210C521-A094-46D9-88A1-1B89F97799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37" y="2946849"/>
            <a:ext cx="1472595" cy="1293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45A0977-701E-4960-B82D-EBA61D15F47D}"/>
                  </a:ext>
                </a:extLst>
              </p:cNvPr>
              <p:cNvSpPr txBox="1"/>
              <p:nvPr/>
            </p:nvSpPr>
            <p:spPr>
              <a:xfrm>
                <a:off x="656604" y="3895671"/>
                <a:ext cx="14401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l-GR" sz="320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𝛾</m:t>
                    </m:r>
                  </m:oMath>
                </a14:m>
                <a:r>
                  <a:rPr lang="en-US" altLang="zh-CN" sz="32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射线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45A0977-701E-4960-B82D-EBA61D15F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04" y="3895671"/>
                <a:ext cx="1440100" cy="584775"/>
              </a:xfrm>
              <a:prstGeom prst="rect">
                <a:avLst/>
              </a:prstGeom>
              <a:blipFill>
                <a:blip r:embed="rId6"/>
                <a:stretch>
                  <a:fillRect t="-8333" b="-19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080D935-42CC-42AD-91BE-ACF8F8AA2D2E}"/>
              </a:ext>
            </a:extLst>
          </p:cNvPr>
          <p:cNvCxnSpPr>
            <a:cxnSpLocks/>
          </p:cNvCxnSpPr>
          <p:nvPr/>
        </p:nvCxnSpPr>
        <p:spPr>
          <a:xfrm>
            <a:off x="1958054" y="4188058"/>
            <a:ext cx="642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F0348AA-1FFC-45F6-9578-AC0EC3EA7F03}"/>
              </a:ext>
            </a:extLst>
          </p:cNvPr>
          <p:cNvSpPr txBox="1"/>
          <p:nvPr/>
        </p:nvSpPr>
        <p:spPr>
          <a:xfrm>
            <a:off x="609979" y="4825052"/>
            <a:ext cx="266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高能宇宙射线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B613BE-FBAA-4EC6-B9D4-978549CD2F64}"/>
              </a:ext>
            </a:extLst>
          </p:cNvPr>
          <p:cNvCxnSpPr>
            <a:cxnSpLocks/>
          </p:cNvCxnSpPr>
          <p:nvPr/>
        </p:nvCxnSpPr>
        <p:spPr>
          <a:xfrm>
            <a:off x="3059895" y="5086662"/>
            <a:ext cx="642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398FBFB-EEC9-4D16-9D33-D5888DE4EA02}"/>
              </a:ext>
            </a:extLst>
          </p:cNvPr>
          <p:cNvSpPr txBox="1"/>
          <p:nvPr/>
        </p:nvSpPr>
        <p:spPr>
          <a:xfrm>
            <a:off x="3866120" y="476930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诱发航天器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产生永久性故障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或暂时性损伤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B7FBE5-1E3A-467B-96DF-8F4A3FB9FB59}"/>
              </a:ext>
            </a:extLst>
          </p:cNvPr>
          <p:cNvSpPr txBox="1"/>
          <p:nvPr/>
        </p:nvSpPr>
        <p:spPr>
          <a:xfrm>
            <a:off x="2714589" y="918703"/>
            <a:ext cx="493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辐射可能损害人体与仪器设备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D86270-3F8E-4EE8-9821-3DE078AC22D9}"/>
              </a:ext>
            </a:extLst>
          </p:cNvPr>
          <p:cNvSpPr txBox="1"/>
          <p:nvPr/>
        </p:nvSpPr>
        <p:spPr>
          <a:xfrm>
            <a:off x="2799476" y="3904500"/>
            <a:ext cx="446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高能量光子伤害人体，损害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72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6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F94F0C-09A0-4DFC-AB99-60F189EE1698}"/>
              </a:ext>
            </a:extLst>
          </p:cNvPr>
          <p:cNvSpPr txBox="1"/>
          <p:nvPr/>
        </p:nvSpPr>
        <p:spPr>
          <a:xfrm>
            <a:off x="755735" y="2060905"/>
            <a:ext cx="7200500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本课题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旨在研究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带电粒子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的能量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在物质中的衰减规律，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从而计算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带电粒子的射程、能量沉积等物理过程，进而得到对人体、仪器设备等屏蔽效果最佳的若干种方案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571259-8A06-4678-8BE1-EEDB0580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145" y="609318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fld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53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6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  <a:t>5</a:t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E89A48-7C0D-4008-BF33-4CE304C6EB16}"/>
              </a:ext>
            </a:extLst>
          </p:cNvPr>
          <p:cNvSpPr txBox="1"/>
          <p:nvPr/>
        </p:nvSpPr>
        <p:spPr>
          <a:xfrm>
            <a:off x="323705" y="1583427"/>
            <a:ext cx="3816265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蒙特卡洛程序包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Geant4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可以用来模拟多种粒子与物质的相互作用。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仿照真实的物理实验场景，通过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各种物理反应过程截面的蒙特卡罗抽样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来模拟真实的物理过程。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B38041-E678-4CC6-A47C-BF4579644B48}"/>
              </a:ext>
            </a:extLst>
          </p:cNvPr>
          <p:cNvPicPr/>
          <p:nvPr/>
        </p:nvPicPr>
        <p:blipFill rotWithShape="1">
          <a:blip r:embed="rId2"/>
          <a:srcRect r="827"/>
          <a:stretch/>
        </p:blipFill>
        <p:spPr bwMode="auto">
          <a:xfrm>
            <a:off x="4788015" y="817368"/>
            <a:ext cx="3528245" cy="482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18BD0C-0BF7-4849-81B5-1A7F7388FA82}"/>
              </a:ext>
            </a:extLst>
          </p:cNvPr>
          <p:cNvSpPr txBox="1"/>
          <p:nvPr/>
        </p:nvSpPr>
        <p:spPr>
          <a:xfrm>
            <a:off x="4788015" y="5855966"/>
            <a:ext cx="388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Geant4</a:t>
            </a:r>
            <a:r>
              <a:rPr lang="zh-CN" altLang="zh-CN" dirty="0"/>
              <a:t>中运行一个案例的流程图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7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  <a:t>6</a:t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B9ADF3-3306-4894-81AE-778DE443EAAE}"/>
              </a:ext>
            </a:extLst>
          </p:cNvPr>
          <p:cNvSpPr txBox="1"/>
          <p:nvPr/>
        </p:nvSpPr>
        <p:spPr>
          <a:xfrm>
            <a:off x="1331775" y="2060905"/>
            <a:ext cx="72539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最优屏蔽层理论研究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单位质量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阻止本领计算公式的验证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不同物质对中高能质子的屏蔽效果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67916-9471-4671-B00B-D60618E83374}"/>
              </a:ext>
            </a:extLst>
          </p:cNvPr>
          <p:cNvSpPr txBox="1"/>
          <p:nvPr/>
        </p:nvSpPr>
        <p:spPr>
          <a:xfrm>
            <a:off x="332862" y="1569250"/>
            <a:ext cx="4375357" cy="8516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最优屏蔽层理论研究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0" indent="0">
              <a:buNone/>
            </a:pPr>
            <a:endParaRPr lang="en-US" altLang="zh-CN" sz="7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）厚度最小</a:t>
            </a:r>
          </a:p>
          <a:p>
            <a:pPr marL="0" indent="0"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C7A4C35-603E-4C5C-BE98-C8E0849DA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944467"/>
              </p:ext>
            </p:extLst>
          </p:nvPr>
        </p:nvGraphicFramePr>
        <p:xfrm>
          <a:off x="5460027" y="3646740"/>
          <a:ext cx="2178118" cy="78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900" imgH="393700" progId="Equation.DSMT4">
                  <p:embed/>
                </p:oleObj>
              </mc:Choice>
              <mc:Fallback>
                <p:oleObj name="Equation" r:id="rId3" imgW="11049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027" y="3646740"/>
                        <a:ext cx="2178118" cy="782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2BF8E33-06C7-4DA6-B7BD-7982EED123DA}"/>
              </a:ext>
            </a:extLst>
          </p:cNvPr>
          <p:cNvSpPr txBox="1"/>
          <p:nvPr/>
        </p:nvSpPr>
        <p:spPr>
          <a:xfrm>
            <a:off x="5385296" y="2666056"/>
            <a:ext cx="4355615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沿带电粒子入射方向的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屏蔽层线质量密度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D9C47F7-0E70-41E1-B7FB-343CD8ACC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99DF171-83E7-45B7-84C1-87FFA41EF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603746"/>
              </p:ext>
            </p:extLst>
          </p:nvPr>
        </p:nvGraphicFramePr>
        <p:xfrm>
          <a:off x="5874916" y="4586946"/>
          <a:ext cx="16605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DSMT4">
                  <p:embed/>
                </p:oleObj>
              </mc:Choice>
              <mc:Fallback>
                <p:oleObj name="Equation" r:id="rId5" imgW="88884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916" y="4586946"/>
                        <a:ext cx="1660525" cy="782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9CE234B-91C1-48F5-82B2-B3A290BDE924}"/>
              </a:ext>
            </a:extLst>
          </p:cNvPr>
          <p:cNvSpPr txBox="1"/>
          <p:nvPr/>
        </p:nvSpPr>
        <p:spPr>
          <a:xfrm>
            <a:off x="5124735" y="5896016"/>
            <a:ext cx="1908450" cy="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388EC41-BB8B-4EE6-9C16-4E611145F468}"/>
              </a:ext>
            </a:extLst>
          </p:cNvPr>
          <p:cNvSpPr txBox="1"/>
          <p:nvPr/>
        </p:nvSpPr>
        <p:spPr>
          <a:xfrm>
            <a:off x="5352337" y="5491949"/>
            <a:ext cx="3312422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寻找单位质量屏蔽层物质阻止本领         最大的物质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8F695D92-BE44-4C65-8030-FB87ED3C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4E9A08D-4F24-48E8-BC63-37C4E5F0A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305324"/>
              </p:ext>
            </p:extLst>
          </p:nvPr>
        </p:nvGraphicFramePr>
        <p:xfrm>
          <a:off x="5993107" y="6046166"/>
          <a:ext cx="842290" cy="30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1252" imgH="203112" progId="Equation.DSMT4">
                  <p:embed/>
                </p:oleObj>
              </mc:Choice>
              <mc:Fallback>
                <p:oleObj name="Equation" r:id="rId7" imgW="571252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107" y="6046166"/>
                        <a:ext cx="842290" cy="304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30B7A53C-17B5-4E99-8270-447DAC1E1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176945"/>
              </p:ext>
            </p:extLst>
          </p:nvPr>
        </p:nvGraphicFramePr>
        <p:xfrm>
          <a:off x="663721" y="3732577"/>
          <a:ext cx="17303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27000" imgH="393480" progId="Equation.DSMT4">
                  <p:embed/>
                </p:oleObj>
              </mc:Choice>
              <mc:Fallback>
                <p:oleObj name="Equation" r:id="rId9" imgW="92700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21" y="3732577"/>
                        <a:ext cx="1730375" cy="735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43841B72-F260-4A91-9A51-1C6FB794CFFA}"/>
              </a:ext>
            </a:extLst>
          </p:cNvPr>
          <p:cNvSpPr txBox="1"/>
          <p:nvPr/>
        </p:nvSpPr>
        <p:spPr>
          <a:xfrm>
            <a:off x="400218" y="2666056"/>
            <a:ext cx="3024210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屏蔽层厚度不小于粒子在屏蔽层里的射程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862201-3031-49D8-BB0D-E69C3C20AA16}"/>
              </a:ext>
            </a:extLst>
          </p:cNvPr>
          <p:cNvSpPr txBox="1"/>
          <p:nvPr/>
        </p:nvSpPr>
        <p:spPr>
          <a:xfrm>
            <a:off x="297372" y="5466827"/>
            <a:ext cx="3312422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寻找单位质量屏蔽层物质阻止本领         最大的物质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C54072BD-290E-4D71-93C0-B7945DCF4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34198"/>
              </p:ext>
            </p:extLst>
          </p:nvPr>
        </p:nvGraphicFramePr>
        <p:xfrm>
          <a:off x="873508" y="6021687"/>
          <a:ext cx="1008070" cy="275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203040" progId="Equation.DSMT4">
                  <p:embed/>
                </p:oleObj>
              </mc:Choice>
              <mc:Fallback>
                <p:oleObj name="Equation" r:id="rId11" imgW="74916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508" y="6021687"/>
                        <a:ext cx="1008070" cy="275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9F0CCE0A-CCD1-4782-BC89-7EE56CB02F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415341"/>
              </p:ext>
            </p:extLst>
          </p:nvPr>
        </p:nvGraphicFramePr>
        <p:xfrm>
          <a:off x="814533" y="4534265"/>
          <a:ext cx="194468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41120" imgH="419040" progId="Equation.DSMT4">
                  <p:embed/>
                </p:oleObj>
              </mc:Choice>
              <mc:Fallback>
                <p:oleObj name="Equation" r:id="rId13" imgW="1041120" imgH="419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30B7A53C-17B5-4E99-8270-447DAC1E12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33" y="4534265"/>
                        <a:ext cx="1944688" cy="782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0FA23C1-B86D-44E2-AF94-F42536ECCDAA}"/>
              </a:ext>
            </a:extLst>
          </p:cNvPr>
          <p:cNvSpPr txBox="1"/>
          <p:nvPr/>
        </p:nvSpPr>
        <p:spPr>
          <a:xfrm>
            <a:off x="5361694" y="2050974"/>
            <a:ext cx="22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）质量最小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FFF4D59-4A41-47D8-95EF-DC5669E7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9259" y="6167763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21" name="内容占位符 2"/>
          <p:cNvSpPr txBox="1"/>
          <p:nvPr/>
        </p:nvSpPr>
        <p:spPr>
          <a:xfrm>
            <a:off x="323704" y="155687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阻止本领计算公式的验证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公式介绍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FD5859-EDFF-415F-848C-9E5496C7FE6A}"/>
                  </a:ext>
                </a:extLst>
              </p:cNvPr>
              <p:cNvSpPr txBox="1"/>
              <p:nvPr/>
            </p:nvSpPr>
            <p:spPr>
              <a:xfrm>
                <a:off x="647618" y="2556283"/>
                <a:ext cx="7488593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FD5859-EDFF-415F-848C-9E5496C7F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18" y="2556283"/>
                <a:ext cx="7488593" cy="995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5E53A98-E467-4B4C-B8FC-21E43D160E73}"/>
              </a:ext>
            </a:extLst>
          </p:cNvPr>
          <p:cNvSpPr txBox="1"/>
          <p:nvPr/>
        </p:nvSpPr>
        <p:spPr>
          <a:xfrm>
            <a:off x="793204" y="2071432"/>
            <a:ext cx="7343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单位质量物质的阻止本领计算公式如下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[1]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BDC4E7-14A3-416B-ACCB-234E195BD1ED}"/>
              </a:ext>
            </a:extLst>
          </p:cNvPr>
          <p:cNvSpPr txBox="1"/>
          <p:nvPr/>
        </p:nvSpPr>
        <p:spPr>
          <a:xfrm>
            <a:off x="793204" y="3644343"/>
            <a:ext cx="216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式中：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9681310-033B-4E2D-8693-50E9B8C81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284272"/>
              </p:ext>
            </p:extLst>
          </p:nvPr>
        </p:nvGraphicFramePr>
        <p:xfrm>
          <a:off x="913624" y="4209711"/>
          <a:ext cx="4079460" cy="38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65400" imgH="241300" progId="Equation.DSMT4">
                  <p:embed/>
                </p:oleObj>
              </mc:Choice>
              <mc:Fallback>
                <p:oleObj name="Equation" r:id="rId4" imgW="25654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624" y="4209711"/>
                        <a:ext cx="4079460" cy="388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633564E-13A9-4988-A5D7-2EC8C6F13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165152"/>
              </p:ext>
            </p:extLst>
          </p:nvPr>
        </p:nvGraphicFramePr>
        <p:xfrm>
          <a:off x="913624" y="4624109"/>
          <a:ext cx="2394119" cy="953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5900" imgH="609600" progId="Equation.DSMT4">
                  <p:embed/>
                </p:oleObj>
              </mc:Choice>
              <mc:Fallback>
                <p:oleObj name="Equation" r:id="rId6" imgW="1485900" imgH="60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624" y="4624109"/>
                        <a:ext cx="2394119" cy="9535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8569242-A2C6-4D7B-8E3D-D2A5C0232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60012"/>
              </p:ext>
            </p:extLst>
          </p:nvPr>
        </p:nvGraphicFramePr>
        <p:xfrm>
          <a:off x="900082" y="5548685"/>
          <a:ext cx="594415" cy="646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140" imgH="393529" progId="Equation.DSMT4">
                  <p:embed/>
                </p:oleObj>
              </mc:Choice>
              <mc:Fallback>
                <p:oleObj name="Equation" r:id="rId8" imgW="368140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82" y="5548685"/>
                        <a:ext cx="594415" cy="646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E3249F3-B7E2-4E9D-855A-AE8A904E0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460089"/>
              </p:ext>
            </p:extLst>
          </p:nvPr>
        </p:nvGraphicFramePr>
        <p:xfrm>
          <a:off x="2097141" y="5541601"/>
          <a:ext cx="1062473" cy="757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113" imgH="469696" progId="Equation.DSMT4">
                  <p:embed/>
                </p:oleObj>
              </mc:Choice>
              <mc:Fallback>
                <p:oleObj name="Equation" r:id="rId10" imgW="660113" imgH="46969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141" y="5541601"/>
                        <a:ext cx="1062473" cy="757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50CFB24-DF51-4D50-AB22-FDC0041F5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675761"/>
              </p:ext>
            </p:extLst>
          </p:nvPr>
        </p:nvGraphicFramePr>
        <p:xfrm>
          <a:off x="5214756" y="4145768"/>
          <a:ext cx="472696" cy="283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835" imgH="139518" progId="Equation.DSMT4">
                  <p:embed/>
                </p:oleObj>
              </mc:Choice>
              <mc:Fallback>
                <p:oleObj name="Equation" r:id="rId12" imgW="126835" imgH="13951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756" y="4145768"/>
                        <a:ext cx="472696" cy="283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E961A8C-78A9-4F96-B8DA-111C94B9C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67033"/>
              </p:ext>
            </p:extLst>
          </p:nvPr>
        </p:nvGraphicFramePr>
        <p:xfrm>
          <a:off x="5214755" y="4609513"/>
          <a:ext cx="576040" cy="335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1847" imgH="164957" progId="Equation.DSMT4">
                  <p:embed/>
                </p:oleObj>
              </mc:Choice>
              <mc:Fallback>
                <p:oleObj name="Equation" r:id="rId14" imgW="291847" imgH="1649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755" y="4609513"/>
                        <a:ext cx="576040" cy="335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6BB2078-6B0A-4B37-8EA0-2D91DFEDB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098291"/>
              </p:ext>
            </p:extLst>
          </p:nvPr>
        </p:nvGraphicFramePr>
        <p:xfrm>
          <a:off x="5214755" y="5151383"/>
          <a:ext cx="472697" cy="32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4536" imgH="203024" progId="Equation.DSMT4">
                  <p:embed/>
                </p:oleObj>
              </mc:Choice>
              <mc:Fallback>
                <p:oleObj name="Equation" r:id="rId16" imgW="304536" imgH="2030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755" y="5151383"/>
                        <a:ext cx="472697" cy="3200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23E5B2-391E-444E-B65B-A9BB60DE9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358402"/>
              </p:ext>
            </p:extLst>
          </p:nvPr>
        </p:nvGraphicFramePr>
        <p:xfrm>
          <a:off x="5214755" y="5699618"/>
          <a:ext cx="244546" cy="31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9579" imgH="177646" progId="Equation.DSMT4">
                  <p:embed/>
                </p:oleObj>
              </mc:Choice>
              <mc:Fallback>
                <p:oleObj name="Equation" r:id="rId18" imgW="139579" imgH="17764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755" y="5699618"/>
                        <a:ext cx="244546" cy="312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18CC5E6-844A-488A-A076-74CA2AD50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826163"/>
              </p:ext>
            </p:extLst>
          </p:nvPr>
        </p:nvGraphicFramePr>
        <p:xfrm>
          <a:off x="6150266" y="5921814"/>
          <a:ext cx="605743" cy="310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6048" imgH="203024" progId="Equation.DSMT4">
                  <p:embed/>
                </p:oleObj>
              </mc:Choice>
              <mc:Fallback>
                <p:oleObj name="Equation" r:id="rId20" imgW="406048" imgH="203024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0266" y="5921814"/>
                        <a:ext cx="605743" cy="3100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29D500D3-2DAB-4EA7-A1AC-DC52371C155D}"/>
              </a:ext>
            </a:extLst>
          </p:cNvPr>
          <p:cNvSpPr txBox="1"/>
          <p:nvPr/>
        </p:nvSpPr>
        <p:spPr>
          <a:xfrm>
            <a:off x="5729815" y="4083099"/>
            <a:ext cx="1906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入射粒子的速度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F8D1BF5-498F-4AFB-849F-6681E7ED5C14}"/>
              </a:ext>
            </a:extLst>
          </p:cNvPr>
          <p:cNvSpPr txBox="1"/>
          <p:nvPr/>
        </p:nvSpPr>
        <p:spPr>
          <a:xfrm>
            <a:off x="5729815" y="4550433"/>
            <a:ext cx="2990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入射粒子的核电荷数与质量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F07529C-F4C5-46BA-A254-0FD7BB6894C1}"/>
              </a:ext>
            </a:extLst>
          </p:cNvPr>
          <p:cNvSpPr txBox="1"/>
          <p:nvPr/>
        </p:nvSpPr>
        <p:spPr>
          <a:xfrm>
            <a:off x="5729815" y="5089248"/>
            <a:ext cx="335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物质元素的核电荷数与原子量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C73DB73-F733-4B1F-98AB-854F8214B6C8}"/>
              </a:ext>
            </a:extLst>
          </p:cNvPr>
          <p:cNvSpPr txBox="1"/>
          <p:nvPr/>
        </p:nvSpPr>
        <p:spPr>
          <a:xfrm>
            <a:off x="5724080" y="5542861"/>
            <a:ext cx="3065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与物质密度有关的参数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       时对结果影响显著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CA2527-0B28-4A2D-B57D-C5D3C903F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3819599" cy="14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BE06370-B039-48BE-81C0-336928855A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818521"/>
              </p:ext>
            </p:extLst>
          </p:nvPr>
        </p:nvGraphicFramePr>
        <p:xfrm>
          <a:off x="5289483" y="3641977"/>
          <a:ext cx="191790" cy="26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80" imgH="164814" progId="Equation.DSMT4">
                  <p:embed/>
                </p:oleObj>
              </mc:Choice>
              <mc:Fallback>
                <p:oleObj name="Equation" r:id="rId22" imgW="126780" imgH="16481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483" y="3641977"/>
                        <a:ext cx="191790" cy="261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D23153C4-C35A-469C-B4C9-84AF85587A1E}"/>
              </a:ext>
            </a:extLst>
          </p:cNvPr>
          <p:cNvSpPr txBox="1"/>
          <p:nvPr/>
        </p:nvSpPr>
        <p:spPr>
          <a:xfrm>
            <a:off x="5724080" y="3583280"/>
            <a:ext cx="460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屏蔽物质的平均电离能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669BBA-20FD-45C1-9499-2D3F636529BC}"/>
              </a:ext>
            </a:extLst>
          </p:cNvPr>
          <p:cNvSpPr txBox="1"/>
          <p:nvPr/>
        </p:nvSpPr>
        <p:spPr>
          <a:xfrm>
            <a:off x="107690" y="6210396"/>
            <a:ext cx="92346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[1].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Nagashima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Yorikiyo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Elementary Particle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Physics:Quantum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Field Theory and Particles[M]. Weinheim, Germany : Wiley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‐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VCH Verlag GmbH &amp; Co.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KGaA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2010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384.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97259B-6C34-498C-9A49-7F78A06A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2460" y="6018956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b="1" smtClean="0"/>
              <a:t>8</a:t>
            </a:fld>
            <a:endParaRPr lang="zh-CN" altLang="en-US" sz="20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3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9B37D5F-BFD5-4963-9821-AADE5E4E174F}"/>
              </a:ext>
            </a:extLst>
          </p:cNvPr>
          <p:cNvSpPr txBox="1"/>
          <p:nvPr/>
        </p:nvSpPr>
        <p:spPr>
          <a:xfrm>
            <a:off x="323704" y="155687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阻止本领计算公式的验证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验证思路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46C6D6-1AF8-478F-B4A9-DD364D767990}"/>
                  </a:ext>
                </a:extLst>
              </p:cNvPr>
              <p:cNvSpPr txBox="1"/>
              <p:nvPr/>
            </p:nvSpPr>
            <p:spPr>
              <a:xfrm>
                <a:off x="827703" y="2097970"/>
                <a:ext cx="7488593" cy="844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num>
                            <m:den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46C6D6-1AF8-478F-B4A9-DD364D767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3" y="2097970"/>
                <a:ext cx="7488593" cy="844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05E37FC-C69F-43DE-A007-0BDD49FE9BA2}"/>
              </a:ext>
            </a:extLst>
          </p:cNvPr>
          <p:cNvSpPr txBox="1"/>
          <p:nvPr/>
        </p:nvSpPr>
        <p:spPr>
          <a:xfrm>
            <a:off x="827703" y="3078440"/>
            <a:ext cx="7488594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单位质量物质的阻止本领与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屏蔽物质种类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带电粒子电荷数、带电粒子入射能量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有关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9F3173-8EB3-4173-8F54-9C8544D78A7E}"/>
              </a:ext>
            </a:extLst>
          </p:cNvPr>
          <p:cNvSpPr txBox="1"/>
          <p:nvPr/>
        </p:nvSpPr>
        <p:spPr>
          <a:xfrm>
            <a:off x="819702" y="4266854"/>
            <a:ext cx="7344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中进行模拟计算，改变屏蔽物质种类、带电粒子电荷数、带电粒子入射能量，统计屏蔽物质中的能量沉积，与理论公式计算值相比较。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A2EBBF-10D8-4648-B925-309C5677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150" y="6178294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400" b="1" smtClean="0"/>
              <a:t>9</a:t>
            </a:fld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87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Microsoft Office PowerPoint</Application>
  <PresentationFormat>全屏显示(4:3)</PresentationFormat>
  <Paragraphs>224</Paragraphs>
  <Slides>17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Arial</vt:lpstr>
      <vt:lpstr>Cambria Math</vt:lpstr>
      <vt:lpstr>Times New Roman</vt:lpstr>
      <vt:lpstr>宋体</vt:lpstr>
      <vt:lpstr>Calibri</vt:lpstr>
      <vt:lpstr>等线</vt:lpstr>
      <vt:lpstr>微软雅黑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</cp:revision>
  <dcterms:created xsi:type="dcterms:W3CDTF">2019-06-01T07:44:00Z</dcterms:created>
  <dcterms:modified xsi:type="dcterms:W3CDTF">2021-04-09T04:32:01Z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