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444" r:id="rId3"/>
    <p:sldId id="588" r:id="rId4"/>
    <p:sldId id="589" r:id="rId5"/>
    <p:sldId id="590" r:id="rId6"/>
    <p:sldId id="461" r:id="rId7"/>
    <p:sldId id="591" r:id="rId8"/>
    <p:sldId id="592" r:id="rId9"/>
    <p:sldId id="593" r:id="rId10"/>
    <p:sldId id="434" r:id="rId11"/>
    <p:sldId id="598" r:id="rId12"/>
    <p:sldId id="436" r:id="rId13"/>
    <p:sldId id="577" r:id="rId14"/>
    <p:sldId id="594" r:id="rId15"/>
    <p:sldId id="579" r:id="rId16"/>
    <p:sldId id="595" r:id="rId17"/>
    <p:sldId id="580" r:id="rId18"/>
    <p:sldId id="596" r:id="rId19"/>
    <p:sldId id="581" r:id="rId20"/>
    <p:sldId id="582" r:id="rId21"/>
    <p:sldId id="583" r:id="rId22"/>
    <p:sldId id="587" r:id="rId23"/>
    <p:sldId id="585" r:id="rId24"/>
    <p:sldId id="586" r:id="rId25"/>
    <p:sldId id="561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黑体" panose="02010609060101010101" pitchFamily="49" charset="-122"/>
      <p:regular r:id="rId33"/>
    </p:embeddedFont>
    <p:embeddedFont>
      <p:font typeface="微软雅黑" panose="020B0503020204020204" pitchFamily="34" charset="-122"/>
      <p:regular r:id="rId34"/>
      <p:bold r:id="rId35"/>
    </p:embeddedFont>
  </p:embeddedFont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1618" y="67"/>
      </p:cViewPr>
      <p:guideLst>
        <p:guide orient="horz" pos="21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2020/12/5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337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20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83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21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63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22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23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65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24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1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092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14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4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15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09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0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7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18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29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/>
              <a:t>2020/12/5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/>
              <a:t>2020/12/5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/>
              <a:t>2020/12/5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/>
              <a:t>2020/12/5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/>
              <a:t>2020/12/5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/>
              <a:t>2020/12/5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/>
              <a:t>2020/12/5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/>
              <a:t>2020/12/5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/>
              <a:t>2020/12/5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/>
              <a:t>2020/12/5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/>
              <a:t>2020/12/5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smtClean="0"/>
              <a:t>2020/12/5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spect="1"/>
          </p:cNvSpPr>
          <p:nvPr/>
        </p:nvSpPr>
        <p:spPr>
          <a:xfrm>
            <a:off x="0" y="2060575"/>
            <a:ext cx="9144000" cy="2160480"/>
          </a:xfrm>
          <a:prstGeom prst="rect">
            <a:avLst/>
          </a:prstGeom>
          <a:solidFill>
            <a:srgbClr val="E8E7E5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Arial" panose="020B0604020202020204" pitchFamily="34" charset="0"/>
              </a:rPr>
              <a:t>毕业设计开题报告</a:t>
            </a:r>
            <a:endParaRPr lang="en-US" altLang="zh-CN" sz="4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Arial" panose="020B0604020202020204" pitchFamily="34" charset="0"/>
              </a:rPr>
              <a:t>利用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Arial" panose="020B0604020202020204" pitchFamily="34" charset="0"/>
              </a:rPr>
              <a:t>Geant4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Arial" panose="020B0604020202020204" pitchFamily="34" charset="0"/>
              </a:rPr>
              <a:t>模拟带电粒子的辐射防护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0045" y="4797425"/>
            <a:ext cx="3456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答辩人：李岳松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1711301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48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国内外研究现状的分析</a:t>
            </a: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  <a:t>10</a:t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8702C7-97AD-4346-898C-9A5B99FAA28D}"/>
              </a:ext>
            </a:extLst>
          </p:cNvPr>
          <p:cNvSpPr txBox="1"/>
          <p:nvPr/>
        </p:nvSpPr>
        <p:spPr>
          <a:xfrm>
            <a:off x="5259134" y="863773"/>
            <a:ext cx="374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关于的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Geant4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的研究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11E3D-EB59-4487-8CEF-1699BF066AFB}"/>
              </a:ext>
            </a:extLst>
          </p:cNvPr>
          <p:cNvSpPr txBox="1"/>
          <p:nvPr/>
        </p:nvSpPr>
        <p:spPr>
          <a:xfrm>
            <a:off x="45996" y="1526936"/>
            <a:ext cx="7091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en-US" altLang="zh-CN" sz="2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CsI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(Tl)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闪烁体探测器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对高能质子的能量响应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[4]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CFD14E-63CA-4C54-95CA-C3D63F12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715" y="2834122"/>
            <a:ext cx="3744260" cy="9728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374E5FB-9E80-4FA3-9AAE-4DCBC5DDDA2F}"/>
              </a:ext>
            </a:extLst>
          </p:cNvPr>
          <p:cNvSpPr txBox="1"/>
          <p:nvPr/>
        </p:nvSpPr>
        <p:spPr>
          <a:xfrm>
            <a:off x="5468345" y="4002758"/>
            <a:ext cx="363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CsI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探测器对质子的能量响应过程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5DA681-A96F-4EAC-9557-C1EB54245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52" y="1943445"/>
            <a:ext cx="2520175" cy="40310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1CB64C-2C6B-4782-BC31-EDE9B507E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750" y="2031015"/>
            <a:ext cx="2680310" cy="394348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5D8B11B-FE9B-4FC0-9A80-B806E0692BCB}"/>
              </a:ext>
            </a:extLst>
          </p:cNvPr>
          <p:cNvSpPr/>
          <p:nvPr/>
        </p:nvSpPr>
        <p:spPr>
          <a:xfrm>
            <a:off x="360781" y="5945539"/>
            <a:ext cx="25201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光输出和分辨率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与晶体表面反射率的关系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5D245D-1774-45FE-B183-F1ED956C2B5F}"/>
              </a:ext>
            </a:extLst>
          </p:cNvPr>
          <p:cNvSpPr txBox="1"/>
          <p:nvPr/>
        </p:nvSpPr>
        <p:spPr>
          <a:xfrm>
            <a:off x="2873595" y="5957417"/>
            <a:ext cx="2562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光输出和分辨率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与光敏二极管面积的关系</a:t>
            </a:r>
          </a:p>
          <a:p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D833B7-A30C-4D3E-915F-6007715B335C}"/>
              </a:ext>
            </a:extLst>
          </p:cNvPr>
          <p:cNvSpPr/>
          <p:nvPr/>
        </p:nvSpPr>
        <p:spPr>
          <a:xfrm>
            <a:off x="5468344" y="5500901"/>
            <a:ext cx="36371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[4].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聂鹏煊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汪一夫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郑涛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范凤英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史帆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祝兆文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CsI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(Tl)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对高能质子能量响应的蒙特卡罗研究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[J].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武汉科技学院学报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48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国内外研究现状的分析</a:t>
            </a: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  <a:t>11</a:t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E0BA72-121D-4F83-8CAF-4C08B4FB81F8}"/>
              </a:ext>
            </a:extLst>
          </p:cNvPr>
          <p:cNvSpPr txBox="1"/>
          <p:nvPr/>
        </p:nvSpPr>
        <p:spPr>
          <a:xfrm>
            <a:off x="310372" y="1691656"/>
            <a:ext cx="7955694" cy="808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 Geant4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中标准电磁物理模型、低能电磁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Penelope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种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不同物理模型对放疗质子束模拟的影响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[5]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0C4F16-F32B-4BFF-93FB-4C417625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5" y="2564940"/>
            <a:ext cx="8390347" cy="31930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152516D-59DD-46A6-B4E2-8C371BE98C93}"/>
              </a:ext>
            </a:extLst>
          </p:cNvPr>
          <p:cNvSpPr txBox="1"/>
          <p:nvPr/>
        </p:nvSpPr>
        <p:spPr>
          <a:xfrm>
            <a:off x="539720" y="5903580"/>
            <a:ext cx="772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  <a:ea typeface="+mn-ea"/>
              </a:rPr>
              <a:t>[5].</a:t>
            </a:r>
            <a:r>
              <a:rPr lang="zh-CN" altLang="zh-CN" sz="1400" dirty="0">
                <a:latin typeface="+mn-ea"/>
                <a:ea typeface="+mn-ea"/>
              </a:rPr>
              <a:t>林辉</a:t>
            </a:r>
            <a:r>
              <a:rPr lang="en-US" altLang="zh-CN" sz="1400" dirty="0">
                <a:latin typeface="+mn-ea"/>
                <a:ea typeface="+mn-ea"/>
              </a:rPr>
              <a:t>,</a:t>
            </a:r>
            <a:r>
              <a:rPr lang="zh-CN" altLang="zh-CN" sz="1400" dirty="0">
                <a:latin typeface="+mn-ea"/>
                <a:ea typeface="+mn-ea"/>
              </a:rPr>
              <a:t>谢聪</a:t>
            </a:r>
            <a:r>
              <a:rPr lang="en-US" altLang="zh-CN" sz="1400" dirty="0">
                <a:latin typeface="+mn-ea"/>
                <a:ea typeface="+mn-ea"/>
              </a:rPr>
              <a:t>,</a:t>
            </a:r>
            <a:r>
              <a:rPr lang="zh-CN" altLang="zh-CN" sz="1400" dirty="0">
                <a:latin typeface="+mn-ea"/>
                <a:ea typeface="+mn-ea"/>
              </a:rPr>
              <a:t>张拥军</a:t>
            </a:r>
            <a:r>
              <a:rPr lang="en-US" altLang="zh-CN" sz="1400" dirty="0">
                <a:latin typeface="+mn-ea"/>
                <a:ea typeface="+mn-ea"/>
              </a:rPr>
              <a:t>,</a:t>
            </a:r>
            <a:r>
              <a:rPr lang="zh-CN" altLang="zh-CN" sz="1400" dirty="0">
                <a:latin typeface="+mn-ea"/>
                <a:ea typeface="+mn-ea"/>
              </a:rPr>
              <a:t>熊桢宇</a:t>
            </a:r>
            <a:r>
              <a:rPr lang="en-US" altLang="zh-CN" sz="1400" dirty="0">
                <a:latin typeface="+mn-ea"/>
                <a:ea typeface="+mn-ea"/>
              </a:rPr>
              <a:t>,</a:t>
            </a:r>
            <a:r>
              <a:rPr lang="zh-CN" altLang="zh-CN" sz="1400" dirty="0">
                <a:latin typeface="+mn-ea"/>
                <a:ea typeface="+mn-ea"/>
              </a:rPr>
              <a:t>吴东升</a:t>
            </a:r>
            <a:r>
              <a:rPr lang="en-US" altLang="zh-CN" sz="1400" dirty="0">
                <a:latin typeface="+mn-ea"/>
                <a:ea typeface="+mn-ea"/>
              </a:rPr>
              <a:t>,</a:t>
            </a:r>
            <a:r>
              <a:rPr lang="zh-CN" altLang="zh-CN" sz="1400" dirty="0">
                <a:latin typeface="+mn-ea"/>
                <a:ea typeface="+mn-ea"/>
              </a:rPr>
              <a:t>曹瑞芬</a:t>
            </a:r>
            <a:r>
              <a:rPr lang="en-US" altLang="zh-CN" sz="1400" dirty="0">
                <a:latin typeface="+mn-ea"/>
                <a:ea typeface="+mn-ea"/>
              </a:rPr>
              <a:t>,FDS</a:t>
            </a:r>
            <a:r>
              <a:rPr lang="zh-CN" altLang="zh-CN" sz="1400" dirty="0">
                <a:latin typeface="+mn-ea"/>
                <a:ea typeface="+mn-ea"/>
              </a:rPr>
              <a:t>团队</a:t>
            </a:r>
            <a:r>
              <a:rPr lang="en-US" altLang="zh-CN" sz="1400" dirty="0">
                <a:latin typeface="+mn-ea"/>
                <a:ea typeface="+mn-ea"/>
              </a:rPr>
              <a:t>.Geant4</a:t>
            </a:r>
            <a:r>
              <a:rPr lang="zh-CN" altLang="zh-CN" sz="1400" dirty="0">
                <a:latin typeface="+mn-ea"/>
                <a:ea typeface="+mn-ea"/>
              </a:rPr>
              <a:t>不同物理模型对放疗质子束模拟的影响</a:t>
            </a:r>
            <a:r>
              <a:rPr lang="en-US" altLang="zh-CN" sz="1400" dirty="0">
                <a:latin typeface="+mn-ea"/>
                <a:ea typeface="+mn-ea"/>
              </a:rPr>
              <a:t>[J].</a:t>
            </a:r>
            <a:r>
              <a:rPr lang="zh-CN" altLang="zh-CN" sz="1400" dirty="0">
                <a:latin typeface="+mn-ea"/>
                <a:ea typeface="+mn-ea"/>
              </a:rPr>
              <a:t>原子能科学技术</a:t>
            </a:r>
            <a:r>
              <a:rPr lang="en-US" altLang="zh-CN" sz="1400" dirty="0">
                <a:latin typeface="+mn-ea"/>
                <a:ea typeface="+mn-ea"/>
              </a:rPr>
              <a:t>,2015,49(07):1290-1297.</a:t>
            </a:r>
            <a:endParaRPr lang="zh-CN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999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7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  <a:t>12</a:t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B9ADF3-3306-4894-81AE-778DE443EAAE}"/>
              </a:ext>
            </a:extLst>
          </p:cNvPr>
          <p:cNvSpPr txBox="1"/>
          <p:nvPr/>
        </p:nvSpPr>
        <p:spPr>
          <a:xfrm>
            <a:off x="1331775" y="1832979"/>
            <a:ext cx="72539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带电粒子射程的验证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不同物质阻止本领的计算及对理论公式的修正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不同材料及其组合对带电粒子的屏蔽效果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不同厚度的材料对带电粒子的屏蔽效果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最佳材料与厚度对带电粒子的能量响应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实验验证最佳屏蔽体的屏蔽效果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AutoNum type="arabicPeriod"/>
            </a:pP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21" name="内容占位符 2"/>
          <p:cNvSpPr txBox="1"/>
          <p:nvPr/>
        </p:nvSpPr>
        <p:spPr>
          <a:xfrm>
            <a:off x="323849" y="156845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计算带电粒子的射程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98C40F-CCB0-4D50-A3BA-31E871CDCD9C}"/>
              </a:ext>
            </a:extLst>
          </p:cNvPr>
          <p:cNvSpPr txBox="1"/>
          <p:nvPr/>
        </p:nvSpPr>
        <p:spPr>
          <a:xfrm>
            <a:off x="503717" y="4728595"/>
            <a:ext cx="8136565" cy="112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改变入射粒子的能量来得到不同能量下粒子的射程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，将模拟结果与教材上的公式相比对，确定所用模型的合理性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E9D231E-85B0-4B9D-A8E8-E1FBE6B1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4415" y="2123594"/>
            <a:ext cx="10341012" cy="24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2"/>
          <p:cNvSpPr txBox="1"/>
          <p:nvPr/>
        </p:nvSpPr>
        <p:spPr>
          <a:xfrm>
            <a:off x="323849" y="156845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计算带电粒子的射程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D860780-86EF-44B7-B714-DDA0D0792D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7028635"/>
                  </p:ext>
                </p:extLst>
              </p:nvPr>
            </p:nvGraphicFramePr>
            <p:xfrm>
              <a:off x="410135" y="2132910"/>
              <a:ext cx="8316579" cy="20748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342941">
                      <a:extLst>
                        <a:ext uri="{9D8B030D-6E8A-4147-A177-3AD203B41FA5}">
                          <a16:colId xmlns:a16="http://schemas.microsoft.com/office/drawing/2014/main" val="19928482"/>
                        </a:ext>
                      </a:extLst>
                    </a:gridCol>
                    <a:gridCol w="1223026">
                      <a:extLst>
                        <a:ext uri="{9D8B030D-6E8A-4147-A177-3AD203B41FA5}">
                          <a16:colId xmlns:a16="http://schemas.microsoft.com/office/drawing/2014/main" val="4117396581"/>
                        </a:ext>
                      </a:extLst>
                    </a:gridCol>
                    <a:gridCol w="1223026">
                      <a:extLst>
                        <a:ext uri="{9D8B030D-6E8A-4147-A177-3AD203B41FA5}">
                          <a16:colId xmlns:a16="http://schemas.microsoft.com/office/drawing/2014/main" val="3897320153"/>
                        </a:ext>
                      </a:extLst>
                    </a:gridCol>
                    <a:gridCol w="1278143">
                      <a:extLst>
                        <a:ext uri="{9D8B030D-6E8A-4147-A177-3AD203B41FA5}">
                          <a16:colId xmlns:a16="http://schemas.microsoft.com/office/drawing/2014/main" val="2932027438"/>
                        </a:ext>
                      </a:extLst>
                    </a:gridCol>
                    <a:gridCol w="1249443">
                      <a:extLst>
                        <a:ext uri="{9D8B030D-6E8A-4147-A177-3AD203B41FA5}">
                          <a16:colId xmlns:a16="http://schemas.microsoft.com/office/drawing/2014/main" val="2321671530"/>
                        </a:ext>
                      </a:extLst>
                    </a:gridCol>
                  </a:tblGrid>
                  <a:tr h="284971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6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kern="10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1600" b="1" i="1" kern="10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/MeV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98496"/>
                      </a:ext>
                    </a:extLst>
                  </a:tr>
                  <a:tr h="596613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zh-CN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射程（模拟结果）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/mm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5.62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36.61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108.64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214.90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02984"/>
                      </a:ext>
                    </a:extLst>
                  </a:tr>
                  <a:tr h="596613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zh-CN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射程（经验公式计算结果）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/mm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5.60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35.50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105.94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209.10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3649564"/>
                      </a:ext>
                    </a:extLst>
                  </a:tr>
                  <a:tr h="596613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zh-CN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相对偏差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0.04%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1.12%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2.70%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5.80%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8818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D860780-86EF-44B7-B714-DDA0D0792D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7028635"/>
                  </p:ext>
                </p:extLst>
              </p:nvPr>
            </p:nvGraphicFramePr>
            <p:xfrm>
              <a:off x="410135" y="2132910"/>
              <a:ext cx="8316579" cy="20748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342941">
                      <a:extLst>
                        <a:ext uri="{9D8B030D-6E8A-4147-A177-3AD203B41FA5}">
                          <a16:colId xmlns:a16="http://schemas.microsoft.com/office/drawing/2014/main" val="19928482"/>
                        </a:ext>
                      </a:extLst>
                    </a:gridCol>
                    <a:gridCol w="1223026">
                      <a:extLst>
                        <a:ext uri="{9D8B030D-6E8A-4147-A177-3AD203B41FA5}">
                          <a16:colId xmlns:a16="http://schemas.microsoft.com/office/drawing/2014/main" val="4117396581"/>
                        </a:ext>
                      </a:extLst>
                    </a:gridCol>
                    <a:gridCol w="1223026">
                      <a:extLst>
                        <a:ext uri="{9D8B030D-6E8A-4147-A177-3AD203B41FA5}">
                          <a16:colId xmlns:a16="http://schemas.microsoft.com/office/drawing/2014/main" val="3897320153"/>
                        </a:ext>
                      </a:extLst>
                    </a:gridCol>
                    <a:gridCol w="1278143">
                      <a:extLst>
                        <a:ext uri="{9D8B030D-6E8A-4147-A177-3AD203B41FA5}">
                          <a16:colId xmlns:a16="http://schemas.microsoft.com/office/drawing/2014/main" val="2932027438"/>
                        </a:ext>
                      </a:extLst>
                    </a:gridCol>
                    <a:gridCol w="1249443">
                      <a:extLst>
                        <a:ext uri="{9D8B030D-6E8A-4147-A177-3AD203B41FA5}">
                          <a16:colId xmlns:a16="http://schemas.microsoft.com/office/drawing/2014/main" val="2321671530"/>
                        </a:ext>
                      </a:extLst>
                    </a:gridCol>
                  </a:tblGrid>
                  <a:tr h="2849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2" t="-23404" r="-148998" b="-631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98496"/>
                      </a:ext>
                    </a:extLst>
                  </a:tr>
                  <a:tr h="596613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zh-CN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射程（模拟结果）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/mm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5.62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36.61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108.64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214.90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02984"/>
                      </a:ext>
                    </a:extLst>
                  </a:tr>
                  <a:tr h="596613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zh-CN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射程（经验公式计算结果）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/mm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5.60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35.50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105.94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209.10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3649564"/>
                      </a:ext>
                    </a:extLst>
                  </a:tr>
                  <a:tr h="596613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zh-CN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相对偏差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0.04%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1.12%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2.70%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5.80%</a:t>
                          </a:r>
                          <a:endParaRPr lang="zh-CN" sz="16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8818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7479C93-C54D-4DFF-9970-66DCCAF4D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10" y="4306460"/>
            <a:ext cx="2430170" cy="18009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A3E0D6-C299-4B31-9C11-912819BF8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324" y="4306460"/>
            <a:ext cx="2522391" cy="18009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8DF268-6A80-460A-9F97-273317635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906" y="4306460"/>
            <a:ext cx="2522392" cy="18009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B7DD5AC-DFB6-4861-B6EE-1D9AB0AD50BE}"/>
              </a:ext>
            </a:extLst>
          </p:cNvPr>
          <p:cNvSpPr txBox="1"/>
          <p:nvPr/>
        </p:nvSpPr>
        <p:spPr>
          <a:xfrm>
            <a:off x="956168" y="6165436"/>
            <a:ext cx="18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=5MeV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581538-3139-4D12-8B2B-F1A2A9D2BA58}"/>
              </a:ext>
            </a:extLst>
          </p:cNvPr>
          <p:cNvSpPr txBox="1"/>
          <p:nvPr/>
        </p:nvSpPr>
        <p:spPr>
          <a:xfrm>
            <a:off x="3846555" y="6165436"/>
            <a:ext cx="18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=10MeV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8C9D33-098B-4B13-B11F-740CABE5C2C6}"/>
              </a:ext>
            </a:extLst>
          </p:cNvPr>
          <p:cNvSpPr txBox="1"/>
          <p:nvPr/>
        </p:nvSpPr>
        <p:spPr>
          <a:xfrm>
            <a:off x="6736942" y="6165436"/>
            <a:ext cx="18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=15MeV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C81DDC-AC70-4289-91B7-C1D15D4D8434}"/>
              </a:ext>
            </a:extLst>
          </p:cNvPr>
          <p:cNvSpPr txBox="1"/>
          <p:nvPr/>
        </p:nvSpPr>
        <p:spPr>
          <a:xfrm>
            <a:off x="5076035" y="956102"/>
            <a:ext cx="3654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中低能区模型正确！</a:t>
            </a:r>
          </a:p>
        </p:txBody>
      </p:sp>
    </p:spTree>
    <p:extLst>
      <p:ext uri="{BB962C8B-B14F-4D97-AF65-F5344CB8AC3E}">
        <p14:creationId xmlns:p14="http://schemas.microsoft.com/office/powerpoint/2010/main" val="283487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3" grpId="0"/>
      <p:bldP spid="14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21" name="内容占位符 2"/>
          <p:cNvSpPr txBox="1"/>
          <p:nvPr/>
        </p:nvSpPr>
        <p:spPr>
          <a:xfrm>
            <a:off x="323849" y="156845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计算不同物质的阻止本领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98C40F-CCB0-4D50-A3BA-31E871CDCD9C}"/>
              </a:ext>
            </a:extLst>
          </p:cNvPr>
          <p:cNvSpPr txBox="1"/>
          <p:nvPr/>
        </p:nvSpPr>
        <p:spPr>
          <a:xfrm>
            <a:off x="467715" y="4061989"/>
            <a:ext cx="8208570" cy="195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选用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不同的材料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（空气、水、铝、铁、铅、人体球等）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Geant4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所返回的能量沉积结果，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得到每一个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中粒子所损失的能量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，从而近似得到物质的组织本领。将模拟计算的结果与教材公式相比较，确定修正方案。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67C2D2-BF16-4AA7-AE59-66E023E28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85" y="2965526"/>
            <a:ext cx="6028163" cy="8945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6360D8-D8E8-47DA-9A50-B5D3F0E1353E}"/>
              </a:ext>
            </a:extLst>
          </p:cNvPr>
          <p:cNvSpPr txBox="1"/>
          <p:nvPr/>
        </p:nvSpPr>
        <p:spPr>
          <a:xfrm>
            <a:off x="683730" y="2222504"/>
            <a:ext cx="532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带电粒子在靶物质中的阻止本领公式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81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87E514-7DBE-48A3-9C32-9AFC6780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38" y="1716308"/>
            <a:ext cx="7422523" cy="270533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00B9B89-0308-40A8-B174-396FA2A47854}"/>
              </a:ext>
            </a:extLst>
          </p:cNvPr>
          <p:cNvSpPr/>
          <p:nvPr/>
        </p:nvSpPr>
        <p:spPr>
          <a:xfrm>
            <a:off x="1938388" y="4654799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Geant4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所返回的能量沉积结果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FF66B4-58C3-412B-80FD-137867F5B77E}"/>
              </a:ext>
            </a:extLst>
          </p:cNvPr>
          <p:cNvSpPr txBox="1"/>
          <p:nvPr/>
        </p:nvSpPr>
        <p:spPr>
          <a:xfrm>
            <a:off x="611725" y="5445140"/>
            <a:ext cx="374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如何精细化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dx?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3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21" name="内容占位符 2"/>
          <p:cNvSpPr txBox="1"/>
          <p:nvPr/>
        </p:nvSpPr>
        <p:spPr>
          <a:xfrm>
            <a:off x="323849" y="156845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不同材料及其结构、组合方式对带电粒子的屏蔽效果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98C40F-CCB0-4D50-A3BA-31E871CDCD9C}"/>
              </a:ext>
            </a:extLst>
          </p:cNvPr>
          <p:cNvSpPr txBox="1"/>
          <p:nvPr/>
        </p:nvSpPr>
        <p:spPr>
          <a:xfrm>
            <a:off x="586987" y="2132330"/>
            <a:ext cx="8208570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屏蔽体结构、组合方式不同，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屏蔽效果不同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993C2D-6ADE-4A1C-903B-4014210B85C9}"/>
              </a:ext>
            </a:extLst>
          </p:cNvPr>
          <p:cNvSpPr txBox="1"/>
          <p:nvPr/>
        </p:nvSpPr>
        <p:spPr>
          <a:xfrm>
            <a:off x="606047" y="2963592"/>
            <a:ext cx="136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8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粒子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6DCA269-FAFF-4E75-8A6C-1682C3DAA379}"/>
              </a:ext>
            </a:extLst>
          </p:cNvPr>
          <p:cNvCxnSpPr>
            <a:cxnSpLocks/>
          </p:cNvCxnSpPr>
          <p:nvPr/>
        </p:nvCxnSpPr>
        <p:spPr>
          <a:xfrm>
            <a:off x="1880583" y="3255978"/>
            <a:ext cx="648045" cy="1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893B963-9517-4376-8FFD-16889AB5F3DC}"/>
              </a:ext>
            </a:extLst>
          </p:cNvPr>
          <p:cNvSpPr txBox="1"/>
          <p:nvPr/>
        </p:nvSpPr>
        <p:spPr>
          <a:xfrm>
            <a:off x="2892116" y="3055923"/>
            <a:ext cx="2232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群体反冲效应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6EDD9F-699E-44F8-82D7-14BD48E63A18}"/>
              </a:ext>
            </a:extLst>
          </p:cNvPr>
          <p:cNvSpPr txBox="1"/>
          <p:nvPr/>
        </p:nvSpPr>
        <p:spPr>
          <a:xfrm>
            <a:off x="606047" y="3717021"/>
            <a:ext cx="136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8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粒子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050C7E-E6AA-4270-87D4-021725EE4046}"/>
              </a:ext>
            </a:extLst>
          </p:cNvPr>
          <p:cNvCxnSpPr>
            <a:cxnSpLocks/>
          </p:cNvCxnSpPr>
          <p:nvPr/>
        </p:nvCxnSpPr>
        <p:spPr>
          <a:xfrm>
            <a:off x="1880583" y="4009407"/>
            <a:ext cx="648045" cy="1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CA09E5C-0C45-4C65-B256-1DA36D67D7F6}"/>
              </a:ext>
            </a:extLst>
          </p:cNvPr>
          <p:cNvSpPr txBox="1"/>
          <p:nvPr/>
        </p:nvSpPr>
        <p:spPr>
          <a:xfrm>
            <a:off x="3049534" y="3778576"/>
            <a:ext cx="2232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轫致辐射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0542FD2-6BE3-4F26-8FE0-D98F3A16D478}"/>
              </a:ext>
            </a:extLst>
          </p:cNvPr>
          <p:cNvCxnSpPr>
            <a:cxnSpLocks/>
          </p:cNvCxnSpPr>
          <p:nvPr/>
        </p:nvCxnSpPr>
        <p:spPr>
          <a:xfrm>
            <a:off x="4957668" y="3255978"/>
            <a:ext cx="648045" cy="1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BBA55D8-32EF-4C05-A5BA-7C1C1999379B}"/>
              </a:ext>
            </a:extLst>
          </p:cNvPr>
          <p:cNvCxnSpPr>
            <a:cxnSpLocks/>
          </p:cNvCxnSpPr>
          <p:nvPr/>
        </p:nvCxnSpPr>
        <p:spPr>
          <a:xfrm>
            <a:off x="4957667" y="4009407"/>
            <a:ext cx="648045" cy="1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2B2A72A-3D02-4363-8F9D-46F08EEE17F4}"/>
              </a:ext>
            </a:extLst>
          </p:cNvPr>
          <p:cNvSpPr txBox="1"/>
          <p:nvPr/>
        </p:nvSpPr>
        <p:spPr>
          <a:xfrm>
            <a:off x="6042246" y="3035282"/>
            <a:ext cx="280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屏蔽体无棱角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EA2DA4-D2CC-447A-98DE-6FEC5F9D7319}"/>
              </a:ext>
            </a:extLst>
          </p:cNvPr>
          <p:cNvSpPr txBox="1"/>
          <p:nvPr/>
        </p:nvSpPr>
        <p:spPr>
          <a:xfrm>
            <a:off x="6042246" y="3553716"/>
            <a:ext cx="3024071" cy="808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内层低原子序数元素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外层高原子序数元素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AA3E2A-DC33-41BC-A6BE-7241C64F5F59}"/>
              </a:ext>
            </a:extLst>
          </p:cNvPr>
          <p:cNvSpPr txBox="1"/>
          <p:nvPr/>
        </p:nvSpPr>
        <p:spPr>
          <a:xfrm>
            <a:off x="586987" y="4600989"/>
            <a:ext cx="8208570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屏蔽体结构不同，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成本不同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305E927-58F8-4737-8CF9-337B724B7108}"/>
              </a:ext>
            </a:extLst>
          </p:cNvPr>
          <p:cNvSpPr/>
          <p:nvPr/>
        </p:nvSpPr>
        <p:spPr>
          <a:xfrm>
            <a:off x="606047" y="5457931"/>
            <a:ext cx="7399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航天领域，卫星每增加一点重量，意味着发射成本会大大增加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2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3" grpId="0"/>
      <p:bldP spid="4" grpId="0"/>
      <p:bldP spid="8" grpId="0"/>
      <p:bldP spid="10" grpId="0"/>
      <p:bldP spid="5" grpId="0"/>
      <p:bldP spid="13" grpId="0"/>
      <p:bldP spid="15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21" name="内容占位符 2"/>
          <p:cNvSpPr txBox="1"/>
          <p:nvPr/>
        </p:nvSpPr>
        <p:spPr>
          <a:xfrm>
            <a:off x="323849" y="156845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不同材料及其组合方式对带电粒子的屏蔽效果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786B8B-D186-4E12-A794-6AB5538E3763}"/>
              </a:ext>
            </a:extLst>
          </p:cNvPr>
          <p:cNvSpPr/>
          <p:nvPr/>
        </p:nvSpPr>
        <p:spPr>
          <a:xfrm>
            <a:off x="539720" y="2477382"/>
            <a:ext cx="7848400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选用</a:t>
            </a: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不同的屏蔽材料与组合方式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观察探测器处的能量沉积，</a:t>
            </a:r>
            <a:r>
              <a:rPr lang="zh-CN" altLang="zh-CN" sz="24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根据结果来改变材料与组合方式，最终得到屏蔽效果最好的若干种材料</a:t>
            </a:r>
            <a:r>
              <a:rPr lang="zh-CN" altLang="en-US" sz="24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与对应的组合方式</a:t>
            </a:r>
            <a:r>
              <a:rPr lang="zh-CN" altLang="zh-CN" sz="24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21" name="内容占位符 2"/>
          <p:cNvSpPr txBox="1"/>
          <p:nvPr/>
        </p:nvSpPr>
        <p:spPr>
          <a:xfrm>
            <a:off x="323849" y="156845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不同厚度的材料对带电粒子的屏蔽效果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E1909FE-31A3-40F6-90D1-786B92094BE0}"/>
              </a:ext>
            </a:extLst>
          </p:cNvPr>
          <p:cNvCxnSpPr>
            <a:cxnSpLocks/>
          </p:cNvCxnSpPr>
          <p:nvPr/>
        </p:nvCxnSpPr>
        <p:spPr>
          <a:xfrm>
            <a:off x="4969939" y="3833858"/>
            <a:ext cx="40592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E1F3FA61-D38E-4D90-AD89-C2A4865E6883}"/>
              </a:ext>
            </a:extLst>
          </p:cNvPr>
          <p:cNvSpPr/>
          <p:nvPr/>
        </p:nvSpPr>
        <p:spPr>
          <a:xfrm>
            <a:off x="6729563" y="3833858"/>
            <a:ext cx="540038" cy="5638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E14E89-A081-454E-9539-ABF03681E530}"/>
              </a:ext>
            </a:extLst>
          </p:cNvPr>
          <p:cNvSpPr txBox="1"/>
          <p:nvPr/>
        </p:nvSpPr>
        <p:spPr>
          <a:xfrm>
            <a:off x="5076035" y="3024142"/>
            <a:ext cx="970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防护效果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DBE3DC-A31F-4842-957B-0CA0396B99D2}"/>
              </a:ext>
            </a:extLst>
          </p:cNvPr>
          <p:cNvSpPr txBox="1"/>
          <p:nvPr/>
        </p:nvSpPr>
        <p:spPr>
          <a:xfrm>
            <a:off x="8121617" y="3257826"/>
            <a:ext cx="100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成本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D43111-3B83-4C67-8E5E-BFF04742AE73}"/>
              </a:ext>
            </a:extLst>
          </p:cNvPr>
          <p:cNvSpPr txBox="1"/>
          <p:nvPr/>
        </p:nvSpPr>
        <p:spPr>
          <a:xfrm>
            <a:off x="6588140" y="4412742"/>
            <a:ext cx="115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厚度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CE8BFB5-B2F8-466C-A94A-734AE77FD92B}"/>
              </a:ext>
            </a:extLst>
          </p:cNvPr>
          <p:cNvCxnSpPr>
            <a:cxnSpLocks/>
          </p:cNvCxnSpPr>
          <p:nvPr/>
        </p:nvCxnSpPr>
        <p:spPr>
          <a:xfrm>
            <a:off x="5364055" y="2585877"/>
            <a:ext cx="3260957" cy="257124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2B5F1A8-841F-44A1-994D-98EA904B3C40}"/>
              </a:ext>
            </a:extLst>
          </p:cNvPr>
          <p:cNvSpPr txBox="1"/>
          <p:nvPr/>
        </p:nvSpPr>
        <p:spPr>
          <a:xfrm>
            <a:off x="5868090" y="2080660"/>
            <a:ext cx="970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剂量限值</a:t>
            </a: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6060A6FE-0933-4B73-BF1E-2398C451345D}"/>
              </a:ext>
            </a:extLst>
          </p:cNvPr>
          <p:cNvSpPr/>
          <p:nvPr/>
        </p:nvSpPr>
        <p:spPr>
          <a:xfrm>
            <a:off x="6226167" y="3488658"/>
            <a:ext cx="540038" cy="563879"/>
          </a:xfrm>
          <a:prstGeom prst="triangle">
            <a:avLst/>
          </a:prstGeom>
          <a:solidFill>
            <a:schemeClr val="bg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1C8632-6F14-4760-B056-CADAAA04AD9F}"/>
              </a:ext>
            </a:extLst>
          </p:cNvPr>
          <p:cNvSpPr/>
          <p:nvPr/>
        </p:nvSpPr>
        <p:spPr>
          <a:xfrm>
            <a:off x="478638" y="2557071"/>
            <a:ext cx="4078702" cy="273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首先设置一个</a:t>
            </a:r>
            <a:r>
              <a:rPr lang="zh-CN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绝对安全的厚度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，即在此厚度下，被屏蔽体所吸收的剂量一定低于剂量限值，然后</a:t>
            </a:r>
            <a:r>
              <a:rPr lang="zh-CN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再不断减少厚度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，直到屏蔽体</a:t>
            </a:r>
            <a:r>
              <a:rPr lang="zh-CN" altLang="en-US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后面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剂量</a:t>
            </a:r>
            <a:r>
              <a:rPr lang="zh-CN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接近限值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（一般为剂量限值的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1/2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），这时所确定的厚度即为合适的厚度。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4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 animBg="1"/>
      <p:bldP spid="10" grpId="0"/>
      <p:bldP spid="11" grpId="0"/>
      <p:bldP spid="12" grpId="0"/>
      <p:bldP spid="17" grpId="0"/>
      <p:bldP spid="20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5785" y="2924965"/>
            <a:ext cx="1584110" cy="707886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91925" y="1544706"/>
            <a:ext cx="4824335" cy="41762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课题来源及研究的目的和意义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国内外研究现状及分析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主要研究内容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研究方案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进度安排及预期目标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课题已具备和所需条件、经费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可能遇到的困难及解决措施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主要参考文献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  <a:t>2</a:t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21" name="内容占位符 2"/>
          <p:cNvSpPr txBox="1"/>
          <p:nvPr/>
        </p:nvSpPr>
        <p:spPr>
          <a:xfrm>
            <a:off x="323849" y="156845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最佳屏蔽体对带电粒子的能量响应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98C40F-CCB0-4D50-A3BA-31E871CDCD9C}"/>
              </a:ext>
            </a:extLst>
          </p:cNvPr>
          <p:cNvSpPr txBox="1"/>
          <p:nvPr/>
        </p:nvSpPr>
        <p:spPr>
          <a:xfrm>
            <a:off x="323704" y="2852960"/>
            <a:ext cx="4536315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在前两个研究工作的基础上，得到屏蔽体对带电粒子的能量响应，以便确定其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合适的工作范围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1D77DA-210C-4C4E-98A4-11A956E9992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 r="3712"/>
          <a:stretch/>
        </p:blipFill>
        <p:spPr bwMode="auto">
          <a:xfrm>
            <a:off x="5004030" y="2564940"/>
            <a:ext cx="4032281" cy="2931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1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D4AD479-4F2E-49DD-A9F9-13280B55B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76076"/>
              </p:ext>
            </p:extLst>
          </p:nvPr>
        </p:nvGraphicFramePr>
        <p:xfrm>
          <a:off x="683731" y="1844890"/>
          <a:ext cx="8064560" cy="383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251">
                  <a:extLst>
                    <a:ext uri="{9D8B030D-6E8A-4147-A177-3AD203B41FA5}">
                      <a16:colId xmlns:a16="http://schemas.microsoft.com/office/drawing/2014/main" val="3558788376"/>
                    </a:ext>
                  </a:extLst>
                </a:gridCol>
                <a:gridCol w="5297309">
                  <a:extLst>
                    <a:ext uri="{9D8B030D-6E8A-4147-A177-3AD203B41FA5}">
                      <a16:colId xmlns:a16="http://schemas.microsoft.com/office/drawing/2014/main" val="446502066"/>
                    </a:ext>
                  </a:extLst>
                </a:gridCol>
              </a:tblGrid>
              <a:tr h="46460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任务安排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750175"/>
                  </a:ext>
                </a:extLst>
              </a:tr>
              <a:tr h="8019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月初至秋季学期期末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带电粒子射程的验证</a:t>
                      </a:r>
                      <a:endParaRPr lang="en-US" altLang="zh-CN" sz="1800" dirty="0"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不同物质阻止本领的计算及对理论公式的修正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82959"/>
                  </a:ext>
                </a:extLst>
              </a:tr>
              <a:tr h="8019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寒假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不同材料及其组合方式对带电粒子的屏蔽效果</a:t>
                      </a:r>
                      <a:endParaRPr lang="en-US" altLang="zh-CN" sz="1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不同厚度的材料对带电粒子的屏蔽效果</a:t>
                      </a:r>
                      <a:endParaRPr lang="en-US" altLang="zh-CN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36712"/>
                  </a:ext>
                </a:extLst>
              </a:tr>
              <a:tr h="8019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月至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撰写中期报告</a:t>
                      </a:r>
                      <a:endParaRPr lang="en-US" altLang="zh-CN" sz="1800" dirty="0"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最佳材料与厚度对带电粒子的能量响应</a:t>
                      </a:r>
                      <a:endParaRPr lang="en-US" altLang="zh-CN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98174"/>
                  </a:ext>
                </a:extLst>
              </a:tr>
              <a:tr h="8019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月至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实验验证最佳屏蔽体的屏蔽效果</a:t>
                      </a:r>
                      <a:endParaRPr lang="en-US" altLang="zh-CN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撰写结题报告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975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748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课题已具备和所需的条件、经费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98C40F-CCB0-4D50-A3BA-31E871CDCD9C}"/>
              </a:ext>
            </a:extLst>
          </p:cNvPr>
          <p:cNvSpPr txBox="1"/>
          <p:nvPr/>
        </p:nvSpPr>
        <p:spPr>
          <a:xfrm>
            <a:off x="323704" y="2132910"/>
            <a:ext cx="8208570" cy="222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本课题模拟计算阶段需要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一台电脑与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Geant4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，已经具备。实验阶段需要放射源、屏蔽材料以及多道脉冲分析器，其中放射源与多道脉冲分析器核物理实验室已具备，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屏蔽材料准备自行找厂商定做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。经费充足。</a:t>
            </a:r>
          </a:p>
        </p:txBody>
      </p:sp>
    </p:spTree>
    <p:extLst>
      <p:ext uri="{BB962C8B-B14F-4D97-AF65-F5344CB8AC3E}">
        <p14:creationId xmlns:p14="http://schemas.microsoft.com/office/powerpoint/2010/main" val="3172766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748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研究过程中可能遇到的困难和问题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98C40F-CCB0-4D50-A3BA-31E871CDCD9C}"/>
              </a:ext>
            </a:extLst>
          </p:cNvPr>
          <p:cNvSpPr txBox="1"/>
          <p:nvPr/>
        </p:nvSpPr>
        <p:spPr>
          <a:xfrm>
            <a:off x="333145" y="1628875"/>
            <a:ext cx="8208570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在计算材料的阻止本领时，如果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Geant4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中每一个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step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宽度较大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，不足以满足</a:t>
            </a:r>
            <a:r>
              <a:rPr lang="en-US" altLang="zh-CN" sz="24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dE</a:t>
            </a:r>
            <a:r>
              <a: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/dx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精度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要求，可能会导致模拟计算结果与理论实验差别会比较大。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C19126-1113-4D75-B958-361375AA2DC2}"/>
              </a:ext>
            </a:extLst>
          </p:cNvPr>
          <p:cNvSpPr txBox="1"/>
          <p:nvPr/>
        </p:nvSpPr>
        <p:spPr>
          <a:xfrm>
            <a:off x="399069" y="3789025"/>
            <a:ext cx="8277216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解决措施：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在用户手册上寻找细化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step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的方法，理论上增加物质的密度或是物质体积可以减小此类误差。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793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748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研究过程中可能遇到的困难和问题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98C40F-CCB0-4D50-A3BA-31E871CDCD9C}"/>
              </a:ext>
            </a:extLst>
          </p:cNvPr>
          <p:cNvSpPr txBox="1"/>
          <p:nvPr/>
        </p:nvSpPr>
        <p:spPr>
          <a:xfrm>
            <a:off x="467715" y="1628875"/>
            <a:ext cx="8208570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在模拟带电粒子对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仪器设备的损伤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时，需要对仪器设备进行建模，因此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建立合适的模型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是决定模拟计算结果是否准确的重要因素。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8BB712-54AF-4A0D-907C-1265554990B0}"/>
              </a:ext>
            </a:extLst>
          </p:cNvPr>
          <p:cNvSpPr txBox="1"/>
          <p:nvPr/>
        </p:nvSpPr>
        <p:spPr>
          <a:xfrm>
            <a:off x="323703" y="3861030"/>
            <a:ext cx="8352581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解决措施：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首先是</a:t>
            </a:r>
            <a:r>
              <a:rPr lang="zh-CN" altLang="zh-CN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确定元素种类以及各元素的百分比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，其次是</a:t>
            </a:r>
            <a:r>
              <a:rPr lang="zh-CN" altLang="zh-CN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建立几何形状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，将仪器设备抽象为一个标准几何体以便计算。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126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谢 谢！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705" y="836820"/>
            <a:ext cx="273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课题来源</a:t>
            </a: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  <a:t>3</a:t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pic>
        <p:nvPicPr>
          <p:cNvPr id="5" name="图片 4" descr="建筑与房屋的城市空拍图黑白照&#10;&#10;描述已自动生成">
            <a:extLst>
              <a:ext uri="{FF2B5EF4-FFF2-40B4-BE49-F238E27FC236}">
                <a16:creationId xmlns:a16="http://schemas.microsoft.com/office/drawing/2014/main" id="{59E49E9E-959C-4AF5-A80D-C9F42024ED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306"/>
            <a:ext cx="4655962" cy="30962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247720-691B-408D-8862-69F5C926C534}"/>
              </a:ext>
            </a:extLst>
          </p:cNvPr>
          <p:cNvSpPr txBox="1"/>
          <p:nvPr/>
        </p:nvSpPr>
        <p:spPr>
          <a:xfrm>
            <a:off x="1238090" y="5135694"/>
            <a:ext cx="295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核辐射对人类的危害</a:t>
            </a:r>
          </a:p>
        </p:txBody>
      </p:sp>
      <p:pic>
        <p:nvPicPr>
          <p:cNvPr id="9" name="图片 8" descr="图片包含 人, 男人, 户外, 穿着&#10;&#10;描述已自动生成">
            <a:extLst>
              <a:ext uri="{FF2B5EF4-FFF2-40B4-BE49-F238E27FC236}">
                <a16:creationId xmlns:a16="http://schemas.microsoft.com/office/drawing/2014/main" id="{C1C64051-FAB4-4EE9-96C3-3C77AC3A4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4" r="3349"/>
          <a:stretch/>
        </p:blipFill>
        <p:spPr>
          <a:xfrm>
            <a:off x="4655962" y="1722306"/>
            <a:ext cx="4488038" cy="30962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71A9238-9E56-49B4-B66B-1DA1F88DB52A}"/>
              </a:ext>
            </a:extLst>
          </p:cNvPr>
          <p:cNvSpPr txBox="1"/>
          <p:nvPr/>
        </p:nvSpPr>
        <p:spPr>
          <a:xfrm>
            <a:off x="6300120" y="5135693"/>
            <a:ext cx="252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辐射屏蔽</a:t>
            </a:r>
          </a:p>
        </p:txBody>
      </p:sp>
    </p:spTree>
    <p:extLst>
      <p:ext uri="{BB962C8B-B14F-4D97-AF65-F5344CB8AC3E}">
        <p14:creationId xmlns:p14="http://schemas.microsoft.com/office/powerpoint/2010/main" val="211375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705" y="836820"/>
            <a:ext cx="273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课题来源</a:t>
            </a: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  <a:t>4</a:t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B68EEEE-D026-494C-8718-87F3FD548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25" y="19168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43E47C-C202-4E2A-B1EF-28170714682A}"/>
              </a:ext>
            </a:extLst>
          </p:cNvPr>
          <p:cNvSpPr txBox="1"/>
          <p:nvPr/>
        </p:nvSpPr>
        <p:spPr>
          <a:xfrm>
            <a:off x="611725" y="1844890"/>
            <a:ext cx="180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射线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5C531EA-98F7-479C-B187-06DAC503BD21}"/>
              </a:ext>
            </a:extLst>
          </p:cNvPr>
          <p:cNvCxnSpPr>
            <a:cxnSpLocks/>
          </p:cNvCxnSpPr>
          <p:nvPr/>
        </p:nvCxnSpPr>
        <p:spPr>
          <a:xfrm>
            <a:off x="1907815" y="2110111"/>
            <a:ext cx="648045" cy="1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EC58922-5751-4258-A5E4-629EE0C8112F}"/>
              </a:ext>
            </a:extLst>
          </p:cNvPr>
          <p:cNvSpPr txBox="1"/>
          <p:nvPr/>
        </p:nvSpPr>
        <p:spPr>
          <a:xfrm>
            <a:off x="2799001" y="1844890"/>
            <a:ext cx="518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能量沉积于皮肤组织，使其受到损伤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9D009F-64FA-42BD-9032-08FCB58C91A5}"/>
              </a:ext>
            </a:extLst>
          </p:cNvPr>
          <p:cNvSpPr txBox="1"/>
          <p:nvPr/>
        </p:nvSpPr>
        <p:spPr>
          <a:xfrm>
            <a:off x="606365" y="2668294"/>
            <a:ext cx="144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射线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2CA3048-F6ED-47C0-A053-21D5AC369EFF}"/>
              </a:ext>
            </a:extLst>
          </p:cNvPr>
          <p:cNvCxnSpPr>
            <a:cxnSpLocks/>
          </p:cNvCxnSpPr>
          <p:nvPr/>
        </p:nvCxnSpPr>
        <p:spPr>
          <a:xfrm>
            <a:off x="1907815" y="2899126"/>
            <a:ext cx="648045" cy="1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230950A-68D6-48B6-9631-CE06E4F28674}"/>
              </a:ext>
            </a:extLst>
          </p:cNvPr>
          <p:cNvSpPr txBox="1"/>
          <p:nvPr/>
        </p:nvSpPr>
        <p:spPr>
          <a:xfrm>
            <a:off x="2799001" y="2668293"/>
            <a:ext cx="518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内照射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，内脏受到损伤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图片 22" descr="图片包含 游戏机, 画, 标志&#10;&#10;描述已自动生成">
            <a:extLst>
              <a:ext uri="{FF2B5EF4-FFF2-40B4-BE49-F238E27FC236}">
                <a16:creationId xmlns:a16="http://schemas.microsoft.com/office/drawing/2014/main" id="{9210C521-A094-46D9-88A1-1B89F9779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34" y="3214467"/>
            <a:ext cx="3264015" cy="286621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F273F63-DE3A-4109-9288-7CDD681B7A05}"/>
              </a:ext>
            </a:extLst>
          </p:cNvPr>
          <p:cNvSpPr txBox="1"/>
          <p:nvPr/>
        </p:nvSpPr>
        <p:spPr>
          <a:xfrm>
            <a:off x="625960" y="3925179"/>
            <a:ext cx="165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C49E4A-E7BA-4E2A-A980-9DFA9885EF0B}"/>
              </a:ext>
            </a:extLst>
          </p:cNvPr>
          <p:cNvSpPr txBox="1"/>
          <p:nvPr/>
        </p:nvSpPr>
        <p:spPr>
          <a:xfrm>
            <a:off x="625960" y="4876633"/>
            <a:ext cx="180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位移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2E8D658-3C2E-4CAA-A193-64AA58E49AC3}"/>
              </a:ext>
            </a:extLst>
          </p:cNvPr>
          <p:cNvCxnSpPr>
            <a:cxnSpLocks/>
          </p:cNvCxnSpPr>
          <p:nvPr/>
        </p:nvCxnSpPr>
        <p:spPr>
          <a:xfrm>
            <a:off x="1418015" y="4176911"/>
            <a:ext cx="1584110" cy="5232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12D96957-E78B-4F1F-9F9A-D1A2815DE77A}"/>
              </a:ext>
            </a:extLst>
          </p:cNvPr>
          <p:cNvCxnSpPr>
            <a:cxnSpLocks/>
          </p:cNvCxnSpPr>
          <p:nvPr/>
        </p:nvCxnSpPr>
        <p:spPr>
          <a:xfrm flipV="1">
            <a:off x="1418015" y="4700131"/>
            <a:ext cx="1584110" cy="461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D469A16-23E2-4748-994F-6CBB5D89795F}"/>
              </a:ext>
            </a:extLst>
          </p:cNvPr>
          <p:cNvSpPr txBox="1"/>
          <p:nvPr/>
        </p:nvSpPr>
        <p:spPr>
          <a:xfrm>
            <a:off x="3218140" y="3915301"/>
            <a:ext cx="1872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诱发航天器产生永久性故障或暂时性损伤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72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20" grpId="0"/>
      <p:bldP spid="13" grpId="0"/>
      <p:bldP spid="15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705" y="836820"/>
            <a:ext cx="273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课题来源</a:t>
            </a: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  <a:t>5</a:t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7156CB-3441-479A-8FE3-439EE0FC78D8}"/>
              </a:ext>
            </a:extLst>
          </p:cNvPr>
          <p:cNvSpPr txBox="1"/>
          <p:nvPr/>
        </p:nvSpPr>
        <p:spPr>
          <a:xfrm>
            <a:off x="323705" y="1772885"/>
            <a:ext cx="547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空间环境中仪器设备受到的损害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1E1F91-0B51-40FF-BEB8-868CACE637F6}"/>
              </a:ext>
            </a:extLst>
          </p:cNvPr>
          <p:cNvSpPr txBox="1"/>
          <p:nvPr/>
        </p:nvSpPr>
        <p:spPr>
          <a:xfrm>
            <a:off x="412623" y="3198167"/>
            <a:ext cx="165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D674EC-36AA-4E69-A3E6-55BF1DE2FA2D}"/>
              </a:ext>
            </a:extLst>
          </p:cNvPr>
          <p:cNvSpPr txBox="1"/>
          <p:nvPr/>
        </p:nvSpPr>
        <p:spPr>
          <a:xfrm>
            <a:off x="412623" y="4149621"/>
            <a:ext cx="180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位移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725FDDC6-BFE1-4F26-8AC0-BF278747AA1C}"/>
              </a:ext>
            </a:extLst>
          </p:cNvPr>
          <p:cNvCxnSpPr>
            <a:cxnSpLocks/>
          </p:cNvCxnSpPr>
          <p:nvPr/>
        </p:nvCxnSpPr>
        <p:spPr>
          <a:xfrm>
            <a:off x="1204678" y="3449899"/>
            <a:ext cx="1584110" cy="5232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5358D4F-18C7-4410-B1E8-F5502778CDFA}"/>
              </a:ext>
            </a:extLst>
          </p:cNvPr>
          <p:cNvCxnSpPr>
            <a:cxnSpLocks/>
          </p:cNvCxnSpPr>
          <p:nvPr/>
        </p:nvCxnSpPr>
        <p:spPr>
          <a:xfrm flipV="1">
            <a:off x="1204678" y="3973119"/>
            <a:ext cx="1584110" cy="461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763DB1-897E-42CD-8FF8-1422D7F4FFDF}"/>
              </a:ext>
            </a:extLst>
          </p:cNvPr>
          <p:cNvSpPr txBox="1"/>
          <p:nvPr/>
        </p:nvSpPr>
        <p:spPr>
          <a:xfrm>
            <a:off x="3004803" y="3188289"/>
            <a:ext cx="1872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诱发航天器产生永久性故障或暂时性损伤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" name="图片 17" descr="卫星在空中&#10;&#10;描述已自动生成">
            <a:extLst>
              <a:ext uri="{FF2B5EF4-FFF2-40B4-BE49-F238E27FC236}">
                <a16:creationId xmlns:a16="http://schemas.microsoft.com/office/drawing/2014/main" id="{69ABCFDB-2EE3-4152-BC60-2C89734D0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60" y="2708343"/>
            <a:ext cx="3163394" cy="252955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1E27846-C19C-4C0C-87AD-5202D8FD8B2E}"/>
              </a:ext>
            </a:extLst>
          </p:cNvPr>
          <p:cNvSpPr txBox="1"/>
          <p:nvPr/>
        </p:nvSpPr>
        <p:spPr>
          <a:xfrm>
            <a:off x="323705" y="5450078"/>
            <a:ext cx="487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寻找合适的屏蔽方式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保护仪器设备</a:t>
            </a:r>
          </a:p>
        </p:txBody>
      </p:sp>
    </p:spTree>
    <p:extLst>
      <p:ext uri="{BB962C8B-B14F-4D97-AF65-F5344CB8AC3E}">
        <p14:creationId xmlns:p14="http://schemas.microsoft.com/office/powerpoint/2010/main" val="237415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6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课题来源</a:t>
            </a: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  <a:t>6</a:t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E89A48-7C0D-4008-BF33-4CE304C6EB16}"/>
              </a:ext>
            </a:extLst>
          </p:cNvPr>
          <p:cNvSpPr txBox="1"/>
          <p:nvPr/>
        </p:nvSpPr>
        <p:spPr>
          <a:xfrm>
            <a:off x="323705" y="1583427"/>
            <a:ext cx="3816265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蒙特卡洛程序包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Geant4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可以用来模拟多种粒子与物质的相互作用。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仿照真实的物理实验场景，通过各种物理反应过程截面的蒙特卡罗抽样来模拟真实的物理过程。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B38041-E678-4CC6-A47C-BF4579644B48}"/>
              </a:ext>
            </a:extLst>
          </p:cNvPr>
          <p:cNvPicPr/>
          <p:nvPr/>
        </p:nvPicPr>
        <p:blipFill rotWithShape="1">
          <a:blip r:embed="rId2"/>
          <a:srcRect r="827"/>
          <a:stretch/>
        </p:blipFill>
        <p:spPr bwMode="auto">
          <a:xfrm>
            <a:off x="4788015" y="817368"/>
            <a:ext cx="3528245" cy="4824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18BD0C-0BF7-4849-81B5-1A7F7388FA82}"/>
              </a:ext>
            </a:extLst>
          </p:cNvPr>
          <p:cNvSpPr txBox="1"/>
          <p:nvPr/>
        </p:nvSpPr>
        <p:spPr>
          <a:xfrm>
            <a:off x="4788015" y="5855966"/>
            <a:ext cx="388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Geant4</a:t>
            </a:r>
            <a:r>
              <a:rPr lang="zh-CN" altLang="zh-CN" dirty="0"/>
              <a:t>中运行一个案例的流程图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6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研究目的及意义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F94F0C-09A0-4DFC-AB99-60F189EE1698}"/>
              </a:ext>
            </a:extLst>
          </p:cNvPr>
          <p:cNvSpPr txBox="1"/>
          <p:nvPr/>
        </p:nvSpPr>
        <p:spPr>
          <a:xfrm>
            <a:off x="611725" y="2060905"/>
            <a:ext cx="7200500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本课题通过模拟带电粒子在物质中的衰减规律，来研究带电粒子的射程、能量沉积等物理过程，进而得到对人体、仪器设备等屏蔽效果最佳的若干种方案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053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48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国内外研究现状的分析</a:t>
            </a: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  <a:t>8</a:t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8702C7-97AD-4346-898C-9A5B99FAA28D}"/>
              </a:ext>
            </a:extLst>
          </p:cNvPr>
          <p:cNvSpPr txBox="1"/>
          <p:nvPr/>
        </p:nvSpPr>
        <p:spPr>
          <a:xfrm>
            <a:off x="323704" y="1700880"/>
            <a:ext cx="439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空间重离子的生物学效应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967D8A-852D-4A33-8AFA-D5B4E6D77BAD}"/>
              </a:ext>
            </a:extLst>
          </p:cNvPr>
          <p:cNvSpPr txBox="1"/>
          <p:nvPr/>
        </p:nvSpPr>
        <p:spPr>
          <a:xfrm>
            <a:off x="323705" y="2441829"/>
            <a:ext cx="8122048" cy="149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年的深空飞行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尽管采取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24 g /cm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的铝屏蔽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但在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100 mm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的范围内每个哺乳动物细胞核仍会遭受到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0. 6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离子、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400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个质子、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0. 03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Fe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离子的轰击。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[1]</a:t>
            </a:r>
            <a:endParaRPr lang="zh-CN" altLang="en-US" sz="2400" baseline="30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7C8EF3-684D-4EFB-B1A4-E1E9C2A2B839}"/>
              </a:ext>
            </a:extLst>
          </p:cNvPr>
          <p:cNvSpPr txBox="1"/>
          <p:nvPr/>
        </p:nvSpPr>
        <p:spPr>
          <a:xfrm>
            <a:off x="323704" y="4157084"/>
            <a:ext cx="8122048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执行航天任务的宇航员的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血样中染色体的畸变量明显增加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且在细胞学上受到的损伤要比</a:t>
            </a:r>
            <a:r>
              <a:rPr lang="zh-CN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射线辐照损伤更严重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[2]</a:t>
            </a:r>
            <a:endParaRPr lang="zh-CN" altLang="en-US" sz="2000" baseline="30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142440-CC0B-4E83-A597-91426E21DF73}"/>
              </a:ext>
            </a:extLst>
          </p:cNvPr>
          <p:cNvSpPr txBox="1"/>
          <p:nvPr/>
        </p:nvSpPr>
        <p:spPr>
          <a:xfrm>
            <a:off x="467715" y="5528705"/>
            <a:ext cx="91446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Setlow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B . The U.S. National Research Council's views of the radiation hazards in space[J]. Mutation Research/Fundamental and Molecular Mechanisms of Mutagenesis, 1999, 430(2):169-175.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[2].S.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Knehr,H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Zitzelsberger,H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Braselmann,M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Bauchinger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Analysis for DNA-proportional Distribution of Radiation-induced Chromosome Aberrations in Various Triple Combinations of Human Chromosomes Using Fluorescence in Situ Hybridization[J] . International Journal of Radiation Biology . 1994 (6)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48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国内外研究现状的分析</a:t>
            </a: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  <a:t>9</a:t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8702C7-97AD-4346-898C-9A5B99FAA28D}"/>
              </a:ext>
            </a:extLst>
          </p:cNvPr>
          <p:cNvSpPr txBox="1"/>
          <p:nvPr/>
        </p:nvSpPr>
        <p:spPr>
          <a:xfrm>
            <a:off x="323704" y="1530202"/>
            <a:ext cx="439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不同种材料的防护效果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CA5A20C-BCEB-454D-BB15-729243D5D4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0" y="2260568"/>
            <a:ext cx="4572000" cy="2931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7BB1E5E-6E87-417F-8B75-E7A40F2938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369" y="2260568"/>
            <a:ext cx="4412092" cy="29313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0B2416-8834-480F-9706-B5337A4DB32C}"/>
              </a:ext>
            </a:extLst>
          </p:cNvPr>
          <p:cNvSpPr txBox="1"/>
          <p:nvPr/>
        </p:nvSpPr>
        <p:spPr>
          <a:xfrm>
            <a:off x="220310" y="5191874"/>
            <a:ext cx="420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1977</a:t>
            </a:r>
            <a:r>
              <a:rPr lang="zh-CN" altLang="en-US" sz="1600" dirty="0"/>
              <a:t>年与</a:t>
            </a:r>
            <a:r>
              <a:rPr lang="en-US" altLang="zh-CN" sz="1600" dirty="0"/>
              <a:t>1990</a:t>
            </a:r>
            <a:r>
              <a:rPr lang="zh-CN" altLang="en-US" sz="1600" dirty="0"/>
              <a:t>年太阳活动中</a:t>
            </a:r>
            <a:r>
              <a:rPr lang="zh-CN" altLang="zh-CN" sz="1600" dirty="0"/>
              <a:t>月球表面</a:t>
            </a:r>
            <a:r>
              <a:rPr lang="en-US" altLang="zh-CN" sz="1600" dirty="0"/>
              <a:t>GCR</a:t>
            </a:r>
            <a:r>
              <a:rPr lang="zh-CN" altLang="zh-CN" sz="1600" dirty="0"/>
              <a:t>中的</a:t>
            </a:r>
            <a:r>
              <a:rPr lang="en-US" altLang="zh-CN" sz="1600" dirty="0"/>
              <a:t>4</a:t>
            </a:r>
            <a:r>
              <a:rPr lang="zh-CN" altLang="zh-CN" sz="1600" dirty="0"/>
              <a:t>种防护材料下的吸收剂量</a:t>
            </a:r>
            <a:r>
              <a:rPr lang="en-US" altLang="zh-CN" sz="1600" baseline="30000" dirty="0"/>
              <a:t>[3]</a:t>
            </a:r>
            <a:endParaRPr lang="zh-CN" altLang="en-US" sz="1600" baseline="30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AC2073-9AF0-447C-BD2E-8018B7541DBE}"/>
              </a:ext>
            </a:extLst>
          </p:cNvPr>
          <p:cNvSpPr txBox="1"/>
          <p:nvPr/>
        </p:nvSpPr>
        <p:spPr>
          <a:xfrm>
            <a:off x="5220045" y="5191874"/>
            <a:ext cx="357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1989</a:t>
            </a:r>
            <a:r>
              <a:rPr lang="zh-CN" altLang="en-US" sz="1600" dirty="0"/>
              <a:t>年太阳活动中</a:t>
            </a:r>
            <a:r>
              <a:rPr lang="zh-CN" altLang="zh-CN" sz="1600" dirty="0"/>
              <a:t>月球表面</a:t>
            </a:r>
            <a:r>
              <a:rPr lang="en-US" altLang="zh-CN" sz="1600" dirty="0"/>
              <a:t>GCR</a:t>
            </a:r>
            <a:r>
              <a:rPr lang="zh-CN" altLang="zh-CN" sz="1600" dirty="0"/>
              <a:t>中的</a:t>
            </a:r>
            <a:r>
              <a:rPr lang="en-US" altLang="zh-CN" sz="1600" dirty="0"/>
              <a:t>3</a:t>
            </a:r>
            <a:r>
              <a:rPr lang="zh-CN" altLang="zh-CN" sz="1600" dirty="0"/>
              <a:t>种防护材料下的吸收剂量</a:t>
            </a:r>
            <a:r>
              <a:rPr lang="en-US" altLang="zh-CN" sz="1600" baseline="30000" dirty="0"/>
              <a:t>[3]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7A8637-9D53-482A-B5F9-F34FD3C999AC}"/>
              </a:ext>
            </a:extLst>
          </p:cNvPr>
          <p:cNvSpPr txBox="1"/>
          <p:nvPr/>
        </p:nvSpPr>
        <p:spPr>
          <a:xfrm>
            <a:off x="323704" y="6009308"/>
            <a:ext cx="871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[3]. ATWELL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W.Radiation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environments for deep-space missions and exposure estimates[R].AIAA 2007-6044,2007.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6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1460</Words>
  <Application>Microsoft Office PowerPoint</Application>
  <PresentationFormat>全屏显示(4:3)</PresentationFormat>
  <Paragraphs>183</Paragraphs>
  <Slides>25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宋体</vt:lpstr>
      <vt:lpstr>微软雅黑</vt:lpstr>
      <vt:lpstr>Cambria Math</vt:lpstr>
      <vt:lpstr>Arial</vt:lpstr>
      <vt:lpstr>Times New Roman</vt:lpstr>
      <vt:lpstr>Calibri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</cp:revision>
  <dcterms:created xsi:type="dcterms:W3CDTF">2019-06-01T07:44:00Z</dcterms:created>
  <dcterms:modified xsi:type="dcterms:W3CDTF">2020-12-05T05:16:51Z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