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873885" y="1583690"/>
            <a:ext cx="23768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877560" y="3429000"/>
            <a:ext cx="23768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7560" y="4937125"/>
            <a:ext cx="237680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41880" y="1184910"/>
            <a:ext cx="1440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55Cs137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6543040" y="3060700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56Ba137m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543040" y="4568825"/>
            <a:ext cx="132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56Ba137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254365" y="3244850"/>
            <a:ext cx="779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0.6617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8254365" y="4783455"/>
            <a:ext cx="779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0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9219565" y="3244850"/>
            <a:ext cx="779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11/2-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9219565" y="4783455"/>
            <a:ext cx="779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3/2+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873885" y="158369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30.17a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02730" y="3429000"/>
            <a:ext cx="779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2.55m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6676390" y="4937125"/>
            <a:ext cx="779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stable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4250690" y="1430655"/>
            <a:ext cx="779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7/2+</a:t>
            </a:r>
            <a:endParaRPr lang="en-US" altLang="zh-CN" sz="1400"/>
          </a:p>
        </p:txBody>
      </p:sp>
      <p:cxnSp>
        <p:nvCxnSpPr>
          <p:cNvPr id="21" name="直接箭头连接符 20"/>
          <p:cNvCxnSpPr>
            <a:stCxn id="10" idx="2"/>
          </p:cNvCxnSpPr>
          <p:nvPr/>
        </p:nvCxnSpPr>
        <p:spPr>
          <a:xfrm>
            <a:off x="3062605" y="1583690"/>
            <a:ext cx="2825750" cy="18446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67050" y="1583690"/>
            <a:ext cx="2801620" cy="33534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 rot="1980000">
                <a:off x="3605530" y="2303145"/>
                <a:ext cx="22148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solidFill>
                      <a:schemeClr val="accent1"/>
                    </a:solidFill>
                  </a:rPr>
                  <a:t>max 0.5120 MeV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β</m:t>
                    </m:r>
                  </m:oMath>
                </a14:m>
                <a:r>
                  <a:rPr lang="en-US" altLang="zh-CN">
                    <a:solidFill>
                      <a:schemeClr val="accent1"/>
                    </a:solidFill>
                  </a:rPr>
                  <a:t>-</a:t>
                </a:r>
                <a:endParaRPr lang="en-US" altLang="zh-CN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">
                <a:off x="3605530" y="2303145"/>
                <a:ext cx="221488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3526" t="-155862" r="3555" b="-155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 rot="3000000">
                <a:off x="3885565" y="3466465"/>
                <a:ext cx="20878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solidFill>
                      <a:schemeClr val="accent1"/>
                    </a:solidFill>
                  </a:rPr>
                  <a:t>max 1.174 MeV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β</m:t>
                    </m:r>
                  </m:oMath>
                </a14:m>
                <a:r>
                  <a:rPr lang="en-US" altLang="zh-CN">
                    <a:solidFill>
                      <a:schemeClr val="accent1"/>
                    </a:solidFill>
                  </a:rPr>
                  <a:t>-</a:t>
                </a:r>
                <a:endParaRPr lang="en-US" altLang="zh-CN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0000">
                <a:off x="3885565" y="3466465"/>
                <a:ext cx="208788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11101" t="-199310" r="11131" b="-199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 rot="1980000">
            <a:off x="5055235" y="3106420"/>
            <a:ext cx="6140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94.6%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3000000">
            <a:off x="4975225" y="4274820"/>
            <a:ext cx="5295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chemeClr val="accent1"/>
                </a:solidFill>
              </a:rPr>
              <a:t>5.4%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569075" y="3418205"/>
            <a:ext cx="0" cy="1529080"/>
          </a:xfrm>
          <a:prstGeom prst="straightConnector1">
            <a:avLst/>
          </a:prstGeom>
          <a:ln w="158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6569075" y="3998595"/>
                <a:ext cx="162877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solidFill>
                      <a:srgbClr val="FF3300"/>
                    </a:solidFill>
                  </a:rPr>
                  <a:t>0.6617 MeV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FF3300"/>
                        </a:solidFill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γ</m:t>
                    </m:r>
                  </m:oMath>
                </a14:m>
                <a:endParaRPr lang="en-US" altLang="zh-CN">
                  <a:solidFill>
                    <a:srgbClr val="FF3300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075" y="3998595"/>
                <a:ext cx="162877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5935345" y="4507865"/>
            <a:ext cx="6673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FF3300"/>
                </a:solidFill>
                <a:latin typeface="DejaVu Math TeX Gyre" panose="02000503000000000000" charset="0"/>
                <a:ea typeface="MS Mincho" charset="0"/>
                <a:cs typeface="DejaVu Math TeX Gyre" panose="02000503000000000000" charset="0"/>
              </a:rPr>
              <a:t>85.1%</a:t>
            </a:r>
            <a:endParaRPr lang="en-US" altLang="zh-CN" sz="1200">
              <a:solidFill>
                <a:srgbClr val="FF3300"/>
              </a:solidFill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Liberation Sans</vt:lpstr>
      <vt:lpstr>宋体</vt:lpstr>
      <vt:lpstr>Arial Unicode MS</vt:lpstr>
      <vt:lpstr>Arial Black</vt:lpstr>
      <vt:lpstr>文泉驿微米黑</vt:lpstr>
      <vt:lpstr>微软雅黑</vt:lpstr>
      <vt:lpstr>DejaVu Math TeX Gyre</vt:lpstr>
      <vt:lpstr>思源宋体 CN SemiBold</vt:lpstr>
      <vt:lpstr>MS Mincho</vt:lpstr>
      <vt:lpstr>思源宋体 CN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apricot</dc:creator>
  <cp:lastModifiedBy>apricot</cp:lastModifiedBy>
  <cp:revision>2</cp:revision>
  <dcterms:created xsi:type="dcterms:W3CDTF">2022-04-02T03:13:49Z</dcterms:created>
  <dcterms:modified xsi:type="dcterms:W3CDTF">2022-04-02T03:13:49Z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