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70" r:id="rId8"/>
    <p:sldId id="271" r:id="rId9"/>
    <p:sldId id="264" r:id="rId10"/>
    <p:sldId id="260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3/29/18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EL9333 – 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Cing-Yu (Frank) 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RYU documentation and examples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ryu.readthedocs.org</a:t>
            </a:r>
            <a:r>
              <a:rPr lang="en-US" dirty="0"/>
              <a:t>/en/latest/</a:t>
            </a:r>
          </a:p>
          <a:p>
            <a:pPr lvl="1"/>
            <a:r>
              <a:rPr lang="en-US" dirty="0"/>
              <a:t>http://osrg.github.io/ryu-book/en/html</a:t>
            </a:r>
            <a:r>
              <a:rPr lang="en-US" dirty="0" smtClean="0"/>
              <a:t>/</a:t>
            </a:r>
          </a:p>
          <a:p>
            <a:pPr lvl="1"/>
            <a:endParaRPr lang="en-US" dirty="0"/>
          </a:p>
          <a:p>
            <a:r>
              <a:rPr lang="en-US" dirty="0" smtClean="0"/>
              <a:t>hping3 usage </a:t>
            </a:r>
          </a:p>
          <a:p>
            <a:pPr lvl="1"/>
            <a:r>
              <a:rPr lang="en-US" dirty="0"/>
              <a:t>http://linux.die.net/man/8/</a:t>
            </a:r>
            <a:r>
              <a:rPr lang="en-US" dirty="0" smtClean="0"/>
              <a:t>hping3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ovs-vsctl</a:t>
            </a:r>
            <a:r>
              <a:rPr lang="en-US" dirty="0" smtClean="0"/>
              <a:t> and </a:t>
            </a:r>
            <a:r>
              <a:rPr lang="en-US" dirty="0" err="1" smtClean="0"/>
              <a:t>ovs-ofctl</a:t>
            </a:r>
            <a:endParaRPr lang="en-US" dirty="0" smtClean="0"/>
          </a:p>
          <a:p>
            <a:pPr lvl="1"/>
            <a:r>
              <a:rPr lang="en-US" dirty="0"/>
              <a:t>http://www.pica8.com/document/v2.3/html/</a:t>
            </a:r>
            <a:r>
              <a:rPr lang="en-US" dirty="0" err="1"/>
              <a:t>ovs</a:t>
            </a:r>
            <a:r>
              <a:rPr lang="en-US" dirty="0"/>
              <a:t>-commands-reference/#</a:t>
            </a:r>
            <a:r>
              <a:rPr lang="en-US" dirty="0" smtClean="0"/>
              <a:t>1081533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openvswitch.org</a:t>
            </a:r>
            <a:r>
              <a:rPr lang="en-US" dirty="0"/>
              <a:t>/support/</a:t>
            </a:r>
            <a:r>
              <a:rPr lang="en-US" dirty="0" err="1"/>
              <a:t>dist</a:t>
            </a:r>
            <a:r>
              <a:rPr lang="en-US" dirty="0"/>
              <a:t>-docs/ovs-vsctl.8.</a:t>
            </a:r>
            <a:r>
              <a:rPr lang="en-US" dirty="0" smtClean="0"/>
              <a:t>txt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openvswitch.org</a:t>
            </a:r>
            <a:r>
              <a:rPr lang="en-US" dirty="0"/>
              <a:t>/support/</a:t>
            </a:r>
            <a:r>
              <a:rPr lang="en-US" dirty="0" err="1"/>
              <a:t>dist</a:t>
            </a:r>
            <a:r>
              <a:rPr lang="en-US" dirty="0"/>
              <a:t>-docs/ovs-ofctl.8.txt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understand the operation of </a:t>
            </a:r>
            <a:r>
              <a:rPr lang="en-US" dirty="0" err="1"/>
              <a:t>OpenFlow</a:t>
            </a:r>
            <a:r>
              <a:rPr lang="en-US" dirty="0"/>
              <a:t> and observe the operations </a:t>
            </a:r>
            <a:endParaRPr lang="en-US" dirty="0" smtClean="0"/>
          </a:p>
          <a:p>
            <a:r>
              <a:rPr lang="en-US" dirty="0"/>
              <a:t>Learn basic skill of configuring an </a:t>
            </a:r>
            <a:r>
              <a:rPr lang="en-US" dirty="0" err="1"/>
              <a:t>OpenFlow</a:t>
            </a:r>
            <a:r>
              <a:rPr lang="en-US" dirty="0"/>
              <a:t> Switch </a:t>
            </a:r>
            <a:endParaRPr lang="en-US" dirty="0" smtClean="0"/>
          </a:p>
          <a:p>
            <a:r>
              <a:rPr lang="en-US" dirty="0"/>
              <a:t>Trigger and observe the behavior of flow table </a:t>
            </a:r>
            <a:r>
              <a:rPr lang="en-US" dirty="0" smtClean="0"/>
              <a:t>overflow</a:t>
            </a:r>
          </a:p>
          <a:p>
            <a:r>
              <a:rPr lang="en-US" dirty="0" smtClean="0"/>
              <a:t>Learn to manage flows based on limited network resources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you learned from Lab 1 to Lab 4 including</a:t>
            </a:r>
          </a:p>
          <a:p>
            <a:pPr lvl="1"/>
            <a:r>
              <a:rPr lang="en-US" dirty="0" err="1" smtClean="0"/>
              <a:t>Mininet</a:t>
            </a:r>
            <a:endParaRPr lang="en-US" dirty="0" smtClean="0"/>
          </a:p>
          <a:p>
            <a:pPr lvl="1"/>
            <a:r>
              <a:rPr lang="en-US" dirty="0" smtClean="0"/>
              <a:t>RYU controller</a:t>
            </a:r>
          </a:p>
          <a:p>
            <a:pPr lvl="1"/>
            <a:r>
              <a:rPr lang="en-US" dirty="0" err="1" smtClean="0"/>
              <a:t>ovs-ofctl</a:t>
            </a:r>
            <a:endParaRPr lang="en-US" dirty="0" smtClean="0"/>
          </a:p>
          <a:p>
            <a:r>
              <a:rPr lang="en-US" dirty="0" smtClean="0"/>
              <a:t>New command: </a:t>
            </a:r>
            <a:r>
              <a:rPr lang="en-US" dirty="0" err="1"/>
              <a:t>ovs-vsctl</a:t>
            </a:r>
            <a:endParaRPr lang="en-US" dirty="0" smtClean="0"/>
          </a:p>
          <a:p>
            <a:pPr lvl="1"/>
            <a:r>
              <a:rPr lang="en-US" dirty="0" err="1"/>
              <a:t>ovs-vsctl</a:t>
            </a:r>
            <a:r>
              <a:rPr lang="en-US" dirty="0"/>
              <a:t> </a:t>
            </a:r>
            <a:r>
              <a:rPr lang="en-US" dirty="0" smtClean="0"/>
              <a:t>add bridge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add bridge s1 </a:t>
            </a:r>
            <a:r>
              <a:rPr lang="en-US" dirty="0" err="1"/>
              <a:t>flow_tables</a:t>
            </a:r>
            <a:r>
              <a:rPr lang="en-US" dirty="0"/>
              <a:t> 0=@frank -- --id=@frank create </a:t>
            </a:r>
            <a:r>
              <a:rPr lang="en-US" dirty="0" err="1"/>
              <a:t>flow_table</a:t>
            </a:r>
            <a:r>
              <a:rPr lang="en-US" dirty="0"/>
              <a:t> </a:t>
            </a:r>
            <a:r>
              <a:rPr lang="en-US" dirty="0" err="1"/>
              <a:t>flow_limit</a:t>
            </a:r>
            <a:r>
              <a:rPr lang="en-US" dirty="0"/>
              <a:t> = 100 </a:t>
            </a:r>
            <a:endParaRPr lang="en-US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list </a:t>
            </a:r>
            <a:r>
              <a:rPr lang="en-US" dirty="0" smtClean="0"/>
              <a:t>bridge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list </a:t>
            </a:r>
            <a:r>
              <a:rPr lang="en-US" dirty="0" err="1"/>
              <a:t>flow_table</a:t>
            </a:r>
            <a:endParaRPr lang="en-US" dirty="0"/>
          </a:p>
          <a:p>
            <a:r>
              <a:rPr lang="en-US" dirty="0" smtClean="0"/>
              <a:t>New tool: hping3</a:t>
            </a:r>
          </a:p>
          <a:p>
            <a:pPr lvl="1"/>
            <a:r>
              <a:rPr lang="en-US" dirty="0"/>
              <a:t>ex</a:t>
            </a:r>
            <a:r>
              <a:rPr lang="en-US" dirty="0" smtClean="0"/>
              <a:t>: </a:t>
            </a:r>
            <a:r>
              <a:rPr lang="en-US" dirty="0"/>
              <a:t>generate TCP traffic from h1 to h2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de-DE" dirty="0" err="1" smtClean="0"/>
              <a:t>mininet</a:t>
            </a:r>
            <a:r>
              <a:rPr lang="de-DE" dirty="0"/>
              <a:t>&gt; h1 hping3 –c 40 –p ++3000 –i u50000 </a:t>
            </a:r>
            <a:r>
              <a:rPr lang="de-DE" dirty="0" smtClean="0"/>
              <a:t>h2</a:t>
            </a:r>
            <a:br>
              <a:rPr lang="de-DE" dirty="0" smtClean="0"/>
            </a:br>
            <a:r>
              <a:rPr lang="de-DE" dirty="0" smtClean="0"/>
              <a:t>c: </a:t>
            </a:r>
            <a:r>
              <a:rPr lang="de-DE" dirty="0" err="1" smtClean="0"/>
              <a:t>count</a:t>
            </a:r>
            <a:r>
              <a:rPr lang="de-DE" dirty="0" smtClean="0"/>
              <a:t>, -p: </a:t>
            </a:r>
            <a:r>
              <a:rPr lang="de-DE" dirty="0" err="1" smtClean="0"/>
              <a:t>port</a:t>
            </a:r>
            <a:r>
              <a:rPr lang="de-DE" dirty="0" smtClean="0"/>
              <a:t>, -i: </a:t>
            </a:r>
            <a:r>
              <a:rPr lang="de-DE" dirty="0" err="1" smtClean="0"/>
              <a:t>interval</a:t>
            </a:r>
            <a:endParaRPr lang="de-D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topology </a:t>
            </a:r>
            <a:r>
              <a:rPr lang="en-US" dirty="0" smtClean="0"/>
              <a:t>is </a:t>
            </a:r>
            <a:r>
              <a:rPr lang="en-US" dirty="0" smtClean="0"/>
              <a:t>required </a:t>
            </a:r>
            <a:r>
              <a:rPr lang="en-US" dirty="0" smtClean="0"/>
              <a:t>in lab 5</a:t>
            </a:r>
          </a:p>
          <a:p>
            <a:pPr lvl="1"/>
            <a:r>
              <a:rPr lang="en-US" dirty="0" smtClean="0"/>
              <a:t>a costumed topology file is provided (on NYU Classes)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83764" y="2806164"/>
            <a:ext cx="3427102" cy="3056700"/>
            <a:chOff x="1877829" y="2806164"/>
            <a:chExt cx="3427102" cy="3056700"/>
          </a:xfrm>
        </p:grpSpPr>
        <p:sp>
          <p:nvSpPr>
            <p:cNvPr id="4" name="Rectangle 3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4" idx="2"/>
              <a:endCxn id="6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7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9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41" idx="2"/>
              <a:endCxn id="6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1" idx="2"/>
              <a:endCxn id="7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4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Task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flow table size at top-level switches</a:t>
            </a:r>
          </a:p>
          <a:p>
            <a:pPr lvl="1"/>
            <a:r>
              <a:rPr lang="en-US" dirty="0" smtClean="0"/>
              <a:t>set the flow table size to 100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01806" y="2873377"/>
            <a:ext cx="3861965" cy="1009194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71397" y="3116058"/>
            <a:ext cx="2213428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 ‘</a:t>
            </a:r>
            <a:r>
              <a:rPr lang="en-US" dirty="0" err="1" smtClean="0">
                <a:solidFill>
                  <a:srgbClr val="FF0000"/>
                </a:solidFill>
              </a:rPr>
              <a:t>ovs-vsctl</a:t>
            </a:r>
            <a:r>
              <a:rPr lang="en-US" dirty="0" smtClean="0">
                <a:solidFill>
                  <a:srgbClr val="FF0000"/>
                </a:solidFill>
              </a:rPr>
              <a:t>’ to set flow table size = 100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98014" y="3069051"/>
            <a:ext cx="3427102" cy="3056700"/>
            <a:chOff x="1877829" y="2806164"/>
            <a:chExt cx="3427102" cy="3056700"/>
          </a:xfrm>
        </p:grpSpPr>
        <p:sp>
          <p:nvSpPr>
            <p:cNvPr id="30" name="Rectangle 29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2"/>
              <a:endCxn id="33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2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0" idx="2"/>
              <a:endCxn id="33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4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cxnSp>
          <p:nvCxnSpPr>
            <p:cNvPr id="52" name="Straight Connector 51"/>
            <p:cNvCxnSpPr>
              <a:stCxn id="51" idx="2"/>
              <a:endCxn id="32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2"/>
              <a:endCxn id="33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controller that performs</a:t>
            </a:r>
          </a:p>
          <a:p>
            <a:pPr lvl="1"/>
            <a:r>
              <a:rPr lang="en-US" dirty="0" smtClean="0"/>
              <a:t>when a new TCP flow arrives, (</a:t>
            </a:r>
            <a:r>
              <a:rPr lang="en-US" dirty="0" err="1" smtClean="0"/>
              <a:t>srcIP</a:t>
            </a:r>
            <a:r>
              <a:rPr lang="en-US" dirty="0" smtClean="0"/>
              <a:t>, </a:t>
            </a:r>
            <a:r>
              <a:rPr lang="en-US" dirty="0" err="1" smtClean="0"/>
              <a:t>dstIP</a:t>
            </a:r>
            <a:r>
              <a:rPr lang="en-US" dirty="0" smtClean="0"/>
              <a:t>, </a:t>
            </a:r>
            <a:r>
              <a:rPr lang="en-US" dirty="0" err="1" smtClean="0"/>
              <a:t>srcPort</a:t>
            </a:r>
            <a:r>
              <a:rPr lang="en-US" dirty="0" smtClean="0"/>
              <a:t>, </a:t>
            </a:r>
            <a:r>
              <a:rPr lang="en-US" dirty="0" err="1" smtClean="0"/>
              <a:t>dstPort</a:t>
            </a:r>
            <a:r>
              <a:rPr lang="en-US" dirty="0" smtClean="0"/>
              <a:t>), the switch (</a:t>
            </a:r>
            <a:r>
              <a:rPr lang="en-US" dirty="0" smtClean="0"/>
              <a:t>S4 </a:t>
            </a:r>
            <a:r>
              <a:rPr lang="en-US" dirty="0" smtClean="0"/>
              <a:t>&amp; </a:t>
            </a:r>
            <a:r>
              <a:rPr lang="en-US" dirty="0" smtClean="0"/>
              <a:t>S5) </a:t>
            </a:r>
            <a:r>
              <a:rPr lang="en-US" dirty="0" smtClean="0"/>
              <a:t>forward the first packet to controller</a:t>
            </a:r>
            <a:endParaRPr lang="en-US" dirty="0"/>
          </a:p>
          <a:p>
            <a:pPr lvl="1"/>
            <a:r>
              <a:rPr lang="en-US" dirty="0" smtClean="0"/>
              <a:t>controller sets up a path </a:t>
            </a:r>
            <a:r>
              <a:rPr lang="en-US" dirty="0" smtClean="0"/>
              <a:t>S4-</a:t>
            </a:r>
            <a:r>
              <a:rPr lang="en-US" dirty="0" smtClean="0"/>
              <a:t>S1-</a:t>
            </a:r>
            <a:r>
              <a:rPr lang="en-US" dirty="0" smtClean="0"/>
              <a:t>S5 </a:t>
            </a:r>
            <a:r>
              <a:rPr lang="en-US" dirty="0" smtClean="0"/>
              <a:t>for both directions</a:t>
            </a:r>
          </a:p>
          <a:p>
            <a:pPr lvl="1"/>
            <a:r>
              <a:rPr lang="en-US" dirty="0" smtClean="0"/>
              <a:t>1 flow </a:t>
            </a:r>
            <a:r>
              <a:rPr lang="en-US" dirty="0" smtClean="0">
                <a:sym typeface="Wingdings"/>
              </a:rPr>
              <a:t> 2 rules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12379"/>
              </p:ext>
            </p:extLst>
          </p:nvPr>
        </p:nvGraphicFramePr>
        <p:xfrm>
          <a:off x="693053" y="4051306"/>
          <a:ext cx="323808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5287"/>
                <a:gridCol w="710290"/>
                <a:gridCol w="908752"/>
                <a:gridCol w="9337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354274" y="3462280"/>
            <a:ext cx="3427102" cy="3056700"/>
            <a:chOff x="1877829" y="2806164"/>
            <a:chExt cx="3427102" cy="3056700"/>
          </a:xfrm>
        </p:grpSpPr>
        <p:sp>
          <p:nvSpPr>
            <p:cNvPr id="31" name="Rectangle 30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37" name="Straight Connector 36"/>
            <p:cNvCxnSpPr>
              <a:stCxn id="31" idx="2"/>
              <a:endCxn id="33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2"/>
              <a:endCxn id="34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2"/>
              <a:endCxn id="33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2"/>
              <a:endCxn id="34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6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52" idx="2"/>
              <a:endCxn id="33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2"/>
              <a:endCxn id="34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Freeform 27"/>
          <p:cNvSpPr/>
          <p:nvPr/>
        </p:nvSpPr>
        <p:spPr>
          <a:xfrm>
            <a:off x="4498669" y="3945740"/>
            <a:ext cx="2655559" cy="1930240"/>
          </a:xfrm>
          <a:custGeom>
            <a:avLst/>
            <a:gdLst>
              <a:gd name="connsiteX0" fmla="*/ 602706 w 2655559"/>
              <a:gd name="connsiteY0" fmla="*/ 1930240 h 1930240"/>
              <a:gd name="connsiteX1" fmla="*/ 613469 w 2655559"/>
              <a:gd name="connsiteY1" fmla="*/ 854053 h 1930240"/>
              <a:gd name="connsiteX2" fmla="*/ 12 w 2655559"/>
              <a:gd name="connsiteY2" fmla="*/ 133008 h 1930240"/>
              <a:gd name="connsiteX3" fmla="*/ 602706 w 2655559"/>
              <a:gd name="connsiteY3" fmla="*/ 46913 h 1930240"/>
              <a:gd name="connsiteX4" fmla="*/ 2475363 w 2655559"/>
              <a:gd name="connsiteY4" fmla="*/ 660339 h 1930240"/>
              <a:gd name="connsiteX5" fmla="*/ 2475363 w 2655559"/>
              <a:gd name="connsiteY5" fmla="*/ 1919478 h 193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5559" h="1930240">
                <a:moveTo>
                  <a:pt x="602706" y="1930240"/>
                </a:moveTo>
                <a:cubicBezTo>
                  <a:pt x="658312" y="1541916"/>
                  <a:pt x="713918" y="1153592"/>
                  <a:pt x="613469" y="854053"/>
                </a:cubicBezTo>
                <a:cubicBezTo>
                  <a:pt x="513020" y="554514"/>
                  <a:pt x="1806" y="267531"/>
                  <a:pt x="12" y="133008"/>
                </a:cubicBezTo>
                <a:cubicBezTo>
                  <a:pt x="-1782" y="-1515"/>
                  <a:pt x="190148" y="-40975"/>
                  <a:pt x="602706" y="46913"/>
                </a:cubicBezTo>
                <a:cubicBezTo>
                  <a:pt x="1015264" y="134801"/>
                  <a:pt x="2163254" y="348245"/>
                  <a:pt x="2475363" y="660339"/>
                </a:cubicBezTo>
                <a:cubicBezTo>
                  <a:pt x="2787473" y="972433"/>
                  <a:pt x="2631418" y="1445955"/>
                  <a:pt x="2475363" y="1919478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hping3 to send </a:t>
            </a:r>
            <a:r>
              <a:rPr lang="en-US" dirty="0" smtClean="0"/>
              <a:t>100 </a:t>
            </a:r>
            <a:r>
              <a:rPr lang="en-US" dirty="0" smtClean="0"/>
              <a:t>flows (with varied </a:t>
            </a:r>
            <a:r>
              <a:rPr lang="en-US" dirty="0" err="1" smtClean="0"/>
              <a:t>dst</a:t>
            </a:r>
            <a:r>
              <a:rPr lang="en-US" dirty="0" smtClean="0"/>
              <a:t> port #) from H1 to H2</a:t>
            </a:r>
          </a:p>
          <a:p>
            <a:r>
              <a:rPr lang="en-US" dirty="0" smtClean="0"/>
              <a:t>Observe flow table overflow message</a:t>
            </a:r>
          </a:p>
          <a:p>
            <a:pPr lvl="1"/>
            <a:r>
              <a:rPr lang="en-US" dirty="0" smtClean="0"/>
              <a:t>add --verbose to </a:t>
            </a:r>
            <a:r>
              <a:rPr lang="en-US" dirty="0" err="1" smtClean="0"/>
              <a:t>ryu</a:t>
            </a:r>
            <a:r>
              <a:rPr lang="en-US" dirty="0" smtClean="0"/>
              <a:t>-manager</a:t>
            </a:r>
          </a:p>
          <a:p>
            <a:pPr lvl="1"/>
            <a:r>
              <a:rPr lang="en-US" dirty="0" smtClean="0"/>
              <a:t>overflow should happen around 50 flows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18971" y="5520379"/>
            <a:ext cx="1061118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hping3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773992" y="3548376"/>
            <a:ext cx="3427102" cy="3056700"/>
            <a:chOff x="1877829" y="2806164"/>
            <a:chExt cx="3427102" cy="3056700"/>
          </a:xfrm>
        </p:grpSpPr>
        <p:sp>
          <p:nvSpPr>
            <p:cNvPr id="30" name="Rectangle 29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2"/>
              <a:endCxn id="33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2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0" idx="2"/>
              <a:endCxn id="33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4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cxnSp>
          <p:nvCxnSpPr>
            <p:cNvPr id="52" name="Straight Connector 51"/>
            <p:cNvCxnSpPr>
              <a:stCxn id="51" idx="2"/>
              <a:endCxn id="32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2"/>
              <a:endCxn id="33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Freeform 58"/>
          <p:cNvSpPr/>
          <p:nvPr/>
        </p:nvSpPr>
        <p:spPr>
          <a:xfrm>
            <a:off x="4918387" y="4031836"/>
            <a:ext cx="2655559" cy="1930240"/>
          </a:xfrm>
          <a:custGeom>
            <a:avLst/>
            <a:gdLst>
              <a:gd name="connsiteX0" fmla="*/ 602706 w 2655559"/>
              <a:gd name="connsiteY0" fmla="*/ 1930240 h 1930240"/>
              <a:gd name="connsiteX1" fmla="*/ 613469 w 2655559"/>
              <a:gd name="connsiteY1" fmla="*/ 854053 h 1930240"/>
              <a:gd name="connsiteX2" fmla="*/ 12 w 2655559"/>
              <a:gd name="connsiteY2" fmla="*/ 133008 h 1930240"/>
              <a:gd name="connsiteX3" fmla="*/ 602706 w 2655559"/>
              <a:gd name="connsiteY3" fmla="*/ 46913 h 1930240"/>
              <a:gd name="connsiteX4" fmla="*/ 2475363 w 2655559"/>
              <a:gd name="connsiteY4" fmla="*/ 660339 h 1930240"/>
              <a:gd name="connsiteX5" fmla="*/ 2475363 w 2655559"/>
              <a:gd name="connsiteY5" fmla="*/ 1919478 h 193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5559" h="1930240">
                <a:moveTo>
                  <a:pt x="602706" y="1930240"/>
                </a:moveTo>
                <a:cubicBezTo>
                  <a:pt x="658312" y="1541916"/>
                  <a:pt x="713918" y="1153592"/>
                  <a:pt x="613469" y="854053"/>
                </a:cubicBezTo>
                <a:cubicBezTo>
                  <a:pt x="513020" y="554514"/>
                  <a:pt x="1806" y="267531"/>
                  <a:pt x="12" y="133008"/>
                </a:cubicBezTo>
                <a:cubicBezTo>
                  <a:pt x="-1782" y="-1515"/>
                  <a:pt x="190148" y="-40975"/>
                  <a:pt x="602706" y="46913"/>
                </a:cubicBezTo>
                <a:cubicBezTo>
                  <a:pt x="1015264" y="134801"/>
                  <a:pt x="2163254" y="348245"/>
                  <a:pt x="2475363" y="660339"/>
                </a:cubicBezTo>
                <a:cubicBezTo>
                  <a:pt x="2787473" y="972433"/>
                  <a:pt x="2631418" y="1445955"/>
                  <a:pt x="2475363" y="1919478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controller code so that </a:t>
            </a:r>
          </a:p>
          <a:p>
            <a:pPr lvl="1"/>
            <a:r>
              <a:rPr lang="en-US" dirty="0" smtClean="0"/>
              <a:t>1/3 of </a:t>
            </a:r>
            <a:r>
              <a:rPr lang="en-US" dirty="0" smtClean="0"/>
              <a:t>flows follow path </a:t>
            </a:r>
            <a:r>
              <a:rPr lang="en-US" dirty="0" smtClean="0"/>
              <a:t>S4-</a:t>
            </a:r>
            <a:r>
              <a:rPr lang="en-US" dirty="0" smtClean="0"/>
              <a:t>S1-</a:t>
            </a:r>
            <a:r>
              <a:rPr lang="en-US" dirty="0" smtClean="0"/>
              <a:t>S5</a:t>
            </a:r>
            <a:endParaRPr lang="en-US" dirty="0" smtClean="0"/>
          </a:p>
          <a:p>
            <a:pPr lvl="1"/>
            <a:r>
              <a:rPr lang="en-US" dirty="0" smtClean="0"/>
              <a:t>1/3 of </a:t>
            </a:r>
            <a:r>
              <a:rPr lang="en-US" dirty="0" smtClean="0"/>
              <a:t>flows follow path </a:t>
            </a:r>
            <a:r>
              <a:rPr lang="en-US" dirty="0" smtClean="0"/>
              <a:t>S4-</a:t>
            </a:r>
            <a:r>
              <a:rPr lang="en-US" dirty="0" smtClean="0"/>
              <a:t>S2-</a:t>
            </a:r>
            <a:r>
              <a:rPr lang="en-US" dirty="0" smtClean="0"/>
              <a:t>S5</a:t>
            </a:r>
          </a:p>
          <a:p>
            <a:pPr lvl="1"/>
            <a:r>
              <a:rPr lang="en-US" dirty="0" smtClean="0"/>
              <a:t>1/3 of flows follow path S4-S3-S5</a:t>
            </a:r>
            <a:endParaRPr lang="en-US" dirty="0" smtClean="0"/>
          </a:p>
          <a:p>
            <a:r>
              <a:rPr lang="en-US" dirty="0" smtClean="0"/>
              <a:t>Run the same hping3 setting again to see if overflow happens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36858" y="4339179"/>
            <a:ext cx="634997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33%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40723" y="3554355"/>
            <a:ext cx="3427102" cy="3056700"/>
            <a:chOff x="1877829" y="2806164"/>
            <a:chExt cx="3427102" cy="3056700"/>
          </a:xfrm>
        </p:grpSpPr>
        <p:sp>
          <p:nvSpPr>
            <p:cNvPr id="33" name="Rectangle 32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39" name="Straight Connector 38"/>
            <p:cNvCxnSpPr>
              <a:stCxn id="33" idx="2"/>
              <a:endCxn id="35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2"/>
              <a:endCxn id="36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4" idx="2"/>
              <a:endCxn id="35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2"/>
              <a:endCxn id="36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7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8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54" idx="2"/>
              <a:endCxn id="35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36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Freeform 61"/>
          <p:cNvSpPr/>
          <p:nvPr/>
        </p:nvSpPr>
        <p:spPr>
          <a:xfrm>
            <a:off x="2785118" y="4037815"/>
            <a:ext cx="2655559" cy="1930240"/>
          </a:xfrm>
          <a:custGeom>
            <a:avLst/>
            <a:gdLst>
              <a:gd name="connsiteX0" fmla="*/ 602706 w 2655559"/>
              <a:gd name="connsiteY0" fmla="*/ 1930240 h 1930240"/>
              <a:gd name="connsiteX1" fmla="*/ 613469 w 2655559"/>
              <a:gd name="connsiteY1" fmla="*/ 854053 h 1930240"/>
              <a:gd name="connsiteX2" fmla="*/ 12 w 2655559"/>
              <a:gd name="connsiteY2" fmla="*/ 133008 h 1930240"/>
              <a:gd name="connsiteX3" fmla="*/ 602706 w 2655559"/>
              <a:gd name="connsiteY3" fmla="*/ 46913 h 1930240"/>
              <a:gd name="connsiteX4" fmla="*/ 2475363 w 2655559"/>
              <a:gd name="connsiteY4" fmla="*/ 660339 h 1930240"/>
              <a:gd name="connsiteX5" fmla="*/ 2475363 w 2655559"/>
              <a:gd name="connsiteY5" fmla="*/ 1919478 h 193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5559" h="1930240">
                <a:moveTo>
                  <a:pt x="602706" y="1930240"/>
                </a:moveTo>
                <a:cubicBezTo>
                  <a:pt x="658312" y="1541916"/>
                  <a:pt x="713918" y="1153592"/>
                  <a:pt x="613469" y="854053"/>
                </a:cubicBezTo>
                <a:cubicBezTo>
                  <a:pt x="513020" y="554514"/>
                  <a:pt x="1806" y="267531"/>
                  <a:pt x="12" y="133008"/>
                </a:cubicBezTo>
                <a:cubicBezTo>
                  <a:pt x="-1782" y="-1515"/>
                  <a:pt x="190148" y="-40975"/>
                  <a:pt x="602706" y="46913"/>
                </a:cubicBezTo>
                <a:cubicBezTo>
                  <a:pt x="1015264" y="134801"/>
                  <a:pt x="2163254" y="348245"/>
                  <a:pt x="2475363" y="660339"/>
                </a:cubicBezTo>
                <a:cubicBezTo>
                  <a:pt x="2787473" y="972433"/>
                  <a:pt x="2631418" y="1445955"/>
                  <a:pt x="2475363" y="1919478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576016" y="4045965"/>
            <a:ext cx="1659464" cy="1948396"/>
          </a:xfrm>
          <a:custGeom>
            <a:avLst/>
            <a:gdLst>
              <a:gd name="connsiteX0" fmla="*/ 93961 w 1659464"/>
              <a:gd name="connsiteY0" fmla="*/ 1948396 h 1948396"/>
              <a:gd name="connsiteX1" fmla="*/ 61674 w 1659464"/>
              <a:gd name="connsiteY1" fmla="*/ 538592 h 1948396"/>
              <a:gd name="connsiteX2" fmla="*/ 804279 w 1659464"/>
              <a:gd name="connsiteY2" fmla="*/ 498 h 1948396"/>
              <a:gd name="connsiteX3" fmla="*/ 1546884 w 1659464"/>
              <a:gd name="connsiteY3" fmla="*/ 613925 h 1948396"/>
              <a:gd name="connsiteX4" fmla="*/ 1643746 w 1659464"/>
              <a:gd name="connsiteY4" fmla="*/ 1797730 h 19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4" h="1948396">
                <a:moveTo>
                  <a:pt x="93961" y="1948396"/>
                </a:moveTo>
                <a:cubicBezTo>
                  <a:pt x="18624" y="1405819"/>
                  <a:pt x="-56712" y="863242"/>
                  <a:pt x="61674" y="538592"/>
                </a:cubicBezTo>
                <a:cubicBezTo>
                  <a:pt x="180060" y="213942"/>
                  <a:pt x="556744" y="-12058"/>
                  <a:pt x="804279" y="498"/>
                </a:cubicBezTo>
                <a:cubicBezTo>
                  <a:pt x="1051814" y="13053"/>
                  <a:pt x="1406973" y="314386"/>
                  <a:pt x="1546884" y="613925"/>
                </a:cubicBezTo>
                <a:cubicBezTo>
                  <a:pt x="1686795" y="913464"/>
                  <a:pt x="1665270" y="1355597"/>
                  <a:pt x="1643746" y="1797730"/>
                </a:cubicBezTo>
              </a:path>
            </a:pathLst>
          </a:custGeom>
          <a:ln w="3175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3548516" y="4089229"/>
            <a:ext cx="2362324" cy="1883608"/>
          </a:xfrm>
          <a:custGeom>
            <a:avLst/>
            <a:gdLst>
              <a:gd name="connsiteX0" fmla="*/ 196798 w 2362324"/>
              <a:gd name="connsiteY0" fmla="*/ 1883608 h 1883608"/>
              <a:gd name="connsiteX1" fmla="*/ 207560 w 2362324"/>
              <a:gd name="connsiteY1" fmla="*/ 710565 h 1883608"/>
              <a:gd name="connsiteX2" fmla="*/ 2327752 w 2362324"/>
              <a:gd name="connsiteY2" fmla="*/ 282 h 1883608"/>
              <a:gd name="connsiteX3" fmla="*/ 1520572 w 2362324"/>
              <a:gd name="connsiteY3" fmla="*/ 785898 h 1883608"/>
              <a:gd name="connsiteX4" fmla="*/ 1488285 w 2362324"/>
              <a:gd name="connsiteY4" fmla="*/ 1851323 h 188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324" h="1883608">
                <a:moveTo>
                  <a:pt x="196798" y="1883608"/>
                </a:moveTo>
                <a:cubicBezTo>
                  <a:pt x="24599" y="1454030"/>
                  <a:pt x="-147599" y="1024453"/>
                  <a:pt x="207560" y="710565"/>
                </a:cubicBezTo>
                <a:cubicBezTo>
                  <a:pt x="562719" y="396677"/>
                  <a:pt x="2108917" y="-12273"/>
                  <a:pt x="2327752" y="282"/>
                </a:cubicBezTo>
                <a:cubicBezTo>
                  <a:pt x="2546587" y="12837"/>
                  <a:pt x="1660483" y="477391"/>
                  <a:pt x="1520572" y="785898"/>
                </a:cubicBezTo>
                <a:cubicBezTo>
                  <a:pt x="1380661" y="1094405"/>
                  <a:pt x="1488285" y="1851323"/>
                  <a:pt x="1488285" y="1851323"/>
                </a:cubicBezTo>
              </a:path>
            </a:pathLst>
          </a:custGeom>
          <a:ln w="317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83630" y="4296727"/>
            <a:ext cx="634997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33%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01500" y="3822806"/>
            <a:ext cx="634997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33%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still need to handle ARP message or other non-TCP packets</a:t>
            </a:r>
          </a:p>
          <a:p>
            <a:pPr lvl="1"/>
            <a:r>
              <a:rPr lang="en-US" dirty="0" smtClean="0"/>
              <a:t>hard-code ARP as you did in Lab 4</a:t>
            </a:r>
          </a:p>
          <a:p>
            <a:pPr lvl="1"/>
            <a:r>
              <a:rPr lang="en-US" dirty="0" smtClean="0"/>
              <a:t>send only TCP packets without matched entry to controller, all other packets have pre-installed path</a:t>
            </a:r>
          </a:p>
          <a:p>
            <a:pPr lvl="2"/>
            <a:r>
              <a:rPr lang="en-US" dirty="0" smtClean="0"/>
              <a:t>TCP with matched entry</a:t>
            </a:r>
          </a:p>
          <a:p>
            <a:pPr lvl="2"/>
            <a:r>
              <a:rPr lang="en-US" dirty="0" smtClean="0"/>
              <a:t>TCP without matched entry </a:t>
            </a:r>
            <a:r>
              <a:rPr lang="en-US" dirty="0" smtClean="0">
                <a:sym typeface="Wingdings"/>
              </a:rPr>
              <a:t> controller</a:t>
            </a:r>
          </a:p>
          <a:p>
            <a:pPr lvl="2"/>
            <a:r>
              <a:rPr lang="en-US" dirty="0" smtClean="0">
                <a:sym typeface="Wingdings"/>
              </a:rPr>
              <a:t>other packets  pre-installed rule</a:t>
            </a:r>
          </a:p>
          <a:p>
            <a:pPr lvl="2"/>
            <a:r>
              <a:rPr lang="en-US" dirty="0" smtClean="0">
                <a:sym typeface="Wingdings"/>
              </a:rPr>
              <a:t>empty match (default)  controller</a:t>
            </a:r>
            <a:endParaRPr lang="en-US" dirty="0" smtClean="0"/>
          </a:p>
          <a:p>
            <a:r>
              <a:rPr lang="en-US" dirty="0" smtClean="0"/>
              <a:t>Remember to use --verbose when running </a:t>
            </a:r>
            <a:r>
              <a:rPr lang="en-US" dirty="0" err="1" smtClean="0"/>
              <a:t>ryu</a:t>
            </a:r>
            <a:r>
              <a:rPr lang="en-US" dirty="0" smtClean="0"/>
              <a:t> controller to see the overflow message</a:t>
            </a:r>
          </a:p>
          <a:p>
            <a:pPr marL="342900" lvl="1">
              <a:buClr>
                <a:schemeClr val="accent1"/>
              </a:buClr>
            </a:pPr>
            <a:r>
              <a:rPr lang="en-US" dirty="0" err="1"/>
              <a:t>nw_protocol</a:t>
            </a:r>
            <a:r>
              <a:rPr lang="en-US" dirty="0"/>
              <a:t> and </a:t>
            </a:r>
            <a:r>
              <a:rPr lang="en-US" dirty="0" err="1"/>
              <a:t>dl_type</a:t>
            </a:r>
            <a:r>
              <a:rPr lang="en-US" dirty="0"/>
              <a:t> fields need to be set </a:t>
            </a:r>
            <a:r>
              <a:rPr lang="en-US" dirty="0" smtClean="0"/>
              <a:t>as </a:t>
            </a:r>
            <a:r>
              <a:rPr lang="en-US" dirty="0"/>
              <a:t>we are dealing with layer 4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1291</TotalTime>
  <Words>676</Words>
  <Application>Microsoft Macintosh PowerPoint</Application>
  <PresentationFormat>On-screen Show (4:3)</PresentationFormat>
  <Paragraphs>186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EL9333 – Lab 5</vt:lpstr>
      <vt:lpstr>Objectives</vt:lpstr>
      <vt:lpstr>Commands and Tools</vt:lpstr>
      <vt:lpstr>Lab 5 Topology</vt:lpstr>
      <vt:lpstr>Lab 5 Task 1 </vt:lpstr>
      <vt:lpstr>Lab 5 Task 2</vt:lpstr>
      <vt:lpstr>Lab 5 Task 3</vt:lpstr>
      <vt:lpstr>Lab 5 Task 4</vt:lpstr>
      <vt:lpstr>Some hints</vt:lpstr>
      <vt:lpstr>Useful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Cing-Yu Chu</dc:creator>
  <cp:lastModifiedBy>CING-YU CHU</cp:lastModifiedBy>
  <cp:revision>104</cp:revision>
  <dcterms:created xsi:type="dcterms:W3CDTF">2015-10-23T18:17:53Z</dcterms:created>
  <dcterms:modified xsi:type="dcterms:W3CDTF">2018-03-30T18:49:23Z</dcterms:modified>
</cp:coreProperties>
</file>