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erriweather" panose="020B0604020202020204" charset="-52"/>
      <p:regular r:id="rId24"/>
      <p:bold r:id="rId25"/>
      <p:italic r:id="rId26"/>
      <p:boldItalic r:id="rId27"/>
    </p:embeddedFont>
    <p:embeddedFont>
      <p:font typeface="Oswald" panose="020B0604020202020204" charset="-52"/>
      <p:regular r:id="rId28"/>
      <p:bold r:id="rId29"/>
    </p:embeddedFont>
    <p:embeddedFont>
      <p:font typeface="Raleway ExtraBold" panose="020B0604020202020204" charset="-52"/>
      <p:bold r:id="rId30"/>
      <p:boldItalic r:id="rId31"/>
    </p:embeddedFont>
    <p:embeddedFont>
      <p:font typeface="Raleway Light" panose="020B0604020202020204" charset="-52"/>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65BD94-4128-4329-BE9D-EA262CEE79B1}">
  <a:tblStyle styleId="{CA65BD94-4128-4329-BE9D-EA262CEE79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collegevine.com/here-are-the-average-sat-scores-by-stat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Randy - College Board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b365c2b3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b365c2b3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Here, we visualize changes in ACT participation rates.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It is obvious that we see darker blue or higher participation in the centre / inland areas.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Again, two very obvious changes are colorado and illinois, turning lighter with less ACT participation in 2018. Around the sides of the map, colors are also turning lighter, showing less ACT participation in this areas. These coincide with our previous map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I will now pass on to Bryan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3b365c2b3_9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3b365c2b3_9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Dont be overwhelmed, what we want you to focus on are the blue and orange bits. </a:t>
            </a:r>
            <a:endParaRPr/>
          </a:p>
          <a:p>
            <a:pPr marL="0" lvl="0" indent="0" algn="l" rtl="0">
              <a:spcBef>
                <a:spcPts val="0"/>
              </a:spcBef>
              <a:spcAft>
                <a:spcPts val="0"/>
              </a:spcAft>
              <a:buNone/>
            </a:pPr>
            <a:r>
              <a:rPr lang="en-GB"/>
              <a:t>Generally SAT has much more states with blues / rises. </a:t>
            </a:r>
            <a:endParaRPr/>
          </a:p>
          <a:p>
            <a:pPr marL="0" lvl="0" indent="0" algn="l" rtl="0">
              <a:spcBef>
                <a:spcPts val="0"/>
              </a:spcBef>
              <a:spcAft>
                <a:spcPts val="0"/>
              </a:spcAft>
              <a:buNone/>
            </a:pPr>
            <a:r>
              <a:rPr lang="en-GB"/>
              <a:t>ACT has much more states with orange / drops. Opposite trends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3b365c2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3b365c2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Zoom in.</a:t>
            </a:r>
            <a:endParaRPr/>
          </a:p>
          <a:p>
            <a:pPr marL="0" lvl="0" indent="0" algn="l" rtl="0">
              <a:spcBef>
                <a:spcPts val="0"/>
              </a:spcBef>
              <a:spcAft>
                <a:spcPts val="0"/>
              </a:spcAft>
              <a:buNone/>
            </a:pPr>
            <a:r>
              <a:rPr lang="en-GB"/>
              <a:t>SAT </a:t>
            </a:r>
            <a:endParaRPr/>
          </a:p>
          <a:p>
            <a:pPr marL="0" lvl="0" indent="0" algn="l" rtl="0">
              <a:spcBef>
                <a:spcPts val="0"/>
              </a:spcBef>
              <a:spcAft>
                <a:spcPts val="0"/>
              </a:spcAft>
              <a:buNone/>
            </a:pPr>
            <a:r>
              <a:rPr lang="en-GB"/>
              <a:t>- Florida had a drop</a:t>
            </a:r>
            <a:endParaRPr/>
          </a:p>
          <a:p>
            <a:pPr marL="0" lvl="0" indent="0" algn="l" rtl="0">
              <a:spcBef>
                <a:spcPts val="0"/>
              </a:spcBef>
              <a:spcAft>
                <a:spcPts val="0"/>
              </a:spcAft>
              <a:buNone/>
            </a:pPr>
            <a:r>
              <a:rPr lang="en-GB"/>
              <a:t>- Rhode Island, Colorado, Illinois shot up to close to 100%</a:t>
            </a:r>
            <a:endParaRPr/>
          </a:p>
          <a:p>
            <a:pPr marL="0" lvl="0" indent="0" algn="l" rtl="0">
              <a:spcBef>
                <a:spcPts val="0"/>
              </a:spcBef>
              <a:spcAft>
                <a:spcPts val="0"/>
              </a:spcAft>
              <a:buNone/>
            </a:pPr>
            <a:endParaRPr/>
          </a:p>
          <a:p>
            <a:pPr marL="0" lvl="0" indent="0" algn="l" rtl="0">
              <a:spcBef>
                <a:spcPts val="0"/>
              </a:spcBef>
              <a:spcAft>
                <a:spcPts val="0"/>
              </a:spcAft>
              <a:buNone/>
            </a:pPr>
            <a:r>
              <a:rPr lang="en-GB"/>
              <a:t>ACT </a:t>
            </a:r>
            <a:endParaRPr/>
          </a:p>
          <a:p>
            <a:pPr marL="457200" lvl="0" indent="-298450" algn="l" rtl="0">
              <a:spcBef>
                <a:spcPts val="0"/>
              </a:spcBef>
              <a:spcAft>
                <a:spcPts val="0"/>
              </a:spcAft>
              <a:buSzPts val="1100"/>
              <a:buChar char="-"/>
            </a:pPr>
            <a:r>
              <a:rPr lang="en-GB"/>
              <a:t>Coincides with SAT - Colorado, Illinois dropped</a:t>
            </a:r>
            <a:endParaRPr/>
          </a:p>
          <a:p>
            <a:pPr marL="457200" lvl="0" indent="-298450" algn="l" rtl="0">
              <a:spcBef>
                <a:spcPts val="0"/>
              </a:spcBef>
              <a:spcAft>
                <a:spcPts val="0"/>
              </a:spcAft>
              <a:buSzPts val="1100"/>
              <a:buChar char="-"/>
            </a:pPr>
            <a:r>
              <a:rPr lang="en-GB"/>
              <a:t>Additional drops - Alaska</a:t>
            </a:r>
            <a:endParaRPr/>
          </a:p>
          <a:p>
            <a:pPr marL="457200" lvl="0" indent="-298450" algn="l" rtl="0">
              <a:spcBef>
                <a:spcPts val="0"/>
              </a:spcBef>
              <a:spcAft>
                <a:spcPts val="0"/>
              </a:spcAft>
              <a:buSzPts val="1100"/>
              <a:buChar char="-"/>
            </a:pPr>
            <a:r>
              <a:rPr lang="en-GB"/>
              <a:t>Ohio, Nebraska increase to 100%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3b365c2b3_2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3b365c2b3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Participation in SAT varies across states, with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3b365c2b3_6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3b365c2b3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3b365c2b3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3b365c2b3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3b365c2b3_9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3b365c2b3_9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“SAT School Day” includes a free SAT exam offered during the school day to make student participation as convenient as possible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3b365c2b3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3b365c2b3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Average sat score is all higher than average act scores</a:t>
            </a:r>
            <a:endParaRPr/>
          </a:p>
          <a:p>
            <a:pPr marL="0" lvl="0" indent="0" algn="l" rtl="0">
              <a:spcBef>
                <a:spcPts val="0"/>
              </a:spcBef>
              <a:spcAft>
                <a:spcPts val="0"/>
              </a:spcAft>
              <a:buNone/>
            </a:pPr>
            <a:r>
              <a:rPr lang="en-GB"/>
              <a:t>In percentage (from maximum score) scale</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3b365c2b3_9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3b365c2b3_9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Participation in SAT varies across states, with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3b365c2b3_1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3b365c2b3_1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Collaborate with the contract-less states' department of education. The ultimate goal is to convince the state government accepting SAT as mandatory test in all schools and sponsorship of exam or study fee.</a:t>
            </a:r>
            <a:endParaRPr/>
          </a:p>
          <a:p>
            <a:pPr marL="0" lvl="0" indent="0" algn="l" rtl="0">
              <a:spcBef>
                <a:spcPts val="0"/>
              </a:spcBef>
              <a:spcAft>
                <a:spcPts val="0"/>
              </a:spcAft>
              <a:buClr>
                <a:schemeClr val="dk1"/>
              </a:buClr>
              <a:buSzPts val="1100"/>
              <a:buFont typeface="Arial"/>
              <a:buNone/>
            </a:pPr>
            <a:r>
              <a:rPr lang="en-GB"/>
              <a:t>Broaden the participant base. We can target on working adults in the community who are interested in taking the test and do not have the support of traditional schooling. Our online resources will be handy.</a:t>
            </a:r>
            <a:endParaRPr/>
          </a:p>
          <a:p>
            <a:pPr marL="0" lvl="0" indent="0" algn="l" rtl="0">
              <a:spcBef>
                <a:spcPts val="0"/>
              </a:spcBef>
              <a:spcAft>
                <a:spcPts val="0"/>
              </a:spcAft>
              <a:buClr>
                <a:schemeClr val="dk1"/>
              </a:buClr>
              <a:buSzPts val="1100"/>
              <a:buFont typeface="Arial"/>
              <a:buNone/>
            </a:pPr>
            <a:r>
              <a:rPr lang="en-GB"/>
              <a:t>Active Social Media Marketing on the Internet, promotion of articles on the benefits of SAT compared to ACT.</a:t>
            </a:r>
            <a:endParaRPr/>
          </a:p>
          <a:p>
            <a:pPr marL="0" lvl="0" indent="0" algn="l" rtl="0">
              <a:spcBef>
                <a:spcPts val="0"/>
              </a:spcBef>
              <a:spcAft>
                <a:spcPts val="0"/>
              </a:spcAft>
              <a:buClr>
                <a:schemeClr val="dk1"/>
              </a:buClr>
              <a:buSzPts val="1100"/>
              <a:buFont typeface="Arial"/>
              <a:buNone/>
            </a:pPr>
            <a:r>
              <a:rPr lang="en-GB"/>
              <a:t>Establishing new scholarships for students who can creatively share their positive experience of - passing the test on social networks.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3b365c2b3_4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3b365c2b3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3b365c2b3_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3b365c2b3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500"/>
              </a:spcBef>
              <a:spcAft>
                <a:spcPts val="0"/>
              </a:spcAft>
              <a:buClr>
                <a:srgbClr val="434343"/>
              </a:buClr>
              <a:buSzPts val="900"/>
              <a:buFont typeface="Oswald"/>
              <a:buChar char="●"/>
            </a:pPr>
            <a:r>
              <a:rPr lang="en-GB" sz="900">
                <a:solidFill>
                  <a:srgbClr val="434343"/>
                </a:solidFill>
                <a:latin typeface="Oswald"/>
                <a:ea typeface="Oswald"/>
                <a:cs typeface="Oswald"/>
                <a:sym typeface="Oswald"/>
              </a:rPr>
              <a:t>Explore the states of Arizona, District of Columbia, Florida and Nevada in more detail in connection with a decrease in the participation rate.</a:t>
            </a:r>
            <a:endParaRPr sz="900">
              <a:solidFill>
                <a:srgbClr val="434343"/>
              </a:solidFill>
              <a:latin typeface="Oswald"/>
              <a:ea typeface="Oswald"/>
              <a:cs typeface="Oswald"/>
              <a:sym typeface="Oswald"/>
            </a:endParaRPr>
          </a:p>
          <a:p>
            <a:pPr marL="457200" lvl="0" indent="-285750" algn="l" rtl="0">
              <a:lnSpc>
                <a:spcPct val="115000"/>
              </a:lnSpc>
              <a:spcBef>
                <a:spcPts val="0"/>
              </a:spcBef>
              <a:spcAft>
                <a:spcPts val="0"/>
              </a:spcAft>
              <a:buClr>
                <a:srgbClr val="434343"/>
              </a:buClr>
              <a:buSzPts val="900"/>
              <a:buFont typeface="Oswald"/>
              <a:buChar char="●"/>
            </a:pPr>
            <a:r>
              <a:rPr lang="en-GB" sz="900">
                <a:solidFill>
                  <a:srgbClr val="434343"/>
                </a:solidFill>
                <a:latin typeface="Oswald"/>
                <a:ea typeface="Oswald"/>
                <a:cs typeface="Oswald"/>
                <a:sym typeface="Oswald"/>
              </a:rPr>
              <a:t>Analyse the choice of the students in those states where they can take both tests. Collect data on the desired universities for admission, school performance, demographic characteristics.</a:t>
            </a:r>
            <a:endParaRPr sz="900">
              <a:solidFill>
                <a:srgbClr val="434343"/>
              </a:solidFill>
              <a:latin typeface="Oswald"/>
              <a:ea typeface="Oswald"/>
              <a:cs typeface="Oswald"/>
              <a:sym typeface="Oswald"/>
            </a:endParaRPr>
          </a:p>
          <a:p>
            <a:pPr marL="457200" lvl="0" indent="-285750" algn="l" rtl="0">
              <a:lnSpc>
                <a:spcPct val="115000"/>
              </a:lnSpc>
              <a:spcBef>
                <a:spcPts val="0"/>
              </a:spcBef>
              <a:spcAft>
                <a:spcPts val="0"/>
              </a:spcAft>
              <a:buClr>
                <a:srgbClr val="434343"/>
              </a:buClr>
              <a:buSzPts val="900"/>
              <a:buFont typeface="Oswald"/>
              <a:buChar char="●"/>
            </a:pPr>
            <a:r>
              <a:rPr lang="en-GB" sz="900">
                <a:solidFill>
                  <a:srgbClr val="434343"/>
                </a:solidFill>
                <a:latin typeface="Oswald"/>
                <a:ea typeface="Oswald"/>
                <a:cs typeface="Oswald"/>
                <a:sym typeface="Oswald"/>
              </a:rPr>
              <a:t>Analyze the performance of the test by students who passed both tests. To study the features of assessment, the complexity of the test and subtests.</a:t>
            </a:r>
            <a:endParaRPr sz="900">
              <a:solidFill>
                <a:srgbClr val="434343"/>
              </a:solidFill>
              <a:latin typeface="Oswald"/>
              <a:ea typeface="Oswald"/>
              <a:cs typeface="Oswald"/>
              <a:sym typeface="Oswald"/>
            </a:endParaRPr>
          </a:p>
          <a:p>
            <a:pPr marL="0" lvl="0" indent="0" algn="l" rtl="0">
              <a:spcBef>
                <a:spcPts val="400"/>
              </a:spcBef>
              <a:spcAft>
                <a:spcPts val="0"/>
              </a:spcAft>
              <a:buNone/>
            </a:pPr>
            <a:endParaRPr sz="9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3b365c2b3_2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3b365c2b3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Participation in SAT varies across states, with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b365c2b3_7_3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b365c2b3_7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representing the college board..would like to increase the participation rates for SAT.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solidFill>
                  <a:schemeClr val="dk1"/>
                </a:solidFill>
              </a:rPr>
              <a:t>The ACT and SAT test are standardized tests used for college admissions in the United States.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3b365c2b3_7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3b365c2b3_7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 The ACT and SAT test are standardized tests used for college admissions in the United States. </a:t>
            </a:r>
            <a:endParaRPr/>
          </a:p>
          <a:p>
            <a:pPr marL="0" lvl="0" indent="0" algn="l" rtl="0">
              <a:spcBef>
                <a:spcPts val="0"/>
              </a:spcBef>
              <a:spcAft>
                <a:spcPts val="0"/>
              </a:spcAft>
              <a:buNone/>
            </a:pPr>
            <a:endParaRPr/>
          </a:p>
          <a:p>
            <a:pPr marL="0" lvl="0" indent="0" algn="l" rtl="0">
              <a:spcBef>
                <a:spcPts val="0"/>
              </a:spcBef>
              <a:spcAft>
                <a:spcPts val="0"/>
              </a:spcAft>
              <a:buNone/>
            </a:pPr>
            <a:r>
              <a:rPr lang="en-GB"/>
              <a:t>Sun Tze:</a:t>
            </a:r>
            <a:endParaRPr/>
          </a:p>
          <a:p>
            <a:pPr marL="0" lvl="0" indent="0" algn="l" rtl="0">
              <a:spcBef>
                <a:spcPts val="0"/>
              </a:spcBef>
              <a:spcAft>
                <a:spcPts val="0"/>
              </a:spcAft>
              <a:buClr>
                <a:schemeClr val="dk1"/>
              </a:buClr>
              <a:buSzPts val="1100"/>
              <a:buFont typeface="Arial"/>
              <a:buNone/>
            </a:pPr>
            <a:r>
              <a:rPr lang="en-GB" sz="1050">
                <a:solidFill>
                  <a:srgbClr val="181818"/>
                </a:solidFill>
                <a:highlight>
                  <a:srgbClr val="FFFFFF"/>
                </a:highlight>
                <a:latin typeface="Merriweather"/>
                <a:ea typeface="Merriweather"/>
                <a:cs typeface="Merriweather"/>
                <a:sym typeface="Merriweather"/>
              </a:rPr>
              <a:t>“If you know the enemy and know yourself, you need not fear the result of a hundred battles.</a:t>
            </a:r>
            <a:endParaRPr sz="1050">
              <a:solidFill>
                <a:srgbClr val="181818"/>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Depending on the policy in each state, students are required to take either ACT or SAT</a:t>
            </a:r>
            <a:endParaRPr/>
          </a:p>
          <a:p>
            <a:pPr marL="0" lvl="0" indent="0" algn="l" rtl="0">
              <a:spcBef>
                <a:spcPts val="0"/>
              </a:spcBef>
              <a:spcAft>
                <a:spcPts val="0"/>
              </a:spcAft>
              <a:buNone/>
            </a:pPr>
            <a:r>
              <a:rPr lang="en-GB"/>
              <a:t>Though colleges does not mandate which exams for student, state policy can be an influence here </a:t>
            </a:r>
            <a:endParaRPr/>
          </a:p>
          <a:p>
            <a:pPr marL="0" lvl="0" indent="0" algn="l" rtl="0">
              <a:spcBef>
                <a:spcPts val="0"/>
              </a:spcBef>
              <a:spcAft>
                <a:spcPts val="0"/>
              </a:spcAft>
              <a:buNone/>
            </a:pPr>
            <a:endParaRPr/>
          </a:p>
          <a:p>
            <a:pPr marL="0" lvl="0" indent="0" algn="l" rtl="0">
              <a:spcBef>
                <a:spcPts val="0"/>
              </a:spcBef>
              <a:spcAft>
                <a:spcPts val="0"/>
              </a:spcAft>
              <a:buNone/>
            </a:pPr>
            <a:r>
              <a:rPr lang="en-GB"/>
              <a:t>As such, while we aim to tackle those states with high penetration in ACT but low penetration in SAT. further lobbying by the management is necessary to penetrate further.</a:t>
            </a:r>
            <a:endParaRPr/>
          </a:p>
          <a:p>
            <a:pPr marL="0" lvl="0" indent="0" algn="l" rtl="0">
              <a:spcBef>
                <a:spcPts val="0"/>
              </a:spcBef>
              <a:spcAft>
                <a:spcPts val="0"/>
              </a:spcAft>
              <a:buNone/>
            </a:pPr>
            <a:endParaRPr/>
          </a:p>
          <a:p>
            <a:pPr marL="0" lvl="0" indent="0" algn="l" rtl="0">
              <a:spcBef>
                <a:spcPts val="0"/>
              </a:spcBef>
              <a:spcAft>
                <a:spcPts val="0"/>
              </a:spcAft>
              <a:buNone/>
            </a:pPr>
            <a:r>
              <a:rPr lang="en-GB"/>
              <a:t>Thus we look into states that are contractless</a:t>
            </a:r>
            <a:endParaRPr/>
          </a:p>
          <a:p>
            <a:pPr marL="0" lvl="0" indent="0" algn="l" rtl="0">
              <a:spcBef>
                <a:spcPts val="0"/>
              </a:spcBef>
              <a:spcAft>
                <a:spcPts val="0"/>
              </a:spcAft>
              <a:buNone/>
            </a:pPr>
            <a:r>
              <a:rPr lang="en-GB"/>
              <a:t>There is still more work to be done.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3b365c2b3_0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3b365c2b3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 For our analysis, we relied on Data extracted from </a:t>
            </a:r>
            <a:r>
              <a:rPr lang="en-GB" u="sng">
                <a:solidFill>
                  <a:schemeClr val="hlink"/>
                </a:solidFill>
                <a:hlinkClick r:id="rId3"/>
              </a:rPr>
              <a:t>https://blog.collegevine.com/here-are-the-average-sat-scores-by-state/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t>- The ACT is divided into four multiple choice subject tests: English, Maths, Reading and Science with scores ranging from 1-36 for each subject.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- 2 section scores result from taking the SAT: Evident-based Reading and Writing and Math. Section scores are reported on a range of 200-800.</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3b365c2b3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3b365c2b3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Pass on to Qiwen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3b365c2b3_2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3b365c2b3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i will present the key findings of our analysis on ACT and SAT participation rates across 2017 and 2018.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3b365c2b3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3b365c2b3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Looking at the green and yellow box plot: SAT participation is concentrated on the lower range, with an average of 30-50%. Left end (</a:t>
            </a:r>
            <a:r>
              <a:rPr lang="en-GB">
                <a:solidFill>
                  <a:schemeClr val="dk1"/>
                </a:solidFill>
              </a:rPr>
              <a:t>(indicating 2nd quartile) </a:t>
            </a:r>
            <a:r>
              <a:rPr lang="en-GB"/>
              <a:t>are nearer to 0%. </a:t>
            </a:r>
            <a:endParaRPr/>
          </a:p>
          <a:p>
            <a:pPr marL="0" lvl="0" indent="0" algn="l" rtl="0">
              <a:spcBef>
                <a:spcPts val="0"/>
              </a:spcBef>
              <a:spcAft>
                <a:spcPts val="0"/>
              </a:spcAft>
              <a:buNone/>
            </a:pPr>
            <a:endParaRPr/>
          </a:p>
          <a:p>
            <a:pPr marL="0" lvl="0" indent="0" algn="l" rtl="0">
              <a:spcBef>
                <a:spcPts val="0"/>
              </a:spcBef>
              <a:spcAft>
                <a:spcPts val="0"/>
              </a:spcAft>
              <a:buNone/>
            </a:pPr>
            <a:r>
              <a:rPr lang="en-GB"/>
              <a:t>Looking at the purple and red plot: ACT participation is concentrated on the higher range, with an average of 60-70%. Right end (indicating 3rd quartile) are nearer to 100%.</a:t>
            </a:r>
            <a:endParaRPr/>
          </a:p>
          <a:p>
            <a:pPr marL="0" lvl="0" indent="0" algn="l" rtl="0">
              <a:spcBef>
                <a:spcPts val="0"/>
              </a:spcBef>
              <a:spcAft>
                <a:spcPts val="0"/>
              </a:spcAft>
              <a:buNone/>
            </a:pPr>
            <a:endParaRPr/>
          </a:p>
          <a:p>
            <a:pPr marL="0" lvl="0" indent="0" algn="l" rtl="0">
              <a:spcBef>
                <a:spcPts val="0"/>
              </a:spcBef>
              <a:spcAft>
                <a:spcPts val="0"/>
              </a:spcAft>
              <a:buNone/>
            </a:pPr>
            <a:r>
              <a:rPr lang="en-GB"/>
              <a:t>Two points to make here are:</a:t>
            </a:r>
            <a:endParaRPr/>
          </a:p>
          <a:p>
            <a:pPr marL="457200" lvl="0" indent="-298450" algn="l" rtl="0">
              <a:spcBef>
                <a:spcPts val="0"/>
              </a:spcBef>
              <a:spcAft>
                <a:spcPts val="0"/>
              </a:spcAft>
              <a:buSzPts val="1100"/>
              <a:buChar char="-"/>
            </a:pPr>
            <a:r>
              <a:rPr lang="en-GB"/>
              <a:t>ACT participation, on a whole is higher than SAT participation. </a:t>
            </a:r>
            <a:endParaRPr/>
          </a:p>
          <a:p>
            <a:pPr marL="457200" lvl="0" indent="-298450" algn="l" rtl="0">
              <a:spcBef>
                <a:spcPts val="0"/>
              </a:spcBef>
              <a:spcAft>
                <a:spcPts val="0"/>
              </a:spcAft>
              <a:buSzPts val="1100"/>
              <a:buChar char="-"/>
            </a:pPr>
            <a:r>
              <a:rPr lang="en-GB"/>
              <a:t>However, SAT shows an average increase where ACT shows a slight decrease in its average.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3b365c2b3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3b365c2b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map, we visualize the changes in sat participation rates across 2017/2018.</a:t>
            </a:r>
            <a:endParaRPr/>
          </a:p>
          <a:p>
            <a:pPr marL="0" lvl="0" indent="0" algn="l" rtl="0">
              <a:spcBef>
                <a:spcPts val="0"/>
              </a:spcBef>
              <a:spcAft>
                <a:spcPts val="0"/>
              </a:spcAft>
              <a:buNone/>
            </a:pPr>
            <a:r>
              <a:rPr lang="en-GB"/>
              <a:t>lighter blue shows lower participation, darker blue shows higher participation</a:t>
            </a:r>
            <a:endParaRPr/>
          </a:p>
          <a:p>
            <a:pPr marL="457200" lvl="0" indent="-298450" algn="l" rtl="0">
              <a:spcBef>
                <a:spcPts val="0"/>
              </a:spcBef>
              <a:spcAft>
                <a:spcPts val="0"/>
              </a:spcAft>
              <a:buSzPts val="1100"/>
              <a:buChar char="-"/>
            </a:pPr>
            <a:r>
              <a:rPr lang="en-GB"/>
              <a:t>We can see that the states becoming obviously darker in 2018 are Colorado, Illinois, indicating higher sat participation there.</a:t>
            </a:r>
            <a:endParaRPr/>
          </a:p>
          <a:p>
            <a:pPr marL="457200" lvl="0" indent="-298450" algn="l" rtl="0">
              <a:spcBef>
                <a:spcPts val="0"/>
              </a:spcBef>
              <a:spcAft>
                <a:spcPts val="0"/>
              </a:spcAft>
              <a:buSzPts val="1100"/>
              <a:buChar char="-"/>
            </a:pPr>
            <a:r>
              <a:rPr lang="en-GB"/>
              <a:t>If you focus on the far right and left of the map, states are also turning slight darker in 2018, indicating an overall rise in SAT participation around the coastal areas.</a:t>
            </a:r>
            <a:endParaRPr/>
          </a:p>
          <a:p>
            <a:pPr marL="457200" lvl="0" indent="-298450" algn="l" rtl="0">
              <a:spcBef>
                <a:spcPts val="0"/>
              </a:spcBef>
              <a:spcAft>
                <a:spcPts val="0"/>
              </a:spcAft>
              <a:buSzPts val="1100"/>
              <a:buChar cha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50"/>
        <p:cNvGrpSpPr/>
        <p:nvPr/>
      </p:nvGrpSpPr>
      <p:grpSpPr>
        <a:xfrm>
          <a:off x="0" y="0"/>
          <a:ext cx="0" cy="0"/>
          <a:chOff x="0" y="0"/>
          <a:chExt cx="0" cy="0"/>
        </a:xfrm>
      </p:grpSpPr>
      <p:cxnSp>
        <p:nvCxnSpPr>
          <p:cNvPr id="51" name="Google Shape;51;p13"/>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52" name="Google Shape;52;p13"/>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53" name="Google Shape;53;p13"/>
          <p:cNvGrpSpPr/>
          <p:nvPr/>
        </p:nvGrpSpPr>
        <p:grpSpPr>
          <a:xfrm>
            <a:off x="1004144" y="1022025"/>
            <a:ext cx="7136668" cy="152400"/>
            <a:chOff x="1346429" y="1011300"/>
            <a:chExt cx="6452100" cy="152400"/>
          </a:xfrm>
        </p:grpSpPr>
        <p:cxnSp>
          <p:nvCxnSpPr>
            <p:cNvPr id="54" name="Google Shape;54;p1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5" name="Google Shape;55;p13"/>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56" name="Google Shape;56;p13"/>
          <p:cNvGrpSpPr/>
          <p:nvPr/>
        </p:nvGrpSpPr>
        <p:grpSpPr>
          <a:xfrm>
            <a:off x="1004151" y="3969100"/>
            <a:ext cx="7136668" cy="152400"/>
            <a:chOff x="1346435" y="3969088"/>
            <a:chExt cx="6452100" cy="152400"/>
          </a:xfrm>
        </p:grpSpPr>
        <p:cxnSp>
          <p:nvCxnSpPr>
            <p:cNvPr id="57" name="Google Shape;57;p13"/>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8" name="Google Shape;58;p13"/>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59" name="Google Shape;59;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0" name="Google Shape;60;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1" name="Google Shape;6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62"/>
        <p:cNvGrpSpPr/>
        <p:nvPr/>
      </p:nvGrpSpPr>
      <p:grpSpPr>
        <a:xfrm>
          <a:off x="0" y="0"/>
          <a:ext cx="0" cy="0"/>
          <a:chOff x="0" y="0"/>
          <a:chExt cx="0" cy="0"/>
        </a:xfrm>
      </p:grpSpPr>
      <p:sp>
        <p:nvSpPr>
          <p:cNvPr id="63" name="Google Shape;63;p14"/>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5" name="Google Shape;65;p14"/>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1600"/>
              </a:spcBef>
              <a:spcAft>
                <a:spcPts val="0"/>
              </a:spcAft>
              <a:buClr>
                <a:srgbClr val="FFFFFF"/>
              </a:buClr>
              <a:buSzPts val="3000"/>
              <a:buNone/>
              <a:defRPr sz="3000">
                <a:solidFill>
                  <a:srgbClr val="FFFFFF"/>
                </a:solidFill>
              </a:defRPr>
            </a:lvl2pPr>
            <a:lvl3pPr lvl="2" rtl="0">
              <a:spcBef>
                <a:spcPts val="1600"/>
              </a:spcBef>
              <a:spcAft>
                <a:spcPts val="0"/>
              </a:spcAft>
              <a:buClr>
                <a:srgbClr val="FFFFFF"/>
              </a:buClr>
              <a:buSzPts val="3000"/>
              <a:buNone/>
              <a:defRPr sz="3000">
                <a:solidFill>
                  <a:srgbClr val="FFFFFF"/>
                </a:solidFill>
              </a:defRPr>
            </a:lvl3pPr>
            <a:lvl4pPr lvl="3" rtl="0">
              <a:spcBef>
                <a:spcPts val="1600"/>
              </a:spcBef>
              <a:spcAft>
                <a:spcPts val="0"/>
              </a:spcAft>
              <a:buClr>
                <a:srgbClr val="FFFFFF"/>
              </a:buClr>
              <a:buSzPts val="3000"/>
              <a:buNone/>
              <a:defRPr sz="3000">
                <a:solidFill>
                  <a:srgbClr val="FFFFFF"/>
                </a:solidFill>
              </a:defRPr>
            </a:lvl4pPr>
            <a:lvl5pPr lvl="4" rtl="0">
              <a:spcBef>
                <a:spcPts val="1600"/>
              </a:spcBef>
              <a:spcAft>
                <a:spcPts val="0"/>
              </a:spcAft>
              <a:buClr>
                <a:srgbClr val="FFFFFF"/>
              </a:buClr>
              <a:buSzPts val="3000"/>
              <a:buNone/>
              <a:defRPr sz="3000">
                <a:solidFill>
                  <a:srgbClr val="FFFFFF"/>
                </a:solidFill>
              </a:defRPr>
            </a:lvl5pPr>
            <a:lvl6pPr lvl="5" rtl="0">
              <a:spcBef>
                <a:spcPts val="1600"/>
              </a:spcBef>
              <a:spcAft>
                <a:spcPts val="0"/>
              </a:spcAft>
              <a:buClr>
                <a:srgbClr val="FFFFFF"/>
              </a:buClr>
              <a:buSzPts val="3000"/>
              <a:buNone/>
              <a:defRPr sz="3000">
                <a:solidFill>
                  <a:srgbClr val="FFFFFF"/>
                </a:solidFill>
              </a:defRPr>
            </a:lvl6pPr>
            <a:lvl7pPr lvl="6" rtl="0">
              <a:spcBef>
                <a:spcPts val="1600"/>
              </a:spcBef>
              <a:spcAft>
                <a:spcPts val="0"/>
              </a:spcAft>
              <a:buClr>
                <a:srgbClr val="FFFFFF"/>
              </a:buClr>
              <a:buSzPts val="3000"/>
              <a:buNone/>
              <a:defRPr sz="3000">
                <a:solidFill>
                  <a:srgbClr val="FFFFFF"/>
                </a:solidFill>
              </a:defRPr>
            </a:lvl7pPr>
            <a:lvl8pPr lvl="7" rtl="0">
              <a:spcBef>
                <a:spcPts val="1600"/>
              </a:spcBef>
              <a:spcAft>
                <a:spcPts val="0"/>
              </a:spcAft>
              <a:buClr>
                <a:srgbClr val="FFFFFF"/>
              </a:buClr>
              <a:buSzPts val="3000"/>
              <a:buNone/>
              <a:defRPr sz="3000">
                <a:solidFill>
                  <a:srgbClr val="FFFFFF"/>
                </a:solidFill>
              </a:defRPr>
            </a:lvl8pPr>
            <a:lvl9pPr lvl="8" rtl="0">
              <a:spcBef>
                <a:spcPts val="1600"/>
              </a:spcBef>
              <a:spcAft>
                <a:spcPts val="160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FFB600"/>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8" name="Google Shape;68;p1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research.collegeboard.org/programs/sat/data/archived/2018-sat-suite-annual-repor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testive.com/state-sat-act/"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blog.prepscholar.com/which-states-require-the-sa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title="SAT and ACT Analysis 2017-2018"/>
          <p:cNvSpPr txBox="1">
            <a:spLocks noGrp="1"/>
          </p:cNvSpPr>
          <p:nvPr>
            <p:ph type="ctrTitle"/>
          </p:nvPr>
        </p:nvSpPr>
        <p:spPr>
          <a:xfrm>
            <a:off x="685800" y="1836180"/>
            <a:ext cx="7772400" cy="184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latin typeface="Oswald"/>
                <a:ea typeface="Oswald"/>
                <a:cs typeface="Oswald"/>
                <a:sym typeface="Oswald"/>
              </a:rPr>
              <a:t>SAT and ACT Analysis</a:t>
            </a:r>
            <a:endParaRPr b="1">
              <a:latin typeface="Oswald"/>
              <a:ea typeface="Oswald"/>
              <a:cs typeface="Oswald"/>
              <a:sym typeface="Oswald"/>
            </a:endParaRPr>
          </a:p>
          <a:p>
            <a:pPr marL="0" lvl="0" indent="0" algn="l" rtl="0">
              <a:spcBef>
                <a:spcPts val="0"/>
              </a:spcBef>
              <a:spcAft>
                <a:spcPts val="0"/>
              </a:spcAft>
              <a:buNone/>
            </a:pPr>
            <a:r>
              <a:rPr lang="en-GB" b="1">
                <a:latin typeface="Oswald"/>
                <a:ea typeface="Oswald"/>
                <a:cs typeface="Oswald"/>
                <a:sym typeface="Oswald"/>
              </a:rPr>
              <a:t>2017-2018</a:t>
            </a:r>
            <a:endParaRPr b="1">
              <a:latin typeface="Oswald"/>
              <a:ea typeface="Oswald"/>
              <a:cs typeface="Oswald"/>
              <a:sym typeface="Oswald"/>
            </a:endParaRPr>
          </a:p>
        </p:txBody>
      </p:sp>
      <p:grpSp>
        <p:nvGrpSpPr>
          <p:cNvPr id="74" name="Google Shape;74;p16"/>
          <p:cNvGrpSpPr/>
          <p:nvPr/>
        </p:nvGrpSpPr>
        <p:grpSpPr>
          <a:xfrm>
            <a:off x="7864658" y="371176"/>
            <a:ext cx="896264" cy="896314"/>
            <a:chOff x="570875" y="4322250"/>
            <a:chExt cx="443300" cy="443325"/>
          </a:xfrm>
        </p:grpSpPr>
        <p:sp>
          <p:nvSpPr>
            <p:cNvPr id="75" name="Google Shape;75;p16"/>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6"/>
          <p:cNvSpPr txBox="1">
            <a:spLocks noGrp="1"/>
          </p:cNvSpPr>
          <p:nvPr>
            <p:ph type="subTitle" idx="1"/>
          </p:nvPr>
        </p:nvSpPr>
        <p:spPr>
          <a:xfrm>
            <a:off x="685800" y="3680278"/>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lt1"/>
                </a:solidFill>
                <a:latin typeface="Oswald"/>
                <a:ea typeface="Oswald"/>
                <a:cs typeface="Oswald"/>
                <a:sym typeface="Oswald"/>
              </a:rPr>
              <a:t>A Group 5 Presentation</a:t>
            </a:r>
            <a:endParaRPr>
              <a:solidFill>
                <a:schemeClr val="lt1"/>
              </a:solidFill>
              <a:latin typeface="Oswald"/>
              <a:ea typeface="Oswald"/>
              <a:cs typeface="Oswald"/>
              <a:sym typeface="Oswald"/>
            </a:endParaRPr>
          </a:p>
          <a:p>
            <a:pPr marL="0" lvl="0" indent="0" algn="l" rtl="0">
              <a:spcBef>
                <a:spcPts val="100"/>
              </a:spcBef>
              <a:spcAft>
                <a:spcPts val="0"/>
              </a:spcAft>
              <a:buClr>
                <a:schemeClr val="dk1"/>
              </a:buClr>
              <a:buSzPts val="1100"/>
              <a:buFont typeface="Arial"/>
              <a:buNone/>
            </a:pPr>
            <a:r>
              <a:rPr lang="en-GB">
                <a:solidFill>
                  <a:srgbClr val="000000"/>
                </a:solidFill>
                <a:latin typeface="Oswald"/>
                <a:ea typeface="Oswald"/>
                <a:cs typeface="Oswald"/>
                <a:sym typeface="Oswald"/>
              </a:rPr>
              <a:t>Anastasiya Ivanova</a:t>
            </a:r>
            <a:r>
              <a:rPr lang="en-GB">
                <a:solidFill>
                  <a:schemeClr val="lt1"/>
                </a:solidFill>
                <a:latin typeface="Oswald"/>
                <a:ea typeface="Oswald"/>
                <a:cs typeface="Oswald"/>
                <a:sym typeface="Oswald"/>
              </a:rPr>
              <a:t> | </a:t>
            </a:r>
            <a:r>
              <a:rPr lang="en-GB">
                <a:solidFill>
                  <a:srgbClr val="000000"/>
                </a:solidFill>
                <a:latin typeface="Oswald"/>
                <a:ea typeface="Oswald"/>
                <a:cs typeface="Oswald"/>
                <a:sym typeface="Oswald"/>
              </a:rPr>
              <a:t>Bryan Ho</a:t>
            </a:r>
            <a:r>
              <a:rPr lang="en-GB">
                <a:solidFill>
                  <a:schemeClr val="lt1"/>
                </a:solidFill>
                <a:latin typeface="Oswald"/>
                <a:ea typeface="Oswald"/>
                <a:cs typeface="Oswald"/>
                <a:sym typeface="Oswald"/>
              </a:rPr>
              <a:t> | </a:t>
            </a:r>
            <a:r>
              <a:rPr lang="en-GB">
                <a:solidFill>
                  <a:srgbClr val="000000"/>
                </a:solidFill>
                <a:latin typeface="Oswald"/>
                <a:ea typeface="Oswald"/>
                <a:cs typeface="Oswald"/>
                <a:sym typeface="Oswald"/>
              </a:rPr>
              <a:t>Ng Qi Wen</a:t>
            </a:r>
            <a:r>
              <a:rPr lang="en-GB">
                <a:solidFill>
                  <a:schemeClr val="lt1"/>
                </a:solidFill>
                <a:latin typeface="Oswald"/>
                <a:ea typeface="Oswald"/>
                <a:cs typeface="Oswald"/>
                <a:sym typeface="Oswald"/>
              </a:rPr>
              <a:t> | </a:t>
            </a:r>
            <a:r>
              <a:rPr lang="en-GB">
                <a:solidFill>
                  <a:srgbClr val="000000"/>
                </a:solidFill>
                <a:latin typeface="Oswald"/>
                <a:ea typeface="Oswald"/>
                <a:cs typeface="Oswald"/>
                <a:sym typeface="Oswald"/>
              </a:rPr>
              <a:t>Peggy Man </a:t>
            </a:r>
            <a:r>
              <a:rPr lang="en-GB">
                <a:solidFill>
                  <a:schemeClr val="lt1"/>
                </a:solidFill>
                <a:latin typeface="Oswald"/>
                <a:ea typeface="Oswald"/>
                <a:cs typeface="Oswald"/>
                <a:sym typeface="Oswald"/>
              </a:rPr>
              <a:t>| </a:t>
            </a:r>
            <a:r>
              <a:rPr lang="en-GB">
                <a:solidFill>
                  <a:schemeClr val="dk1"/>
                </a:solidFill>
                <a:latin typeface="Oswald"/>
                <a:ea typeface="Oswald"/>
                <a:cs typeface="Oswald"/>
                <a:sym typeface="Oswald"/>
              </a:rPr>
              <a:t>Randy Neo</a:t>
            </a:r>
            <a:endParaRPr>
              <a:solidFill>
                <a:srgbClr val="000000"/>
              </a:solidFill>
              <a:latin typeface="Oswald"/>
              <a:ea typeface="Oswald"/>
              <a:cs typeface="Oswald"/>
              <a:sym typeface="Oswald"/>
            </a:endParaRPr>
          </a:p>
          <a:p>
            <a:pPr marL="0" lvl="0" indent="0" algn="l" rtl="0">
              <a:spcBef>
                <a:spcPts val="100"/>
              </a:spcBef>
              <a:spcAft>
                <a:spcPts val="1600"/>
              </a:spcAft>
              <a:buClr>
                <a:schemeClr val="dk1"/>
              </a:buClr>
              <a:buSzPts val="1100"/>
              <a:buFont typeface="Arial"/>
              <a:buNone/>
            </a:pPr>
            <a:endParaRPr>
              <a:solidFill>
                <a:schemeClr val="lt1"/>
              </a:solidFill>
              <a:latin typeface="Oswald"/>
              <a:ea typeface="Oswald"/>
              <a:cs typeface="Oswald"/>
              <a:sym typeface="Oswald"/>
            </a:endParaRPr>
          </a:p>
        </p:txBody>
      </p:sp>
      <p:pic>
        <p:nvPicPr>
          <p:cNvPr id="80" name="Google Shape;80;p16"/>
          <p:cNvPicPr preferRelativeResize="0"/>
          <p:nvPr/>
        </p:nvPicPr>
        <p:blipFill rotWithShape="1">
          <a:blip r:embed="rId3">
            <a:alphaModFix/>
          </a:blip>
          <a:srcRect t="31159" b="29238"/>
          <a:stretch/>
        </p:blipFill>
        <p:spPr>
          <a:xfrm>
            <a:off x="750225" y="616525"/>
            <a:ext cx="3192526" cy="72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r="50000" b="16008"/>
          <a:stretch/>
        </p:blipFill>
        <p:spPr>
          <a:xfrm>
            <a:off x="610375" y="863425"/>
            <a:ext cx="7944427" cy="4095824"/>
          </a:xfrm>
          <a:prstGeom prst="rect">
            <a:avLst/>
          </a:prstGeom>
          <a:noFill/>
          <a:ln>
            <a:noFill/>
          </a:ln>
        </p:spPr>
      </p:pic>
      <p:pic>
        <p:nvPicPr>
          <p:cNvPr id="170" name="Google Shape;170;p25"/>
          <p:cNvPicPr preferRelativeResize="0"/>
          <p:nvPr/>
        </p:nvPicPr>
        <p:blipFill rotWithShape="1">
          <a:blip r:embed="rId3">
            <a:alphaModFix/>
          </a:blip>
          <a:srcRect l="-545" t="91207" r="92941"/>
          <a:stretch/>
        </p:blipFill>
        <p:spPr>
          <a:xfrm>
            <a:off x="6639400" y="700850"/>
            <a:ext cx="1178152" cy="429900"/>
          </a:xfrm>
          <a:prstGeom prst="rect">
            <a:avLst/>
          </a:prstGeom>
          <a:noFill/>
          <a:ln>
            <a:noFill/>
          </a:ln>
        </p:spPr>
      </p:pic>
      <p:sp>
        <p:nvSpPr>
          <p:cNvPr id="171" name="Google Shape;171;p25"/>
          <p:cNvSpPr txBox="1"/>
          <p:nvPr/>
        </p:nvSpPr>
        <p:spPr>
          <a:xfrm>
            <a:off x="610375" y="270950"/>
            <a:ext cx="50361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swald"/>
                <a:ea typeface="Oswald"/>
                <a:cs typeface="Oswald"/>
                <a:sym typeface="Oswald"/>
              </a:rPr>
              <a:t>Changes in </a:t>
            </a:r>
            <a:r>
              <a:rPr lang="en-GB" sz="1800">
                <a:solidFill>
                  <a:srgbClr val="FF9900"/>
                </a:solidFill>
                <a:latin typeface="Oswald"/>
                <a:ea typeface="Oswald"/>
                <a:cs typeface="Oswald"/>
                <a:sym typeface="Oswald"/>
              </a:rPr>
              <a:t>ACT</a:t>
            </a:r>
            <a:r>
              <a:rPr lang="en-GB" sz="1800">
                <a:latin typeface="Oswald"/>
                <a:ea typeface="Oswald"/>
                <a:cs typeface="Oswald"/>
                <a:sym typeface="Oswald"/>
              </a:rPr>
              <a:t> Participation Rates 2017/2018</a:t>
            </a:r>
            <a:endParaRPr sz="1800">
              <a:latin typeface="Oswald"/>
              <a:ea typeface="Oswald"/>
              <a:cs typeface="Oswald"/>
              <a:sym typeface="Oswald"/>
            </a:endParaRPr>
          </a:p>
        </p:txBody>
      </p:sp>
      <p:grpSp>
        <p:nvGrpSpPr>
          <p:cNvPr id="172" name="Google Shape;172;p25"/>
          <p:cNvGrpSpPr/>
          <p:nvPr/>
        </p:nvGrpSpPr>
        <p:grpSpPr>
          <a:xfrm>
            <a:off x="8244657" y="226147"/>
            <a:ext cx="414227" cy="587720"/>
            <a:chOff x="6730350" y="2315900"/>
            <a:chExt cx="257700" cy="420100"/>
          </a:xfrm>
        </p:grpSpPr>
        <p:sp>
          <p:nvSpPr>
            <p:cNvPr id="173" name="Google Shape;173;p25"/>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25"/>
          <p:cNvSpPr/>
          <p:nvPr/>
        </p:nvSpPr>
        <p:spPr>
          <a:xfrm>
            <a:off x="3603750" y="2625800"/>
            <a:ext cx="173100" cy="238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5473375" y="2387600"/>
            <a:ext cx="173100" cy="238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920075" y="2663750"/>
            <a:ext cx="216300" cy="162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7759125" y="2896600"/>
            <a:ext cx="249000" cy="2382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0" y="860100"/>
            <a:ext cx="9143999" cy="4175172"/>
          </a:xfrm>
          <a:prstGeom prst="rect">
            <a:avLst/>
          </a:prstGeom>
          <a:noFill/>
          <a:ln>
            <a:noFill/>
          </a:ln>
        </p:spPr>
      </p:pic>
      <p:sp>
        <p:nvSpPr>
          <p:cNvPr id="187" name="Google Shape;187;p26"/>
          <p:cNvSpPr txBox="1"/>
          <p:nvPr/>
        </p:nvSpPr>
        <p:spPr>
          <a:xfrm>
            <a:off x="610375" y="270950"/>
            <a:ext cx="50361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swald"/>
                <a:ea typeface="Oswald"/>
                <a:cs typeface="Oswald"/>
                <a:sym typeface="Oswald"/>
              </a:rPr>
              <a:t>SAT </a:t>
            </a:r>
            <a:r>
              <a:rPr lang="en-GB" sz="1800">
                <a:solidFill>
                  <a:srgbClr val="FF9900"/>
                </a:solidFill>
                <a:latin typeface="Oswald"/>
                <a:ea typeface="Oswald"/>
                <a:cs typeface="Oswald"/>
                <a:sym typeface="Oswald"/>
              </a:rPr>
              <a:t>vs</a:t>
            </a:r>
            <a:r>
              <a:rPr lang="en-GB" sz="1800">
                <a:latin typeface="Oswald"/>
                <a:ea typeface="Oswald"/>
                <a:cs typeface="Oswald"/>
                <a:sym typeface="Oswald"/>
              </a:rPr>
              <a:t> ACT: Drop &amp; Rise in Participation 2017/2018</a:t>
            </a:r>
            <a:endParaRPr sz="1800">
              <a:latin typeface="Oswald"/>
              <a:ea typeface="Oswald"/>
              <a:cs typeface="Oswald"/>
              <a:sym typeface="Oswald"/>
            </a:endParaRPr>
          </a:p>
        </p:txBody>
      </p:sp>
      <p:grpSp>
        <p:nvGrpSpPr>
          <p:cNvPr id="188" name="Google Shape;188;p26"/>
          <p:cNvGrpSpPr/>
          <p:nvPr/>
        </p:nvGrpSpPr>
        <p:grpSpPr>
          <a:xfrm>
            <a:off x="8244657" y="226147"/>
            <a:ext cx="414227" cy="587720"/>
            <a:chOff x="6730350" y="2315900"/>
            <a:chExt cx="257700" cy="420100"/>
          </a:xfrm>
        </p:grpSpPr>
        <p:sp>
          <p:nvSpPr>
            <p:cNvPr id="189" name="Google Shape;189;p2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p:cNvPicPr preferRelativeResize="0"/>
          <p:nvPr/>
        </p:nvPicPr>
        <p:blipFill rotWithShape="1">
          <a:blip r:embed="rId3">
            <a:alphaModFix/>
          </a:blip>
          <a:srcRect t="7132"/>
          <a:stretch/>
        </p:blipFill>
        <p:spPr>
          <a:xfrm>
            <a:off x="311700" y="1304175"/>
            <a:ext cx="4185024" cy="3416400"/>
          </a:xfrm>
          <a:prstGeom prst="rect">
            <a:avLst/>
          </a:prstGeom>
          <a:noFill/>
          <a:ln>
            <a:noFill/>
          </a:ln>
        </p:spPr>
      </p:pic>
      <p:pic>
        <p:nvPicPr>
          <p:cNvPr id="199" name="Google Shape;199;p27"/>
          <p:cNvPicPr preferRelativeResize="0"/>
          <p:nvPr/>
        </p:nvPicPr>
        <p:blipFill rotWithShape="1">
          <a:blip r:embed="rId4">
            <a:alphaModFix/>
          </a:blip>
          <a:srcRect t="7132"/>
          <a:stretch/>
        </p:blipFill>
        <p:spPr>
          <a:xfrm>
            <a:off x="4636025" y="1304175"/>
            <a:ext cx="4196274" cy="3416400"/>
          </a:xfrm>
          <a:prstGeom prst="rect">
            <a:avLst/>
          </a:prstGeom>
          <a:noFill/>
          <a:ln>
            <a:noFill/>
          </a:ln>
        </p:spPr>
      </p:pic>
      <p:sp>
        <p:nvSpPr>
          <p:cNvPr id="200" name="Google Shape;200;p27"/>
          <p:cNvSpPr txBox="1">
            <a:spLocks noGrp="1"/>
          </p:cNvSpPr>
          <p:nvPr>
            <p:ph type="title"/>
          </p:nvPr>
        </p:nvSpPr>
        <p:spPr>
          <a:xfrm>
            <a:off x="2055913" y="862875"/>
            <a:ext cx="6966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SAT</a:t>
            </a:r>
            <a:endParaRPr sz="1200" b="1"/>
          </a:p>
        </p:txBody>
      </p:sp>
      <p:sp>
        <p:nvSpPr>
          <p:cNvPr id="201" name="Google Shape;201;p27"/>
          <p:cNvSpPr txBox="1">
            <a:spLocks noGrp="1"/>
          </p:cNvSpPr>
          <p:nvPr>
            <p:ph type="title"/>
          </p:nvPr>
        </p:nvSpPr>
        <p:spPr>
          <a:xfrm>
            <a:off x="6385850" y="862875"/>
            <a:ext cx="6966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ACT</a:t>
            </a:r>
            <a:endParaRPr sz="1200" b="1"/>
          </a:p>
        </p:txBody>
      </p:sp>
      <p:sp>
        <p:nvSpPr>
          <p:cNvPr id="202" name="Google Shape;202;p27"/>
          <p:cNvSpPr txBox="1"/>
          <p:nvPr/>
        </p:nvSpPr>
        <p:spPr>
          <a:xfrm>
            <a:off x="610375" y="270950"/>
            <a:ext cx="62289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swald"/>
                <a:ea typeface="Oswald"/>
                <a:cs typeface="Oswald"/>
                <a:sym typeface="Oswald"/>
              </a:rPr>
              <a:t>SAT </a:t>
            </a:r>
            <a:r>
              <a:rPr lang="en-GB" sz="1800">
                <a:solidFill>
                  <a:srgbClr val="FF9900"/>
                </a:solidFill>
                <a:latin typeface="Oswald"/>
                <a:ea typeface="Oswald"/>
                <a:cs typeface="Oswald"/>
                <a:sym typeface="Oswald"/>
              </a:rPr>
              <a:t>vs</a:t>
            </a:r>
            <a:r>
              <a:rPr lang="en-GB" sz="1800">
                <a:latin typeface="Oswald"/>
                <a:ea typeface="Oswald"/>
                <a:cs typeface="Oswald"/>
                <a:sym typeface="Oswald"/>
              </a:rPr>
              <a:t> ACT: States with Significant Changes in Participation Rates</a:t>
            </a:r>
            <a:endParaRPr sz="1800">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800">
              <a:latin typeface="Oswald"/>
              <a:ea typeface="Oswald"/>
              <a:cs typeface="Oswald"/>
              <a:sym typeface="Oswald"/>
            </a:endParaRPr>
          </a:p>
          <a:p>
            <a:pPr marL="0" lvl="0" indent="0" algn="l" rtl="0">
              <a:spcBef>
                <a:spcPts val="0"/>
              </a:spcBef>
              <a:spcAft>
                <a:spcPts val="0"/>
              </a:spcAft>
              <a:buNone/>
            </a:pPr>
            <a:endParaRPr sz="1800">
              <a:latin typeface="Oswald"/>
              <a:ea typeface="Oswald"/>
              <a:cs typeface="Oswald"/>
              <a:sym typeface="Oswald"/>
            </a:endParaRPr>
          </a:p>
        </p:txBody>
      </p:sp>
      <p:grpSp>
        <p:nvGrpSpPr>
          <p:cNvPr id="203" name="Google Shape;203;p27"/>
          <p:cNvGrpSpPr/>
          <p:nvPr/>
        </p:nvGrpSpPr>
        <p:grpSpPr>
          <a:xfrm>
            <a:off x="8244657" y="226147"/>
            <a:ext cx="414227" cy="587720"/>
            <a:chOff x="6730350" y="2315900"/>
            <a:chExt cx="257700" cy="420100"/>
          </a:xfrm>
        </p:grpSpPr>
        <p:sp>
          <p:nvSpPr>
            <p:cNvPr id="204" name="Google Shape;204;p2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ctrTitle"/>
          </p:nvPr>
        </p:nvSpPr>
        <p:spPr>
          <a:xfrm>
            <a:off x="685800" y="25717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GB" b="1">
                <a:solidFill>
                  <a:srgbClr val="000000"/>
                </a:solidFill>
                <a:latin typeface="Oswald"/>
                <a:ea typeface="Oswald"/>
                <a:cs typeface="Oswald"/>
                <a:sym typeface="Oswald"/>
              </a:rPr>
              <a:t>Conclusions and Recommendations</a:t>
            </a:r>
            <a:endParaRPr b="1">
              <a:solidFill>
                <a:srgbClr val="000000"/>
              </a:solidFill>
              <a:latin typeface="Oswald"/>
              <a:ea typeface="Oswald"/>
              <a:cs typeface="Oswald"/>
              <a:sym typeface="Oswald"/>
            </a:endParaRPr>
          </a:p>
        </p:txBody>
      </p:sp>
      <p:sp>
        <p:nvSpPr>
          <p:cNvPr id="214" name="Google Shape;214;p28"/>
          <p:cNvSpPr txBox="1">
            <a:spLocks noGrp="1"/>
          </p:cNvSpPr>
          <p:nvPr>
            <p:ph type="subTitle" idx="1"/>
          </p:nvPr>
        </p:nvSpPr>
        <p:spPr>
          <a:xfrm>
            <a:off x="685800" y="3764428"/>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latin typeface="Oswald"/>
                <a:ea typeface="Oswald"/>
                <a:cs typeface="Oswald"/>
                <a:sym typeface="Oswald"/>
              </a:rPr>
              <a:t>States requiring attention and action</a:t>
            </a:r>
            <a:endParaRPr>
              <a:latin typeface="Oswald"/>
              <a:ea typeface="Oswald"/>
              <a:cs typeface="Oswald"/>
              <a:sym typeface="Oswald"/>
            </a:endParaRPr>
          </a:p>
        </p:txBody>
      </p:sp>
      <p:sp>
        <p:nvSpPr>
          <p:cNvPr id="215" name="Google Shape;215;p2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434343"/>
                </a:solidFill>
                <a:latin typeface="Raleway ExtraBold"/>
                <a:ea typeface="Raleway ExtraBold"/>
                <a:cs typeface="Raleway ExtraBold"/>
                <a:sym typeface="Raleway ExtraBold"/>
              </a:rPr>
              <a:t>3</a:t>
            </a:r>
            <a:endParaRPr sz="9600">
              <a:solidFill>
                <a:srgbClr val="434343"/>
              </a:solidFill>
              <a:latin typeface="Raleway ExtraBold"/>
              <a:ea typeface="Raleway ExtraBold"/>
              <a:cs typeface="Raleway ExtraBold"/>
              <a:sym typeface="Raleway ExtraBold"/>
            </a:endParaRPr>
          </a:p>
        </p:txBody>
      </p:sp>
      <p:sp>
        <p:nvSpPr>
          <p:cNvPr id="216" name="Google Shape;216;p28"/>
          <p:cNvSpPr txBox="1"/>
          <p:nvPr/>
        </p:nvSpPr>
        <p:spPr>
          <a:xfrm>
            <a:off x="2449275" y="-335175"/>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r="566"/>
          <a:stretch/>
        </p:blipFill>
        <p:spPr>
          <a:xfrm>
            <a:off x="816425" y="542575"/>
            <a:ext cx="7653623" cy="4600926"/>
          </a:xfrm>
          <a:prstGeom prst="rect">
            <a:avLst/>
          </a:prstGeom>
          <a:noFill/>
          <a:ln>
            <a:noFill/>
          </a:ln>
        </p:spPr>
      </p:pic>
      <p:sp>
        <p:nvSpPr>
          <p:cNvPr id="222" name="Google Shape;222;p29"/>
          <p:cNvSpPr txBox="1"/>
          <p:nvPr/>
        </p:nvSpPr>
        <p:spPr>
          <a:xfrm>
            <a:off x="816425" y="125450"/>
            <a:ext cx="50361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swald"/>
                <a:ea typeface="Oswald"/>
                <a:cs typeface="Oswald"/>
                <a:sym typeface="Oswald"/>
              </a:rPr>
              <a:t>2018 SAT vs ACT Participation Rates by States </a:t>
            </a:r>
            <a:endParaRPr sz="1800">
              <a:latin typeface="Oswald"/>
              <a:ea typeface="Oswald"/>
              <a:cs typeface="Oswald"/>
              <a:sym typeface="Oswald"/>
            </a:endParaRPr>
          </a:p>
        </p:txBody>
      </p:sp>
      <p:sp>
        <p:nvSpPr>
          <p:cNvPr id="223" name="Google Shape;223;p29"/>
          <p:cNvSpPr/>
          <p:nvPr/>
        </p:nvSpPr>
        <p:spPr>
          <a:xfrm>
            <a:off x="1293675" y="555350"/>
            <a:ext cx="1206600" cy="976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7399200" y="2969950"/>
            <a:ext cx="1206600" cy="1744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170000" y="3377950"/>
            <a:ext cx="1384800" cy="928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544138" y="617325"/>
            <a:ext cx="8166300" cy="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Oswald"/>
                <a:ea typeface="Oswald"/>
                <a:cs typeface="Oswald"/>
                <a:sym typeface="Oswald"/>
              </a:rPr>
              <a:t>Lowest Collective Participation Rates in 2018</a:t>
            </a:r>
            <a:endParaRPr sz="3000">
              <a:latin typeface="Oswald"/>
              <a:ea typeface="Oswald"/>
              <a:cs typeface="Oswald"/>
              <a:sym typeface="Oswald"/>
            </a:endParaRPr>
          </a:p>
        </p:txBody>
      </p:sp>
      <p:graphicFrame>
        <p:nvGraphicFramePr>
          <p:cNvPr id="231" name="Google Shape;231;p30"/>
          <p:cNvGraphicFramePr/>
          <p:nvPr/>
        </p:nvGraphicFramePr>
        <p:xfrm>
          <a:off x="1350625" y="1465975"/>
          <a:ext cx="3000000" cy="3000000"/>
        </p:xfrm>
        <a:graphic>
          <a:graphicData uri="http://schemas.openxmlformats.org/drawingml/2006/table">
            <a:tbl>
              <a:tblPr>
                <a:noFill/>
                <a:tableStyleId>{CA65BD94-4128-4329-BE9D-EA262CEE79B1}</a:tableStyleId>
              </a:tblPr>
              <a:tblGrid>
                <a:gridCol w="2005500">
                  <a:extLst>
                    <a:ext uri="{9D8B030D-6E8A-4147-A177-3AD203B41FA5}">
                      <a16:colId xmlns:a16="http://schemas.microsoft.com/office/drawing/2014/main" val="20000"/>
                    </a:ext>
                  </a:extLst>
                </a:gridCol>
                <a:gridCol w="779550">
                  <a:extLst>
                    <a:ext uri="{9D8B030D-6E8A-4147-A177-3AD203B41FA5}">
                      <a16:colId xmlns:a16="http://schemas.microsoft.com/office/drawing/2014/main" val="20001"/>
                    </a:ext>
                  </a:extLst>
                </a:gridCol>
                <a:gridCol w="743150">
                  <a:extLst>
                    <a:ext uri="{9D8B030D-6E8A-4147-A177-3AD203B41FA5}">
                      <a16:colId xmlns:a16="http://schemas.microsoft.com/office/drawing/2014/main" val="20002"/>
                    </a:ext>
                  </a:extLst>
                </a:gridCol>
                <a:gridCol w="3025150">
                  <a:extLst>
                    <a:ext uri="{9D8B030D-6E8A-4147-A177-3AD203B41FA5}">
                      <a16:colId xmlns:a16="http://schemas.microsoft.com/office/drawing/2014/main" val="20003"/>
                    </a:ext>
                  </a:extLst>
                </a:gridCol>
              </a:tblGrid>
              <a:tr h="592900">
                <a:tc>
                  <a:txBody>
                    <a:bodyPr/>
                    <a:lstStyle/>
                    <a:p>
                      <a:pPr marL="0" lvl="0" indent="0" algn="ctr" rtl="0">
                        <a:spcBef>
                          <a:spcPts val="0"/>
                        </a:spcBef>
                        <a:spcAft>
                          <a:spcPts val="0"/>
                        </a:spcAft>
                        <a:buNone/>
                      </a:pPr>
                      <a:r>
                        <a:rPr lang="en-GB" b="1"/>
                        <a:t>State</a:t>
                      </a:r>
                      <a:endParaRPr b="1"/>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b="1"/>
                        <a:t>SAT </a:t>
                      </a:r>
                      <a:endParaRPr b="1"/>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b="1"/>
                        <a:t>ACT</a:t>
                      </a:r>
                      <a:endParaRPr b="1"/>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b="1"/>
                        <a:t>High School Graduates</a:t>
                      </a:r>
                      <a:r>
                        <a:rPr lang="en-GB" sz="1050">
                          <a:solidFill>
                            <a:srgbClr val="4D5156"/>
                          </a:solidFill>
                          <a:highlight>
                            <a:srgbClr val="FFFFFF"/>
                          </a:highlight>
                        </a:rPr>
                        <a:t>†</a:t>
                      </a:r>
                      <a:endParaRPr b="1"/>
                    </a:p>
                    <a:p>
                      <a:pPr marL="0" lvl="0" indent="0" algn="ctr" rtl="0">
                        <a:spcBef>
                          <a:spcPts val="0"/>
                        </a:spcBef>
                        <a:spcAft>
                          <a:spcPts val="0"/>
                        </a:spcAft>
                        <a:buNone/>
                      </a:pPr>
                      <a:endParaRPr b="1"/>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386500">
                <a:tc>
                  <a:txBody>
                    <a:bodyPr/>
                    <a:lstStyle/>
                    <a:p>
                      <a:pPr marL="0" lvl="0" indent="0" algn="ctr" rtl="0">
                        <a:spcBef>
                          <a:spcPts val="0"/>
                        </a:spcBef>
                        <a:spcAft>
                          <a:spcPts val="0"/>
                        </a:spcAft>
                        <a:buNone/>
                      </a:pPr>
                      <a:r>
                        <a:rPr lang="en-GB"/>
                        <a:t>Vermont</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64%</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24%</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7K</a:t>
                      </a:r>
                      <a:endParaRPr>
                        <a:solidFill>
                          <a:srgbClr val="FFFFFF"/>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86500">
                <a:tc>
                  <a:txBody>
                    <a:bodyPr/>
                    <a:lstStyle/>
                    <a:p>
                      <a:pPr marL="0" lvl="0" indent="0" algn="ctr" rtl="0">
                        <a:spcBef>
                          <a:spcPts val="0"/>
                        </a:spcBef>
                        <a:spcAft>
                          <a:spcPts val="0"/>
                        </a:spcAft>
                        <a:buNone/>
                      </a:pPr>
                      <a:r>
                        <a:rPr lang="en-GB"/>
                        <a:t>Virginia</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68%</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24%</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90K</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386500">
                <a:tc>
                  <a:txBody>
                    <a:bodyPr/>
                    <a:lstStyle/>
                    <a:p>
                      <a:pPr marL="0" lvl="0" indent="0" algn="ctr" rtl="0">
                        <a:spcBef>
                          <a:spcPts val="0"/>
                        </a:spcBef>
                        <a:spcAft>
                          <a:spcPts val="0"/>
                        </a:spcAft>
                        <a:buNone/>
                      </a:pPr>
                      <a:r>
                        <a:rPr lang="en-GB"/>
                        <a:t>Washington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69%</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24%</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70K</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2900">
                <a:tc>
                  <a:txBody>
                    <a:bodyPr/>
                    <a:lstStyle/>
                    <a:p>
                      <a:pPr marL="0" lvl="0" indent="0" algn="ctr" rtl="0">
                        <a:spcBef>
                          <a:spcPts val="0"/>
                        </a:spcBef>
                        <a:spcAft>
                          <a:spcPts val="0"/>
                        </a:spcAft>
                        <a:buNone/>
                      </a:pPr>
                      <a:r>
                        <a:rPr lang="en-GB" b="1"/>
                        <a:t>California    </a:t>
                      </a:r>
                      <a:endParaRPr b="1"/>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GB" b="1"/>
                        <a:t>60%</a:t>
                      </a:r>
                      <a:endParaRPr b="1"/>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None/>
                      </a:pPr>
                      <a:r>
                        <a:rPr lang="en-GB" b="1"/>
                        <a:t>27%</a:t>
                      </a:r>
                      <a:endParaRPr b="1"/>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9CB9C"/>
                    </a:solidFill>
                  </a:tcPr>
                </a:tc>
                <a:tc>
                  <a:txBody>
                    <a:bodyPr/>
                    <a:lstStyle/>
                    <a:p>
                      <a:pPr marL="0" lvl="0" indent="0" algn="ctr" rtl="0">
                        <a:spcBef>
                          <a:spcPts val="0"/>
                        </a:spcBef>
                        <a:spcAft>
                          <a:spcPts val="0"/>
                        </a:spcAft>
                        <a:buClr>
                          <a:schemeClr val="dk1"/>
                        </a:buClr>
                        <a:buSzPts val="1100"/>
                        <a:buFont typeface="Arial"/>
                        <a:buNone/>
                      </a:pPr>
                      <a:r>
                        <a:rPr lang="en-GB" b="1">
                          <a:solidFill>
                            <a:schemeClr val="dk1"/>
                          </a:solidFill>
                        </a:rPr>
                        <a:t>435K</a:t>
                      </a:r>
                      <a:endParaRPr b="1">
                        <a:solidFill>
                          <a:schemeClr val="dk1"/>
                        </a:solidFill>
                      </a:endParaRPr>
                    </a:p>
                    <a:p>
                      <a:pPr marL="0" lvl="0" indent="0" algn="ctr" rtl="0">
                        <a:spcBef>
                          <a:spcPts val="0"/>
                        </a:spcBef>
                        <a:spcAft>
                          <a:spcPts val="0"/>
                        </a:spcAft>
                        <a:buNone/>
                      </a:pPr>
                      <a:endParaRPr b="1"/>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9CB9C"/>
                    </a:solidFill>
                  </a:tcPr>
                </a:tc>
                <a:extLst>
                  <a:ext uri="{0D108BD9-81ED-4DB2-BD59-A6C34878D82A}">
                    <a16:rowId xmlns:a16="http://schemas.microsoft.com/office/drawing/2014/main" val="10004"/>
                  </a:ext>
                </a:extLst>
              </a:tr>
              <a:tr h="386500">
                <a:tc>
                  <a:txBody>
                    <a:bodyPr/>
                    <a:lstStyle/>
                    <a:p>
                      <a:pPr marL="0" lvl="0" indent="0" algn="ctr" rtl="0">
                        <a:spcBef>
                          <a:spcPts val="0"/>
                        </a:spcBef>
                        <a:spcAft>
                          <a:spcPts val="0"/>
                        </a:spcAft>
                        <a:buNone/>
                      </a:pPr>
                      <a:r>
                        <a:rPr lang="en-GB"/>
                        <a:t>Indiana</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63%</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32%</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a:t>73K</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32" name="Google Shape;232;p30"/>
          <p:cNvSpPr txBox="1"/>
          <p:nvPr/>
        </p:nvSpPr>
        <p:spPr>
          <a:xfrm>
            <a:off x="753000" y="4575850"/>
            <a:ext cx="71511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rgbClr val="4D5156"/>
                </a:solidFill>
                <a:highlight>
                  <a:srgbClr val="FFFFFF"/>
                </a:highlight>
              </a:rPr>
              <a:t>† </a:t>
            </a:r>
            <a:r>
              <a:rPr lang="en-GB" sz="1200"/>
              <a:t>Data Extracted from 2018 SAT Annual Report: </a:t>
            </a:r>
            <a:r>
              <a:rPr lang="en-GB" sz="1100" i="1" u="sng">
                <a:solidFill>
                  <a:schemeClr val="hlink"/>
                </a:solidFill>
                <a:hlinkClick r:id="rId3"/>
              </a:rPr>
              <a:t>https://research.collegeboard.org/programs/sat/data/archived/2018-sat-suite-annual-report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311700" y="445025"/>
            <a:ext cx="5337300" cy="13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swald"/>
                <a:ea typeface="Oswald"/>
                <a:cs typeface="Oswald"/>
                <a:sym typeface="Oswald"/>
              </a:rPr>
              <a:t>Advantages of SAT</a:t>
            </a:r>
            <a:endParaRPr>
              <a:latin typeface="Oswald"/>
              <a:ea typeface="Oswald"/>
              <a:cs typeface="Oswald"/>
              <a:sym typeface="Oswald"/>
            </a:endParaRPr>
          </a:p>
        </p:txBody>
      </p:sp>
      <p:sp>
        <p:nvSpPr>
          <p:cNvPr id="238" name="Google Shape;238;p31"/>
          <p:cNvSpPr txBox="1"/>
          <p:nvPr/>
        </p:nvSpPr>
        <p:spPr>
          <a:xfrm>
            <a:off x="372750" y="3201875"/>
            <a:ext cx="8398500" cy="2368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Students show higher resulting scores in comparison with ACT.</a:t>
            </a:r>
            <a:endParaRPr sz="1800">
              <a:latin typeface="Oswald"/>
              <a:ea typeface="Oswald"/>
              <a:cs typeface="Oswald"/>
              <a:sym typeface="Oswald"/>
            </a:endParaRPr>
          </a:p>
          <a:p>
            <a:pPr marL="457200" lvl="0" indent="0" algn="l" rtl="0">
              <a:spcBef>
                <a:spcPts val="0"/>
              </a:spcBef>
              <a:spcAft>
                <a:spcPts val="0"/>
              </a:spcAft>
              <a:buNone/>
            </a:pPr>
            <a:endParaRPr sz="1800">
              <a:latin typeface="Oswald"/>
              <a:ea typeface="Oswald"/>
              <a:cs typeface="Oswald"/>
              <a:sym typeface="Oswald"/>
            </a:endParaRPr>
          </a:p>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SAT School Day and Khan Academy.</a:t>
            </a:r>
            <a:endParaRPr sz="1800">
              <a:latin typeface="Oswald"/>
              <a:ea typeface="Oswald"/>
              <a:cs typeface="Oswald"/>
              <a:sym typeface="Oswald"/>
            </a:endParaRPr>
          </a:p>
          <a:p>
            <a:pPr marL="457200" lvl="0" indent="0" algn="l" rtl="0">
              <a:spcBef>
                <a:spcPts val="0"/>
              </a:spcBef>
              <a:spcAft>
                <a:spcPts val="0"/>
              </a:spcAft>
              <a:buNone/>
            </a:pPr>
            <a:endParaRPr sz="1800">
              <a:latin typeface="Oswald"/>
              <a:ea typeface="Oswald"/>
              <a:cs typeface="Oswald"/>
              <a:sym typeface="Oswald"/>
            </a:endParaRPr>
          </a:p>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Collaboration with the states' department of education (like Illinois and Colorado).</a:t>
            </a:r>
            <a:endParaRPr sz="1800">
              <a:latin typeface="Oswald"/>
              <a:ea typeface="Oswald"/>
              <a:cs typeface="Oswald"/>
              <a:sym typeface="Oswald"/>
            </a:endParaRPr>
          </a:p>
        </p:txBody>
      </p:sp>
      <p:pic>
        <p:nvPicPr>
          <p:cNvPr id="239" name="Google Shape;239;p31"/>
          <p:cNvPicPr preferRelativeResize="0"/>
          <p:nvPr/>
        </p:nvPicPr>
        <p:blipFill>
          <a:blip r:embed="rId3">
            <a:alphaModFix/>
          </a:blip>
          <a:stretch>
            <a:fillRect/>
          </a:stretch>
        </p:blipFill>
        <p:spPr>
          <a:xfrm>
            <a:off x="2401525" y="1202500"/>
            <a:ext cx="4632797" cy="190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2"/>
          <p:cNvPicPr preferRelativeResize="0"/>
          <p:nvPr/>
        </p:nvPicPr>
        <p:blipFill>
          <a:blip r:embed="rId3">
            <a:alphaModFix/>
          </a:blip>
          <a:stretch>
            <a:fillRect/>
          </a:stretch>
        </p:blipFill>
        <p:spPr>
          <a:xfrm>
            <a:off x="353613" y="76200"/>
            <a:ext cx="8436785" cy="499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ctrTitle"/>
          </p:nvPr>
        </p:nvSpPr>
        <p:spPr>
          <a:xfrm>
            <a:off x="685800" y="25717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GB" b="1">
                <a:solidFill>
                  <a:srgbClr val="000000"/>
                </a:solidFill>
                <a:latin typeface="Oswald"/>
                <a:ea typeface="Oswald"/>
                <a:cs typeface="Oswald"/>
                <a:sym typeface="Oswald"/>
              </a:rPr>
              <a:t>Overall Recommendations</a:t>
            </a:r>
            <a:endParaRPr b="1">
              <a:solidFill>
                <a:srgbClr val="000000"/>
              </a:solidFill>
              <a:latin typeface="Oswald"/>
              <a:ea typeface="Oswald"/>
              <a:cs typeface="Oswald"/>
              <a:sym typeface="Oswald"/>
            </a:endParaRPr>
          </a:p>
        </p:txBody>
      </p:sp>
      <p:sp>
        <p:nvSpPr>
          <p:cNvPr id="250" name="Google Shape;250;p33"/>
          <p:cNvSpPr txBox="1">
            <a:spLocks noGrp="1"/>
          </p:cNvSpPr>
          <p:nvPr>
            <p:ph type="subTitle" idx="1"/>
          </p:nvPr>
        </p:nvSpPr>
        <p:spPr>
          <a:xfrm>
            <a:off x="685800" y="3764428"/>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latin typeface="Oswald"/>
                <a:ea typeface="Oswald"/>
                <a:cs typeface="Oswald"/>
                <a:sym typeface="Oswald"/>
              </a:rPr>
              <a:t>Suggestions and further research</a:t>
            </a:r>
            <a:endParaRPr>
              <a:latin typeface="Oswald"/>
              <a:ea typeface="Oswald"/>
              <a:cs typeface="Oswald"/>
              <a:sym typeface="Oswald"/>
            </a:endParaRPr>
          </a:p>
        </p:txBody>
      </p:sp>
      <p:sp>
        <p:nvSpPr>
          <p:cNvPr id="251" name="Google Shape;251;p33"/>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434343"/>
                </a:solidFill>
                <a:latin typeface="Raleway ExtraBold"/>
                <a:ea typeface="Raleway ExtraBold"/>
                <a:cs typeface="Raleway ExtraBold"/>
                <a:sym typeface="Raleway ExtraBold"/>
              </a:rPr>
              <a:t>4</a:t>
            </a:r>
            <a:endParaRPr sz="9600">
              <a:solidFill>
                <a:srgbClr val="434343"/>
              </a:solidFill>
              <a:latin typeface="Raleway ExtraBold"/>
              <a:ea typeface="Raleway ExtraBold"/>
              <a:cs typeface="Raleway ExtraBold"/>
              <a:sym typeface="Raleway ExtraBold"/>
            </a:endParaRPr>
          </a:p>
        </p:txBody>
      </p:sp>
      <p:sp>
        <p:nvSpPr>
          <p:cNvPr id="252" name="Google Shape;252;p33"/>
          <p:cNvSpPr txBox="1"/>
          <p:nvPr/>
        </p:nvSpPr>
        <p:spPr>
          <a:xfrm>
            <a:off x="2449275" y="-335175"/>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title"/>
          </p:nvPr>
        </p:nvSpPr>
        <p:spPr>
          <a:xfrm>
            <a:off x="311700" y="445025"/>
            <a:ext cx="303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Oswald"/>
                <a:ea typeface="Oswald"/>
                <a:cs typeface="Oswald"/>
                <a:sym typeface="Oswald"/>
              </a:rPr>
              <a:t>Overall Suggestions:</a:t>
            </a:r>
            <a:endParaRPr>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8" name="Google Shape;258;p34"/>
          <p:cNvSpPr txBox="1">
            <a:spLocks noGrp="1"/>
          </p:cNvSpPr>
          <p:nvPr>
            <p:ph type="body" idx="1"/>
          </p:nvPr>
        </p:nvSpPr>
        <p:spPr>
          <a:xfrm>
            <a:off x="311700" y="1152475"/>
            <a:ext cx="8520600" cy="3634200"/>
          </a:xfrm>
          <a:prstGeom prst="rect">
            <a:avLst/>
          </a:prstGeom>
        </p:spPr>
        <p:txBody>
          <a:bodyPr spcFirstLastPara="1" wrap="square" lIns="91425" tIns="91425" rIns="91425" bIns="91425" anchor="t" anchorCtr="0">
            <a:noAutofit/>
          </a:bodyPr>
          <a:lstStyle/>
          <a:p>
            <a:pPr marL="457200" lvl="0" indent="-355600" algn="l" rtl="0">
              <a:spcBef>
                <a:spcPts val="1100"/>
              </a:spcBef>
              <a:spcAft>
                <a:spcPts val="0"/>
              </a:spcAft>
              <a:buClr>
                <a:schemeClr val="dk1"/>
              </a:buClr>
              <a:buSzPts val="2000"/>
              <a:buFont typeface="Oswald"/>
              <a:buAutoNum type="arabicPeriod"/>
            </a:pPr>
            <a:r>
              <a:rPr lang="en-GB" sz="2000" b="1">
                <a:solidFill>
                  <a:schemeClr val="dk1"/>
                </a:solidFill>
                <a:highlight>
                  <a:srgbClr val="FFFFFF"/>
                </a:highlight>
                <a:latin typeface="Oswald"/>
                <a:ea typeface="Oswald"/>
                <a:cs typeface="Oswald"/>
                <a:sym typeface="Oswald"/>
              </a:rPr>
              <a:t>Collaborate with the contract-less states' department of education</a:t>
            </a:r>
            <a:r>
              <a:rPr lang="en-GB" sz="2000">
                <a:solidFill>
                  <a:schemeClr val="dk1"/>
                </a:solidFill>
                <a:highlight>
                  <a:srgbClr val="FFFFFF"/>
                </a:highlight>
                <a:latin typeface="Oswald"/>
                <a:ea typeface="Oswald"/>
                <a:cs typeface="Oswald"/>
                <a:sym typeface="Oswald"/>
              </a:rPr>
              <a:t>. The ultimate goal is to convince the state government accepting SAT as mandatory test in all schools and sponsorship of exam or study fee.</a:t>
            </a:r>
            <a:endParaRPr sz="2000">
              <a:solidFill>
                <a:schemeClr val="dk1"/>
              </a:solidFill>
              <a:highlight>
                <a:srgbClr val="FFFFFF"/>
              </a:highlight>
              <a:latin typeface="Oswald"/>
              <a:ea typeface="Oswald"/>
              <a:cs typeface="Oswald"/>
              <a:sym typeface="Oswald"/>
            </a:endParaRPr>
          </a:p>
          <a:p>
            <a:pPr marL="457200" lvl="0" indent="-355600" algn="l" rtl="0">
              <a:spcBef>
                <a:spcPts val="0"/>
              </a:spcBef>
              <a:spcAft>
                <a:spcPts val="0"/>
              </a:spcAft>
              <a:buClr>
                <a:schemeClr val="dk1"/>
              </a:buClr>
              <a:buSzPts val="2000"/>
              <a:buFont typeface="Oswald"/>
              <a:buAutoNum type="arabicPeriod"/>
            </a:pPr>
            <a:r>
              <a:rPr lang="en-GB" sz="2000" b="1">
                <a:solidFill>
                  <a:schemeClr val="dk1"/>
                </a:solidFill>
                <a:highlight>
                  <a:srgbClr val="FFFFFF"/>
                </a:highlight>
                <a:latin typeface="Oswald"/>
                <a:ea typeface="Oswald"/>
                <a:cs typeface="Oswald"/>
                <a:sym typeface="Oswald"/>
              </a:rPr>
              <a:t>Broaden the participant base.</a:t>
            </a:r>
            <a:r>
              <a:rPr lang="en-GB" sz="2000">
                <a:solidFill>
                  <a:schemeClr val="dk1"/>
                </a:solidFill>
                <a:highlight>
                  <a:srgbClr val="FFFFFF"/>
                </a:highlight>
                <a:latin typeface="Oswald"/>
                <a:ea typeface="Oswald"/>
                <a:cs typeface="Oswald"/>
                <a:sym typeface="Oswald"/>
              </a:rPr>
              <a:t> We can target on working adults in the community who are interested in taking the test and do not have the support of traditional schooling. Our online resources will be handy.</a:t>
            </a:r>
            <a:endParaRPr sz="2000">
              <a:solidFill>
                <a:schemeClr val="dk1"/>
              </a:solidFill>
              <a:highlight>
                <a:srgbClr val="FFFFFF"/>
              </a:highlight>
              <a:latin typeface="Oswald"/>
              <a:ea typeface="Oswald"/>
              <a:cs typeface="Oswald"/>
              <a:sym typeface="Oswald"/>
            </a:endParaRPr>
          </a:p>
          <a:p>
            <a:pPr marL="457200" lvl="0" indent="-355600" algn="l" rtl="0">
              <a:spcBef>
                <a:spcPts val="0"/>
              </a:spcBef>
              <a:spcAft>
                <a:spcPts val="0"/>
              </a:spcAft>
              <a:buClr>
                <a:schemeClr val="dk1"/>
              </a:buClr>
              <a:buSzPts val="2000"/>
              <a:buFont typeface="Oswald"/>
              <a:buAutoNum type="arabicPeriod"/>
            </a:pPr>
            <a:r>
              <a:rPr lang="en-GB" sz="2000" b="1">
                <a:solidFill>
                  <a:schemeClr val="dk1"/>
                </a:solidFill>
                <a:highlight>
                  <a:srgbClr val="FFFFFF"/>
                </a:highlight>
                <a:latin typeface="Oswald"/>
                <a:ea typeface="Oswald"/>
                <a:cs typeface="Oswald"/>
                <a:sym typeface="Oswald"/>
              </a:rPr>
              <a:t>Active Social Media Marketing on the Internet,</a:t>
            </a:r>
            <a:r>
              <a:rPr lang="en-GB" sz="2000">
                <a:solidFill>
                  <a:schemeClr val="dk1"/>
                </a:solidFill>
                <a:highlight>
                  <a:srgbClr val="FFFFFF"/>
                </a:highlight>
                <a:latin typeface="Oswald"/>
                <a:ea typeface="Oswald"/>
                <a:cs typeface="Oswald"/>
                <a:sym typeface="Oswald"/>
              </a:rPr>
              <a:t> promotion of articles on the benefits of SAT compared to ACT.</a:t>
            </a:r>
            <a:endParaRPr sz="2000">
              <a:solidFill>
                <a:schemeClr val="dk1"/>
              </a:solidFill>
              <a:highlight>
                <a:srgbClr val="FFFFFF"/>
              </a:highlight>
              <a:latin typeface="Oswald"/>
              <a:ea typeface="Oswald"/>
              <a:cs typeface="Oswald"/>
              <a:sym typeface="Oswald"/>
            </a:endParaRPr>
          </a:p>
          <a:p>
            <a:pPr marL="457200" lvl="0" indent="-355600" algn="l" rtl="0">
              <a:spcBef>
                <a:spcPts val="0"/>
              </a:spcBef>
              <a:spcAft>
                <a:spcPts val="0"/>
              </a:spcAft>
              <a:buClr>
                <a:schemeClr val="dk1"/>
              </a:buClr>
              <a:buSzPts val="2000"/>
              <a:buFont typeface="Oswald"/>
              <a:buAutoNum type="arabicPeriod"/>
            </a:pPr>
            <a:r>
              <a:rPr lang="en-GB" sz="2000" b="1">
                <a:solidFill>
                  <a:schemeClr val="dk1"/>
                </a:solidFill>
                <a:highlight>
                  <a:srgbClr val="FFFFFF"/>
                </a:highlight>
                <a:latin typeface="Oswald"/>
                <a:ea typeface="Oswald"/>
                <a:cs typeface="Oswald"/>
                <a:sym typeface="Oswald"/>
              </a:rPr>
              <a:t>Establishing new scholarships</a:t>
            </a:r>
            <a:r>
              <a:rPr lang="en-GB" sz="2000">
                <a:solidFill>
                  <a:schemeClr val="dk1"/>
                </a:solidFill>
                <a:highlight>
                  <a:srgbClr val="FFFFFF"/>
                </a:highlight>
                <a:latin typeface="Oswald"/>
                <a:ea typeface="Oswald"/>
                <a:cs typeface="Oswald"/>
                <a:sym typeface="Oswald"/>
              </a:rPr>
              <a:t> for students who can creatively share their positive experience of passing the test on social networks.</a:t>
            </a:r>
            <a:endParaRPr sz="2000">
              <a:latin typeface="Oswald"/>
              <a:ea typeface="Oswald"/>
              <a:cs typeface="Oswald"/>
              <a:sym typeface="Oswald"/>
            </a:endParaRPr>
          </a:p>
        </p:txBody>
      </p:sp>
      <p:pic>
        <p:nvPicPr>
          <p:cNvPr id="259" name="Google Shape;259;p34"/>
          <p:cNvPicPr preferRelativeResize="0"/>
          <p:nvPr/>
        </p:nvPicPr>
        <p:blipFill>
          <a:blip r:embed="rId3">
            <a:alphaModFix/>
          </a:blip>
          <a:stretch>
            <a:fillRect/>
          </a:stretch>
        </p:blipFill>
        <p:spPr>
          <a:xfrm>
            <a:off x="5959525" y="44152"/>
            <a:ext cx="3031626" cy="110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22150" y="5251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Oswald"/>
                <a:ea typeface="Oswald"/>
                <a:cs typeface="Oswald"/>
                <a:sym typeface="Oswald"/>
              </a:rPr>
              <a:t>Agenda</a:t>
            </a:r>
            <a:endParaRPr sz="3000">
              <a:latin typeface="Oswald"/>
              <a:ea typeface="Oswald"/>
              <a:cs typeface="Oswald"/>
              <a:sym typeface="Oswald"/>
            </a:endParaRPr>
          </a:p>
        </p:txBody>
      </p:sp>
      <p:sp>
        <p:nvSpPr>
          <p:cNvPr id="86" name="Google Shape;86;p17"/>
          <p:cNvSpPr txBox="1">
            <a:spLocks noGrp="1"/>
          </p:cNvSpPr>
          <p:nvPr>
            <p:ph type="title"/>
          </p:nvPr>
        </p:nvSpPr>
        <p:spPr>
          <a:xfrm>
            <a:off x="722150" y="1170875"/>
            <a:ext cx="6866100" cy="421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Problem Statement</a:t>
            </a:r>
            <a:endParaRPr sz="1800">
              <a:latin typeface="Oswald"/>
              <a:ea typeface="Oswald"/>
              <a:cs typeface="Oswald"/>
              <a:sym typeface="Oswald"/>
            </a:endParaRPr>
          </a:p>
          <a:p>
            <a:pPr marL="914400" lvl="1" indent="-342900" algn="l" rtl="0">
              <a:spcBef>
                <a:spcPts val="0"/>
              </a:spcBef>
              <a:spcAft>
                <a:spcPts val="0"/>
              </a:spcAft>
              <a:buSzPts val="1800"/>
              <a:buFont typeface="Oswald"/>
              <a:buAutoNum type="alphaLcPeriod"/>
            </a:pPr>
            <a:r>
              <a:rPr lang="en-GB" sz="1800">
                <a:latin typeface="Oswald"/>
                <a:ea typeface="Oswald"/>
                <a:cs typeface="Oswald"/>
                <a:sym typeface="Oswald"/>
              </a:rPr>
              <a:t>Objective</a:t>
            </a:r>
            <a:endParaRPr sz="1800">
              <a:latin typeface="Oswald"/>
              <a:ea typeface="Oswald"/>
              <a:cs typeface="Oswald"/>
              <a:sym typeface="Oswald"/>
            </a:endParaRPr>
          </a:p>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Key Findings</a:t>
            </a:r>
            <a:endParaRPr sz="1800">
              <a:latin typeface="Oswald"/>
              <a:ea typeface="Oswald"/>
              <a:cs typeface="Oswald"/>
              <a:sym typeface="Oswald"/>
            </a:endParaRPr>
          </a:p>
          <a:p>
            <a:pPr marL="914400" lvl="1" indent="-342900" algn="l" rtl="0">
              <a:spcBef>
                <a:spcPts val="0"/>
              </a:spcBef>
              <a:spcAft>
                <a:spcPts val="0"/>
              </a:spcAft>
              <a:buSzPts val="1800"/>
              <a:buFont typeface="Oswald"/>
              <a:buAutoNum type="alphaLcPeriod"/>
            </a:pPr>
            <a:r>
              <a:rPr lang="en-GB" sz="1800">
                <a:latin typeface="Oswald"/>
                <a:ea typeface="Oswald"/>
                <a:cs typeface="Oswald"/>
                <a:sym typeface="Oswald"/>
              </a:rPr>
              <a:t>Participation Rates </a:t>
            </a:r>
            <a:endParaRPr sz="1800">
              <a:latin typeface="Oswald"/>
              <a:ea typeface="Oswald"/>
              <a:cs typeface="Oswald"/>
              <a:sym typeface="Oswald"/>
            </a:endParaRPr>
          </a:p>
          <a:p>
            <a:pPr marL="1371600" lvl="0" indent="-342900" algn="l" rtl="0">
              <a:spcBef>
                <a:spcPts val="0"/>
              </a:spcBef>
              <a:spcAft>
                <a:spcPts val="0"/>
              </a:spcAft>
              <a:buSzPts val="1800"/>
              <a:buFont typeface="Oswald"/>
              <a:buChar char="-"/>
            </a:pPr>
            <a:r>
              <a:rPr lang="en-GB" sz="1800">
                <a:latin typeface="Oswald"/>
                <a:ea typeface="Oswald"/>
                <a:cs typeface="Oswald"/>
                <a:sym typeface="Oswald"/>
              </a:rPr>
              <a:t>Overview of participation rates SAT vs ACT</a:t>
            </a:r>
            <a:endParaRPr sz="1800">
              <a:latin typeface="Oswald"/>
              <a:ea typeface="Oswald"/>
              <a:cs typeface="Oswald"/>
              <a:sym typeface="Oswald"/>
            </a:endParaRPr>
          </a:p>
          <a:p>
            <a:pPr marL="1371600" lvl="0" indent="-342900" algn="l" rtl="0">
              <a:spcBef>
                <a:spcPts val="0"/>
              </a:spcBef>
              <a:spcAft>
                <a:spcPts val="0"/>
              </a:spcAft>
              <a:buSzPts val="1800"/>
              <a:buFont typeface="Oswald"/>
              <a:buChar char="-"/>
            </a:pPr>
            <a:r>
              <a:rPr lang="en-GB" sz="1800">
                <a:latin typeface="Oswald"/>
                <a:ea typeface="Oswald"/>
                <a:cs typeface="Oswald"/>
                <a:sym typeface="Oswald"/>
              </a:rPr>
              <a:t>Breakdown of states</a:t>
            </a:r>
            <a:endParaRPr sz="1800">
              <a:latin typeface="Oswald"/>
              <a:ea typeface="Oswald"/>
              <a:cs typeface="Oswald"/>
              <a:sym typeface="Oswald"/>
            </a:endParaRPr>
          </a:p>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Conclusions &amp; Recommendations</a:t>
            </a:r>
            <a:endParaRPr sz="1800">
              <a:latin typeface="Oswald"/>
              <a:ea typeface="Oswald"/>
              <a:cs typeface="Oswald"/>
              <a:sym typeface="Oswald"/>
            </a:endParaRPr>
          </a:p>
          <a:p>
            <a:pPr marL="914400" lvl="1" indent="-342900" algn="l" rtl="0">
              <a:spcBef>
                <a:spcPts val="0"/>
              </a:spcBef>
              <a:spcAft>
                <a:spcPts val="0"/>
              </a:spcAft>
              <a:buSzPts val="1800"/>
              <a:buFont typeface="Oswald"/>
              <a:buAutoNum type="alphaLcPeriod"/>
            </a:pPr>
            <a:r>
              <a:rPr lang="en-GB" sz="1800">
                <a:latin typeface="Oswald"/>
                <a:ea typeface="Oswald"/>
                <a:cs typeface="Oswald"/>
                <a:sym typeface="Oswald"/>
              </a:rPr>
              <a:t>Selected state</a:t>
            </a:r>
            <a:endParaRPr sz="1800">
              <a:latin typeface="Oswald"/>
              <a:ea typeface="Oswald"/>
              <a:cs typeface="Oswald"/>
              <a:sym typeface="Oswald"/>
            </a:endParaRPr>
          </a:p>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Overall Recommendations</a:t>
            </a:r>
            <a:endParaRPr sz="1800">
              <a:latin typeface="Oswald"/>
              <a:ea typeface="Oswald"/>
              <a:cs typeface="Oswald"/>
              <a:sym typeface="Oswald"/>
            </a:endParaRPr>
          </a:p>
          <a:p>
            <a:pPr marL="457200" lvl="0" indent="-342900" algn="l" rtl="0">
              <a:spcBef>
                <a:spcPts val="0"/>
              </a:spcBef>
              <a:spcAft>
                <a:spcPts val="0"/>
              </a:spcAft>
              <a:buSzPts val="1800"/>
              <a:buFont typeface="Oswald"/>
              <a:buAutoNum type="arabicPeriod"/>
            </a:pPr>
            <a:r>
              <a:rPr lang="en-GB" sz="1800">
                <a:latin typeface="Oswald"/>
                <a:ea typeface="Oswald"/>
                <a:cs typeface="Oswald"/>
                <a:sym typeface="Oswald"/>
              </a:rPr>
              <a:t>Q &amp; A</a:t>
            </a:r>
            <a:endParaRPr sz="1800">
              <a:latin typeface="Oswald"/>
              <a:ea typeface="Oswald"/>
              <a:cs typeface="Oswald"/>
              <a:sym typeface="Oswald"/>
            </a:endParaRPr>
          </a:p>
        </p:txBody>
      </p:sp>
      <p:pic>
        <p:nvPicPr>
          <p:cNvPr id="87" name="Google Shape;87;p17"/>
          <p:cNvPicPr preferRelativeResize="0"/>
          <p:nvPr/>
        </p:nvPicPr>
        <p:blipFill>
          <a:blip r:embed="rId3">
            <a:alphaModFix/>
          </a:blip>
          <a:stretch>
            <a:fillRect/>
          </a:stretch>
        </p:blipFill>
        <p:spPr>
          <a:xfrm>
            <a:off x="3823650" y="3270050"/>
            <a:ext cx="5181050" cy="1489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body" idx="1"/>
          </p:nvPr>
        </p:nvSpPr>
        <p:spPr>
          <a:xfrm>
            <a:off x="311700" y="1212500"/>
            <a:ext cx="8593500" cy="37692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Clr>
                <a:srgbClr val="000000"/>
              </a:buClr>
              <a:buSzPts val="2000"/>
              <a:buFont typeface="Oswald"/>
              <a:buChar char="●"/>
            </a:pPr>
            <a:r>
              <a:rPr lang="en-GB" sz="2000">
                <a:solidFill>
                  <a:srgbClr val="000000"/>
                </a:solidFill>
                <a:latin typeface="Oswald"/>
                <a:ea typeface="Oswald"/>
                <a:cs typeface="Oswald"/>
                <a:sym typeface="Oswald"/>
              </a:rPr>
              <a:t>Explore Arizona, District of Columbia, Florida and Nevada which have decrease in the participation rate.</a:t>
            </a:r>
            <a:endParaRPr sz="2000">
              <a:solidFill>
                <a:srgbClr val="000000"/>
              </a:solidFill>
              <a:latin typeface="Oswald"/>
              <a:ea typeface="Oswald"/>
              <a:cs typeface="Oswald"/>
              <a:sym typeface="Oswald"/>
            </a:endParaRPr>
          </a:p>
          <a:p>
            <a:pPr marL="914400" lvl="0" indent="0" algn="l" rtl="0">
              <a:spcBef>
                <a:spcPts val="500"/>
              </a:spcBef>
              <a:spcAft>
                <a:spcPts val="0"/>
              </a:spcAft>
              <a:buNone/>
            </a:pPr>
            <a:endParaRPr sz="2000">
              <a:solidFill>
                <a:srgbClr val="000000"/>
              </a:solidFill>
              <a:latin typeface="Oswald"/>
              <a:ea typeface="Oswald"/>
              <a:cs typeface="Oswald"/>
              <a:sym typeface="Oswald"/>
            </a:endParaRPr>
          </a:p>
          <a:p>
            <a:pPr marL="457200" lvl="0" indent="-355600" algn="l" rtl="0">
              <a:spcBef>
                <a:spcPts val="500"/>
              </a:spcBef>
              <a:spcAft>
                <a:spcPts val="0"/>
              </a:spcAft>
              <a:buClr>
                <a:srgbClr val="000000"/>
              </a:buClr>
              <a:buSzPts val="2000"/>
              <a:buFont typeface="Oswald"/>
              <a:buChar char="●"/>
            </a:pPr>
            <a:r>
              <a:rPr lang="en-GB" sz="2000">
                <a:solidFill>
                  <a:srgbClr val="000000"/>
                </a:solidFill>
                <a:latin typeface="Oswald"/>
                <a:ea typeface="Oswald"/>
                <a:cs typeface="Oswald"/>
                <a:sym typeface="Oswald"/>
              </a:rPr>
              <a:t>Analyse the choice of the students where they can take both tests. </a:t>
            </a:r>
            <a:endParaRPr sz="2000">
              <a:solidFill>
                <a:srgbClr val="000000"/>
              </a:solidFill>
              <a:latin typeface="Oswald"/>
              <a:ea typeface="Oswald"/>
              <a:cs typeface="Oswald"/>
              <a:sym typeface="Oswald"/>
            </a:endParaRPr>
          </a:p>
          <a:p>
            <a:pPr marL="914400" lvl="0" indent="0" algn="l" rtl="0">
              <a:spcBef>
                <a:spcPts val="500"/>
              </a:spcBef>
              <a:spcAft>
                <a:spcPts val="0"/>
              </a:spcAft>
              <a:buNone/>
            </a:pPr>
            <a:endParaRPr sz="2000">
              <a:solidFill>
                <a:srgbClr val="000000"/>
              </a:solidFill>
              <a:latin typeface="Oswald"/>
              <a:ea typeface="Oswald"/>
              <a:cs typeface="Oswald"/>
              <a:sym typeface="Oswald"/>
            </a:endParaRPr>
          </a:p>
          <a:p>
            <a:pPr marL="457200" lvl="0" indent="-355600" algn="l" rtl="0">
              <a:spcBef>
                <a:spcPts val="500"/>
              </a:spcBef>
              <a:spcAft>
                <a:spcPts val="0"/>
              </a:spcAft>
              <a:buClr>
                <a:srgbClr val="000000"/>
              </a:buClr>
              <a:buSzPts val="2000"/>
              <a:buFont typeface="Oswald"/>
              <a:buChar char="●"/>
            </a:pPr>
            <a:r>
              <a:rPr lang="en-GB" sz="2000">
                <a:solidFill>
                  <a:srgbClr val="000000"/>
                </a:solidFill>
                <a:latin typeface="Oswald"/>
                <a:ea typeface="Oswald"/>
                <a:cs typeface="Oswald"/>
                <a:sym typeface="Oswald"/>
              </a:rPr>
              <a:t>Analyze the performance of the test by students who passed both tests. </a:t>
            </a:r>
            <a:endParaRPr sz="2000">
              <a:solidFill>
                <a:srgbClr val="000000"/>
              </a:solidFill>
              <a:latin typeface="Oswald"/>
              <a:ea typeface="Oswald"/>
              <a:cs typeface="Oswald"/>
              <a:sym typeface="Oswald"/>
            </a:endParaRPr>
          </a:p>
        </p:txBody>
      </p:sp>
      <p:sp>
        <p:nvSpPr>
          <p:cNvPr id="265" name="Google Shape;26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swald"/>
                <a:ea typeface="Oswald"/>
                <a:cs typeface="Oswald"/>
                <a:sym typeface="Oswald"/>
              </a:rPr>
              <a:t>Recommendations for further research:</a:t>
            </a:r>
            <a:endParaRPr>
              <a:latin typeface="Oswald"/>
              <a:ea typeface="Oswald"/>
              <a:cs typeface="Oswald"/>
              <a:sym typeface="Oswald"/>
            </a:endParaRPr>
          </a:p>
        </p:txBody>
      </p:sp>
      <p:pic>
        <p:nvPicPr>
          <p:cNvPr id="266" name="Google Shape;266;p35"/>
          <p:cNvPicPr preferRelativeResize="0"/>
          <p:nvPr/>
        </p:nvPicPr>
        <p:blipFill>
          <a:blip r:embed="rId3">
            <a:alphaModFix/>
          </a:blip>
          <a:stretch>
            <a:fillRect/>
          </a:stretch>
        </p:blipFill>
        <p:spPr>
          <a:xfrm>
            <a:off x="7200781" y="2091000"/>
            <a:ext cx="1631520" cy="108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txBox="1">
            <a:spLocks noGrp="1"/>
          </p:cNvSpPr>
          <p:nvPr>
            <p:ph type="ctrTitle"/>
          </p:nvPr>
        </p:nvSpPr>
        <p:spPr>
          <a:xfrm>
            <a:off x="685800" y="25717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GB" b="1">
                <a:solidFill>
                  <a:srgbClr val="000000"/>
                </a:solidFill>
                <a:latin typeface="Oswald"/>
                <a:ea typeface="Oswald"/>
                <a:cs typeface="Oswald"/>
                <a:sym typeface="Oswald"/>
              </a:rPr>
              <a:t>Thank You</a:t>
            </a:r>
            <a:endParaRPr b="1">
              <a:solidFill>
                <a:srgbClr val="000000"/>
              </a:solidFill>
              <a:latin typeface="Oswald"/>
              <a:ea typeface="Oswald"/>
              <a:cs typeface="Oswald"/>
              <a:sym typeface="Oswald"/>
            </a:endParaRPr>
          </a:p>
        </p:txBody>
      </p:sp>
      <p:sp>
        <p:nvSpPr>
          <p:cNvPr id="272" name="Google Shape;272;p36"/>
          <p:cNvSpPr txBox="1">
            <a:spLocks noGrp="1"/>
          </p:cNvSpPr>
          <p:nvPr>
            <p:ph type="subTitle" idx="1"/>
          </p:nvPr>
        </p:nvSpPr>
        <p:spPr>
          <a:xfrm>
            <a:off x="685800" y="3764428"/>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latin typeface="Oswald"/>
                <a:ea typeface="Oswald"/>
                <a:cs typeface="Oswald"/>
                <a:sym typeface="Oswald"/>
              </a:rPr>
              <a:t>Panel open for Q&amp;A</a:t>
            </a:r>
            <a:endParaRPr>
              <a:latin typeface="Oswald"/>
              <a:ea typeface="Oswald"/>
              <a:cs typeface="Oswald"/>
              <a:sym typeface="Oswald"/>
            </a:endParaRPr>
          </a:p>
        </p:txBody>
      </p:sp>
      <p:sp>
        <p:nvSpPr>
          <p:cNvPr id="273" name="Google Shape;273;p3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434343"/>
                </a:solidFill>
                <a:latin typeface="Raleway ExtraBold"/>
                <a:ea typeface="Raleway ExtraBold"/>
                <a:cs typeface="Raleway ExtraBold"/>
                <a:sym typeface="Raleway ExtraBold"/>
              </a:rPr>
              <a:t>4</a:t>
            </a:r>
            <a:endParaRPr sz="9600">
              <a:solidFill>
                <a:srgbClr val="434343"/>
              </a:solidFill>
              <a:latin typeface="Raleway ExtraBold"/>
              <a:ea typeface="Raleway ExtraBold"/>
              <a:cs typeface="Raleway ExtraBold"/>
              <a:sym typeface="Raleway ExtraBold"/>
            </a:endParaRPr>
          </a:p>
        </p:txBody>
      </p:sp>
      <p:sp>
        <p:nvSpPr>
          <p:cNvPr id="274" name="Google Shape;274;p36"/>
          <p:cNvSpPr txBox="1"/>
          <p:nvPr/>
        </p:nvSpPr>
        <p:spPr>
          <a:xfrm>
            <a:off x="2449275" y="-335175"/>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ctrTitle"/>
          </p:nvPr>
        </p:nvSpPr>
        <p:spPr>
          <a:xfrm>
            <a:off x="685800" y="25717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GB" b="1">
                <a:solidFill>
                  <a:srgbClr val="000000"/>
                </a:solidFill>
                <a:latin typeface="Oswald"/>
                <a:ea typeface="Oswald"/>
                <a:cs typeface="Oswald"/>
                <a:sym typeface="Oswald"/>
              </a:rPr>
              <a:t>Problem Statement</a:t>
            </a:r>
            <a:endParaRPr b="1">
              <a:solidFill>
                <a:srgbClr val="000000"/>
              </a:solidFill>
              <a:latin typeface="Oswald"/>
              <a:ea typeface="Oswald"/>
              <a:cs typeface="Oswald"/>
              <a:sym typeface="Oswald"/>
            </a:endParaRPr>
          </a:p>
        </p:txBody>
      </p:sp>
      <p:sp>
        <p:nvSpPr>
          <p:cNvPr id="93" name="Google Shape;93;p18"/>
          <p:cNvSpPr txBox="1">
            <a:spLocks noGrp="1"/>
          </p:cNvSpPr>
          <p:nvPr>
            <p:ph type="subTitle" idx="1"/>
          </p:nvPr>
        </p:nvSpPr>
        <p:spPr>
          <a:xfrm>
            <a:off x="685800" y="3680278"/>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Oswald"/>
                <a:ea typeface="Oswald"/>
                <a:cs typeface="Oswald"/>
                <a:sym typeface="Oswald"/>
              </a:rPr>
              <a:t>Participation varies across states.</a:t>
            </a:r>
            <a:endParaRPr>
              <a:solidFill>
                <a:schemeClr val="lt1"/>
              </a:solidFill>
              <a:latin typeface="Oswald"/>
              <a:ea typeface="Oswald"/>
              <a:cs typeface="Oswald"/>
              <a:sym typeface="Oswald"/>
            </a:endParaRPr>
          </a:p>
          <a:p>
            <a:pPr marL="0" lvl="0" indent="0" algn="l" rtl="0">
              <a:spcBef>
                <a:spcPts val="1600"/>
              </a:spcBef>
              <a:spcAft>
                <a:spcPts val="1600"/>
              </a:spcAft>
              <a:buClr>
                <a:schemeClr val="dk1"/>
              </a:buClr>
              <a:buSzPts val="1100"/>
              <a:buFont typeface="Arial"/>
              <a:buNone/>
            </a:pPr>
            <a:r>
              <a:rPr lang="en-GB">
                <a:solidFill>
                  <a:schemeClr val="lt1"/>
                </a:solidFill>
                <a:latin typeface="Oswald"/>
                <a:ea typeface="Oswald"/>
                <a:cs typeface="Oswald"/>
                <a:sym typeface="Oswald"/>
              </a:rPr>
              <a:t>How can we </a:t>
            </a:r>
            <a:r>
              <a:rPr lang="en-GB">
                <a:solidFill>
                  <a:srgbClr val="FFFFFF"/>
                </a:solidFill>
                <a:latin typeface="Oswald"/>
                <a:ea typeface="Oswald"/>
                <a:cs typeface="Oswald"/>
                <a:sym typeface="Oswald"/>
              </a:rPr>
              <a:t>increase the SAT p</a:t>
            </a:r>
            <a:r>
              <a:rPr lang="en-GB">
                <a:latin typeface="Oswald"/>
                <a:ea typeface="Oswald"/>
                <a:cs typeface="Oswald"/>
                <a:sym typeface="Oswald"/>
              </a:rPr>
              <a:t>enetration</a:t>
            </a:r>
            <a:r>
              <a:rPr lang="en-GB">
                <a:solidFill>
                  <a:schemeClr val="lt1"/>
                </a:solidFill>
                <a:latin typeface="Oswald"/>
                <a:ea typeface="Oswald"/>
                <a:cs typeface="Oswald"/>
                <a:sym typeface="Oswald"/>
              </a:rPr>
              <a:t>?</a:t>
            </a:r>
            <a:endParaRPr>
              <a:latin typeface="Oswald"/>
              <a:ea typeface="Oswald"/>
              <a:cs typeface="Oswald"/>
              <a:sym typeface="Oswald"/>
            </a:endParaRPr>
          </a:p>
        </p:txBody>
      </p:sp>
      <p:sp>
        <p:nvSpPr>
          <p:cNvPr id="94" name="Google Shape;94;p1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
        <p:nvSpPr>
          <p:cNvPr id="95" name="Google Shape;95;p18"/>
          <p:cNvSpPr txBox="1"/>
          <p:nvPr/>
        </p:nvSpPr>
        <p:spPr>
          <a:xfrm>
            <a:off x="2449275" y="-335175"/>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ctrTitle" idx="4294967295"/>
          </p:nvPr>
        </p:nvSpPr>
        <p:spPr>
          <a:xfrm>
            <a:off x="972175" y="648000"/>
            <a:ext cx="71997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solidFill>
                  <a:srgbClr val="FFFFFF"/>
                </a:solidFill>
              </a:rPr>
              <a:t>18 States</a:t>
            </a:r>
            <a:endParaRPr sz="4800">
              <a:solidFill>
                <a:srgbClr val="FFFFFF"/>
              </a:solidFill>
            </a:endParaRPr>
          </a:p>
        </p:txBody>
      </p:sp>
      <p:sp>
        <p:nvSpPr>
          <p:cNvPr id="101" name="Google Shape;101;p19"/>
          <p:cNvSpPr txBox="1">
            <a:spLocks noGrp="1"/>
          </p:cNvSpPr>
          <p:nvPr>
            <p:ph type="subTitle" idx="4294967295"/>
          </p:nvPr>
        </p:nvSpPr>
        <p:spPr>
          <a:xfrm>
            <a:off x="972175" y="1258908"/>
            <a:ext cx="7199700" cy="46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t>Contracted with ACT </a:t>
            </a:r>
            <a:endParaRPr sz="2400"/>
          </a:p>
        </p:txBody>
      </p:sp>
      <p:sp>
        <p:nvSpPr>
          <p:cNvPr id="102" name="Google Shape;102;p19"/>
          <p:cNvSpPr txBox="1">
            <a:spLocks noGrp="1"/>
          </p:cNvSpPr>
          <p:nvPr>
            <p:ph type="ctrTitle" idx="4294967295"/>
          </p:nvPr>
        </p:nvSpPr>
        <p:spPr>
          <a:xfrm>
            <a:off x="972175" y="3276894"/>
            <a:ext cx="71997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solidFill>
                  <a:srgbClr val="FFFFFF"/>
                </a:solidFill>
              </a:rPr>
              <a:t>22 States</a:t>
            </a:r>
            <a:endParaRPr sz="4800">
              <a:solidFill>
                <a:srgbClr val="FFFFFF"/>
              </a:solidFill>
            </a:endParaRPr>
          </a:p>
        </p:txBody>
      </p:sp>
      <p:sp>
        <p:nvSpPr>
          <p:cNvPr id="103" name="Google Shape;103;p19"/>
          <p:cNvSpPr txBox="1">
            <a:spLocks noGrp="1"/>
          </p:cNvSpPr>
          <p:nvPr>
            <p:ph type="subTitle" idx="4294967295"/>
          </p:nvPr>
        </p:nvSpPr>
        <p:spPr>
          <a:xfrm>
            <a:off x="972175" y="3887801"/>
            <a:ext cx="7199700" cy="46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t>Contract-less</a:t>
            </a:r>
            <a:endParaRPr sz="2400"/>
          </a:p>
        </p:txBody>
      </p:sp>
      <p:sp>
        <p:nvSpPr>
          <p:cNvPr id="104" name="Google Shape;104;p19"/>
          <p:cNvSpPr txBox="1">
            <a:spLocks noGrp="1"/>
          </p:cNvSpPr>
          <p:nvPr>
            <p:ph type="ctrTitle" idx="4294967295"/>
          </p:nvPr>
        </p:nvSpPr>
        <p:spPr>
          <a:xfrm>
            <a:off x="972175" y="1962447"/>
            <a:ext cx="71997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solidFill>
                  <a:srgbClr val="FFFFFF"/>
                </a:solidFill>
              </a:rPr>
              <a:t>10 States</a:t>
            </a:r>
            <a:endParaRPr sz="4800">
              <a:solidFill>
                <a:srgbClr val="FFFFFF"/>
              </a:solidFill>
            </a:endParaRPr>
          </a:p>
        </p:txBody>
      </p:sp>
      <p:sp>
        <p:nvSpPr>
          <p:cNvPr id="105" name="Google Shape;105;p19"/>
          <p:cNvSpPr txBox="1">
            <a:spLocks noGrp="1"/>
          </p:cNvSpPr>
          <p:nvPr>
            <p:ph type="subTitle" idx="4294967295"/>
          </p:nvPr>
        </p:nvSpPr>
        <p:spPr>
          <a:xfrm>
            <a:off x="972175" y="2573355"/>
            <a:ext cx="7199700" cy="46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t>Contracted with SAT</a:t>
            </a:r>
            <a:endParaRPr sz="2400"/>
          </a:p>
        </p:txBody>
      </p:sp>
      <p:sp>
        <p:nvSpPr>
          <p:cNvPr id="106" name="Google Shape;106;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a:p>
        </p:txBody>
      </p:sp>
      <p:grpSp>
        <p:nvGrpSpPr>
          <p:cNvPr id="107" name="Google Shape;107;p19"/>
          <p:cNvGrpSpPr/>
          <p:nvPr/>
        </p:nvGrpSpPr>
        <p:grpSpPr>
          <a:xfrm>
            <a:off x="8056529" y="173652"/>
            <a:ext cx="793438" cy="1034192"/>
            <a:chOff x="2624850" y="4296000"/>
            <a:chExt cx="380400" cy="495825"/>
          </a:xfrm>
        </p:grpSpPr>
        <p:sp>
          <p:nvSpPr>
            <p:cNvPr id="108" name="Google Shape;108;p1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9"/>
          <p:cNvSpPr txBox="1"/>
          <p:nvPr/>
        </p:nvSpPr>
        <p:spPr>
          <a:xfrm>
            <a:off x="4512039" y="4171794"/>
            <a:ext cx="4187436" cy="4484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t>Sources: </a:t>
            </a:r>
            <a:endParaRPr sz="800" dirty="0"/>
          </a:p>
          <a:p>
            <a:pPr marL="0" lvl="0" indent="0" algn="l" rtl="0">
              <a:spcBef>
                <a:spcPts val="0"/>
              </a:spcBef>
              <a:spcAft>
                <a:spcPts val="0"/>
              </a:spcAft>
              <a:buNone/>
            </a:pPr>
            <a:r>
              <a:rPr lang="en-GB" sz="800" dirty="0">
                <a:solidFill>
                  <a:schemeClr val="hlink"/>
                </a:solidFill>
                <a:uFill>
                  <a:noFill/>
                </a:uFill>
                <a:hlinkClick r:id="rId3"/>
              </a:rPr>
              <a:t>https://www.testive.com/state-sat-act/</a:t>
            </a:r>
            <a:endParaRPr sz="800" dirty="0"/>
          </a:p>
          <a:p>
            <a:pPr marL="0" lvl="0" indent="0" algn="l" rtl="0">
              <a:spcBef>
                <a:spcPts val="0"/>
              </a:spcBef>
              <a:spcAft>
                <a:spcPts val="0"/>
              </a:spcAft>
              <a:buNone/>
            </a:pPr>
            <a:r>
              <a:rPr lang="en-GB" sz="800" dirty="0">
                <a:solidFill>
                  <a:schemeClr val="hlink"/>
                </a:solidFill>
                <a:uFill>
                  <a:noFill/>
                </a:uFill>
                <a:hlinkClick r:id="rId4"/>
              </a:rPr>
              <a:t>https://blog.prepscholar.com/which-states-require-the-sat</a:t>
            </a:r>
            <a:endParaRPr sz="800" dirty="0"/>
          </a:p>
          <a:p>
            <a:pPr marL="0" lvl="0" indent="0" algn="l" rtl="0">
              <a:spcBef>
                <a:spcPts val="0"/>
              </a:spcBef>
              <a:spcAft>
                <a:spcPts val="0"/>
              </a:spcAft>
              <a:buNone/>
            </a:pPr>
            <a:r>
              <a:rPr lang="en-GB" sz="800" dirty="0"/>
              <a:t>https://blog.prepscholar.com/which-states-require-the-act-full-list-and-advice</a:t>
            </a:r>
            <a:endParaRPr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body" idx="1"/>
          </p:nvPr>
        </p:nvSpPr>
        <p:spPr>
          <a:xfrm>
            <a:off x="722150" y="11200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000000"/>
                </a:solidFill>
                <a:latin typeface="Oswald"/>
                <a:ea typeface="Oswald"/>
                <a:cs typeface="Oswald"/>
                <a:sym typeface="Oswald"/>
              </a:rPr>
              <a:t>We have worked with Datasets, categorised by each State.</a:t>
            </a:r>
            <a:endParaRPr>
              <a:solidFill>
                <a:srgbClr val="000000"/>
              </a:solidFill>
              <a:latin typeface="Oswald"/>
              <a:ea typeface="Oswald"/>
              <a:cs typeface="Oswald"/>
              <a:sym typeface="Oswald"/>
            </a:endParaRPr>
          </a:p>
          <a:p>
            <a:pPr marL="0" lvl="0" indent="0" algn="l" rtl="0">
              <a:lnSpc>
                <a:spcPct val="100000"/>
              </a:lnSpc>
              <a:spcBef>
                <a:spcPts val="500"/>
              </a:spcBef>
              <a:spcAft>
                <a:spcPts val="0"/>
              </a:spcAft>
              <a:buNone/>
            </a:pPr>
            <a:endParaRPr b="1">
              <a:solidFill>
                <a:srgbClr val="000000"/>
              </a:solidFill>
              <a:latin typeface="Oswald"/>
              <a:ea typeface="Oswald"/>
              <a:cs typeface="Oswald"/>
              <a:sym typeface="Oswald"/>
            </a:endParaRPr>
          </a:p>
          <a:p>
            <a:pPr marL="0" lvl="0" indent="0" algn="l" rtl="0">
              <a:lnSpc>
                <a:spcPct val="100000"/>
              </a:lnSpc>
              <a:spcBef>
                <a:spcPts val="500"/>
              </a:spcBef>
              <a:spcAft>
                <a:spcPts val="0"/>
              </a:spcAft>
              <a:buNone/>
            </a:pPr>
            <a:r>
              <a:rPr lang="en-GB" b="1">
                <a:solidFill>
                  <a:srgbClr val="000000"/>
                </a:solidFill>
                <a:latin typeface="Oswald"/>
                <a:ea typeface="Oswald"/>
                <a:cs typeface="Oswald"/>
                <a:sym typeface="Oswald"/>
              </a:rPr>
              <a:t>Dataset obtained :</a:t>
            </a:r>
            <a:endParaRPr b="1">
              <a:solidFill>
                <a:srgbClr val="000000"/>
              </a:solidFill>
              <a:latin typeface="Oswald"/>
              <a:ea typeface="Oswald"/>
              <a:cs typeface="Oswald"/>
              <a:sym typeface="Oswald"/>
            </a:endParaRPr>
          </a:p>
          <a:p>
            <a:pPr marL="457200" lvl="0" indent="-342900" algn="l" rtl="0">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SAT 2017 &amp; 2018</a:t>
            </a:r>
            <a:endParaRPr>
              <a:solidFill>
                <a:srgbClr val="000000"/>
              </a:solidFill>
              <a:latin typeface="Oswald"/>
              <a:ea typeface="Oswald"/>
              <a:cs typeface="Oswald"/>
              <a:sym typeface="Oswald"/>
            </a:endParaRPr>
          </a:p>
          <a:p>
            <a:pPr marL="457200" lvl="0" indent="-342900" algn="l" rtl="0">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ACT 2017 &amp; 2018</a:t>
            </a:r>
            <a:endParaRPr>
              <a:solidFill>
                <a:srgbClr val="000000"/>
              </a:solidFill>
              <a:latin typeface="Oswald"/>
              <a:ea typeface="Oswald"/>
              <a:cs typeface="Oswald"/>
              <a:sym typeface="Oswald"/>
            </a:endParaRPr>
          </a:p>
          <a:p>
            <a:pPr marL="0" lvl="0" indent="0" algn="l" rtl="0">
              <a:lnSpc>
                <a:spcPct val="100000"/>
              </a:lnSpc>
              <a:spcBef>
                <a:spcPts val="500"/>
              </a:spcBef>
              <a:spcAft>
                <a:spcPts val="0"/>
              </a:spcAft>
              <a:buNone/>
            </a:pPr>
            <a:r>
              <a:rPr lang="en-GB" b="1">
                <a:solidFill>
                  <a:srgbClr val="000000"/>
                </a:solidFill>
                <a:latin typeface="Oswald"/>
                <a:ea typeface="Oswald"/>
                <a:cs typeface="Oswald"/>
                <a:sym typeface="Oswald"/>
              </a:rPr>
              <a:t>Dataset contains :</a:t>
            </a:r>
            <a:endParaRPr b="1">
              <a:solidFill>
                <a:srgbClr val="000000"/>
              </a:solidFill>
              <a:latin typeface="Oswald"/>
              <a:ea typeface="Oswald"/>
              <a:cs typeface="Oswald"/>
              <a:sym typeface="Oswald"/>
            </a:endParaRPr>
          </a:p>
          <a:p>
            <a:pPr marL="457200" lvl="0" indent="-342900" algn="l" rtl="0">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Participation Rates</a:t>
            </a:r>
            <a:endParaRPr>
              <a:solidFill>
                <a:srgbClr val="000000"/>
              </a:solidFill>
              <a:latin typeface="Oswald"/>
              <a:ea typeface="Oswald"/>
              <a:cs typeface="Oswald"/>
              <a:sym typeface="Oswald"/>
            </a:endParaRPr>
          </a:p>
          <a:p>
            <a:pPr marL="457200" lvl="0" indent="-342900" algn="l" rtl="0">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Individual Module Scores</a:t>
            </a:r>
            <a:endParaRPr>
              <a:solidFill>
                <a:srgbClr val="000000"/>
              </a:solidFill>
              <a:latin typeface="Oswald"/>
              <a:ea typeface="Oswald"/>
              <a:cs typeface="Oswald"/>
              <a:sym typeface="Oswald"/>
            </a:endParaRPr>
          </a:p>
          <a:p>
            <a:pPr marL="457200" lvl="0" indent="-342900" algn="l" rtl="0">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Total / Composite Scores</a:t>
            </a:r>
            <a:endParaRPr>
              <a:solidFill>
                <a:srgbClr val="000000"/>
              </a:solidFill>
              <a:latin typeface="Oswald"/>
              <a:ea typeface="Oswald"/>
              <a:cs typeface="Oswald"/>
              <a:sym typeface="Oswald"/>
            </a:endParaRPr>
          </a:p>
          <a:p>
            <a:pPr marL="0" lvl="0" indent="0" algn="l" rtl="0">
              <a:lnSpc>
                <a:spcPct val="100000"/>
              </a:lnSpc>
              <a:spcBef>
                <a:spcPts val="500"/>
              </a:spcBef>
              <a:spcAft>
                <a:spcPts val="0"/>
              </a:spcAft>
              <a:buNone/>
            </a:pPr>
            <a:endParaRPr sz="2400">
              <a:solidFill>
                <a:srgbClr val="000000"/>
              </a:solidFill>
              <a:latin typeface="Oswald"/>
              <a:ea typeface="Oswald"/>
              <a:cs typeface="Oswald"/>
              <a:sym typeface="Oswald"/>
            </a:endParaRPr>
          </a:p>
          <a:p>
            <a:pPr marL="0" lvl="0" indent="0" algn="l" rtl="0">
              <a:spcBef>
                <a:spcPts val="500"/>
              </a:spcBef>
              <a:spcAft>
                <a:spcPts val="1600"/>
              </a:spcAft>
              <a:buNone/>
            </a:pPr>
            <a:endParaRPr sz="2400">
              <a:solidFill>
                <a:srgbClr val="000000"/>
              </a:solidFill>
              <a:latin typeface="Oswald"/>
              <a:ea typeface="Oswald"/>
              <a:cs typeface="Oswald"/>
              <a:sym typeface="Oswald"/>
            </a:endParaRPr>
          </a:p>
        </p:txBody>
      </p:sp>
      <p:sp>
        <p:nvSpPr>
          <p:cNvPr id="118" name="Google Shape;118;p20"/>
          <p:cNvSpPr txBox="1">
            <a:spLocks noGrp="1"/>
          </p:cNvSpPr>
          <p:nvPr>
            <p:ph type="title"/>
          </p:nvPr>
        </p:nvSpPr>
        <p:spPr>
          <a:xfrm>
            <a:off x="722150" y="5251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Oswald"/>
                <a:ea typeface="Oswald"/>
                <a:cs typeface="Oswald"/>
                <a:sym typeface="Oswald"/>
              </a:rPr>
              <a:t>Dataset</a:t>
            </a:r>
            <a:endParaRPr sz="3000">
              <a:latin typeface="Oswald"/>
              <a:ea typeface="Oswald"/>
              <a:cs typeface="Oswald"/>
              <a:sym typeface="Oswald"/>
            </a:endParaRPr>
          </a:p>
        </p:txBody>
      </p:sp>
      <p:pic>
        <p:nvPicPr>
          <p:cNvPr id="119" name="Google Shape;119;p20"/>
          <p:cNvPicPr preferRelativeResize="0"/>
          <p:nvPr/>
        </p:nvPicPr>
        <p:blipFill>
          <a:blip r:embed="rId3">
            <a:alphaModFix/>
          </a:blip>
          <a:stretch>
            <a:fillRect/>
          </a:stretch>
        </p:blipFill>
        <p:spPr>
          <a:xfrm>
            <a:off x="3778000" y="1631825"/>
            <a:ext cx="5015501" cy="256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22150" y="6603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0">
                <a:solidFill>
                  <a:schemeClr val="dk1"/>
                </a:solidFill>
                <a:latin typeface="Oswald"/>
                <a:ea typeface="Oswald"/>
                <a:cs typeface="Oswald"/>
                <a:sym typeface="Oswald"/>
              </a:rPr>
              <a:t>Objectives:</a:t>
            </a:r>
            <a:endParaRPr/>
          </a:p>
        </p:txBody>
      </p:sp>
      <p:sp>
        <p:nvSpPr>
          <p:cNvPr id="125" name="Google Shape;125;p21"/>
          <p:cNvSpPr txBox="1">
            <a:spLocks noGrp="1"/>
          </p:cNvSpPr>
          <p:nvPr>
            <p:ph type="body" idx="1"/>
          </p:nvPr>
        </p:nvSpPr>
        <p:spPr>
          <a:xfrm>
            <a:off x="623400" y="1851525"/>
            <a:ext cx="7717800" cy="1866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Oswald"/>
              <a:buChar char="●"/>
            </a:pPr>
            <a:r>
              <a:rPr lang="en-GB" sz="2400">
                <a:solidFill>
                  <a:schemeClr val="dk1"/>
                </a:solidFill>
                <a:latin typeface="Oswald"/>
                <a:ea typeface="Oswald"/>
                <a:cs typeface="Oswald"/>
                <a:sym typeface="Oswald"/>
              </a:rPr>
              <a:t>Track statewide participation</a:t>
            </a:r>
            <a:endParaRPr sz="2400">
              <a:solidFill>
                <a:schemeClr val="dk1"/>
              </a:solidFill>
              <a:latin typeface="Oswald"/>
              <a:ea typeface="Oswald"/>
              <a:cs typeface="Oswald"/>
              <a:sym typeface="Oswald"/>
            </a:endParaRPr>
          </a:p>
          <a:p>
            <a:pPr marL="0" lvl="0" indent="0" algn="l" rtl="0">
              <a:spcBef>
                <a:spcPts val="1600"/>
              </a:spcBef>
              <a:spcAft>
                <a:spcPts val="0"/>
              </a:spcAft>
              <a:buNone/>
            </a:pPr>
            <a:endParaRPr sz="2400">
              <a:solidFill>
                <a:schemeClr val="dk1"/>
              </a:solidFill>
              <a:latin typeface="Oswald"/>
              <a:ea typeface="Oswald"/>
              <a:cs typeface="Oswald"/>
              <a:sym typeface="Oswald"/>
            </a:endParaRPr>
          </a:p>
          <a:p>
            <a:pPr marL="457200" lvl="0" indent="-381000" algn="l" rtl="0">
              <a:spcBef>
                <a:spcPts val="1600"/>
              </a:spcBef>
              <a:spcAft>
                <a:spcPts val="0"/>
              </a:spcAft>
              <a:buClr>
                <a:schemeClr val="dk1"/>
              </a:buClr>
              <a:buSzPts val="2400"/>
              <a:buFont typeface="Oswald"/>
              <a:buChar char="●"/>
            </a:pPr>
            <a:r>
              <a:rPr lang="en-GB" sz="2400">
                <a:solidFill>
                  <a:schemeClr val="dk1"/>
                </a:solidFill>
                <a:latin typeface="Oswald"/>
                <a:ea typeface="Oswald"/>
                <a:cs typeface="Oswald"/>
                <a:sym typeface="Oswald"/>
              </a:rPr>
              <a:t>Recommend where money is best spent to increase SAT participation rates.</a:t>
            </a:r>
            <a:endParaRPr sz="2400"/>
          </a:p>
        </p:txBody>
      </p:sp>
      <p:pic>
        <p:nvPicPr>
          <p:cNvPr id="126" name="Google Shape;126;p21"/>
          <p:cNvPicPr preferRelativeResize="0"/>
          <p:nvPr/>
        </p:nvPicPr>
        <p:blipFill>
          <a:blip r:embed="rId3">
            <a:alphaModFix/>
          </a:blip>
          <a:stretch>
            <a:fillRect/>
          </a:stretch>
        </p:blipFill>
        <p:spPr>
          <a:xfrm>
            <a:off x="5276650" y="660375"/>
            <a:ext cx="3332926" cy="222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ctrTitle"/>
          </p:nvPr>
        </p:nvSpPr>
        <p:spPr>
          <a:xfrm>
            <a:off x="685800" y="25717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GB" b="1">
                <a:solidFill>
                  <a:srgbClr val="000000"/>
                </a:solidFill>
                <a:latin typeface="Oswald"/>
                <a:ea typeface="Oswald"/>
                <a:cs typeface="Oswald"/>
                <a:sym typeface="Oswald"/>
              </a:rPr>
              <a:t>Key Findings</a:t>
            </a:r>
            <a:endParaRPr b="1">
              <a:solidFill>
                <a:srgbClr val="000000"/>
              </a:solidFill>
              <a:latin typeface="Oswald"/>
              <a:ea typeface="Oswald"/>
              <a:cs typeface="Oswald"/>
              <a:sym typeface="Oswald"/>
            </a:endParaRPr>
          </a:p>
        </p:txBody>
      </p:sp>
      <p:sp>
        <p:nvSpPr>
          <p:cNvPr id="132" name="Google Shape;132;p22"/>
          <p:cNvSpPr txBox="1">
            <a:spLocks noGrp="1"/>
          </p:cNvSpPr>
          <p:nvPr>
            <p:ph type="subTitle" idx="1"/>
          </p:nvPr>
        </p:nvSpPr>
        <p:spPr>
          <a:xfrm>
            <a:off x="685800" y="3764428"/>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lt1"/>
                </a:solidFill>
                <a:latin typeface="Oswald"/>
                <a:ea typeface="Oswald"/>
                <a:cs typeface="Oswald"/>
                <a:sym typeface="Oswald"/>
              </a:rPr>
              <a:t>Trend analysis of Participation Rates in 2017 and 2018</a:t>
            </a:r>
            <a:endParaRPr>
              <a:latin typeface="Oswald"/>
              <a:ea typeface="Oswald"/>
              <a:cs typeface="Oswald"/>
              <a:sym typeface="Oswald"/>
            </a:endParaRPr>
          </a:p>
        </p:txBody>
      </p:sp>
      <p:sp>
        <p:nvSpPr>
          <p:cNvPr id="133" name="Google Shape;133;p22"/>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
        <p:nvSpPr>
          <p:cNvPr id="134" name="Google Shape;134;p22"/>
          <p:cNvSpPr txBox="1"/>
          <p:nvPr/>
        </p:nvSpPr>
        <p:spPr>
          <a:xfrm>
            <a:off x="2449275" y="-335175"/>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4252350" y="1566325"/>
            <a:ext cx="4611250" cy="3013275"/>
          </a:xfrm>
          <a:prstGeom prst="rect">
            <a:avLst/>
          </a:prstGeom>
          <a:noFill/>
          <a:ln>
            <a:noFill/>
          </a:ln>
        </p:spPr>
      </p:pic>
      <p:sp>
        <p:nvSpPr>
          <p:cNvPr id="140" name="Google Shape;140;p23"/>
          <p:cNvSpPr txBox="1">
            <a:spLocks noGrp="1"/>
          </p:cNvSpPr>
          <p:nvPr>
            <p:ph type="title" idx="4294967295"/>
          </p:nvPr>
        </p:nvSpPr>
        <p:spPr>
          <a:xfrm>
            <a:off x="722150" y="5251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Oswald"/>
                <a:ea typeface="Oswald"/>
                <a:cs typeface="Oswald"/>
                <a:sym typeface="Oswald"/>
              </a:rPr>
              <a:t>General Overview: Participation Rates</a:t>
            </a:r>
            <a:endParaRPr sz="3000">
              <a:latin typeface="Oswald"/>
              <a:ea typeface="Oswald"/>
              <a:cs typeface="Oswald"/>
              <a:sym typeface="Oswald"/>
            </a:endParaRPr>
          </a:p>
        </p:txBody>
      </p:sp>
      <p:sp>
        <p:nvSpPr>
          <p:cNvPr id="141" name="Google Shape;141;p23"/>
          <p:cNvSpPr txBox="1">
            <a:spLocks noGrp="1"/>
          </p:cNvSpPr>
          <p:nvPr>
            <p:ph type="title" idx="4294967295"/>
          </p:nvPr>
        </p:nvSpPr>
        <p:spPr>
          <a:xfrm>
            <a:off x="578250" y="1382500"/>
            <a:ext cx="3471600" cy="85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a:latin typeface="Oswald"/>
                <a:ea typeface="Oswald"/>
                <a:cs typeface="Oswald"/>
                <a:sym typeface="Oswald"/>
              </a:rPr>
              <a:t>SAT</a:t>
            </a:r>
            <a:endParaRPr sz="2400">
              <a:latin typeface="Oswald"/>
              <a:ea typeface="Oswald"/>
              <a:cs typeface="Oswald"/>
              <a:sym typeface="Oswald"/>
            </a:endParaRPr>
          </a:p>
          <a:p>
            <a:pPr marL="914400" lvl="1" indent="-342900" algn="l" rtl="0">
              <a:spcBef>
                <a:spcPts val="0"/>
              </a:spcBef>
              <a:spcAft>
                <a:spcPts val="0"/>
              </a:spcAft>
              <a:buSzPts val="1800"/>
              <a:buFont typeface="Oswald"/>
              <a:buChar char="-"/>
            </a:pPr>
            <a:r>
              <a:rPr lang="en-GB" sz="1800">
                <a:latin typeface="Oswald"/>
                <a:ea typeface="Oswald"/>
                <a:cs typeface="Oswald"/>
                <a:sym typeface="Oswald"/>
              </a:rPr>
              <a:t>Concentrated on lower range</a:t>
            </a:r>
            <a:endParaRPr sz="1800">
              <a:latin typeface="Oswald"/>
              <a:ea typeface="Oswald"/>
              <a:cs typeface="Oswald"/>
              <a:sym typeface="Oswald"/>
            </a:endParaRPr>
          </a:p>
          <a:p>
            <a:pPr marL="914400" lvl="1" indent="-342900" algn="l" rtl="0">
              <a:spcBef>
                <a:spcPts val="0"/>
              </a:spcBef>
              <a:spcAft>
                <a:spcPts val="0"/>
              </a:spcAft>
              <a:buSzPts val="1800"/>
              <a:buFont typeface="Oswald"/>
              <a:buChar char="-"/>
            </a:pPr>
            <a:r>
              <a:rPr lang="en-GB" sz="1800">
                <a:latin typeface="Oswald"/>
                <a:ea typeface="Oswald"/>
                <a:cs typeface="Oswald"/>
                <a:sym typeface="Oswald"/>
              </a:rPr>
              <a:t>Average: ~30-50%</a:t>
            </a:r>
            <a:endParaRPr sz="1800">
              <a:latin typeface="Oswald"/>
              <a:ea typeface="Oswald"/>
              <a:cs typeface="Oswald"/>
              <a:sym typeface="Oswald"/>
            </a:endParaRPr>
          </a:p>
          <a:p>
            <a:pPr marL="0" lvl="0" indent="0" algn="l" rtl="0">
              <a:spcBef>
                <a:spcPts val="0"/>
              </a:spcBef>
              <a:spcAft>
                <a:spcPts val="0"/>
              </a:spcAft>
              <a:buNone/>
            </a:pPr>
            <a:endParaRPr sz="3000">
              <a:latin typeface="Oswald"/>
              <a:ea typeface="Oswald"/>
              <a:cs typeface="Oswald"/>
              <a:sym typeface="Oswald"/>
            </a:endParaRPr>
          </a:p>
          <a:p>
            <a:pPr marL="457200" lvl="0" indent="-381000" algn="l" rtl="0">
              <a:spcBef>
                <a:spcPts val="0"/>
              </a:spcBef>
              <a:spcAft>
                <a:spcPts val="0"/>
              </a:spcAft>
              <a:buSzPts val="2400"/>
              <a:buFont typeface="Oswald"/>
              <a:buChar char="-"/>
            </a:pPr>
            <a:r>
              <a:rPr lang="en-GB" sz="2400">
                <a:latin typeface="Oswald"/>
                <a:ea typeface="Oswald"/>
                <a:cs typeface="Oswald"/>
                <a:sym typeface="Oswald"/>
              </a:rPr>
              <a:t>ACT</a:t>
            </a:r>
            <a:endParaRPr sz="2400">
              <a:latin typeface="Oswald"/>
              <a:ea typeface="Oswald"/>
              <a:cs typeface="Oswald"/>
              <a:sym typeface="Oswald"/>
            </a:endParaRPr>
          </a:p>
          <a:p>
            <a:pPr marL="914400" lvl="1" indent="-342900" algn="l" rtl="0">
              <a:spcBef>
                <a:spcPts val="0"/>
              </a:spcBef>
              <a:spcAft>
                <a:spcPts val="0"/>
              </a:spcAft>
              <a:buSzPts val="1800"/>
              <a:buFont typeface="Oswald"/>
              <a:buChar char="-"/>
            </a:pPr>
            <a:r>
              <a:rPr lang="en-GB" sz="1800">
                <a:latin typeface="Oswald"/>
                <a:ea typeface="Oswald"/>
                <a:cs typeface="Oswald"/>
                <a:sym typeface="Oswald"/>
              </a:rPr>
              <a:t>Concentrated on higher range</a:t>
            </a:r>
            <a:endParaRPr sz="1800">
              <a:latin typeface="Oswald"/>
              <a:ea typeface="Oswald"/>
              <a:cs typeface="Oswald"/>
              <a:sym typeface="Oswald"/>
            </a:endParaRPr>
          </a:p>
          <a:p>
            <a:pPr marL="914400" lvl="1" indent="-342900" algn="l" rtl="0">
              <a:spcBef>
                <a:spcPts val="0"/>
              </a:spcBef>
              <a:spcAft>
                <a:spcPts val="0"/>
              </a:spcAft>
              <a:buSzPts val="1800"/>
              <a:buFont typeface="Oswald"/>
              <a:buChar char="-"/>
            </a:pPr>
            <a:r>
              <a:rPr lang="en-GB" sz="1800">
                <a:latin typeface="Oswald"/>
                <a:ea typeface="Oswald"/>
                <a:cs typeface="Oswald"/>
                <a:sym typeface="Oswald"/>
              </a:rPr>
              <a:t>Average: ~60-70%</a:t>
            </a:r>
            <a:endParaRPr sz="1800">
              <a:latin typeface="Oswald"/>
              <a:ea typeface="Oswald"/>
              <a:cs typeface="Oswald"/>
              <a:sym typeface="Oswald"/>
            </a:endParaRPr>
          </a:p>
        </p:txBody>
      </p:sp>
      <p:grpSp>
        <p:nvGrpSpPr>
          <p:cNvPr id="142" name="Google Shape;142;p23"/>
          <p:cNvGrpSpPr/>
          <p:nvPr/>
        </p:nvGrpSpPr>
        <p:grpSpPr>
          <a:xfrm>
            <a:off x="8244657" y="226147"/>
            <a:ext cx="414227" cy="587720"/>
            <a:chOff x="6730350" y="2315900"/>
            <a:chExt cx="257700" cy="420100"/>
          </a:xfrm>
        </p:grpSpPr>
        <p:sp>
          <p:nvSpPr>
            <p:cNvPr id="143" name="Google Shape;143;p23"/>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l="50000" b="17177"/>
          <a:stretch/>
        </p:blipFill>
        <p:spPr>
          <a:xfrm>
            <a:off x="573275" y="823975"/>
            <a:ext cx="7997452" cy="4145526"/>
          </a:xfrm>
          <a:prstGeom prst="rect">
            <a:avLst/>
          </a:prstGeom>
          <a:noFill/>
          <a:ln>
            <a:noFill/>
          </a:ln>
        </p:spPr>
      </p:pic>
      <p:sp>
        <p:nvSpPr>
          <p:cNvPr id="153" name="Google Shape;153;p24"/>
          <p:cNvSpPr txBox="1"/>
          <p:nvPr/>
        </p:nvSpPr>
        <p:spPr>
          <a:xfrm>
            <a:off x="610375" y="270950"/>
            <a:ext cx="50361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swald"/>
                <a:ea typeface="Oswald"/>
                <a:cs typeface="Oswald"/>
                <a:sym typeface="Oswald"/>
              </a:rPr>
              <a:t>Changes in </a:t>
            </a:r>
            <a:r>
              <a:rPr lang="en-GB" sz="1800">
                <a:solidFill>
                  <a:srgbClr val="FF9900"/>
                </a:solidFill>
                <a:latin typeface="Oswald"/>
                <a:ea typeface="Oswald"/>
                <a:cs typeface="Oswald"/>
                <a:sym typeface="Oswald"/>
              </a:rPr>
              <a:t>SAT</a:t>
            </a:r>
            <a:r>
              <a:rPr lang="en-GB" sz="1800">
                <a:latin typeface="Oswald"/>
                <a:ea typeface="Oswald"/>
                <a:cs typeface="Oswald"/>
                <a:sym typeface="Oswald"/>
              </a:rPr>
              <a:t> Participation Rates 2017/2018</a:t>
            </a:r>
            <a:endParaRPr sz="1800">
              <a:latin typeface="Oswald"/>
              <a:ea typeface="Oswald"/>
              <a:cs typeface="Oswald"/>
              <a:sym typeface="Oswald"/>
            </a:endParaRPr>
          </a:p>
        </p:txBody>
      </p:sp>
      <p:pic>
        <p:nvPicPr>
          <p:cNvPr id="154" name="Google Shape;154;p24"/>
          <p:cNvPicPr preferRelativeResize="0"/>
          <p:nvPr/>
        </p:nvPicPr>
        <p:blipFill rotWithShape="1">
          <a:blip r:embed="rId3">
            <a:alphaModFix/>
          </a:blip>
          <a:srcRect l="-545" t="91207" r="92941"/>
          <a:stretch/>
        </p:blipFill>
        <p:spPr>
          <a:xfrm>
            <a:off x="6639400" y="700850"/>
            <a:ext cx="1178152" cy="429900"/>
          </a:xfrm>
          <a:prstGeom prst="rect">
            <a:avLst/>
          </a:prstGeom>
          <a:noFill/>
          <a:ln>
            <a:noFill/>
          </a:ln>
        </p:spPr>
      </p:pic>
      <p:grpSp>
        <p:nvGrpSpPr>
          <p:cNvPr id="155" name="Google Shape;155;p24"/>
          <p:cNvGrpSpPr/>
          <p:nvPr/>
        </p:nvGrpSpPr>
        <p:grpSpPr>
          <a:xfrm>
            <a:off x="8244657" y="226147"/>
            <a:ext cx="414227" cy="587720"/>
            <a:chOff x="6730350" y="2315900"/>
            <a:chExt cx="257700" cy="420100"/>
          </a:xfrm>
        </p:grpSpPr>
        <p:sp>
          <p:nvSpPr>
            <p:cNvPr id="156" name="Google Shape;156;p24"/>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4"/>
          <p:cNvSpPr/>
          <p:nvPr/>
        </p:nvSpPr>
        <p:spPr>
          <a:xfrm>
            <a:off x="3603750" y="2625800"/>
            <a:ext cx="173100" cy="238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5473375" y="2387600"/>
            <a:ext cx="173100" cy="238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920075" y="2663750"/>
            <a:ext cx="216300" cy="162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7759125" y="2896600"/>
            <a:ext cx="249000" cy="2382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1420</Words>
  <Application>Microsoft Office PowerPoint</Application>
  <PresentationFormat>On-screen Show (16:9)</PresentationFormat>
  <Paragraphs>183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Oswald</vt:lpstr>
      <vt:lpstr>Merriweather</vt:lpstr>
      <vt:lpstr>Arial</vt:lpstr>
      <vt:lpstr>Raleway Light</vt:lpstr>
      <vt:lpstr>Raleway ExtraBold</vt:lpstr>
      <vt:lpstr>Simple Light</vt:lpstr>
      <vt:lpstr>SAT and ACT Analysis 2017-2018</vt:lpstr>
      <vt:lpstr>Agenda</vt:lpstr>
      <vt:lpstr>Problem Statement</vt:lpstr>
      <vt:lpstr>18 States</vt:lpstr>
      <vt:lpstr>Dataset</vt:lpstr>
      <vt:lpstr>Objectives:</vt:lpstr>
      <vt:lpstr>Key Findings</vt:lpstr>
      <vt:lpstr>General Overview: Participation Rates</vt:lpstr>
      <vt:lpstr>PowerPoint Presentation</vt:lpstr>
      <vt:lpstr>PowerPoint Presentation</vt:lpstr>
      <vt:lpstr>PowerPoint Presentation</vt:lpstr>
      <vt:lpstr>SAT</vt:lpstr>
      <vt:lpstr>Conclusions and Recommendations</vt:lpstr>
      <vt:lpstr>PowerPoint Presentation</vt:lpstr>
      <vt:lpstr>Lowest Collective Participation Rates in 2018</vt:lpstr>
      <vt:lpstr>Advantages of SAT</vt:lpstr>
      <vt:lpstr>PowerPoint Presentation</vt:lpstr>
      <vt:lpstr>Overall Recommendations</vt:lpstr>
      <vt:lpstr>Overall Suggestions:  </vt:lpstr>
      <vt:lpstr>Recommendations for further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and ACT Analysis 2017-2018</dc:title>
  <cp:lastModifiedBy>Апрель Ка</cp:lastModifiedBy>
  <cp:revision>1</cp:revision>
  <dcterms:modified xsi:type="dcterms:W3CDTF">2020-04-20T08:07:27Z</dcterms:modified>
</cp:coreProperties>
</file>