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2_437AD5D3.xml" ContentType="application/vnd.ms-powerpoint.comments+xml"/>
  <Override PartName="/ppt/notesSlides/notesSlide2.xml" ContentType="application/vnd.openxmlformats-officedocument.presentationml.notesSlide+xml"/>
  <Override PartName="/ppt/comments/modernComment_106_F90E93E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12"/>
  </p:notesMasterIdLst>
  <p:sldIdLst>
    <p:sldId id="256" r:id="rId5"/>
    <p:sldId id="257" r:id="rId6"/>
    <p:sldId id="263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069196-5094-B3F5-261B-C72C758AB773}" name="Carrie DENG" initials="CD" userId="Carrie DENG" providerId="None"/>
  <p188:author id="{78B3B199-6774-02FD-F7BC-56F3EB079AF5}" name="CHI ZHANG" initials="CZ" userId="S::czhang695@wisc.edu::528f1236-74d6-4cde-817e-e367f12b6228" providerId="AD"/>
  <p188:author id="{B5B16FF7-7A1F-D482-A1ED-28BB6BBD76A0}" name="Rachel Studer" initials="RS" userId="S::rlstuder@wisc.edu::da607d1b-947e-4abc-a308-c8921631ef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74E0FF"/>
    <a:srgbClr val="EB5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18FEA-6502-49B5-8CBB-44813141674B}" v="1150" dt="2022-10-19T00:45:12.799"/>
    <p1510:client id="{0B1B8059-C759-4A7C-9C82-B91219FAC40D}" v="55" dt="2022-10-18T22:43:43.180"/>
    <p1510:client id="{33E0E38D-078D-47DC-9900-DF8C4A1F6078}" v="104" dt="2022-10-18T22:26:37.382"/>
    <p1510:client id="{47D306DD-E1A4-4DA0-9CCE-A1BC2D0C7AF7}" v="62" dt="2022-10-19T00:57:24.135"/>
    <p1510:client id="{4D60FDDD-7430-4E66-A0FE-E30C1256DB4C}" v="15" dt="2022-10-18T01:11:04.767"/>
    <p1510:client id="{5F3BE32E-1B17-4A0A-817F-0F2B8880F05B}" v="351" dt="2022-10-18T18:42:00.242"/>
    <p1510:client id="{6636E2C3-3A04-4870-8D17-4511A2957C63}" v="80" dt="2022-10-19T23:00:46.893"/>
    <p1510:client id="{6BE2985A-7C1A-4622-B3A4-03937B33C24A}" v="238" dt="2022-10-18T21:51:55.467"/>
    <p1510:client id="{6FF2AC9C-485A-4C8D-8A60-F18100F43F3E}" v="4" dt="2022-10-18T22:58:14.902"/>
    <p1510:client id="{72D53EE9-4F23-4883-80E5-09E496893F41}" v="21" dt="2022-10-18T01:03:18.795"/>
    <p1510:client id="{7BF61E37-2FD6-4582-A82A-FE9890954ADB}" v="176" dt="2022-10-18T01:00:29.836"/>
    <p1510:client id="{80AFD7B9-204D-4331-8D90-9D3A7364DB4F}" v="19" dt="2022-10-19T23:19:18.229"/>
    <p1510:client id="{86923486-992D-4CED-899A-55A274C8C777}" v="44" dt="2022-10-19T21:56:22.343"/>
    <p1510:client id="{88FE0E19-1917-4FB9-BBCF-E6A98900E477}" v="130" dt="2022-10-18T18:11:01.539"/>
    <p1510:client id="{8CD4B533-8B24-4053-AFE8-A66695E3FA26}" v="112" dt="2022-10-18T01:01:49.340"/>
    <p1510:client id="{94E6454A-03E3-46A3-8C85-E985E9CEEABC}" v="93" dt="2022-10-18T00:56:31.151"/>
    <p1510:client id="{B9F1178C-2E3D-435A-91B6-746F5F9D4229}" v="167" dt="2022-10-19T23:13:16.277"/>
    <p1510:client id="{BC22777E-9B62-43A6-9A76-90E47C97ECAA}" v="124" dt="2022-10-18T22:38:47.424"/>
    <p1510:client id="{BF203512-BA77-4685-AD64-475E8DD7AF41}" v="20" dt="2022-10-18T00:58:02.493"/>
    <p1510:client id="{C95DF250-E1BD-4857-A71A-F482FCC8AEAF}" v="7" dt="2022-10-19T23:09:02.410"/>
    <p1510:client id="{CC09CD87-E163-4736-85EA-9737013295B1}" v="811" dt="2022-10-18T22:24:57.373"/>
    <p1510:client id="{CED23654-4FFD-44BB-9813-4BBFA5EEAD63}" v="57" dt="2022-10-19T23:14:43.528"/>
    <p1510:client id="{D2D1D87D-FD25-4CA9-8BB1-058D156AF412}" v="73" dt="2022-10-19T00:04:37.253"/>
    <p1510:client id="{D821438A-602C-4E39-B3E3-28D73F776EB8}" v="56" dt="2022-10-18T23:51:47.043"/>
    <p1510:client id="{DB7165D8-52EC-4541-8FBC-478B0C8EE622}" v="5" dt="2022-10-18T00:53:53.007"/>
    <p1510:client id="{F3E6C68C-2ED9-45E9-A8B3-4067018E53B4}" v="370" dt="2022-10-18T23:48:28.995"/>
    <p1510:client id="{F82FE584-19D4-4CF6-900A-6322FEE4775C}" v="88" dt="2022-10-19T00:13:40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2_437AD5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1D58A9-0FDD-4764-9C18-503EFB94A735}" authorId="{76069196-5094-B3F5-261B-C72C758AB773}" status="resolved" created="2022-10-19T00:00:24.23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32123603" sldId="258"/>
      <ac:spMk id="7" creationId="{C84DD78E-835F-A1B4-27E1-776C9EFA0C61}"/>
    </ac:deMkLst>
    <p188:replyLst>
      <p188:reply id="{9067D206-AB47-4443-A158-6C0742015E5C}" authorId="{B5B16FF7-7A1F-D482-A1ED-28BB6BBD76A0}" created="2022-10-19T00:00:45.528">
        <p188:txBody>
          <a:bodyPr/>
          <a:lstStyle/>
          <a:p>
            <a:r>
              <a:rPr lang="en-US"/>
              <a:t>is the = better?</a:t>
            </a:r>
          </a:p>
        </p188:txBody>
      </p188:reply>
      <p188:reply id="{0D4665EA-6A0E-4256-AC0E-354BEEBCDB19}" authorId="{76069196-5094-B3F5-261B-C72C758AB773}" created="2022-10-19T00:02:25.746">
        <p188:txBody>
          <a:bodyPr/>
          <a:lstStyle/>
          <a:p>
            <a:r>
              <a:rPr lang="en-US"/>
              <a:t>Yes☺️</a:t>
            </a:r>
          </a:p>
        </p188:txBody>
      </p188:reply>
    </p188:replyLst>
    <p188:txBody>
      <a:bodyPr/>
      <a:lstStyle/>
      <a:p>
        <a:r>
          <a:rPr lang="en-US"/>
          <a:t>Prof might said don't use "~" on class</a:t>
        </a:r>
      </a:p>
    </p188:txBody>
  </p188:cm>
</p188:cmLst>
</file>

<file path=ppt/comments/modernComment_106_F90E93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1D3045-87FD-46B9-BF9C-0B2734C87B93}" authorId="{B5B16FF7-7A1F-D482-A1ED-28BB6BBD76A0}" status="resolved" created="2022-10-18T23:48:28.995" complete="100000">
    <pc:sldMkLst xmlns:pc="http://schemas.microsoft.com/office/powerpoint/2013/main/command">
      <pc:docMk/>
      <pc:sldMk cId="4178482153" sldId="262"/>
    </pc:sldMkLst>
    <p188:replyLst>
      <p188:reply id="{D7C10B01-0ED5-406D-9E90-1E16135F6138}" authorId="{78B3B199-6774-02FD-F7BC-56F3EB079AF5}" created="2022-10-18T23:57:12.209">
        <p188:txBody>
          <a:bodyPr/>
          <a:lstStyle/>
          <a:p>
            <a:r>
              <a:rPr lang="zh-CN" altLang="en-US"/>
              <a:t>Sorry, I just saw that</a:t>
            </a:r>
          </a:p>
        </p188:txBody>
      </p188:reply>
      <p188:reply id="{DCEB49D2-A0F3-4D91-B329-56EC9E501DBD}" authorId="{78B3B199-6774-02FD-F7BC-56F3EB079AF5}" created="2022-10-19T00:01:38.834">
        <p188:txBody>
          <a:bodyPr/>
          <a:lstStyle/>
          <a:p>
            <a:r>
              <a:rPr lang="zh-CN" altLang="en-US"/>
              <a:t>[@Rachel Studer]  Do you think it;s okay?</a:t>
            </a:r>
          </a:p>
        </p188:txBody>
      </p188:reply>
      <p188:reply id="{B75E9D43-D6DD-4BBF-9310-A35ADCDE340C}" authorId="{B5B16FF7-7A1F-D482-A1ED-28BB6BBD76A0}" created="2022-10-19T00:04:37.253">
        <p188:txBody>
          <a:bodyPr/>
          <a:lstStyle/>
          <a:p>
            <a:r>
              <a:rPr lang="en-US"/>
              <a:t>sure! Not sure what else we could add. Seems empty</a:t>
            </a:r>
          </a:p>
        </p188:txBody>
      </p188:reply>
      <p188:reply id="{55583D47-56C5-44FF-A31A-909E544C81D4}" authorId="{78B3B199-6774-02FD-F7BC-56F3EB079AF5}" created="2022-10-19T00:08:44.474">
        <p188:txBody>
          <a:bodyPr/>
          <a:lstStyle/>
          <a:p>
            <a:r>
              <a:rPr lang="zh-CN" altLang="en-US"/>
              <a:t>We only have 5 mins, so I think it's fine </a:t>
            </a:r>
          </a:p>
        </p188:txBody>
      </p188:reply>
    </p188:replyLst>
    <p188:txBody>
      <a:bodyPr/>
      <a:lstStyle/>
      <a:p>
        <a:r>
          <a:rPr lang="en-US"/>
          <a:t>[@CHI ZHANG] can you add to the strengths/weaknesses and model validation page??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597E9-75A7-43CF-9A92-453B41508C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767BC-F8F0-4529-82C2-2E4B1803133F}">
      <dgm:prSet/>
      <dgm:spPr/>
      <dgm:t>
        <a:bodyPr/>
        <a:lstStyle/>
        <a:p>
          <a:r>
            <a:rPr lang="en-US" b="0"/>
            <a:t>3 outliers </a:t>
          </a:r>
          <a:r>
            <a:rPr lang="en-US" b="0">
              <a:solidFill>
                <a:schemeClr val="accent2">
                  <a:lumMod val="60000"/>
                  <a:lumOff val="40000"/>
                </a:schemeClr>
              </a:solidFill>
            </a:rPr>
            <a:t>removed:</a:t>
          </a:r>
        </a:p>
      </dgm:t>
    </dgm:pt>
    <dgm:pt modelId="{2AA9F4F0-89FE-4B95-AD74-B1EC3437B03A}" type="parTrans" cxnId="{2273C580-B9E3-4343-9FF3-F0F877323BE2}">
      <dgm:prSet/>
      <dgm:spPr/>
      <dgm:t>
        <a:bodyPr/>
        <a:lstStyle/>
        <a:p>
          <a:endParaRPr lang="en-US"/>
        </a:p>
      </dgm:t>
    </dgm:pt>
    <dgm:pt modelId="{E0365567-D554-4A18-9F38-F1C9DA5E8BA4}" type="sibTrans" cxnId="{2273C580-B9E3-4343-9FF3-F0F877323BE2}">
      <dgm:prSet/>
      <dgm:spPr/>
      <dgm:t>
        <a:bodyPr/>
        <a:lstStyle/>
        <a:p>
          <a:endParaRPr lang="en-US"/>
        </a:p>
      </dgm:t>
    </dgm:pt>
    <dgm:pt modelId="{552EDD2D-6012-467E-BEAE-EB7D75BAA481}">
      <dgm:prSet/>
      <dgm:spPr/>
      <dgm:t>
        <a:bodyPr/>
        <a:lstStyle/>
        <a:p>
          <a:r>
            <a:rPr lang="en-US" b="0"/>
            <a:t>Two individuals have fat percentage below 4.0%</a:t>
          </a:r>
        </a:p>
      </dgm:t>
    </dgm:pt>
    <dgm:pt modelId="{DB0B0868-DBAC-4F14-AF7B-77EDBD8DB5D7}" type="parTrans" cxnId="{F1A75140-8FF6-4055-843C-634C938C8241}">
      <dgm:prSet/>
      <dgm:spPr/>
      <dgm:t>
        <a:bodyPr/>
        <a:lstStyle/>
        <a:p>
          <a:endParaRPr lang="en-US"/>
        </a:p>
      </dgm:t>
    </dgm:pt>
    <dgm:pt modelId="{EE4C5CC4-8E7E-44D7-A7FE-7F40F4621847}" type="sibTrans" cxnId="{F1A75140-8FF6-4055-843C-634C938C8241}">
      <dgm:prSet/>
      <dgm:spPr/>
      <dgm:t>
        <a:bodyPr/>
        <a:lstStyle/>
        <a:p>
          <a:endParaRPr lang="en-US"/>
        </a:p>
      </dgm:t>
    </dgm:pt>
    <dgm:pt modelId="{8CB76FB5-5253-4CA9-822F-20BE901029FF}">
      <dgm:prSet/>
      <dgm:spPr/>
      <dgm:t>
        <a:bodyPr/>
        <a:lstStyle/>
        <a:p>
          <a:r>
            <a:rPr lang="en-US" b="0">
              <a:latin typeface="Century Gothic" panose="020B0502020202020204"/>
            </a:rPr>
            <a:t>No</a:t>
          </a:r>
          <a:r>
            <a:rPr lang="en-US" b="0"/>
            <a:t> accurate source for new %</a:t>
          </a:r>
        </a:p>
      </dgm:t>
    </dgm:pt>
    <dgm:pt modelId="{94B8B064-BB69-4522-9A99-1E9E19DD902E}" type="parTrans" cxnId="{D930BE78-D64B-4520-B893-746CF57FEBB2}">
      <dgm:prSet/>
      <dgm:spPr/>
      <dgm:t>
        <a:bodyPr/>
        <a:lstStyle/>
        <a:p>
          <a:endParaRPr lang="en-US"/>
        </a:p>
      </dgm:t>
    </dgm:pt>
    <dgm:pt modelId="{F79AF4C9-B3DE-4EF9-867E-48B2B3E28045}" type="sibTrans" cxnId="{D930BE78-D64B-4520-B893-746CF57FEBB2}">
      <dgm:prSet/>
      <dgm:spPr/>
      <dgm:t>
        <a:bodyPr/>
        <a:lstStyle/>
        <a:p>
          <a:endParaRPr lang="en-US"/>
        </a:p>
      </dgm:t>
    </dgm:pt>
    <dgm:pt modelId="{FD1BE464-7B32-429E-BAEF-7D388DE44A32}">
      <dgm:prSet/>
      <dgm:spPr/>
      <dgm:t>
        <a:bodyPr/>
        <a:lstStyle/>
        <a:p>
          <a:r>
            <a:rPr lang="en-US" b="0"/>
            <a:t>One extreme weight and circumferences</a:t>
          </a:r>
        </a:p>
      </dgm:t>
    </dgm:pt>
    <dgm:pt modelId="{9EC0275D-5B16-47D1-A60E-898BF0AC26E0}" type="parTrans" cxnId="{353EDFE3-C35A-437E-BA45-31B074C447CA}">
      <dgm:prSet/>
      <dgm:spPr/>
      <dgm:t>
        <a:bodyPr/>
        <a:lstStyle/>
        <a:p>
          <a:endParaRPr lang="en-US"/>
        </a:p>
      </dgm:t>
    </dgm:pt>
    <dgm:pt modelId="{BFA20FC9-A096-4E35-8883-C8FD9906E58C}" type="sibTrans" cxnId="{353EDFE3-C35A-437E-BA45-31B074C447CA}">
      <dgm:prSet/>
      <dgm:spPr/>
      <dgm:t>
        <a:bodyPr/>
        <a:lstStyle/>
        <a:p>
          <a:endParaRPr lang="en-US"/>
        </a:p>
      </dgm:t>
    </dgm:pt>
    <dgm:pt modelId="{365D5745-D3A3-4927-988C-42C4F6FD3023}">
      <dgm:prSet/>
      <dgm:spPr/>
      <dgm:t>
        <a:bodyPr/>
        <a:lstStyle/>
        <a:p>
          <a:r>
            <a:rPr lang="en-US" b="0"/>
            <a:t>Removed for Cook's Distance &gt; 0.5</a:t>
          </a:r>
        </a:p>
      </dgm:t>
    </dgm:pt>
    <dgm:pt modelId="{0C675FDC-153F-4427-A4C4-073B42FAA765}" type="parTrans" cxnId="{10CF8984-8576-4686-A0E7-11D68A34B684}">
      <dgm:prSet/>
      <dgm:spPr/>
      <dgm:t>
        <a:bodyPr/>
        <a:lstStyle/>
        <a:p>
          <a:endParaRPr lang="en-US"/>
        </a:p>
      </dgm:t>
    </dgm:pt>
    <dgm:pt modelId="{0489CBEA-CC28-4151-9112-D812E7E83D0E}" type="sibTrans" cxnId="{10CF8984-8576-4686-A0E7-11D68A34B684}">
      <dgm:prSet/>
      <dgm:spPr/>
      <dgm:t>
        <a:bodyPr/>
        <a:lstStyle/>
        <a:p>
          <a:endParaRPr lang="en-US"/>
        </a:p>
      </dgm:t>
    </dgm:pt>
    <dgm:pt modelId="{6FD0558C-4DD7-47C9-93E5-5DC7183BD3A9}">
      <dgm:prSet/>
      <dgm:spPr/>
      <dgm:t>
        <a:bodyPr/>
        <a:lstStyle/>
        <a:p>
          <a:r>
            <a:rPr lang="en-US" b="0"/>
            <a:t>Variable </a:t>
          </a:r>
          <a:r>
            <a:rPr lang="en-US" b="0">
              <a:solidFill>
                <a:schemeClr val="accent2">
                  <a:lumMod val="60000"/>
                  <a:lumOff val="40000"/>
                </a:schemeClr>
              </a:solidFill>
            </a:rPr>
            <a:t>manipulation:</a:t>
          </a:r>
        </a:p>
      </dgm:t>
    </dgm:pt>
    <dgm:pt modelId="{4C4BB24E-DF40-4656-AEF8-C8692046F5D3}" type="parTrans" cxnId="{92AA4B48-4E1F-48CF-B3BC-7B156C9F1160}">
      <dgm:prSet/>
      <dgm:spPr/>
      <dgm:t>
        <a:bodyPr/>
        <a:lstStyle/>
        <a:p>
          <a:endParaRPr lang="en-US"/>
        </a:p>
      </dgm:t>
    </dgm:pt>
    <dgm:pt modelId="{A2EF98CF-D3E4-44BE-9FA9-9934033EE402}" type="sibTrans" cxnId="{92AA4B48-4E1F-48CF-B3BC-7B156C9F1160}">
      <dgm:prSet/>
      <dgm:spPr/>
      <dgm:t>
        <a:bodyPr/>
        <a:lstStyle/>
        <a:p>
          <a:endParaRPr lang="en-US"/>
        </a:p>
      </dgm:t>
    </dgm:pt>
    <dgm:pt modelId="{50069C04-462D-4171-9F3A-84D365407911}">
      <dgm:prSet/>
      <dgm:spPr/>
      <dgm:t>
        <a:bodyPr/>
        <a:lstStyle/>
        <a:p>
          <a:r>
            <a:rPr lang="en-US" b="0"/>
            <a:t>One height recalculated</a:t>
          </a:r>
        </a:p>
      </dgm:t>
    </dgm:pt>
    <dgm:pt modelId="{02FF8EA7-6B2F-492A-A5D7-F6C61477D74E}" type="parTrans" cxnId="{56054FDA-DC12-42BE-8289-7D432EB4C81B}">
      <dgm:prSet/>
      <dgm:spPr/>
      <dgm:t>
        <a:bodyPr/>
        <a:lstStyle/>
        <a:p>
          <a:endParaRPr lang="en-US"/>
        </a:p>
      </dgm:t>
    </dgm:pt>
    <dgm:pt modelId="{05038B9F-9ACE-4F7C-AFD1-8FD0676501C0}" type="sibTrans" cxnId="{56054FDA-DC12-42BE-8289-7D432EB4C81B}">
      <dgm:prSet/>
      <dgm:spPr/>
      <dgm:t>
        <a:bodyPr/>
        <a:lstStyle/>
        <a:p>
          <a:endParaRPr lang="en-US"/>
        </a:p>
      </dgm:t>
    </dgm:pt>
    <dgm:pt modelId="{C5F3C10F-BD6A-43A4-A99B-8C84D7F73C4C}">
      <dgm:prSet/>
      <dgm:spPr/>
      <dgm:t>
        <a:bodyPr/>
        <a:lstStyle/>
        <a:p>
          <a:r>
            <a:rPr lang="en-US" b="0"/>
            <a:t>Change of imperial -&gt; metric measures</a:t>
          </a:r>
        </a:p>
      </dgm:t>
    </dgm:pt>
    <dgm:pt modelId="{51B275B6-AB63-48A4-AC0D-2C628E763FED}" type="parTrans" cxnId="{688DA183-2E4A-4537-B599-24CBB76E4575}">
      <dgm:prSet/>
      <dgm:spPr/>
      <dgm:t>
        <a:bodyPr/>
        <a:lstStyle/>
        <a:p>
          <a:endParaRPr lang="en-US"/>
        </a:p>
      </dgm:t>
    </dgm:pt>
    <dgm:pt modelId="{4372C7EA-EA44-4016-BE6C-88E46B1EDE67}" type="sibTrans" cxnId="{688DA183-2E4A-4537-B599-24CBB76E4575}">
      <dgm:prSet/>
      <dgm:spPr/>
      <dgm:t>
        <a:bodyPr/>
        <a:lstStyle/>
        <a:p>
          <a:endParaRPr lang="en-US"/>
        </a:p>
      </dgm:t>
    </dgm:pt>
    <dgm:pt modelId="{31E8F6EA-AEF1-402B-8030-7DA9172A3691}" type="pres">
      <dgm:prSet presAssocID="{F41597E9-75A7-43CF-9A92-453B41508C97}" presName="Name0" presStyleCnt="0">
        <dgm:presLayoutVars>
          <dgm:dir/>
          <dgm:animLvl val="lvl"/>
          <dgm:resizeHandles val="exact"/>
        </dgm:presLayoutVars>
      </dgm:prSet>
      <dgm:spPr/>
    </dgm:pt>
    <dgm:pt modelId="{DA697204-49AD-47C5-B816-419CF670789A}" type="pres">
      <dgm:prSet presAssocID="{0F7767BC-F8F0-4529-82C2-2E4B1803133F}" presName="linNode" presStyleCnt="0"/>
      <dgm:spPr/>
    </dgm:pt>
    <dgm:pt modelId="{0A72EAEA-0A5B-479D-AF30-485A7B6FE799}" type="pres">
      <dgm:prSet presAssocID="{0F7767BC-F8F0-4529-82C2-2E4B1803133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5332E2-20F6-4089-9C1D-BD9918938624}" type="pres">
      <dgm:prSet presAssocID="{0F7767BC-F8F0-4529-82C2-2E4B1803133F}" presName="descendantText" presStyleLbl="alignAccFollowNode1" presStyleIdx="0" presStyleCnt="2">
        <dgm:presLayoutVars>
          <dgm:bulletEnabled val="1"/>
        </dgm:presLayoutVars>
      </dgm:prSet>
      <dgm:spPr/>
    </dgm:pt>
    <dgm:pt modelId="{6C4E74BB-AE5B-4E0B-AFB3-5949E6FF318D}" type="pres">
      <dgm:prSet presAssocID="{E0365567-D554-4A18-9F38-F1C9DA5E8BA4}" presName="sp" presStyleCnt="0"/>
      <dgm:spPr/>
    </dgm:pt>
    <dgm:pt modelId="{5D634FC1-7738-4A28-B792-E41B3F6FFDC2}" type="pres">
      <dgm:prSet presAssocID="{6FD0558C-4DD7-47C9-93E5-5DC7183BD3A9}" presName="linNode" presStyleCnt="0"/>
      <dgm:spPr/>
    </dgm:pt>
    <dgm:pt modelId="{F996956A-6D95-4005-A89E-1B5354678266}" type="pres">
      <dgm:prSet presAssocID="{6FD0558C-4DD7-47C9-93E5-5DC7183BD3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F355BB3-47DC-4906-9905-3B83019F2608}" type="pres">
      <dgm:prSet presAssocID="{6FD0558C-4DD7-47C9-93E5-5DC7183BD3A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A8A3809-5369-47AF-A170-AA74199DFCC6}" type="presOf" srcId="{365D5745-D3A3-4927-988C-42C4F6FD3023}" destId="{E45332E2-20F6-4089-9C1D-BD9918938624}" srcOrd="0" destOrd="3" presId="urn:microsoft.com/office/officeart/2005/8/layout/vList5"/>
    <dgm:cxn modelId="{F1A75140-8FF6-4055-843C-634C938C8241}" srcId="{0F7767BC-F8F0-4529-82C2-2E4B1803133F}" destId="{552EDD2D-6012-467E-BEAE-EB7D75BAA481}" srcOrd="0" destOrd="0" parTransId="{DB0B0868-DBAC-4F14-AF7B-77EDBD8DB5D7}" sibTransId="{EE4C5CC4-8E7E-44D7-A7FE-7F40F4621847}"/>
    <dgm:cxn modelId="{92AA4B48-4E1F-48CF-B3BC-7B156C9F1160}" srcId="{F41597E9-75A7-43CF-9A92-453B41508C97}" destId="{6FD0558C-4DD7-47C9-93E5-5DC7183BD3A9}" srcOrd="1" destOrd="0" parTransId="{4C4BB24E-DF40-4656-AEF8-C8692046F5D3}" sibTransId="{A2EF98CF-D3E4-44BE-9FA9-9934033EE402}"/>
    <dgm:cxn modelId="{C948DA54-5E08-4E2E-A7BD-E442018C5A83}" type="presOf" srcId="{F41597E9-75A7-43CF-9A92-453B41508C97}" destId="{31E8F6EA-AEF1-402B-8030-7DA9172A3691}" srcOrd="0" destOrd="0" presId="urn:microsoft.com/office/officeart/2005/8/layout/vList5"/>
    <dgm:cxn modelId="{56836057-ED3B-4C04-83AB-2DBA243DE5F7}" type="presOf" srcId="{552EDD2D-6012-467E-BEAE-EB7D75BAA481}" destId="{E45332E2-20F6-4089-9C1D-BD9918938624}" srcOrd="0" destOrd="0" presId="urn:microsoft.com/office/officeart/2005/8/layout/vList5"/>
    <dgm:cxn modelId="{D930BE78-D64B-4520-B893-746CF57FEBB2}" srcId="{552EDD2D-6012-467E-BEAE-EB7D75BAA481}" destId="{8CB76FB5-5253-4CA9-822F-20BE901029FF}" srcOrd="0" destOrd="0" parTransId="{94B8B064-BB69-4522-9A99-1E9E19DD902E}" sibTransId="{F79AF4C9-B3DE-4EF9-867E-48B2B3E28045}"/>
    <dgm:cxn modelId="{2273C580-B9E3-4343-9FF3-F0F877323BE2}" srcId="{F41597E9-75A7-43CF-9A92-453B41508C97}" destId="{0F7767BC-F8F0-4529-82C2-2E4B1803133F}" srcOrd="0" destOrd="0" parTransId="{2AA9F4F0-89FE-4B95-AD74-B1EC3437B03A}" sibTransId="{E0365567-D554-4A18-9F38-F1C9DA5E8BA4}"/>
    <dgm:cxn modelId="{688DA183-2E4A-4537-B599-24CBB76E4575}" srcId="{6FD0558C-4DD7-47C9-93E5-5DC7183BD3A9}" destId="{C5F3C10F-BD6A-43A4-A99B-8C84D7F73C4C}" srcOrd="1" destOrd="0" parTransId="{51B275B6-AB63-48A4-AC0D-2C628E763FED}" sibTransId="{4372C7EA-EA44-4016-BE6C-88E46B1EDE67}"/>
    <dgm:cxn modelId="{10CF8984-8576-4686-A0E7-11D68A34B684}" srcId="{FD1BE464-7B32-429E-BAEF-7D388DE44A32}" destId="{365D5745-D3A3-4927-988C-42C4F6FD3023}" srcOrd="0" destOrd="0" parTransId="{0C675FDC-153F-4427-A4C4-073B42FAA765}" sibTransId="{0489CBEA-CC28-4151-9112-D812E7E83D0E}"/>
    <dgm:cxn modelId="{F51D2295-4485-4DE3-A8ED-17EBB7E3B723}" type="presOf" srcId="{0F7767BC-F8F0-4529-82C2-2E4B1803133F}" destId="{0A72EAEA-0A5B-479D-AF30-485A7B6FE799}" srcOrd="0" destOrd="0" presId="urn:microsoft.com/office/officeart/2005/8/layout/vList5"/>
    <dgm:cxn modelId="{9128D2B9-1AEE-4C78-952F-A2C906A1A722}" type="presOf" srcId="{6FD0558C-4DD7-47C9-93E5-5DC7183BD3A9}" destId="{F996956A-6D95-4005-A89E-1B5354678266}" srcOrd="0" destOrd="0" presId="urn:microsoft.com/office/officeart/2005/8/layout/vList5"/>
    <dgm:cxn modelId="{5BE5C1BA-E73C-4DD8-AEE5-C43252EF0CB5}" type="presOf" srcId="{C5F3C10F-BD6A-43A4-A99B-8C84D7F73C4C}" destId="{FF355BB3-47DC-4906-9905-3B83019F2608}" srcOrd="0" destOrd="1" presId="urn:microsoft.com/office/officeart/2005/8/layout/vList5"/>
    <dgm:cxn modelId="{56054FDA-DC12-42BE-8289-7D432EB4C81B}" srcId="{6FD0558C-4DD7-47C9-93E5-5DC7183BD3A9}" destId="{50069C04-462D-4171-9F3A-84D365407911}" srcOrd="0" destOrd="0" parTransId="{02FF8EA7-6B2F-492A-A5D7-F6C61477D74E}" sibTransId="{05038B9F-9ACE-4F7C-AFD1-8FD0676501C0}"/>
    <dgm:cxn modelId="{881BDDDE-102A-44DB-B18E-4A14273F67CE}" type="presOf" srcId="{FD1BE464-7B32-429E-BAEF-7D388DE44A32}" destId="{E45332E2-20F6-4089-9C1D-BD9918938624}" srcOrd="0" destOrd="2" presId="urn:microsoft.com/office/officeart/2005/8/layout/vList5"/>
    <dgm:cxn modelId="{353EDFE3-C35A-437E-BA45-31B074C447CA}" srcId="{0F7767BC-F8F0-4529-82C2-2E4B1803133F}" destId="{FD1BE464-7B32-429E-BAEF-7D388DE44A32}" srcOrd="1" destOrd="0" parTransId="{9EC0275D-5B16-47D1-A60E-898BF0AC26E0}" sibTransId="{BFA20FC9-A096-4E35-8883-C8FD9906E58C}"/>
    <dgm:cxn modelId="{EED870F1-5D10-4F96-9201-10C073A4D8A6}" type="presOf" srcId="{50069C04-462D-4171-9F3A-84D365407911}" destId="{FF355BB3-47DC-4906-9905-3B83019F2608}" srcOrd="0" destOrd="0" presId="urn:microsoft.com/office/officeart/2005/8/layout/vList5"/>
    <dgm:cxn modelId="{390421F7-E42F-4BAB-A4DA-8D2DC8A26E5D}" type="presOf" srcId="{8CB76FB5-5253-4CA9-822F-20BE901029FF}" destId="{E45332E2-20F6-4089-9C1D-BD9918938624}" srcOrd="0" destOrd="1" presId="urn:microsoft.com/office/officeart/2005/8/layout/vList5"/>
    <dgm:cxn modelId="{6C04AF11-CC75-468D-B99A-58A74BBAC83B}" type="presParOf" srcId="{31E8F6EA-AEF1-402B-8030-7DA9172A3691}" destId="{DA697204-49AD-47C5-B816-419CF670789A}" srcOrd="0" destOrd="0" presId="urn:microsoft.com/office/officeart/2005/8/layout/vList5"/>
    <dgm:cxn modelId="{79B157F0-9F95-4943-9AF7-8608BB72A32C}" type="presParOf" srcId="{DA697204-49AD-47C5-B816-419CF670789A}" destId="{0A72EAEA-0A5B-479D-AF30-485A7B6FE799}" srcOrd="0" destOrd="0" presId="urn:microsoft.com/office/officeart/2005/8/layout/vList5"/>
    <dgm:cxn modelId="{AAA07615-5A94-40BF-878E-F189F5EEBA74}" type="presParOf" srcId="{DA697204-49AD-47C5-B816-419CF670789A}" destId="{E45332E2-20F6-4089-9C1D-BD9918938624}" srcOrd="1" destOrd="0" presId="urn:microsoft.com/office/officeart/2005/8/layout/vList5"/>
    <dgm:cxn modelId="{C4C332A8-86F0-4238-B17C-F5EF1432C140}" type="presParOf" srcId="{31E8F6EA-AEF1-402B-8030-7DA9172A3691}" destId="{6C4E74BB-AE5B-4E0B-AFB3-5949E6FF318D}" srcOrd="1" destOrd="0" presId="urn:microsoft.com/office/officeart/2005/8/layout/vList5"/>
    <dgm:cxn modelId="{D88A36A3-BD7E-48F6-8BDD-2E86F1DD9031}" type="presParOf" srcId="{31E8F6EA-AEF1-402B-8030-7DA9172A3691}" destId="{5D634FC1-7738-4A28-B792-E41B3F6FFDC2}" srcOrd="2" destOrd="0" presId="urn:microsoft.com/office/officeart/2005/8/layout/vList5"/>
    <dgm:cxn modelId="{0DDC1127-4030-4978-AC1B-267F1EB089F1}" type="presParOf" srcId="{5D634FC1-7738-4A28-B792-E41B3F6FFDC2}" destId="{F996956A-6D95-4005-A89E-1B5354678266}" srcOrd="0" destOrd="0" presId="urn:microsoft.com/office/officeart/2005/8/layout/vList5"/>
    <dgm:cxn modelId="{40EBE274-BD89-4BAC-BC44-85E4FF7312B2}" type="presParOf" srcId="{5D634FC1-7738-4A28-B792-E41B3F6FFDC2}" destId="{FF355BB3-47DC-4906-9905-3B83019F26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332E2-20F6-4089-9C1D-BD9918938624}">
      <dsp:nvSpPr>
        <dsp:cNvPr id="0" name=""/>
        <dsp:cNvSpPr/>
      </dsp:nvSpPr>
      <dsp:spPr>
        <a:xfrm rot="5400000">
          <a:off x="3114474" y="-754132"/>
          <a:ext cx="1825596" cy="379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Two individuals have fat percentage below 4.0%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latin typeface="Century Gothic" panose="020B0502020202020204"/>
            </a:rPr>
            <a:t>No</a:t>
          </a:r>
          <a:r>
            <a:rPr lang="en-US" sz="1500" b="0" kern="1200"/>
            <a:t> accurate source for new 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One extreme weight and circumferences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Removed for Cook's Distance &gt; 0.5</a:t>
          </a:r>
        </a:p>
      </dsp:txBody>
      <dsp:txXfrm rot="-5400000">
        <a:off x="2132085" y="317375"/>
        <a:ext cx="3701256" cy="1647360"/>
      </dsp:txXfrm>
    </dsp:sp>
    <dsp:sp modelId="{0A72EAEA-0A5B-479D-AF30-485A7B6FE799}">
      <dsp:nvSpPr>
        <dsp:cNvPr id="0" name=""/>
        <dsp:cNvSpPr/>
      </dsp:nvSpPr>
      <dsp:spPr>
        <a:xfrm>
          <a:off x="0" y="57"/>
          <a:ext cx="2132085" cy="228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3 outliers </a:t>
          </a:r>
          <a:r>
            <a:rPr lang="en-US" sz="2000" b="0" kern="1200">
              <a:solidFill>
                <a:schemeClr val="accent2">
                  <a:lumMod val="60000"/>
                  <a:lumOff val="40000"/>
                </a:schemeClr>
              </a:solidFill>
            </a:rPr>
            <a:t>removed:</a:t>
          </a:r>
        </a:p>
      </dsp:txBody>
      <dsp:txXfrm>
        <a:off x="104080" y="104137"/>
        <a:ext cx="1923925" cy="2073835"/>
      </dsp:txXfrm>
    </dsp:sp>
    <dsp:sp modelId="{FF355BB3-47DC-4906-9905-3B83019F2608}">
      <dsp:nvSpPr>
        <dsp:cNvPr id="0" name=""/>
        <dsp:cNvSpPr/>
      </dsp:nvSpPr>
      <dsp:spPr>
        <a:xfrm rot="5400000">
          <a:off x="3114474" y="1641962"/>
          <a:ext cx="1825596" cy="379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One height recalculated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Change of imperial -&gt; metric measures</a:t>
          </a:r>
        </a:p>
      </dsp:txBody>
      <dsp:txXfrm rot="-5400000">
        <a:off x="2132085" y="2713469"/>
        <a:ext cx="3701256" cy="1647360"/>
      </dsp:txXfrm>
    </dsp:sp>
    <dsp:sp modelId="{F996956A-6D95-4005-A89E-1B5354678266}">
      <dsp:nvSpPr>
        <dsp:cNvPr id="0" name=""/>
        <dsp:cNvSpPr/>
      </dsp:nvSpPr>
      <dsp:spPr>
        <a:xfrm>
          <a:off x="0" y="2396151"/>
          <a:ext cx="2132085" cy="228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Variable </a:t>
          </a:r>
          <a:r>
            <a:rPr lang="en-US" sz="2000" b="0" kern="1200">
              <a:solidFill>
                <a:schemeClr val="accent2">
                  <a:lumMod val="60000"/>
                  <a:lumOff val="40000"/>
                </a:schemeClr>
              </a:solidFill>
            </a:rPr>
            <a:t>manipulation:</a:t>
          </a:r>
        </a:p>
      </dsp:txBody>
      <dsp:txXfrm>
        <a:off x="104080" y="2500231"/>
        <a:ext cx="1923925" cy="207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7D8A-0BB7-46B3-B484-92C2326CADF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673-66F4-4F88-BC09-CBB0231B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4673-66F4-4F88-BC09-CBB0231BF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4673-66F4-4F88-BC09-CBB0231BF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81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11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2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2_437AD5D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6_F90E93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Body Fat Percentage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Carrie Deng, Rachel Studer, Chi Zhang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35CFA1-86FC-F456-946F-6398303F1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77"/>
          <a:stretch/>
        </p:blipFill>
        <p:spPr>
          <a:xfrm>
            <a:off x="396623" y="710410"/>
            <a:ext cx="5699694" cy="57624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949B8-E88E-A147-727F-40E7B736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904" y="435573"/>
            <a:ext cx="3915481" cy="128089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Data Cleaning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D3F0-BCC5-998D-5D7A-6960F4947776}"/>
              </a:ext>
            </a:extLst>
          </p:cNvPr>
          <p:cNvSpPr txBox="1"/>
          <p:nvPr/>
        </p:nvSpPr>
        <p:spPr>
          <a:xfrm>
            <a:off x="6552087" y="5016963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647D18-315B-09D5-E8E9-5F51D1652F1F}"/>
              </a:ext>
            </a:extLst>
          </p:cNvPr>
          <p:cNvSpPr/>
          <p:nvPr/>
        </p:nvSpPr>
        <p:spPr>
          <a:xfrm>
            <a:off x="5366390" y="3954363"/>
            <a:ext cx="386863" cy="37513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D60218-04DA-C258-FCE9-7B0BF9E38BFF}"/>
              </a:ext>
            </a:extLst>
          </p:cNvPr>
          <p:cNvSpPr/>
          <p:nvPr/>
        </p:nvSpPr>
        <p:spPr>
          <a:xfrm>
            <a:off x="1215695" y="5689377"/>
            <a:ext cx="386863" cy="37513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F7EBBE52-DEE3-283A-0B2C-75B8BAD9D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281853"/>
              </p:ext>
            </p:extLst>
          </p:nvPr>
        </p:nvGraphicFramePr>
        <p:xfrm>
          <a:off x="6270135" y="1560368"/>
          <a:ext cx="5922460" cy="46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4" name="Oval 83">
            <a:extLst>
              <a:ext uri="{FF2B5EF4-FFF2-40B4-BE49-F238E27FC236}">
                <a16:creationId xmlns:a16="http://schemas.microsoft.com/office/drawing/2014/main" id="{0F4B0354-C0A8-815D-5B62-B456A45A4083}"/>
              </a:ext>
            </a:extLst>
          </p:cNvPr>
          <p:cNvSpPr/>
          <p:nvPr/>
        </p:nvSpPr>
        <p:spPr>
          <a:xfrm>
            <a:off x="4329442" y="1762631"/>
            <a:ext cx="386863" cy="37513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E3C91-218B-948F-1E92-75427B6D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/>
                </a:solidFill>
              </a:rPr>
              <a:t>Initial </a:t>
            </a:r>
            <a:r>
              <a:rPr lang="en-US" sz="4000">
                <a:solidFill>
                  <a:schemeClr val="tx1"/>
                </a:solidFill>
                <a:ea typeface="+mj-lt"/>
                <a:cs typeface="+mj-lt"/>
              </a:rPr>
              <a:t>Ideas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517E-F197-7C99-E4AE-82107477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757" y="234398"/>
            <a:ext cx="6523869" cy="467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Build </a:t>
            </a:r>
            <a:r>
              <a:rPr lang="en-US" sz="2400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generalized</a:t>
            </a:r>
            <a:r>
              <a:rPr lang="en-US" sz="2400" b="1">
                <a:solidFill>
                  <a:srgbClr val="00B0F0"/>
                </a:solidFill>
                <a:ea typeface="+mn-lt"/>
                <a:cs typeface="+mn-lt"/>
              </a:rPr>
              <a:t> linear model (GLM)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Gaussian link works </a:t>
            </a:r>
            <a:r>
              <a:rPr lang="en-US" b="1">
                <a:solidFill>
                  <a:srgbClr val="00B0F0"/>
                </a:solidFill>
                <a:ea typeface="+mn-lt"/>
                <a:cs typeface="+mn-lt"/>
              </a:rPr>
              <a:t>best (AIC)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00B0F0"/>
                </a:solidFill>
                <a:ea typeface="+mn-lt"/>
                <a:cs typeface="+mn-lt"/>
              </a:rPr>
              <a:t>                                     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switch to </a:t>
            </a:r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simple linear model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807F750-36B5-FBD2-FE21-C4B0670C2D1B}"/>
              </a:ext>
            </a:extLst>
          </p:cNvPr>
          <p:cNvSpPr/>
          <p:nvPr/>
        </p:nvSpPr>
        <p:spPr>
          <a:xfrm rot="3525571">
            <a:off x="7421253" y="2003543"/>
            <a:ext cx="259921" cy="230909"/>
          </a:xfrm>
          <a:prstGeom prst="rightArrow">
            <a:avLst>
              <a:gd name="adj1" fmla="val 50000"/>
              <a:gd name="adj2" fmla="val 351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04D85-863D-F9FC-9885-8272714CF22B}"/>
              </a:ext>
            </a:extLst>
          </p:cNvPr>
          <p:cNvSpPr txBox="1"/>
          <p:nvPr/>
        </p:nvSpPr>
        <p:spPr>
          <a:xfrm>
            <a:off x="10889661" y="2226210"/>
            <a:ext cx="100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  <a:r>
              <a:rPr lang="en-US" b="1">
                <a:solidFill>
                  <a:srgbClr val="00B0F0"/>
                </a:solidFill>
              </a:rPr>
              <a:t>PCA?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23A8-0668-04C7-8602-A0EFF739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78" y="2516713"/>
            <a:ext cx="4696834" cy="29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9100A902-AE72-081A-C1AE-14DC8FE2D39D}"/>
              </a:ext>
            </a:extLst>
          </p:cNvPr>
          <p:cNvSpPr/>
          <p:nvPr/>
        </p:nvSpPr>
        <p:spPr>
          <a:xfrm>
            <a:off x="10598726" y="2199736"/>
            <a:ext cx="283854" cy="422281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8E227D-D646-EACA-E9A2-BBFE19933201}"/>
              </a:ext>
            </a:extLst>
          </p:cNvPr>
          <p:cNvSpPr txBox="1"/>
          <p:nvPr/>
        </p:nvSpPr>
        <p:spPr>
          <a:xfrm>
            <a:off x="5869093" y="5678017"/>
            <a:ext cx="4845843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Much work </a:t>
            </a:r>
            <a:r>
              <a:rPr lang="en-US"/>
              <a:t>added, but </a:t>
            </a:r>
            <a:r>
              <a:rPr lang="en-US" b="1">
                <a:solidFill>
                  <a:srgbClr val="FFFF00"/>
                </a:solidFill>
              </a:rPr>
              <a:t>NO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话气泡: 矩形 22">
                <a:extLst>
                  <a:ext uri="{FF2B5EF4-FFF2-40B4-BE49-F238E27FC236}">
                    <a16:creationId xmlns:a16="http://schemas.microsoft.com/office/drawing/2014/main" id="{6CCBBC09-C0A5-1B10-823C-92C270A4DE83}"/>
                  </a:ext>
                </a:extLst>
              </p:cNvPr>
              <p:cNvSpPr/>
              <p:nvPr/>
            </p:nvSpPr>
            <p:spPr>
              <a:xfrm>
                <a:off x="7139709" y="3870036"/>
                <a:ext cx="1419714" cy="530223"/>
              </a:xfrm>
              <a:prstGeom prst="wedgeRectCallout">
                <a:avLst>
                  <a:gd name="adj1" fmla="val -58498"/>
                  <a:gd name="adj2" fmla="val 135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𝟓𝟖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3" name="对话气泡: 矩形 22">
                <a:extLst>
                  <a:ext uri="{FF2B5EF4-FFF2-40B4-BE49-F238E27FC236}">
                    <a16:creationId xmlns:a16="http://schemas.microsoft.com/office/drawing/2014/main" id="{6CCBBC09-C0A5-1B10-823C-92C270A4D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09" y="3870036"/>
                <a:ext cx="1419714" cy="530223"/>
              </a:xfrm>
              <a:prstGeom prst="wedgeRectCallout">
                <a:avLst>
                  <a:gd name="adj1" fmla="val -58498"/>
                  <a:gd name="adj2" fmla="val 13566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虚尾 27">
            <a:extLst>
              <a:ext uri="{FF2B5EF4-FFF2-40B4-BE49-F238E27FC236}">
                <a16:creationId xmlns:a16="http://schemas.microsoft.com/office/drawing/2014/main" id="{AD3711F9-4F06-D399-09C2-F71466865B36}"/>
              </a:ext>
            </a:extLst>
          </p:cNvPr>
          <p:cNvSpPr/>
          <p:nvPr/>
        </p:nvSpPr>
        <p:spPr>
          <a:xfrm rot="10800000">
            <a:off x="4902805" y="5712505"/>
            <a:ext cx="537730" cy="3693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爆炸形: 8 pt  28">
            <a:extLst>
              <a:ext uri="{FF2B5EF4-FFF2-40B4-BE49-F238E27FC236}">
                <a16:creationId xmlns:a16="http://schemas.microsoft.com/office/drawing/2014/main" id="{C90EEDC5-6687-F7CE-0570-5FEC368DCA3D}"/>
              </a:ext>
            </a:extLst>
          </p:cNvPr>
          <p:cNvSpPr/>
          <p:nvPr/>
        </p:nvSpPr>
        <p:spPr>
          <a:xfrm>
            <a:off x="1529855" y="4863410"/>
            <a:ext cx="3285041" cy="162921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</a:t>
            </a:r>
            <a:r>
              <a:rPr lang="en-US" b="1">
                <a:solidFill>
                  <a:srgbClr val="FFFF00"/>
                </a:solidFill>
              </a:rPr>
              <a:t> Linear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4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6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7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8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C3B3-4761-18FE-787B-36EA4D6B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13" y="511560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>
                <a:solidFill>
                  <a:srgbClr val="48585D"/>
                </a:solidFill>
              </a:rPr>
              <a:t>Model Development</a:t>
            </a:r>
          </a:p>
        </p:txBody>
      </p:sp>
      <p:sp>
        <p:nvSpPr>
          <p:cNvPr id="95" name="Rectangle 8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85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16DB-F8BB-464B-0DC4-03512054218D}"/>
              </a:ext>
            </a:extLst>
          </p:cNvPr>
          <p:cNvSpPr txBox="1"/>
          <p:nvPr/>
        </p:nvSpPr>
        <p:spPr>
          <a:xfrm>
            <a:off x="4419947" y="515333"/>
            <a:ext cx="8866442" cy="37592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Method: Stepwise forward regression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Stopping criteria: change of less than 1% R^2</a:t>
            </a:r>
          </a:p>
          <a:p>
            <a:pPr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Criteria</a:t>
            </a:r>
          </a:p>
          <a:p>
            <a:pPr marL="742950" lvl="1" indent="-285750"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Linear model assumptions: Normality, Equal Variance, Cook's</a:t>
            </a:r>
          </a:p>
          <a:p>
            <a:pPr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79BC2-BA07-B798-F528-243A5903EFBD}"/>
              </a:ext>
            </a:extLst>
          </p:cNvPr>
          <p:cNvSpPr txBox="1"/>
          <p:nvPr/>
        </p:nvSpPr>
        <p:spPr>
          <a:xfrm>
            <a:off x="602553" y="2395646"/>
            <a:ext cx="35507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Body Fat = Weight + Abdomen + Wrist</a:t>
            </a:r>
            <a:endParaRPr lang="en-US"/>
          </a:p>
          <a:p>
            <a:pPr algn="ctr"/>
            <a:r>
              <a:rPr lang="en-US" sz="1400"/>
              <a:t>(R^2 = </a:t>
            </a:r>
            <a:r>
              <a:rPr lang="en-US" sz="1400">
                <a:ea typeface="+mn-lt"/>
                <a:cs typeface="+mn-lt"/>
              </a:rPr>
              <a:t>0.7231728</a:t>
            </a:r>
            <a:r>
              <a:rPr lang="en-US" sz="1400"/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B6CEA-E991-00A0-F66D-8C94E9D626EB}"/>
              </a:ext>
            </a:extLst>
          </p:cNvPr>
          <p:cNvSpPr txBox="1"/>
          <p:nvPr/>
        </p:nvSpPr>
        <p:spPr>
          <a:xfrm>
            <a:off x="4399485" y="2325635"/>
            <a:ext cx="33857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Body Fat = Weight + Abdomen + Wrist + Forearm</a:t>
            </a:r>
            <a:endParaRPr lang="en-US"/>
          </a:p>
          <a:p>
            <a:pPr algn="ctr"/>
            <a:r>
              <a:rPr lang="en-US" sz="1400">
                <a:ea typeface="+mn-lt"/>
                <a:cs typeface="+mn-lt"/>
              </a:rPr>
              <a:t>(R^2 = 0.7303030</a:t>
            </a:r>
            <a:r>
              <a:rPr lang="en-US" sz="1400"/>
              <a:t>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D78E-835F-A1B4-27E1-776C9EFA0C61}"/>
              </a:ext>
            </a:extLst>
          </p:cNvPr>
          <p:cNvSpPr txBox="1"/>
          <p:nvPr/>
        </p:nvSpPr>
        <p:spPr>
          <a:xfrm>
            <a:off x="7936192" y="2396733"/>
            <a:ext cx="34797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Body Fat = Weight + Abdomen + Wrist</a:t>
            </a:r>
            <a:endParaRPr lang="en-US"/>
          </a:p>
          <a:p>
            <a:pPr algn="ctr"/>
            <a:r>
              <a:rPr lang="en-US" sz="1400"/>
              <a:t>(R^2 = </a:t>
            </a:r>
            <a:r>
              <a:rPr lang="en-US" sz="1400">
                <a:ea typeface="+mn-lt"/>
                <a:cs typeface="+mn-lt"/>
              </a:rPr>
              <a:t>0.7303582</a:t>
            </a:r>
            <a:r>
              <a:rPr lang="en-US" sz="1400"/>
              <a:t>)</a:t>
            </a:r>
            <a:endParaRPr lang="en-US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CB408221-3999-EFB9-1082-1D9B06A14EE4}"/>
              </a:ext>
            </a:extLst>
          </p:cNvPr>
          <p:cNvSpPr/>
          <p:nvPr/>
        </p:nvSpPr>
        <p:spPr>
          <a:xfrm>
            <a:off x="7862071" y="2255570"/>
            <a:ext cx="3629185" cy="800745"/>
          </a:xfrm>
          <a:prstGeom prst="bevel">
            <a:avLst/>
          </a:prstGeom>
          <a:noFill/>
          <a:ln>
            <a:solidFill>
              <a:srgbClr val="EB5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A4ADDD1-C07B-DA67-32AB-162375152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4"/>
          <a:stretch/>
        </p:blipFill>
        <p:spPr>
          <a:xfrm>
            <a:off x="718073" y="3062082"/>
            <a:ext cx="10773151" cy="37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36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hart, scatter chart&#10;&#10;Description automatically generated">
            <a:extLst>
              <a:ext uri="{FF2B5EF4-FFF2-40B4-BE49-F238E27FC236}">
                <a16:creationId xmlns:a16="http://schemas.microsoft.com/office/drawing/2014/main" id="{C2880DC5-B047-DED1-6CA1-F6DA1951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38" y="-23"/>
            <a:ext cx="7579267" cy="6853250"/>
          </a:xfrm>
          <a:prstGeom prst="rect">
            <a:avLst/>
          </a:prstGeom>
        </p:spPr>
      </p:pic>
      <p:grpSp>
        <p:nvGrpSpPr>
          <p:cNvPr id="46" name="Group 9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3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37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89A6D-B0A5-EE75-9B9A-733DFBD3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" y="143793"/>
            <a:ext cx="4617492" cy="702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Final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CBFB3-6737-6B97-1BB7-64883F41E4F4}"/>
              </a:ext>
            </a:extLst>
          </p:cNvPr>
          <p:cNvSpPr txBox="1"/>
          <p:nvPr/>
        </p:nvSpPr>
        <p:spPr>
          <a:xfrm>
            <a:off x="309438" y="1218777"/>
            <a:ext cx="3995927" cy="50149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Multiply 0.9 by abdomen (cm), subtract 0.19 times weight (kg), subtract 1.4 times wrist (cm), and subtract 23.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Average Male: 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90kg, 7.25cm, 100cm = 38.61%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Weight or Wrist gain could be d/t non-fat gain.</a:t>
            </a:r>
          </a:p>
          <a:p>
            <a:pPr lvl="1"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Proportion of fat to weight (or wrist) decreases.</a:t>
            </a:r>
          </a:p>
          <a:p>
            <a:pPr lvl="1"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For every 10cm increase in Ab, expect an 8.9% increase in body fat (all else constant)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48B971F-27E7-E545-A3EE-A9FE0BC9138D}"/>
              </a:ext>
            </a:extLst>
          </p:cNvPr>
          <p:cNvSpPr txBox="1"/>
          <p:nvPr/>
        </p:nvSpPr>
        <p:spPr>
          <a:xfrm>
            <a:off x="4982823" y="391541"/>
            <a:ext cx="667663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𝐵𝑜𝑑𝑦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𝐹𝑎𝑡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%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=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−22.894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−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0.193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𝑊𝑒𝑖𝑔ℎ𝑡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(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𝑘𝑔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)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endParaRPr lang="en-US" sz="2400">
              <a:solidFill>
                <a:schemeClr val="accent3">
                  <a:lumMod val="50000"/>
                </a:schemeClr>
              </a:solidFill>
              <a:latin typeface="Segoe UI"/>
              <a:ea typeface="STIXGeneral"/>
              <a:cs typeface="Segoe UI"/>
            </a:endParaRPr>
          </a:p>
          <a:p>
            <a:pPr algn="ctr"/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                             −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1.336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𝑊𝑟𝑖𝑠𝑡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+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0.886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𝐴𝑏𝑑𝑜𝑚𝑒𝑛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endParaRPr lang="en-US" sz="2000">
              <a:solidFill>
                <a:schemeClr val="accent3">
                  <a:lumMod val="50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5380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F42B75-981E-4976-9ECE-2BAC4BDB3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CED22-7A80-416C-451C-BF4DE36E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269"/>
                </a:solidFill>
              </a:rPr>
              <a:t>Model </a:t>
            </a:r>
            <a:r>
              <a:rPr lang="en-US">
                <a:solidFill>
                  <a:srgbClr val="404269"/>
                </a:solidFill>
                <a:ea typeface="+mj-lt"/>
                <a:cs typeface="+mj-lt"/>
              </a:rPr>
              <a:t>Validation</a:t>
            </a:r>
            <a:r>
              <a:rPr lang="en-US">
                <a:solidFill>
                  <a:srgbClr val="404269"/>
                </a:solidFill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F3009-1DCC-4D0A-883E-3E4640E4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042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EFE5DD-40C6-4B11-2894-AEEB8002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98" y="2047188"/>
            <a:ext cx="3650278" cy="3774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All</a:t>
            </a:r>
            <a:r>
              <a:rPr lang="en-US" b="1"/>
              <a:t> assumptions</a:t>
            </a:r>
            <a:r>
              <a:rPr lang="en-US"/>
              <a:t> </a:t>
            </a:r>
            <a:r>
              <a:rPr lang="en-US" b="1"/>
              <a:t>met</a:t>
            </a:r>
            <a:endParaRPr lang="en-US" b="1">
              <a:solidFill>
                <a:schemeClr val="tx1"/>
              </a:solidFill>
            </a:endParaRPr>
          </a:p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Normality:</a:t>
            </a:r>
          </a:p>
          <a:p>
            <a:pPr lvl="1">
              <a:buClr>
                <a:srgbClr val="74E0FF"/>
              </a:buClr>
            </a:pPr>
            <a:r>
              <a:rPr lang="en-US" sz="1500"/>
              <a:t>Slightly skewed at both tails</a:t>
            </a:r>
          </a:p>
          <a:p>
            <a:pPr lvl="1">
              <a:buClr>
                <a:srgbClr val="74E0FF"/>
              </a:buClr>
            </a:pPr>
            <a:r>
              <a:rPr lang="en-US" sz="1500"/>
              <a:t>Almost </a:t>
            </a:r>
            <a:r>
              <a:rPr lang="en-US" sz="1500">
                <a:solidFill>
                  <a:srgbClr val="00A0CC"/>
                </a:solidFill>
              </a:rPr>
              <a:t>normal</a:t>
            </a:r>
          </a:p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Independence &amp; Constant Variance</a:t>
            </a:r>
            <a:endParaRPr lang="zh-CN" altLang="en-US" b="1">
              <a:solidFill>
                <a:srgbClr val="00A0CC"/>
              </a:solidFill>
              <a:ea typeface="幼圆"/>
            </a:endParaRPr>
          </a:p>
          <a:p>
            <a:pPr lvl="1">
              <a:buClr>
                <a:srgbClr val="74E0FF"/>
              </a:buClr>
            </a:pPr>
            <a:r>
              <a:rPr lang="en-US" sz="1500">
                <a:solidFill>
                  <a:srgbClr val="00A0CC"/>
                </a:solidFill>
              </a:rPr>
              <a:t>“bounce” randomly </a:t>
            </a:r>
            <a:r>
              <a:rPr lang="en-US" sz="1500"/>
              <a:t>near 0</a:t>
            </a:r>
          </a:p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Outliers:</a:t>
            </a:r>
          </a:p>
          <a:p>
            <a:pPr marL="0" indent="0">
              <a:buClr>
                <a:srgbClr val="74E0FF"/>
              </a:buClr>
              <a:buNone/>
            </a:pPr>
            <a:r>
              <a:rPr lang="en-US" sz="1500"/>
              <a:t>Nothing </a:t>
            </a:r>
            <a:r>
              <a:rPr lang="en-US" sz="1500">
                <a:solidFill>
                  <a:srgbClr val="00A0CC"/>
                </a:solidFill>
              </a:rPr>
              <a:t>“stands out”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B7E0C0-7D68-F26A-9645-836CCB22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1" r="176" b="164"/>
          <a:stretch/>
        </p:blipFill>
        <p:spPr>
          <a:xfrm>
            <a:off x="3983235" y="1184635"/>
            <a:ext cx="4221236" cy="4508491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44AFFA3-279E-404B-B004-982F4373D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7" t="48" r="165" b="91"/>
          <a:stretch/>
        </p:blipFill>
        <p:spPr>
          <a:xfrm>
            <a:off x="8245412" y="1184633"/>
            <a:ext cx="3950029" cy="4509752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959C4D6A-5150-49A0-A44F-E3047973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786F9-A0D2-4071-BE84-511383454BC5}"/>
              </a:ext>
            </a:extLst>
          </p:cNvPr>
          <p:cNvSpPr txBox="1"/>
          <p:nvPr/>
        </p:nvSpPr>
        <p:spPr>
          <a:xfrm>
            <a:off x="9088379" y="20468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53A9-F11F-7F45-9A48-29ECEAE0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0754" y="2081939"/>
            <a:ext cx="326772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Simple and easy to use</a:t>
            </a:r>
          </a:p>
          <a:p>
            <a:pPr>
              <a:spcBef>
                <a:spcPts val="0"/>
              </a:spcBef>
            </a:pPr>
            <a:endParaRPr lang="en-US" sz="16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>
                <a:ea typeface="+mn-lt"/>
                <a:cs typeface="+mn-lt"/>
              </a:rPr>
              <a:t>Rule of thumb within 1% body fat of model prediction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</a:pPr>
            <a:r>
              <a:rPr lang="en-US" sz="1600"/>
              <a:t>Straightforward to understand and explain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Can be regularized to avoid overfitting 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ABA99-108F-7CD7-9884-E359ED44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179" y="2081019"/>
            <a:ext cx="34614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Precise for average figures only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Issues of small measurements predicting negative %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Collinearity between variables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D554D-44C4-6A2E-7275-768B64CBB3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84963" y="1296731"/>
            <a:ext cx="4330700" cy="5762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Strengths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4BAA8D-9C87-C2A1-6702-7FFA261DA1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6164" y="1287099"/>
            <a:ext cx="4337050" cy="5762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Weaknesses</a:t>
            </a:r>
            <a:endParaRPr lang="en-US"/>
          </a:p>
        </p:txBody>
      </p:sp>
      <p:pic>
        <p:nvPicPr>
          <p:cNvPr id="12" name="Graphic 12" descr="Thumbs up sign outline">
            <a:extLst>
              <a:ext uri="{FF2B5EF4-FFF2-40B4-BE49-F238E27FC236}">
                <a16:creationId xmlns:a16="http://schemas.microsoft.com/office/drawing/2014/main" id="{8A8CF40B-54FF-084E-1CE5-F7E04C82E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300" y="959209"/>
            <a:ext cx="914400" cy="914400"/>
          </a:xfrm>
          <a:prstGeom prst="rect">
            <a:avLst/>
          </a:prstGeom>
        </p:spPr>
      </p:pic>
      <p:pic>
        <p:nvPicPr>
          <p:cNvPr id="13" name="Graphic 13" descr="Thumbs Down outline">
            <a:extLst>
              <a:ext uri="{FF2B5EF4-FFF2-40B4-BE49-F238E27FC236}">
                <a16:creationId xmlns:a16="http://schemas.microsoft.com/office/drawing/2014/main" id="{74286CB8-08EF-C710-D50D-21A3C3A90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6848" y="1172205"/>
            <a:ext cx="914400" cy="91440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7648A22-A6F9-00B4-A8A0-8408E032003C}"/>
              </a:ext>
            </a:extLst>
          </p:cNvPr>
          <p:cNvSpPr txBox="1">
            <a:spLocks/>
          </p:cNvSpPr>
          <p:nvPr/>
        </p:nvSpPr>
        <p:spPr>
          <a:xfrm>
            <a:off x="8551073" y="2078436"/>
            <a:ext cx="3500203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/>
              <a:t>Increase sample size</a:t>
            </a:r>
          </a:p>
          <a:p>
            <a:pPr>
              <a:spcBef>
                <a:spcPts val="0"/>
              </a:spcBef>
            </a:pPr>
            <a:endParaRPr lang="en-US" sz="1600"/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Dynamic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9A8D3-D38F-B3D5-A452-3DED8E8BE84C}"/>
              </a:ext>
            </a:extLst>
          </p:cNvPr>
          <p:cNvSpPr txBox="1"/>
          <p:nvPr/>
        </p:nvSpPr>
        <p:spPr>
          <a:xfrm>
            <a:off x="8736682" y="1264507"/>
            <a:ext cx="3124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300" dirty="0">
                <a:solidFill>
                  <a:srgbClr val="178DBB"/>
                </a:solidFill>
              </a:rPr>
              <a:t>Improvements</a:t>
            </a:r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41784821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78f9f9-f824-4846-b8e7-02bc2d7a8e45">
      <Terms xmlns="http://schemas.microsoft.com/office/infopath/2007/PartnerControls"/>
    </lcf76f155ced4ddcb4097134ff3c332f>
    <TaxCatchAll xmlns="90947b20-4429-4a64-b6da-c3892ad3ac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D153FF3B3DC448875FC0B2252F48C1" ma:contentTypeVersion="8" ma:contentTypeDescription="Create a new document." ma:contentTypeScope="" ma:versionID="4d118813321802964f0afa5e29c25ad6">
  <xsd:schema xmlns:xsd="http://www.w3.org/2001/XMLSchema" xmlns:xs="http://www.w3.org/2001/XMLSchema" xmlns:p="http://schemas.microsoft.com/office/2006/metadata/properties" xmlns:ns2="2f78f9f9-f824-4846-b8e7-02bc2d7a8e45" xmlns:ns3="90947b20-4429-4a64-b6da-c3892ad3ac11" targetNamespace="http://schemas.microsoft.com/office/2006/metadata/properties" ma:root="true" ma:fieldsID="740a924f3860811e8a144b69560f29ff" ns2:_="" ns3:_="">
    <xsd:import namespace="2f78f9f9-f824-4846-b8e7-02bc2d7a8e45"/>
    <xsd:import namespace="90947b20-4429-4a64-b6da-c3892ad3ac1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8f9f9-f824-4846-b8e7-02bc2d7a8e4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3718347-7ac7-43d2-8bc2-3254bf3347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47b20-4429-4a64-b6da-c3892ad3ac1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8415e9d-7b02-4464-9f98-5661a38317e8}" ma:internalName="TaxCatchAll" ma:showField="CatchAllData" ma:web="90947b20-4429-4a64-b6da-c3892ad3ac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F6707-BD45-4024-B7A4-565E1E1AE2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18A846-4F46-44FB-B800-42DFE006016A}">
  <ds:schemaRefs>
    <ds:schemaRef ds:uri="2f78f9f9-f824-4846-b8e7-02bc2d7a8e45"/>
    <ds:schemaRef ds:uri="90947b20-4429-4a64-b6da-c3892ad3ac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D8811A-E8A4-4E78-A7CF-0C3C341859CC}">
  <ds:schemaRefs>
    <ds:schemaRef ds:uri="2f78f9f9-f824-4846-b8e7-02bc2d7a8e45"/>
    <ds:schemaRef ds:uri="90947b20-4429-4a64-b6da-c3892ad3ac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Body Fat Percentage Prediction</vt:lpstr>
      <vt:lpstr>Data Cleaning</vt:lpstr>
      <vt:lpstr>Initial Ideas</vt:lpstr>
      <vt:lpstr>Model Development</vt:lpstr>
      <vt:lpstr>Final Model</vt:lpstr>
      <vt:lpstr>Model Validation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</cp:revision>
  <dcterms:created xsi:type="dcterms:W3CDTF">2022-10-13T20:53:54Z</dcterms:created>
  <dcterms:modified xsi:type="dcterms:W3CDTF">2022-10-19T23:20:33Z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0x0101006AD153FF3B3DC448875FC0B2252F48C1</vt:lpwstr>
  </property>
  <property fmtid="{D5CDD505-2E9C-101B-9397-08002B2CF9AE}" pid="3" name="MediaServiceImageTags">
    <vt:lpwstr/>
  </property>
</Properties>
</file>