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1"/>
  </p:notesMasterIdLst>
  <p:sldIdLst>
    <p:sldId id="256" r:id="rId4"/>
    <p:sldId id="257" r:id="rId5"/>
    <p:sldId id="275" r:id="rId6"/>
    <p:sldId id="292" r:id="rId7"/>
    <p:sldId id="277" r:id="rId8"/>
    <p:sldId id="293" r:id="rId9"/>
    <p:sldId id="273" r:id="rId10"/>
    <p:sldId id="294" r:id="rId11"/>
    <p:sldId id="295" r:id="rId12"/>
    <p:sldId id="297" r:id="rId13"/>
    <p:sldId id="298" r:id="rId14"/>
    <p:sldId id="299" r:id="rId15"/>
    <p:sldId id="300" r:id="rId16"/>
    <p:sldId id="278" r:id="rId17"/>
    <p:sldId id="279" r:id="rId18"/>
    <p:sldId id="301" r:id="rId19"/>
    <p:sldId id="302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985"/>
    <a:srgbClr val="00A0DC"/>
    <a:srgbClr val="272524"/>
    <a:srgbClr val="F08300"/>
    <a:srgbClr val="B2318D"/>
    <a:srgbClr val="7A63B3"/>
    <a:srgbClr val="F2C3F7"/>
    <a:srgbClr val="93C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/>
    <p:restoredTop sz="95633"/>
  </p:normalViewPr>
  <p:slideViewPr>
    <p:cSldViewPr showGuides="1">
      <p:cViewPr varScale="1">
        <p:scale>
          <a:sx n="109" d="100"/>
          <a:sy n="109" d="100"/>
        </p:scale>
        <p:origin x="1674" y="114"/>
      </p:cViewPr>
      <p:guideLst>
        <p:guide orient="horz" pos="2166"/>
        <p:guide pos="29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933EE9-3417-49C2-8E92-438F22140409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E87AEE-F722-400C-8968-EAF1ACED35D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77C9A19-48D8-4F30-9A76-51661839DC54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2E250-D8B0-492F-BF8A-ACA78104753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hyperlink" Target="https://rxjs-cn.github.io/learn-rxjs-operators/" TargetMode="External"/><Relationship Id="rId2" Type="http://schemas.openxmlformats.org/officeDocument/2006/relationships/hyperlink" Target="https://cn.rx.js.org/" TargetMode="Externa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5" name="îsļîḓe"/>
          <p:cNvSpPr/>
          <p:nvPr/>
        </p:nvSpPr>
        <p:spPr bwMode="auto">
          <a:xfrm rot="16200000">
            <a:off x="3653155" y="-756285"/>
            <a:ext cx="2016125" cy="6696075"/>
          </a:xfrm>
          <a:prstGeom prst="roundRect">
            <a:avLst>
              <a:gd name="adj" fmla="val 0"/>
            </a:avLst>
          </a:prstGeom>
          <a:solidFill>
            <a:schemeClr val="bg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628000" anchorCtr="1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107950" y="6453188"/>
            <a:ext cx="3857625" cy="430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defRPr/>
            </a:pPr>
            <a:r>
              <a:rPr kumimoji="0" lang="zh-CN" altLang="en-US" sz="1000" kern="1500" cap="none" spc="15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注：文本框可根据需求改变颜色、移动位置；文字可编辑</a:t>
            </a:r>
            <a:endParaRPr kumimoji="0" lang="zh-CN" altLang="en-US" sz="1000" kern="1500" cap="none" spc="15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R="0" defTabSz="914400" eaLnBrk="1" hangingPunct="1">
              <a:buClrTx/>
              <a:buSzTx/>
              <a:buFontTx/>
              <a:defRPr/>
            </a:pPr>
            <a:endParaRPr kumimoji="0" lang="en-US" altLang="zh-CN" sz="12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Shape 74"/>
          <p:cNvSpPr txBox="1"/>
          <p:nvPr/>
        </p:nvSpPr>
        <p:spPr>
          <a:xfrm>
            <a:off x="2408238" y="1905635"/>
            <a:ext cx="4325938" cy="631825"/>
          </a:xfrm>
          <a:prstGeom prst="rect">
            <a:avLst/>
          </a:prstGeom>
          <a:ln w="3175">
            <a:miter lim="400000"/>
          </a:ln>
        </p:spPr>
        <p:txBody>
          <a:bodyPr lIns="38100" tIns="38100" rIns="38100" bIns="38100">
            <a:normAutofit fontScale="90000"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      RxJS</a:t>
            </a:r>
            <a:r>
              <a:rPr kumimoji="0" lang="zh-CN" altLang="en-US" sz="3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入门分享</a:t>
            </a:r>
            <a:endParaRPr kumimoji="0" lang="zh-CN" altLang="en-US" sz="3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24" name="矩形 259"/>
          <p:cNvSpPr>
            <a:spLocks noChangeArrowheads="1"/>
          </p:cNvSpPr>
          <p:nvPr/>
        </p:nvSpPr>
        <p:spPr bwMode="auto">
          <a:xfrm>
            <a:off x="2740660" y="2660015"/>
            <a:ext cx="4754880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			          </a:t>
            </a:r>
            <a:r>
              <a:rPr kumimoji="0" lang="en-US" altLang="zh-CN" sz="20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 ——</a:t>
            </a:r>
            <a:r>
              <a:rPr kumimoji="0" lang="zh-CN" altLang="en-US" sz="2000" b="0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熊波</a:t>
            </a:r>
            <a:endParaRPr kumimoji="0" lang="zh-CN" altLang="en-US" sz="20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357188" y="285750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927735"/>
            <a:ext cx="7031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filter</a:t>
            </a:r>
            <a:r>
              <a:rPr lang="zh-CN" altLang="en-US"/>
              <a:t>： 通过只发送源 Observable 的中满足指定 predicate 函数的项来进行过滤，类似数组</a:t>
            </a:r>
            <a:r>
              <a:rPr lang="en-US" altLang="zh-CN"/>
              <a:t>filter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55650" y="3187700"/>
            <a:ext cx="7843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map: 将给定的 project 函数应用于源 Observable 发出的每个值，并将结果值作为 Observable 发出,</a:t>
            </a:r>
            <a:r>
              <a:rPr lang="zh-CN" altLang="en-US"/>
              <a:t>类似数组的</a:t>
            </a:r>
            <a:r>
              <a:rPr lang="en-US" altLang="zh-CN"/>
              <a:t>map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572895"/>
            <a:ext cx="8178165" cy="1614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3990340"/>
            <a:ext cx="8177530" cy="2167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357188" y="285750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927735"/>
            <a:ext cx="7031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skip</a:t>
            </a:r>
            <a:r>
              <a:rPr lang="zh-CN" altLang="en-US"/>
              <a:t>：</a:t>
            </a:r>
            <a:r>
              <a:t>返回一个 Observable， 该 Observable 跳过源 Observable 发出的前N个值(N = count)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650" y="3187700"/>
            <a:ext cx="7843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map: 将给定的 project 函数应用于源 Observable 发出的每个值，并将结果值作为 Observable 发出,</a:t>
            </a:r>
            <a:r>
              <a:rPr lang="zh-CN" altLang="en-US"/>
              <a:t>类似数组的</a:t>
            </a:r>
            <a:r>
              <a:rPr lang="en-US" altLang="zh-CN"/>
              <a:t>map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3990340"/>
            <a:ext cx="8177530" cy="21678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85" y="1572895"/>
            <a:ext cx="8176895" cy="1652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357188" y="285750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927735"/>
            <a:ext cx="7031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debounceTime</a:t>
            </a:r>
            <a:r>
              <a:rPr lang="zh-CN" altLang="en-US"/>
              <a:t>：</a:t>
            </a:r>
            <a:r>
              <a:t>只有在特定的一段时间经过后并且没有发出另一个源值，才从源 Observable 中发出一个值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5650" y="3187700"/>
            <a:ext cx="7843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throttleTime: </a:t>
            </a:r>
            <a:r>
              <a:t>从源 Observable 中发出一个值，然后在 duration 毫秒内忽略随后发出的源值， 然后重复此过程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1572895"/>
            <a:ext cx="8176895" cy="1614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4102735"/>
            <a:ext cx="8178165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357188" y="285750"/>
            <a:ext cx="1249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927735"/>
            <a:ext cx="703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pluck</a:t>
            </a:r>
            <a:r>
              <a:rPr lang="zh-CN" altLang="en-US"/>
              <a:t>：</a:t>
            </a:r>
            <a:r>
              <a:t>将每个源值(对象)映射成它指定的嵌套属性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285" y="1296035"/>
            <a:ext cx="8176895" cy="18097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2015" y="4030345"/>
            <a:ext cx="75780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更多的可以参考</a:t>
            </a:r>
            <a:r>
              <a:rPr lang="en-US" altLang="zh-CN"/>
              <a:t>api</a:t>
            </a:r>
            <a:r>
              <a:rPr lang="zh-CN" altLang="en-US"/>
              <a:t>： </a:t>
            </a:r>
            <a:r>
              <a:rPr lang="zh-CN" altLang="en-US">
                <a:hlinkClick r:id="rId2" tooltip="" action="ppaction://hlinkfile"/>
              </a:rPr>
              <a:t>https://cn.rx.js.org/</a:t>
            </a:r>
            <a:r>
              <a:rPr lang="zh-CN" altLang="en-US"/>
              <a:t>      </a:t>
            </a:r>
            <a:r>
              <a:rPr lang="zh-CN" altLang="en-US">
                <a:hlinkClick r:id="rId3" tooltip="" action="ppaction://hlinkfile"/>
              </a:rPr>
              <a:t>https://rxjs-cn.github.io/learn-rxjs-operators/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7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8" name="矩形 6"/>
          <p:cNvSpPr/>
          <p:nvPr/>
        </p:nvSpPr>
        <p:spPr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199" name="组合 36"/>
          <p:cNvGrpSpPr/>
          <p:nvPr/>
        </p:nvGrpSpPr>
        <p:grpSpPr>
          <a:xfrm>
            <a:off x="2021523" y="2100898"/>
            <a:ext cx="5100637" cy="3559175"/>
            <a:chOff x="1543050" y="1833563"/>
            <a:chExt cx="5829300" cy="4067175"/>
          </a:xfrm>
        </p:grpSpPr>
        <p:grpSp>
          <p:nvGrpSpPr>
            <p:cNvPr id="8203" name="组合 26"/>
            <p:cNvGrpSpPr/>
            <p:nvPr/>
          </p:nvGrpSpPr>
          <p:grpSpPr>
            <a:xfrm>
              <a:off x="1543050" y="1833563"/>
              <a:ext cx="2552700" cy="4067175"/>
              <a:chOff x="1543050" y="1832809"/>
              <a:chExt cx="2552700" cy="4067175"/>
            </a:xfrm>
          </p:grpSpPr>
          <p:sp>
            <p:nvSpPr>
              <p:cNvPr id="13" name="iṥḻiďè"/>
              <p:cNvSpPr/>
              <p:nvPr/>
            </p:nvSpPr>
            <p:spPr>
              <a:xfrm>
                <a:off x="1543050" y="1832809"/>
                <a:ext cx="2552700" cy="4067175"/>
              </a:xfrm>
              <a:prstGeom prst="roundRect">
                <a:avLst>
                  <a:gd name="adj" fmla="val 680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628000" anchorCtr="1">
                <a:norm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" name="íṣliḍê"/>
              <p:cNvSpPr/>
              <p:nvPr/>
            </p:nvSpPr>
            <p:spPr>
              <a:xfrm>
                <a:off x="1952625" y="2199521"/>
                <a:ext cx="1733550" cy="1733550"/>
              </a:xfrm>
              <a:prstGeom prst="ellipse">
                <a:avLst/>
              </a:prstGeom>
              <a:blipFill>
                <a:blip r:embed="rId1" cstate="print">
                  <a:grayscl/>
                </a:blip>
                <a:srcRect/>
                <a:stretch>
                  <a:fillRect l="-25479" r="-25109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íś1îďe"/>
              <p:cNvSpPr/>
              <p:nvPr/>
            </p:nvSpPr>
            <p:spPr>
              <a:xfrm>
                <a:off x="3192236" y="2101293"/>
                <a:ext cx="493486" cy="493431"/>
              </a:xfrm>
              <a:prstGeom prst="ellipse">
                <a:avLst/>
              </a:prstGeom>
              <a:solidFill>
                <a:srgbClr val="7579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gency FB" panose="020B0503020202020204" pitchFamily="34" charset="0"/>
                    <a:ea typeface="+mn-ea"/>
                    <a:cs typeface="+mn-cs"/>
                  </a:rPr>
                  <a:t>1</a:t>
                </a:r>
                <a:endParaRPr kumimoji="0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204" name="组合 27"/>
            <p:cNvGrpSpPr/>
            <p:nvPr/>
          </p:nvGrpSpPr>
          <p:grpSpPr>
            <a:xfrm>
              <a:off x="4819650" y="1833563"/>
              <a:ext cx="2552700" cy="4067175"/>
              <a:chOff x="4819650" y="1832809"/>
              <a:chExt cx="2552700" cy="4067175"/>
            </a:xfrm>
          </p:grpSpPr>
          <p:sp>
            <p:nvSpPr>
              <p:cNvPr id="20" name="îṥļíḍé"/>
              <p:cNvSpPr/>
              <p:nvPr/>
            </p:nvSpPr>
            <p:spPr>
              <a:xfrm>
                <a:off x="4819650" y="1832809"/>
                <a:ext cx="2552700" cy="4067175"/>
              </a:xfrm>
              <a:prstGeom prst="roundRect">
                <a:avLst>
                  <a:gd name="adj" fmla="val 6809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2628000" anchorCtr="1">
                <a:norm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íṣlîḍè"/>
              <p:cNvSpPr/>
              <p:nvPr/>
            </p:nvSpPr>
            <p:spPr>
              <a:xfrm>
                <a:off x="5229225" y="2199521"/>
                <a:ext cx="1733550" cy="1733550"/>
              </a:xfrm>
              <a:prstGeom prst="ellipse">
                <a:avLst/>
              </a:prstGeom>
              <a:blipFill>
                <a:blip r:embed="rId2" cstate="print"/>
                <a:srcRect/>
                <a:stretch>
                  <a:fillRect l="-16788" r="-16544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íS1îḋê"/>
              <p:cNvSpPr/>
              <p:nvPr/>
            </p:nvSpPr>
            <p:spPr>
              <a:xfrm>
                <a:off x="6468836" y="2101293"/>
                <a:ext cx="493486" cy="493431"/>
              </a:xfrm>
              <a:prstGeom prst="ellipse">
                <a:avLst/>
              </a:prstGeom>
              <a:solidFill>
                <a:srgbClr val="7579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Agency FB" panose="020B0503020202020204" pitchFamily="34" charset="0"/>
                    <a:ea typeface="+mn-ea"/>
                    <a:cs typeface="+mn-cs"/>
                  </a:rPr>
                  <a:t>2</a:t>
                </a:r>
                <a:endParaRPr kumimoji="0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gency FB" panose="020B0503020202020204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8200" name="矩形 12"/>
          <p:cNvSpPr/>
          <p:nvPr/>
        </p:nvSpPr>
        <p:spPr>
          <a:xfrm>
            <a:off x="2246948" y="4194493"/>
            <a:ext cx="17830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带请求的搜索框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01" name="矩形 15"/>
          <p:cNvSpPr/>
          <p:nvPr/>
        </p:nvSpPr>
        <p:spPr>
          <a:xfrm>
            <a:off x="5247005" y="4194493"/>
            <a:ext cx="17830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大数据渲染列表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1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2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707390"/>
            <a:ext cx="6477000" cy="2314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7485" y="171450"/>
            <a:ext cx="215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需求分析：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无标题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915035"/>
            <a:ext cx="6629400" cy="5355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9910" y="197485"/>
            <a:ext cx="1789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需求分析：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61940" y="351790"/>
            <a:ext cx="377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下滑：</a:t>
            </a:r>
            <a:r>
              <a:rPr lang="en-US" altLang="zh-CN"/>
              <a:t>[1,2,3, 4, 5] =&gt; [0, 1,2, 3, 4]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728970" y="6376035"/>
            <a:ext cx="3379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上滑：</a:t>
            </a:r>
            <a:r>
              <a:rPr lang="en-US" altLang="zh-CN"/>
              <a:t>[1,2,3,4,5] =&gt; [2,3,4,5,6]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d2e96d4210361a60a50b3795c776099\insertfi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635" y="2829560"/>
            <a:ext cx="863282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>
                  <a:solidFill>
                    <a:srgbClr val="D5DBE9"/>
                  </a:solidFill>
                </a:ln>
                <a:gradFill>
                  <a:gsLst>
                    <a:gs pos="60000">
                      <a:srgbClr val="6057A3">
                        <a:lumMod val="64000"/>
                        <a:lumOff val="36000"/>
                      </a:srgbClr>
                    </a:gs>
                    <a:gs pos="5000">
                      <a:srgbClr val="B971D0"/>
                    </a:gs>
                    <a:gs pos="98000">
                      <a:srgbClr val="232A70"/>
                    </a:gs>
                  </a:gsLst>
                  <a:lin ang="2700000" scaled="1"/>
                </a:gradFill>
                <a:effectLst>
                  <a:innerShdw dist="50800" dir="4980000">
                    <a:prstClr val="black">
                      <a:alpha val="64000"/>
                    </a:prstClr>
                  </a:innerShdw>
                </a:effectLst>
                <a:latin typeface="汉仪铸字招牌黑简" panose="00020600040101010101" charset="-122"/>
                <a:ea typeface="汉仪铸字招牌黑简" panose="00020600040101010101" charset="-122"/>
              </a:rPr>
              <a:t>谢谢观看</a:t>
            </a:r>
            <a:endParaRPr lang="zh-CN" altLang="en-US" sz="7200" b="1">
              <a:ln>
                <a:solidFill>
                  <a:srgbClr val="D5DBE9"/>
                </a:solidFill>
              </a:ln>
              <a:gradFill>
                <a:gsLst>
                  <a:gs pos="60000">
                    <a:srgbClr val="6057A3">
                      <a:lumMod val="64000"/>
                      <a:lumOff val="36000"/>
                    </a:srgbClr>
                  </a:gs>
                  <a:gs pos="5000">
                    <a:srgbClr val="B971D0"/>
                  </a:gs>
                  <a:gs pos="98000">
                    <a:srgbClr val="232A70"/>
                  </a:gs>
                </a:gsLst>
                <a:lin ang="2700000" scaled="1"/>
              </a:gradFill>
              <a:effectLst>
                <a:innerShdw dist="50800" dir="4980000">
                  <a:prstClr val="black">
                    <a:alpha val="64000"/>
                  </a:prstClr>
                </a:innerShdw>
              </a:effectLst>
              <a:latin typeface="汉仪铸字招牌黑简" panose="00020600040101010101" charset="-122"/>
              <a:ea typeface="汉仪铸字招牌黑简" panose="0002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3" name="AutoShape 612"/>
          <p:cNvSpPr>
            <a:spLocks noChangeArrowheads="1"/>
          </p:cNvSpPr>
          <p:nvPr/>
        </p:nvSpPr>
        <p:spPr bwMode="auto">
          <a:xfrm>
            <a:off x="3924300" y="1797050"/>
            <a:ext cx="2592388" cy="560388"/>
          </a:xfrm>
          <a:prstGeom prst="roundRect">
            <a:avLst>
              <a:gd name="adj" fmla="val 14801"/>
            </a:avLst>
          </a:prstGeom>
          <a:solidFill>
            <a:srgbClr val="757985"/>
          </a:solidFill>
          <a:ln w="9525">
            <a:noFill/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AutoShape 612"/>
          <p:cNvSpPr>
            <a:spLocks noChangeArrowheads="1"/>
          </p:cNvSpPr>
          <p:nvPr/>
        </p:nvSpPr>
        <p:spPr bwMode="auto">
          <a:xfrm>
            <a:off x="3924300" y="2593975"/>
            <a:ext cx="2592388" cy="560388"/>
          </a:xfrm>
          <a:prstGeom prst="roundRect">
            <a:avLst>
              <a:gd name="adj" fmla="val 14801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noFill/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AutoShape 612"/>
          <p:cNvSpPr>
            <a:spLocks noChangeArrowheads="1"/>
          </p:cNvSpPr>
          <p:nvPr/>
        </p:nvSpPr>
        <p:spPr bwMode="auto">
          <a:xfrm>
            <a:off x="3924300" y="3440113"/>
            <a:ext cx="2592388" cy="560388"/>
          </a:xfrm>
          <a:prstGeom prst="roundRect">
            <a:avLst>
              <a:gd name="adj" fmla="val 14801"/>
            </a:avLst>
          </a:prstGeom>
          <a:solidFill>
            <a:srgbClr val="757985"/>
          </a:solidFill>
          <a:ln w="9525">
            <a:noFill/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AutoShape 612"/>
          <p:cNvSpPr>
            <a:spLocks noChangeArrowheads="1"/>
          </p:cNvSpPr>
          <p:nvPr/>
        </p:nvSpPr>
        <p:spPr bwMode="auto">
          <a:xfrm>
            <a:off x="3924300" y="4237038"/>
            <a:ext cx="2592388" cy="560388"/>
          </a:xfrm>
          <a:prstGeom prst="roundRect">
            <a:avLst>
              <a:gd name="adj" fmla="val 14801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noFill/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612"/>
          <p:cNvSpPr>
            <a:spLocks noChangeArrowheads="1"/>
          </p:cNvSpPr>
          <p:nvPr/>
        </p:nvSpPr>
        <p:spPr bwMode="auto">
          <a:xfrm>
            <a:off x="3132138" y="1785938"/>
            <a:ext cx="647700" cy="560388"/>
          </a:xfrm>
          <a:prstGeom prst="roundRect">
            <a:avLst>
              <a:gd name="adj" fmla="val 14801"/>
            </a:avLst>
          </a:prstGeom>
          <a:solidFill>
            <a:srgbClr val="757985"/>
          </a:solidFill>
          <a:ln w="9525">
            <a:noFill/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1</a:t>
            </a:r>
            <a:endParaRPr kumimoji="0" lang="en-US" altLang="zh-CN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AutoShape 612"/>
          <p:cNvSpPr>
            <a:spLocks noChangeArrowheads="1"/>
          </p:cNvSpPr>
          <p:nvPr/>
        </p:nvSpPr>
        <p:spPr bwMode="auto">
          <a:xfrm>
            <a:off x="3132138" y="2582863"/>
            <a:ext cx="647700" cy="560388"/>
          </a:xfrm>
          <a:prstGeom prst="roundRect">
            <a:avLst>
              <a:gd name="adj" fmla="val 14801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noFill/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2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utoShape 612"/>
          <p:cNvSpPr>
            <a:spLocks noChangeArrowheads="1"/>
          </p:cNvSpPr>
          <p:nvPr/>
        </p:nvSpPr>
        <p:spPr bwMode="auto">
          <a:xfrm>
            <a:off x="3132138" y="3429000"/>
            <a:ext cx="647700" cy="560388"/>
          </a:xfrm>
          <a:prstGeom prst="roundRect">
            <a:avLst>
              <a:gd name="adj" fmla="val 14801"/>
            </a:avLst>
          </a:prstGeom>
          <a:solidFill>
            <a:srgbClr val="757985"/>
          </a:solidFill>
          <a:ln w="9525">
            <a:noFill/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3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AutoShape 612"/>
          <p:cNvSpPr>
            <a:spLocks noChangeArrowheads="1"/>
          </p:cNvSpPr>
          <p:nvPr/>
        </p:nvSpPr>
        <p:spPr bwMode="auto">
          <a:xfrm>
            <a:off x="3132138" y="4225925"/>
            <a:ext cx="647700" cy="560388"/>
          </a:xfrm>
          <a:prstGeom prst="roundRect">
            <a:avLst>
              <a:gd name="adj" fmla="val 14801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noFill/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4</a:t>
            </a: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6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7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8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9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0" name="TextBox 12"/>
          <p:cNvSpPr txBox="1"/>
          <p:nvPr/>
        </p:nvSpPr>
        <p:spPr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1" name="矩形 20"/>
          <p:cNvSpPr/>
          <p:nvPr/>
        </p:nvSpPr>
        <p:spPr>
          <a:xfrm>
            <a:off x="4418013" y="2714625"/>
            <a:ext cx="13563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2" name="矩形 21"/>
          <p:cNvSpPr/>
          <p:nvPr/>
        </p:nvSpPr>
        <p:spPr>
          <a:xfrm>
            <a:off x="4418013" y="3571875"/>
            <a:ext cx="15849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3" name="矩形 22"/>
          <p:cNvSpPr/>
          <p:nvPr/>
        </p:nvSpPr>
        <p:spPr>
          <a:xfrm>
            <a:off x="4418013" y="1928813"/>
            <a:ext cx="18135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14" name="矩形 21"/>
          <p:cNvSpPr/>
          <p:nvPr/>
        </p:nvSpPr>
        <p:spPr>
          <a:xfrm>
            <a:off x="4085273" y="4321493"/>
            <a:ext cx="227076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RxJS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大数据渲染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矩形 6"/>
          <p:cNvSpPr/>
          <p:nvPr/>
        </p:nvSpPr>
        <p:spPr>
          <a:xfrm>
            <a:off x="357188" y="285750"/>
            <a:ext cx="22631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Promise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GN{H7B{]FLR%(C`LN)IRMN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505" y="1111885"/>
            <a:ext cx="8693785" cy="5149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矩形 6"/>
          <p:cNvSpPr/>
          <p:nvPr/>
        </p:nvSpPr>
        <p:spPr>
          <a:xfrm>
            <a:off x="357188" y="285750"/>
            <a:ext cx="3738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传统状态变量管理复杂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993775"/>
            <a:ext cx="8467725" cy="5649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6"/>
          <p:cNvSpPr/>
          <p:nvPr/>
        </p:nvSpPr>
        <p:spPr>
          <a:xfrm>
            <a:off x="357188" y="285750"/>
            <a:ext cx="1605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e51329a9-628c-411f-ae28-1db188862d6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3151188" y="1412875"/>
            <a:ext cx="2933700" cy="3803650"/>
            <a:chOff x="4705499" y="1760958"/>
            <a:chExt cx="2934549" cy="3805177"/>
          </a:xfrm>
        </p:grpSpPr>
        <p:grpSp>
          <p:nvGrpSpPr>
            <p:cNvPr id="6156" name="išľïďè"/>
            <p:cNvGrpSpPr/>
            <p:nvPr/>
          </p:nvGrpSpPr>
          <p:grpSpPr>
            <a:xfrm rot="-984592">
              <a:off x="4705499" y="1760958"/>
              <a:ext cx="2934549" cy="3805177"/>
              <a:chOff x="4722996" y="2167445"/>
              <a:chExt cx="2934549" cy="3805177"/>
            </a:xfrm>
          </p:grpSpPr>
          <p:sp>
            <p:nvSpPr>
              <p:cNvPr id="6160" name="iṩļîdè"/>
              <p:cNvSpPr/>
              <p:nvPr/>
            </p:nvSpPr>
            <p:spPr>
              <a:xfrm flipH="1">
                <a:off x="4722881" y="4773397"/>
                <a:ext cx="2161212" cy="674959"/>
              </a:xfrm>
              <a:custGeom>
                <a:avLst/>
                <a:gdLst>
                  <a:gd name="txL" fmla="*/ 0 w 1717"/>
                  <a:gd name="txT" fmla="*/ 0 h 484"/>
                  <a:gd name="txR" fmla="*/ 1717 w 1717"/>
                  <a:gd name="txB" fmla="*/ 484 h 484"/>
                </a:gdLst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txL" t="txT" r="txR" b="tx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rgbClr val="757985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" name="îṡlïḍe"/>
              <p:cNvSpPr/>
              <p:nvPr/>
            </p:nvSpPr>
            <p:spPr bwMode="gray">
              <a:xfrm rot="18000000" flipH="1">
                <a:off x="5755579" y="4551758"/>
                <a:ext cx="2159867" cy="674883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62" name="iṣḻïďé"/>
              <p:cNvSpPr/>
              <p:nvPr/>
            </p:nvSpPr>
            <p:spPr>
              <a:xfrm rot="-7200000" flipH="1">
                <a:off x="6046333" y="3409785"/>
                <a:ext cx="2159867" cy="674882"/>
              </a:xfrm>
              <a:custGeom>
                <a:avLst/>
                <a:gdLst>
                  <a:gd name="txL" fmla="*/ 0 w 1717"/>
                  <a:gd name="txT" fmla="*/ 0 h 484"/>
                  <a:gd name="txR" fmla="*/ 1717 w 1717"/>
                  <a:gd name="txB" fmla="*/ 484 h 484"/>
                </a:gdLst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txL" t="txT" r="txR" b="tx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rgbClr val="757985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3" name="ï$ļíďè"/>
              <p:cNvSpPr/>
              <p:nvPr/>
            </p:nvSpPr>
            <p:spPr bwMode="gray">
              <a:xfrm rot="10800000" flipH="1">
                <a:off x="5494898" y="2641554"/>
                <a:ext cx="2161212" cy="673370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64" name="ïṥlíḓé"/>
              <p:cNvSpPr/>
              <p:nvPr/>
            </p:nvSpPr>
            <p:spPr>
              <a:xfrm rot="7200000" flipH="1">
                <a:off x="4401725" y="2910121"/>
                <a:ext cx="2159884" cy="674531"/>
              </a:xfrm>
              <a:custGeom>
                <a:avLst/>
                <a:gdLst>
                  <a:gd name="txL" fmla="*/ 0 w 1717"/>
                  <a:gd name="txT" fmla="*/ 0 h 484"/>
                  <a:gd name="txR" fmla="*/ 1717 w 1717"/>
                  <a:gd name="txB" fmla="*/ 484 h 484"/>
                </a:gdLst>
                <a:ahLst/>
                <a:cxnLst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0" y="0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  <a:cxn ang="0">
                    <a:pos x="2147483646" y="2147483646"/>
                  </a:cxn>
                </a:cxnLst>
                <a:rect l="txL" t="txT" r="txR" b="tx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rgbClr val="757985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5" name="îSḷíďe"/>
              <p:cNvSpPr/>
              <p:nvPr/>
            </p:nvSpPr>
            <p:spPr bwMode="gray">
              <a:xfrm rot="3600000" flipH="1">
                <a:off x="4098212" y="3970332"/>
                <a:ext cx="2161455" cy="676471"/>
              </a:xfrm>
              <a:custGeom>
                <a:avLst/>
                <a:gdLst>
                  <a:gd name="T0" fmla="*/ 1405 w 1717"/>
                  <a:gd name="T1" fmla="*/ 102 h 484"/>
                  <a:gd name="T2" fmla="*/ 1540 w 1717"/>
                  <a:gd name="T3" fmla="*/ 395 h 484"/>
                  <a:gd name="T4" fmla="*/ 1472 w 1717"/>
                  <a:gd name="T5" fmla="*/ 369 h 484"/>
                  <a:gd name="T6" fmla="*/ 1373 w 1717"/>
                  <a:gd name="T7" fmla="*/ 403 h 484"/>
                  <a:gd name="T8" fmla="*/ 1274 w 1717"/>
                  <a:gd name="T9" fmla="*/ 433 h 484"/>
                  <a:gd name="T10" fmla="*/ 1160 w 1717"/>
                  <a:gd name="T11" fmla="*/ 458 h 484"/>
                  <a:gd name="T12" fmla="*/ 1062 w 1717"/>
                  <a:gd name="T13" fmla="*/ 472 h 484"/>
                  <a:gd name="T14" fmla="*/ 968 w 1717"/>
                  <a:gd name="T15" fmla="*/ 479 h 484"/>
                  <a:gd name="T16" fmla="*/ 872 w 1717"/>
                  <a:gd name="T17" fmla="*/ 479 h 484"/>
                  <a:gd name="T18" fmla="*/ 766 w 1717"/>
                  <a:gd name="T19" fmla="*/ 468 h 484"/>
                  <a:gd name="T20" fmla="*/ 634 w 1717"/>
                  <a:gd name="T21" fmla="*/ 439 h 484"/>
                  <a:gd name="T22" fmla="*/ 524 w 1717"/>
                  <a:gd name="T23" fmla="*/ 407 h 484"/>
                  <a:gd name="T24" fmla="*/ 435 w 1717"/>
                  <a:gd name="T25" fmla="*/ 373 h 484"/>
                  <a:gd name="T26" fmla="*/ 344 w 1717"/>
                  <a:gd name="T27" fmla="*/ 326 h 484"/>
                  <a:gd name="T28" fmla="*/ 242 w 1717"/>
                  <a:gd name="T29" fmla="*/ 256 h 484"/>
                  <a:gd name="T30" fmla="*/ 157 w 1717"/>
                  <a:gd name="T31" fmla="*/ 186 h 484"/>
                  <a:gd name="T32" fmla="*/ 102 w 1717"/>
                  <a:gd name="T33" fmla="*/ 132 h 484"/>
                  <a:gd name="T34" fmla="*/ 0 w 1717"/>
                  <a:gd name="T35" fmla="*/ 0 h 484"/>
                  <a:gd name="T36" fmla="*/ 135 w 1717"/>
                  <a:gd name="T37" fmla="*/ 124 h 484"/>
                  <a:gd name="T38" fmla="*/ 219 w 1717"/>
                  <a:gd name="T39" fmla="*/ 186 h 484"/>
                  <a:gd name="T40" fmla="*/ 307 w 1717"/>
                  <a:gd name="T41" fmla="*/ 231 h 484"/>
                  <a:gd name="T42" fmla="*/ 395 w 1717"/>
                  <a:gd name="T43" fmla="*/ 267 h 484"/>
                  <a:gd name="T44" fmla="*/ 487 w 1717"/>
                  <a:gd name="T45" fmla="*/ 293 h 484"/>
                  <a:gd name="T46" fmla="*/ 571 w 1717"/>
                  <a:gd name="T47" fmla="*/ 309 h 484"/>
                  <a:gd name="T48" fmla="*/ 673 w 1717"/>
                  <a:gd name="T49" fmla="*/ 318 h 484"/>
                  <a:gd name="T50" fmla="*/ 766 w 1717"/>
                  <a:gd name="T51" fmla="*/ 318 h 484"/>
                  <a:gd name="T52" fmla="*/ 890 w 1717"/>
                  <a:gd name="T53" fmla="*/ 311 h 484"/>
                  <a:gd name="T54" fmla="*/ 1000 w 1717"/>
                  <a:gd name="T55" fmla="*/ 296 h 484"/>
                  <a:gd name="T56" fmla="*/ 1106 w 1717"/>
                  <a:gd name="T57" fmla="*/ 274 h 484"/>
                  <a:gd name="T58" fmla="*/ 1212 w 1717"/>
                  <a:gd name="T59" fmla="*/ 245 h 484"/>
                  <a:gd name="T60" fmla="*/ 1318 w 1717"/>
                  <a:gd name="T61" fmla="*/ 209 h 484"/>
                  <a:gd name="T62" fmla="*/ 1427 w 1717"/>
                  <a:gd name="T63" fmla="*/ 153 h 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17" h="484">
                    <a:moveTo>
                      <a:pt x="1427" y="153"/>
                    </a:moveTo>
                    <a:lnTo>
                      <a:pt x="1405" y="102"/>
                    </a:lnTo>
                    <a:lnTo>
                      <a:pt x="1716" y="132"/>
                    </a:lnTo>
                    <a:lnTo>
                      <a:pt x="1540" y="395"/>
                    </a:lnTo>
                    <a:lnTo>
                      <a:pt x="1519" y="344"/>
                    </a:lnTo>
                    <a:lnTo>
                      <a:pt x="1472" y="369"/>
                    </a:lnTo>
                    <a:lnTo>
                      <a:pt x="1413" y="391"/>
                    </a:lnTo>
                    <a:lnTo>
                      <a:pt x="1373" y="403"/>
                    </a:lnTo>
                    <a:lnTo>
                      <a:pt x="1328" y="418"/>
                    </a:lnTo>
                    <a:lnTo>
                      <a:pt x="1274" y="433"/>
                    </a:lnTo>
                    <a:lnTo>
                      <a:pt x="1219" y="447"/>
                    </a:lnTo>
                    <a:lnTo>
                      <a:pt x="1160" y="458"/>
                    </a:lnTo>
                    <a:lnTo>
                      <a:pt x="1117" y="464"/>
                    </a:lnTo>
                    <a:lnTo>
                      <a:pt x="1062" y="472"/>
                    </a:lnTo>
                    <a:lnTo>
                      <a:pt x="1007" y="479"/>
                    </a:lnTo>
                    <a:lnTo>
                      <a:pt x="968" y="479"/>
                    </a:lnTo>
                    <a:lnTo>
                      <a:pt x="916" y="483"/>
                    </a:lnTo>
                    <a:lnTo>
                      <a:pt x="872" y="479"/>
                    </a:lnTo>
                    <a:lnTo>
                      <a:pt x="817" y="475"/>
                    </a:lnTo>
                    <a:lnTo>
                      <a:pt x="766" y="468"/>
                    </a:lnTo>
                    <a:lnTo>
                      <a:pt x="701" y="453"/>
                    </a:lnTo>
                    <a:lnTo>
                      <a:pt x="634" y="439"/>
                    </a:lnTo>
                    <a:lnTo>
                      <a:pt x="576" y="424"/>
                    </a:lnTo>
                    <a:lnTo>
                      <a:pt x="524" y="407"/>
                    </a:lnTo>
                    <a:lnTo>
                      <a:pt x="476" y="391"/>
                    </a:lnTo>
                    <a:lnTo>
                      <a:pt x="435" y="373"/>
                    </a:lnTo>
                    <a:lnTo>
                      <a:pt x="384" y="349"/>
                    </a:lnTo>
                    <a:lnTo>
                      <a:pt x="344" y="326"/>
                    </a:lnTo>
                    <a:lnTo>
                      <a:pt x="293" y="293"/>
                    </a:lnTo>
                    <a:lnTo>
                      <a:pt x="242" y="256"/>
                    </a:lnTo>
                    <a:lnTo>
                      <a:pt x="205" y="226"/>
                    </a:lnTo>
                    <a:lnTo>
                      <a:pt x="157" y="186"/>
                    </a:lnTo>
                    <a:lnTo>
                      <a:pt x="124" y="158"/>
                    </a:lnTo>
                    <a:lnTo>
                      <a:pt x="102" y="132"/>
                    </a:lnTo>
                    <a:lnTo>
                      <a:pt x="62" y="88"/>
                    </a:lnTo>
                    <a:lnTo>
                      <a:pt x="0" y="0"/>
                    </a:lnTo>
                    <a:lnTo>
                      <a:pt x="91" y="88"/>
                    </a:lnTo>
                    <a:lnTo>
                      <a:pt x="135" y="124"/>
                    </a:lnTo>
                    <a:lnTo>
                      <a:pt x="175" y="158"/>
                    </a:lnTo>
                    <a:lnTo>
                      <a:pt x="219" y="186"/>
                    </a:lnTo>
                    <a:lnTo>
                      <a:pt x="263" y="209"/>
                    </a:lnTo>
                    <a:lnTo>
                      <a:pt x="307" y="231"/>
                    </a:lnTo>
                    <a:lnTo>
                      <a:pt x="355" y="253"/>
                    </a:lnTo>
                    <a:lnTo>
                      <a:pt x="395" y="267"/>
                    </a:lnTo>
                    <a:lnTo>
                      <a:pt x="439" y="282"/>
                    </a:lnTo>
                    <a:lnTo>
                      <a:pt x="487" y="293"/>
                    </a:lnTo>
                    <a:lnTo>
                      <a:pt x="534" y="301"/>
                    </a:lnTo>
                    <a:lnTo>
                      <a:pt x="571" y="309"/>
                    </a:lnTo>
                    <a:lnTo>
                      <a:pt x="622" y="312"/>
                    </a:lnTo>
                    <a:lnTo>
                      <a:pt x="673" y="318"/>
                    </a:lnTo>
                    <a:lnTo>
                      <a:pt x="718" y="318"/>
                    </a:lnTo>
                    <a:lnTo>
                      <a:pt x="766" y="318"/>
                    </a:lnTo>
                    <a:lnTo>
                      <a:pt x="828" y="318"/>
                    </a:lnTo>
                    <a:lnTo>
                      <a:pt x="890" y="311"/>
                    </a:lnTo>
                    <a:lnTo>
                      <a:pt x="949" y="304"/>
                    </a:lnTo>
                    <a:lnTo>
                      <a:pt x="1000" y="296"/>
                    </a:lnTo>
                    <a:lnTo>
                      <a:pt x="1058" y="285"/>
                    </a:lnTo>
                    <a:lnTo>
                      <a:pt x="1106" y="274"/>
                    </a:lnTo>
                    <a:lnTo>
                      <a:pt x="1156" y="260"/>
                    </a:lnTo>
                    <a:lnTo>
                      <a:pt x="1212" y="245"/>
                    </a:lnTo>
                    <a:lnTo>
                      <a:pt x="1259" y="231"/>
                    </a:lnTo>
                    <a:lnTo>
                      <a:pt x="1318" y="209"/>
                    </a:lnTo>
                    <a:lnTo>
                      <a:pt x="1362" y="190"/>
                    </a:lnTo>
                    <a:lnTo>
                      <a:pt x="1427" y="153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9" name="ïsļïḓé"/>
            <p:cNvSpPr/>
            <p:nvPr/>
          </p:nvSpPr>
          <p:spPr bwMode="gray">
            <a:xfrm flipH="1">
              <a:off x="5317696" y="2826545"/>
              <a:ext cx="1673999" cy="1674001"/>
            </a:xfrm>
            <a:prstGeom prst="ellipse">
              <a:avLst/>
            </a:prstGeom>
            <a:blipFill>
              <a:blip r:embed="rId1" cstate="print"/>
              <a:srcRect/>
              <a:stretch>
                <a:fillRect l="-25190" r="-24810"/>
              </a:stretch>
            </a:blipFill>
            <a:ln w="9525">
              <a:noFill/>
              <a:round/>
            </a:ln>
            <a:effectLst/>
          </p:spPr>
          <p:txBody>
            <a:bodyPr wrap="none" anchor="ctr" anchorCtr="1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52" name="矩形 12"/>
          <p:cNvSpPr/>
          <p:nvPr/>
        </p:nvSpPr>
        <p:spPr>
          <a:xfrm>
            <a:off x="1962785" y="1751648"/>
            <a:ext cx="279654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Observable：可观察对象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3" name="矩形 13"/>
          <p:cNvSpPr/>
          <p:nvPr/>
        </p:nvSpPr>
        <p:spPr>
          <a:xfrm>
            <a:off x="5076825" y="4581525"/>
            <a:ext cx="219519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Operators：操作符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矩形 14"/>
          <p:cNvSpPr/>
          <p:nvPr/>
        </p:nvSpPr>
        <p:spPr>
          <a:xfrm>
            <a:off x="5296218" y="1974850"/>
            <a:ext cx="209613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Observer：观察者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5" name="矩形 15"/>
          <p:cNvSpPr/>
          <p:nvPr/>
        </p:nvSpPr>
        <p:spPr>
          <a:xfrm>
            <a:off x="2195513" y="4365625"/>
            <a:ext cx="167830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Subject：主题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2640" y="807720"/>
            <a:ext cx="707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RxJS是一个通过使用可观察序列来构建异步和基于事件的程序的库</a:t>
            </a:r>
            <a:endParaRPr lang="zh-CN" altLang="en-US"/>
          </a:p>
        </p:txBody>
      </p:sp>
      <p:sp>
        <p:nvSpPr>
          <p:cNvPr id="4" name="矩形 14"/>
          <p:cNvSpPr/>
          <p:nvPr/>
        </p:nvSpPr>
        <p:spPr>
          <a:xfrm>
            <a:off x="6049328" y="3361055"/>
            <a:ext cx="223520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Subscription：订阅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15"/>
          <p:cNvSpPr/>
          <p:nvPr/>
        </p:nvSpPr>
        <p:spPr>
          <a:xfrm>
            <a:off x="1634808" y="2839085"/>
            <a:ext cx="228663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Schedulers：调度者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140" y="2087880"/>
            <a:ext cx="471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表示一个可调用的未来值或者事件的集合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76190" y="2336800"/>
            <a:ext cx="3960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一个回调函数集合,它知道怎样去监听被Observable发送的值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83910" y="3729355"/>
            <a:ext cx="336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表示一个可观察对象的执行，主要用于取消执行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347335" y="5009515"/>
            <a:ext cx="3616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纯粹的函数，使得以函数编程的方式处理集合比如:map,filter,contact,flatmap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62785" y="4829175"/>
            <a:ext cx="260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等同于一个事件驱动器，是将一个值或者事件广播到多个观察者的唯一途径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13130" y="3196590"/>
            <a:ext cx="2362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用来控制并发，当计算发生的时候允许我们协调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986268-20180324210032647-16876547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" y="532765"/>
            <a:ext cx="8367395" cy="3711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3890" y="3943985"/>
            <a:ext cx="767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工厂生产杂志, 邮递员去送杂志,</a:t>
            </a:r>
            <a:r>
              <a:rPr lang="zh-CN" altLang="en-US">
                <a:sym typeface="+mn-ea"/>
              </a:rPr>
              <a:t>杂志</a:t>
            </a:r>
            <a:r>
              <a:rPr lang="zh-CN" altLang="en-US"/>
              <a:t>就相当于是Observable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3890" y="4511675"/>
            <a:ext cx="628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2.丈夫来付账单订杂志, 他就是Subscriber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43890" y="5130165"/>
            <a:ext cx="7900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这</a:t>
            </a:r>
            <a:r>
              <a:rPr lang="en-US" altLang="zh-CN"/>
              <a:t>本女性杂志肯定不是丈夫来看(如果他是正经丈夫的话), 而妻子没有直接去订阅杂志, 但是她看这本杂志有用(知道怎么去用它)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357188" y="285750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495" y="1465580"/>
            <a:ext cx="7128510" cy="1717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650" y="927735"/>
            <a:ext cx="407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create</a:t>
            </a:r>
            <a:r>
              <a:rPr lang="zh-CN" altLang="en-US"/>
              <a:t>： 创建自定义的 Observable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5650" y="3187700"/>
            <a:ext cx="7843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of:  创建一个 Observable，它会依次发出由你提供的参数，最后发出完成通知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4170680"/>
            <a:ext cx="8369935" cy="1866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357188" y="285750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927735"/>
            <a:ext cx="7031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interval</a:t>
            </a:r>
            <a:r>
              <a:rPr lang="zh-CN" altLang="en-US"/>
              <a:t>： 创建一个 Observable ，并以指定时间间隔发出连续的数字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5650" y="3187700"/>
            <a:ext cx="784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range:  创建一个 Observable ，它发出指定范围内的数字序列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624965"/>
            <a:ext cx="8148955" cy="1563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3672840"/>
            <a:ext cx="8547100" cy="2422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矩形 6"/>
          <p:cNvSpPr/>
          <p:nvPr/>
        </p:nvSpPr>
        <p:spPr>
          <a:xfrm>
            <a:off x="357188" y="285750"/>
            <a:ext cx="8940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650" y="927735"/>
            <a:ext cx="7031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fromEvent</a:t>
            </a:r>
            <a:r>
              <a:rPr lang="zh-CN" altLang="en-US"/>
              <a:t>： 创建一个 Observable，该 Observable 发出来自给定事件对象的指定类型事件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5650" y="3187700"/>
            <a:ext cx="784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fromPromise:  </a:t>
            </a:r>
            <a:r>
              <a:rPr lang="en-US" altLang="zh-CN">
                <a:sym typeface="+mn-ea"/>
              </a:rPr>
              <a:t>将 Promise 转化为 Observable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1731645"/>
            <a:ext cx="8150225" cy="1365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1727</Words>
  <Application>WPS 演示</Application>
  <PresentationFormat>全屏显示(4:3)</PresentationFormat>
  <Paragraphs>229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Roboto Bold</vt:lpstr>
      <vt:lpstr>Roboto</vt:lpstr>
      <vt:lpstr>Agency FB</vt:lpstr>
      <vt:lpstr>+mn-lt</vt:lpstr>
      <vt:lpstr>Segoe Print</vt:lpstr>
      <vt:lpstr>方正正准黑简体</vt:lpstr>
      <vt:lpstr>黑体</vt:lpstr>
      <vt:lpstr>Aharoni</vt:lpstr>
      <vt:lpstr>Roboto Regular</vt:lpstr>
      <vt:lpstr>Calibri</vt:lpstr>
      <vt:lpstr>方正正准黑简体</vt:lpstr>
      <vt:lpstr>Arial Unicode MS</vt:lpstr>
      <vt:lpstr>Aharoni</vt:lpstr>
      <vt:lpstr>Roboto Bold</vt:lpstr>
      <vt:lpstr>方正正准黑简体</vt:lpstr>
      <vt:lpstr>汉仪铸字招牌黑简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</cp:lastModifiedBy>
  <cp:revision>333</cp:revision>
  <dcterms:created xsi:type="dcterms:W3CDTF">2013-10-30T09:04:50Z</dcterms:created>
  <dcterms:modified xsi:type="dcterms:W3CDTF">2019-11-06T06:06:18Z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