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8393" r:id="rId2"/>
    <p:sldId id="8388" r:id="rId3"/>
    <p:sldId id="272" r:id="rId4"/>
    <p:sldId id="8395" r:id="rId5"/>
    <p:sldId id="7198" r:id="rId6"/>
    <p:sldId id="8394" r:id="rId7"/>
    <p:sldId id="8396" r:id="rId8"/>
    <p:sldId id="7199" r:id="rId9"/>
    <p:sldId id="310" r:id="rId10"/>
    <p:sldId id="269" r:id="rId11"/>
    <p:sldId id="309" r:id="rId12"/>
    <p:sldId id="7202" r:id="rId13"/>
    <p:sldId id="25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showGuides="1">
      <p:cViewPr varScale="1">
        <p:scale>
          <a:sx n="103" d="100"/>
          <a:sy n="103" d="100"/>
        </p:scale>
        <p:origin x="138" y="21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4</a:t>
            </a:fld>
            <a:endParaRPr lang="zh-CN" altLang="en-US"/>
          </a:p>
        </p:txBody>
      </p:sp>
    </p:spTree>
    <p:extLst>
      <p:ext uri="{BB962C8B-B14F-4D97-AF65-F5344CB8AC3E}">
        <p14:creationId xmlns:p14="http://schemas.microsoft.com/office/powerpoint/2010/main" val="361450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879682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7</a:t>
            </a:fld>
            <a:endParaRPr lang="zh-CN" altLang="en-US"/>
          </a:p>
        </p:txBody>
      </p:sp>
    </p:spTree>
    <p:extLst>
      <p:ext uri="{BB962C8B-B14F-4D97-AF65-F5344CB8AC3E}">
        <p14:creationId xmlns:p14="http://schemas.microsoft.com/office/powerpoint/2010/main" val="319281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8</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10</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1C9D6C-689A-4769-9D8A-93ADE0A257E2}"/>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5" name="页脚占位符 4">
            <a:extLst>
              <a:ext uri="{FF2B5EF4-FFF2-40B4-BE49-F238E27FC236}">
                <a16:creationId xmlns:a16="http://schemas.microsoft.com/office/drawing/2014/main"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16C3D27-CA55-4E6F-A3AF-3FD585115F10}"/>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5" name="页脚占位符 4">
            <a:extLst>
              <a:ext uri="{FF2B5EF4-FFF2-40B4-BE49-F238E27FC236}">
                <a16:creationId xmlns:a16="http://schemas.microsoft.com/office/drawing/2014/main"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3F9DAF-56CA-46F9-ACBB-CFDB6C62643F}"/>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5" name="页脚占位符 4">
            <a:extLst>
              <a:ext uri="{FF2B5EF4-FFF2-40B4-BE49-F238E27FC236}">
                <a16:creationId xmlns:a16="http://schemas.microsoft.com/office/drawing/2014/main"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5D32E7-806A-4D50-A24B-2D28271F0F37}"/>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5" name="页脚占位符 4">
            <a:extLst>
              <a:ext uri="{FF2B5EF4-FFF2-40B4-BE49-F238E27FC236}">
                <a16:creationId xmlns:a16="http://schemas.microsoft.com/office/drawing/2014/main"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EA985A3-4682-4F96-A3B9-20885582C41A}"/>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5" name="页脚占位符 4">
            <a:extLst>
              <a:ext uri="{FF2B5EF4-FFF2-40B4-BE49-F238E27FC236}">
                <a16:creationId xmlns:a16="http://schemas.microsoft.com/office/drawing/2014/main"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57BDE5-3C1A-4E82-AEFA-4EC9A19681EA}"/>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6" name="页脚占位符 5">
            <a:extLst>
              <a:ext uri="{FF2B5EF4-FFF2-40B4-BE49-F238E27FC236}">
                <a16:creationId xmlns:a16="http://schemas.microsoft.com/office/drawing/2014/main"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93FA18E-A290-4DBF-A6DA-49D3FE72176A}"/>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8" name="页脚占位符 7">
            <a:extLst>
              <a:ext uri="{FF2B5EF4-FFF2-40B4-BE49-F238E27FC236}">
                <a16:creationId xmlns:a16="http://schemas.microsoft.com/office/drawing/2014/main"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CE5AB2-35EC-41E0-BDED-2BA8FD327FD3}"/>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4" name="页脚占位符 3">
            <a:extLst>
              <a:ext uri="{FF2B5EF4-FFF2-40B4-BE49-F238E27FC236}">
                <a16:creationId xmlns:a16="http://schemas.microsoft.com/office/drawing/2014/main"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B45584-215D-41B5-84F9-8EB64F989D03}"/>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3" name="页脚占位符 2">
            <a:extLst>
              <a:ext uri="{FF2B5EF4-FFF2-40B4-BE49-F238E27FC236}">
                <a16:creationId xmlns:a16="http://schemas.microsoft.com/office/drawing/2014/main"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2A90DE-66D8-4B37-97D3-5E45BC45E1FE}"/>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6" name="页脚占位符 5">
            <a:extLst>
              <a:ext uri="{FF2B5EF4-FFF2-40B4-BE49-F238E27FC236}">
                <a16:creationId xmlns:a16="http://schemas.microsoft.com/office/drawing/2014/main"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739D37-2896-4970-9FD1-FFEEF81C3ECB}"/>
              </a:ext>
            </a:extLst>
          </p:cNvPr>
          <p:cNvSpPr>
            <a:spLocks noGrp="1"/>
          </p:cNvSpPr>
          <p:nvPr>
            <p:ph type="dt" sz="half" idx="10"/>
          </p:nvPr>
        </p:nvSpPr>
        <p:spPr/>
        <p:txBody>
          <a:bodyPr/>
          <a:lstStyle/>
          <a:p>
            <a:fld id="{E648AFBE-CB95-410C-9170-E8C374E6C10C}" type="datetimeFigureOut">
              <a:rPr lang="zh-CN" altLang="en-US" smtClean="0"/>
              <a:t>2021/2/10</a:t>
            </a:fld>
            <a:endParaRPr lang="zh-CN" altLang="en-US"/>
          </a:p>
        </p:txBody>
      </p:sp>
      <p:sp>
        <p:nvSpPr>
          <p:cNvPr id="6" name="页脚占位符 5">
            <a:extLst>
              <a:ext uri="{FF2B5EF4-FFF2-40B4-BE49-F238E27FC236}">
                <a16:creationId xmlns:a16="http://schemas.microsoft.com/office/drawing/2014/main"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2021/2/10</a:t>
            </a:fld>
            <a:endParaRPr lang="zh-CN" altLang="en-US"/>
          </a:p>
        </p:txBody>
      </p:sp>
      <p:sp>
        <p:nvSpPr>
          <p:cNvPr id="5" name="页脚占位符 4">
            <a:extLst>
              <a:ext uri="{FF2B5EF4-FFF2-40B4-BE49-F238E27FC236}">
                <a16:creationId xmlns:a16="http://schemas.microsoft.com/office/drawing/2014/main"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id="{9FA3BF65-8639-43DB-BF77-B3B4068FB0FD}"/>
              </a:ext>
            </a:extLst>
          </p:cNvPr>
          <p:cNvSpPr txBox="1">
            <a:spLocks noChangeAspect="1"/>
          </p:cNvSpPr>
          <p:nvPr/>
        </p:nvSpPr>
        <p:spPr bwMode="auto">
          <a:xfrm>
            <a:off x="2173791" y="2678810"/>
            <a:ext cx="784441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Jupyter</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源码调研总结</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TextBox 12">
            <a:extLst>
              <a:ext uri="{FF2B5EF4-FFF2-40B4-BE49-F238E27FC236}">
                <a16:creationId xmlns:a16="http://schemas.microsoft.com/office/drawing/2014/main" id="{523C4883-F4D9-423F-8B4C-213341C15729}"/>
              </a:ext>
            </a:extLst>
          </p:cNvPr>
          <p:cNvSpPr txBox="1"/>
          <p:nvPr/>
        </p:nvSpPr>
        <p:spPr>
          <a:xfrm>
            <a:off x="4406220" y="4957575"/>
            <a:ext cx="2241367"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何艺萍 黄睿茜 </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2021</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10</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Jupyterhub</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的调度机制</a:t>
              </a:r>
            </a:p>
          </p:txBody>
        </p:sp>
        <p:cxnSp>
          <p:nvCxnSpPr>
            <p:cNvPr id="20" name="0 _4">
              <a:extLst>
                <a:ext uri="{FF2B5EF4-FFF2-40B4-BE49-F238E27FC236}">
                  <a16:creationId xmlns:a16="http://schemas.microsoft.com/office/drawing/2014/main"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组合 80">
            <a:extLst>
              <a:ext uri="{FF2B5EF4-FFF2-40B4-BE49-F238E27FC236}">
                <a16:creationId xmlns:a16="http://schemas.microsoft.com/office/drawing/2014/main" id="{DC731EA1-74F3-4E84-AE56-71213BEDC131}"/>
              </a:ext>
            </a:extLst>
          </p:cNvPr>
          <p:cNvGrpSpPr/>
          <p:nvPr/>
        </p:nvGrpSpPr>
        <p:grpSpPr>
          <a:xfrm>
            <a:off x="3033842" y="253439"/>
            <a:ext cx="6447509" cy="584775"/>
            <a:chOff x="160975" y="530218"/>
            <a:chExt cx="6447509" cy="584775"/>
          </a:xfrm>
        </p:grpSpPr>
        <p:sp>
          <p:nvSpPr>
            <p:cNvPr id="82" name="矩形 81">
              <a:extLst>
                <a:ext uri="{FF2B5EF4-FFF2-40B4-BE49-F238E27FC236}">
                  <a16:creationId xmlns:a16="http://schemas.microsoft.com/office/drawing/2014/main" id="{0A0A7713-615D-4BCE-B182-0A50E48AD0F8}"/>
                </a:ext>
              </a:extLst>
            </p:cNvPr>
            <p:cNvSpPr/>
            <p:nvPr/>
          </p:nvSpPr>
          <p:spPr>
            <a:xfrm>
              <a:off x="160975" y="530218"/>
              <a:ext cx="64475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Notebook</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a:t>
              </a:r>
              <a:r>
                <a:rPr kumimoji="0" lang="en-US" altLang="zh-CN" sz="3200" b="0" i="0" u="none" strike="noStrike" kern="1200" cap="none" spc="0" normalizeH="0" baseline="0" noProof="0" dirty="0" err="1">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jupyterlab</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的交互</a:t>
              </a:r>
            </a:p>
          </p:txBody>
        </p:sp>
        <p:cxnSp>
          <p:nvCxnSpPr>
            <p:cNvPr id="83" name="0 _4">
              <a:extLst>
                <a:ext uri="{FF2B5EF4-FFF2-40B4-BE49-F238E27FC236}">
                  <a16:creationId xmlns:a16="http://schemas.microsoft.com/office/drawing/2014/main"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73C8B3AC-FD6F-4ECC-ABAC-901702856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34" y="1356072"/>
            <a:ext cx="8109388" cy="4145855"/>
          </a:xfrm>
          <a:prstGeom prst="rect">
            <a:avLst/>
          </a:prstGeom>
        </p:spPr>
      </p:pic>
      <p:sp>
        <p:nvSpPr>
          <p:cNvPr id="86" name="TextBox 118">
            <a:extLst>
              <a:ext uri="{FF2B5EF4-FFF2-40B4-BE49-F238E27FC236}">
                <a16:creationId xmlns:a16="http://schemas.microsoft.com/office/drawing/2014/main" id="{66F0254D-75C6-4D16-9CF6-97137BDC0E78}"/>
              </a:ext>
            </a:extLst>
          </p:cNvPr>
          <p:cNvSpPr txBox="1"/>
          <p:nvPr/>
        </p:nvSpPr>
        <p:spPr>
          <a:xfrm>
            <a:off x="8923483" y="1997204"/>
            <a:ext cx="2848307" cy="2736968"/>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启动</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jupyterlab</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时会在</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notebook</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的基础上添加</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extensionHandler</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及</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builderHandler</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等用于处理的</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Handler</a:t>
            </a:r>
          </a:p>
          <a:p>
            <a:pPr>
              <a:lnSpc>
                <a:spcPct val="130000"/>
              </a:lnSpc>
            </a:pP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不同的</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url</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会对应不同的</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handler</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get/post</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t>
            </a: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Jupyterlab</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的</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template_path</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及</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config</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文件与</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notebook</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不同</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Notebook</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插件加载</a:t>
              </a:r>
            </a:p>
          </p:txBody>
        </p:sp>
        <p:cxnSp>
          <p:nvCxnSpPr>
            <p:cNvPr id="25" name="0 _4">
              <a:extLst>
                <a:ext uri="{FF2B5EF4-FFF2-40B4-BE49-F238E27FC236}">
                  <a16:creationId xmlns:a16="http://schemas.microsoft.com/office/drawing/2014/main"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A2DC3D25-B760-4273-942F-9D4A51D8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96" y="898852"/>
            <a:ext cx="8257845" cy="10302227"/>
          </a:xfrm>
          <a:prstGeom prst="rect">
            <a:avLst/>
          </a:prstGeom>
        </p:spPr>
      </p:pic>
      <p:sp>
        <p:nvSpPr>
          <p:cNvPr id="28" name="TextBox 118">
            <a:extLst>
              <a:ext uri="{FF2B5EF4-FFF2-40B4-BE49-F238E27FC236}">
                <a16:creationId xmlns:a16="http://schemas.microsoft.com/office/drawing/2014/main" id="{2138723E-633C-4CA6-97AF-909A80BC09D9}"/>
              </a:ext>
            </a:extLst>
          </p:cNvPr>
          <p:cNvSpPr txBox="1"/>
          <p:nvPr/>
        </p:nvSpPr>
        <p:spPr>
          <a:xfrm>
            <a:off x="721315" y="1905764"/>
            <a:ext cx="6063533" cy="2469907"/>
          </a:xfrm>
          <a:prstGeom prst="rect">
            <a:avLst/>
          </a:prstGeom>
          <a:noFill/>
        </p:spPr>
        <p:txBody>
          <a:bodyPr wrap="square" rtlCol="0">
            <a:spAutoFit/>
          </a:bodyPr>
          <a:lstStyle/>
          <a:p>
            <a:pPr>
              <a:lnSpc>
                <a:spcPct val="130000"/>
              </a:lnSpc>
            </a:pP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Nbserver_Extension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：需要有</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load_jupyter_server_extension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方法，在</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Init_server_Extension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时会被调用，用于加载插件</a:t>
            </a: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Nbserver_Extension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为</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web_app</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添加新的</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handler</a:t>
            </a:r>
          </a:p>
          <a:p>
            <a:pPr>
              <a:lnSpc>
                <a:spcPct val="130000"/>
              </a:lnSpc>
            </a:pP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安装的</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nbserver_extension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会被记录在</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jupyter_notebook_config.json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文件中</a:t>
            </a: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30000"/>
              </a:lnSpc>
            </a:pP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Front-end</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需要有</a:t>
            </a:r>
            <a:r>
              <a:rPr lang="en-US" altLang="zh-CN" sz="1335" spc="-13" dirty="0" err="1">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load_ipython_extension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方法，在</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main.js</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中会读取对应的</a:t>
            </a:r>
            <a:r>
              <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extension</a:t>
            </a: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并调用该方法进行加载</a:t>
            </a:r>
            <a:endParaRPr lang="en-US" altLang="zh-CN"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1" name="文本框 10">
            <a:extLst>
              <a:ext uri="{FF2B5EF4-FFF2-40B4-BE49-F238E27FC236}">
                <a16:creationId xmlns:a16="http://schemas.microsoft.com/office/drawing/2014/main" id="{7E8FAE55-27E0-44B0-9CB1-DC577B24214F}"/>
              </a:ext>
            </a:extLst>
          </p:cNvPr>
          <p:cNvSpPr txBox="1"/>
          <p:nvPr/>
        </p:nvSpPr>
        <p:spPr>
          <a:xfrm>
            <a:off x="4214477" y="2875001"/>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grpSp>
        <p:nvGrpSpPr>
          <p:cNvPr id="100" name="组合 99">
            <a:extLst>
              <a:ext uri="{FF2B5EF4-FFF2-40B4-BE49-F238E27FC236}">
                <a16:creationId xmlns:a16="http://schemas.microsoft.com/office/drawing/2014/main" id="{58FEF153-7E3E-4CE3-80F7-86C8E5E46355}"/>
              </a:ext>
            </a:extLst>
          </p:cNvPr>
          <p:cNvGrpSpPr/>
          <p:nvPr/>
        </p:nvGrpSpPr>
        <p:grpSpPr>
          <a:xfrm>
            <a:off x="7122875" y="435020"/>
            <a:ext cx="5544407" cy="847292"/>
            <a:chOff x="551593" y="497013"/>
            <a:chExt cx="5544407" cy="847292"/>
          </a:xfrm>
        </p:grpSpPr>
        <p:sp>
          <p:nvSpPr>
            <p:cNvPr id="73" name="矩形 72">
              <a:extLst>
                <a:ext uri="{FF2B5EF4-FFF2-40B4-BE49-F238E27FC236}">
                  <a16:creationId xmlns:a16="http://schemas.microsoft.com/office/drawing/2014/main" id="{F2DD7D8E-018C-4915-AD8C-EB42360FBE96}"/>
                </a:ext>
              </a:extLst>
            </p:cNvPr>
            <p:cNvSpPr/>
            <p:nvPr/>
          </p:nvSpPr>
          <p:spPr>
            <a:xfrm>
              <a:off x="551593" y="497013"/>
              <a:ext cx="554440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CONTENTS</a:t>
              </a:r>
              <a:endParaRPr kumimoji="0" lang="zh-CN" altLang="en-US" sz="4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C83A7EB6-51FF-471D-9428-AD79575DFF9A}"/>
              </a:ext>
            </a:extLst>
          </p:cNvPr>
          <p:cNvGrpSpPr/>
          <p:nvPr/>
        </p:nvGrpSpPr>
        <p:grpSpPr>
          <a:xfrm>
            <a:off x="916294" y="1391343"/>
            <a:ext cx="4594988" cy="914400"/>
            <a:chOff x="568560" y="3186685"/>
            <a:chExt cx="4594988" cy="914400"/>
          </a:xfrm>
        </p:grpSpPr>
        <p:sp>
          <p:nvSpPr>
            <p:cNvPr id="75" name="矩形 74">
              <a:extLst>
                <a:ext uri="{FF2B5EF4-FFF2-40B4-BE49-F238E27FC236}">
                  <a16:creationId xmlns:a16="http://schemas.microsoft.com/office/drawing/2014/main"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id="{C423CFAC-BE4E-4B41-8143-A6672E6485CB}"/>
                </a:ext>
              </a:extLst>
            </p:cNvPr>
            <p:cNvGrpSpPr/>
            <p:nvPr/>
          </p:nvGrpSpPr>
          <p:grpSpPr>
            <a:xfrm>
              <a:off x="568560" y="3186685"/>
              <a:ext cx="4594988" cy="914400"/>
              <a:chOff x="568560" y="3186685"/>
              <a:chExt cx="4594988" cy="914400"/>
            </a:xfrm>
          </p:grpSpPr>
          <p:sp>
            <p:nvSpPr>
              <p:cNvPr id="80" name="文本框 79">
                <a:extLst>
                  <a:ext uri="{FF2B5EF4-FFF2-40B4-BE49-F238E27FC236}">
                    <a16:creationId xmlns:a16="http://schemas.microsoft.com/office/drawing/2014/main" id="{B812A3E6-25ED-4580-B8C4-C165B748E2A2}"/>
                  </a:ext>
                </a:extLst>
              </p:cNvPr>
              <p:cNvSpPr txBox="1"/>
              <p:nvPr/>
            </p:nvSpPr>
            <p:spPr>
              <a:xfrm>
                <a:off x="1810452" y="3283612"/>
                <a:ext cx="3353096" cy="707886"/>
              </a:xfrm>
              <a:prstGeom prst="rect">
                <a:avLst/>
              </a:prstGeom>
              <a:noFill/>
            </p:spPr>
            <p:txBody>
              <a:bodyPr wrap="square" rtlCol="0">
                <a:spAutoFit/>
              </a:bodyPr>
              <a:lstStyle/>
              <a:p>
                <a:pPr lvl="0">
                  <a:defRPr/>
                </a:pPr>
                <a:r>
                  <a:rPr lang="en-US" altLang="zh-CN" sz="20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Jupyterhub</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20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Jupyterlab</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及</a:t>
                </a:r>
                <a:r>
                  <a:rPr lang="en-US" altLang="zh-CN"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notebook</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三者的关系</a:t>
                </a:r>
              </a:p>
            </p:txBody>
          </p:sp>
          <p:sp>
            <p:nvSpPr>
              <p:cNvPr id="78" name="原创设计师QQ69613753    _10">
                <a:extLst>
                  <a:ext uri="{FF2B5EF4-FFF2-40B4-BE49-F238E27FC236}">
                    <a16:creationId xmlns:a16="http://schemas.microsoft.com/office/drawing/2014/main"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id="{2369A331-EBC2-4165-975F-34F29B470ABB}"/>
              </a:ext>
            </a:extLst>
          </p:cNvPr>
          <p:cNvGrpSpPr/>
          <p:nvPr/>
        </p:nvGrpSpPr>
        <p:grpSpPr>
          <a:xfrm>
            <a:off x="916294" y="4252928"/>
            <a:ext cx="4030813" cy="914400"/>
            <a:chOff x="233397" y="4890514"/>
            <a:chExt cx="4030813" cy="914400"/>
          </a:xfrm>
        </p:grpSpPr>
        <p:sp>
          <p:nvSpPr>
            <p:cNvPr id="86" name="文本框 85">
              <a:extLst>
                <a:ext uri="{FF2B5EF4-FFF2-40B4-BE49-F238E27FC236}">
                  <a16:creationId xmlns:a16="http://schemas.microsoft.com/office/drawing/2014/main" id="{B1787185-81F1-409B-8488-11E2B30D36D3}"/>
                </a:ext>
              </a:extLst>
            </p:cNvPr>
            <p:cNvSpPr txBox="1"/>
            <p:nvPr/>
          </p:nvSpPr>
          <p:spPr>
            <a:xfrm>
              <a:off x="1475289" y="5114090"/>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文件管理机制</a:t>
              </a:r>
            </a:p>
          </p:txBody>
        </p:sp>
        <p:sp>
          <p:nvSpPr>
            <p:cNvPr id="83" name="原创设计师QQ69613753    _12">
              <a:extLst>
                <a:ext uri="{FF2B5EF4-FFF2-40B4-BE49-F238E27FC236}">
                  <a16:creationId xmlns:a16="http://schemas.microsoft.com/office/drawing/2014/main" id="{7E37B798-7F89-4C05-BDD5-C677A6D92884}"/>
                </a:ext>
              </a:extLst>
            </p:cNvPr>
            <p:cNvSpPr/>
            <p:nvPr/>
          </p:nvSpPr>
          <p:spPr>
            <a:xfrm>
              <a:off x="233397"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id="{7E44E8DC-1B5F-4BE2-B278-DA163B5AD0C2}"/>
                </a:ext>
              </a:extLst>
            </p:cNvPr>
            <p:cNvSpPr/>
            <p:nvPr/>
          </p:nvSpPr>
          <p:spPr>
            <a:xfrm rot="18900000">
              <a:off x="317173"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id="{5454FD62-13B0-4F5E-980E-73DCF56BC2D8}"/>
              </a:ext>
            </a:extLst>
          </p:cNvPr>
          <p:cNvGrpSpPr/>
          <p:nvPr/>
        </p:nvGrpSpPr>
        <p:grpSpPr>
          <a:xfrm>
            <a:off x="916294" y="2856339"/>
            <a:ext cx="4030813" cy="914400"/>
            <a:chOff x="6887633" y="3186685"/>
            <a:chExt cx="4030813" cy="914400"/>
          </a:xfrm>
        </p:grpSpPr>
        <p:sp>
          <p:nvSpPr>
            <p:cNvPr id="92" name="文本框 91">
              <a:extLst>
                <a:ext uri="{FF2B5EF4-FFF2-40B4-BE49-F238E27FC236}">
                  <a16:creationId xmlns:a16="http://schemas.microsoft.com/office/drawing/2014/main" id="{AA23347A-99A2-46AC-A651-153CACA0D4FD}"/>
                </a:ext>
              </a:extLst>
            </p:cNvPr>
            <p:cNvSpPr txBox="1"/>
            <p:nvPr/>
          </p:nvSpPr>
          <p:spPr>
            <a:xfrm>
              <a:off x="8129525" y="3437500"/>
              <a:ext cx="2788921" cy="400110"/>
            </a:xfrm>
            <a:prstGeom prst="rect">
              <a:avLst/>
            </a:prstGeom>
            <a:noFill/>
          </p:spPr>
          <p:txBody>
            <a:bodyPr wrap="square" rtlCol="0">
              <a:spAutoFit/>
            </a:bodyPr>
            <a:lstStyle/>
            <a:p>
              <a:pPr lvl="0">
                <a:defRPr/>
              </a:pPr>
              <a:r>
                <a:rPr lang="en-US" altLang="zh-CN" sz="20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的认证机制</a:t>
              </a:r>
            </a:p>
          </p:txBody>
        </p:sp>
        <p:sp>
          <p:nvSpPr>
            <p:cNvPr id="89" name="原创设计师QQ69613753    _11">
              <a:extLst>
                <a:ext uri="{FF2B5EF4-FFF2-40B4-BE49-F238E27FC236}">
                  <a16:creationId xmlns:a16="http://schemas.microsoft.com/office/drawing/2014/main"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a16="http://schemas.microsoft.com/office/drawing/2014/main" id="{C5E714D8-0B64-4598-BE3C-FF29A3C2015C}"/>
              </a:ext>
            </a:extLst>
          </p:cNvPr>
          <p:cNvGrpSpPr/>
          <p:nvPr/>
        </p:nvGrpSpPr>
        <p:grpSpPr>
          <a:xfrm>
            <a:off x="6423828" y="2396343"/>
            <a:ext cx="4000937" cy="914400"/>
            <a:chOff x="6887633" y="4890514"/>
            <a:chExt cx="4000937" cy="914400"/>
          </a:xfrm>
        </p:grpSpPr>
        <p:sp>
          <p:nvSpPr>
            <p:cNvPr id="98" name="文本框 97">
              <a:extLst>
                <a:ext uri="{FF2B5EF4-FFF2-40B4-BE49-F238E27FC236}">
                  <a16:creationId xmlns:a16="http://schemas.microsoft.com/office/drawing/2014/main" id="{A4C9F625-2362-423E-860B-E8B10BC46A35}"/>
                </a:ext>
              </a:extLst>
            </p:cNvPr>
            <p:cNvSpPr txBox="1"/>
            <p:nvPr/>
          </p:nvSpPr>
          <p:spPr>
            <a:xfrm>
              <a:off x="8099649" y="5080081"/>
              <a:ext cx="2788921" cy="400110"/>
            </a:xfrm>
            <a:prstGeom prst="rect">
              <a:avLst/>
            </a:prstGeom>
            <a:noFill/>
          </p:spPr>
          <p:txBody>
            <a:bodyPr wrap="square" rtlCol="0">
              <a:spAutoFit/>
            </a:bodyPr>
            <a:lstStyle/>
            <a:p>
              <a:pPr lvl="0">
                <a:defRPr/>
              </a:pP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用户权限控制</a:t>
              </a:r>
            </a:p>
          </p:txBody>
        </p:sp>
        <p:sp>
          <p:nvSpPr>
            <p:cNvPr id="95" name="原创设计师QQ69613753    _13">
              <a:extLst>
                <a:ext uri="{FF2B5EF4-FFF2-40B4-BE49-F238E27FC236}">
                  <a16:creationId xmlns:a16="http://schemas.microsoft.com/office/drawing/2014/main" id="{DAB9D30B-C9C2-4F14-84AB-C2E250067478}"/>
                </a:ext>
              </a:extLst>
            </p:cNvPr>
            <p:cNvSpPr/>
            <p:nvPr/>
          </p:nvSpPr>
          <p:spPr>
            <a:xfrm>
              <a:off x="6887633"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a16="http://schemas.microsoft.com/office/drawing/2014/main" id="{C783E229-6CB6-45E9-BCB9-CAF430E94284}"/>
                </a:ext>
              </a:extLst>
            </p:cNvPr>
            <p:cNvSpPr/>
            <p:nvPr/>
          </p:nvSpPr>
          <p:spPr>
            <a:xfrm rot="18900000">
              <a:off x="6967778"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id="{32822F3A-E008-4CA9-A865-3C13EB4B1911}"/>
              </a:ext>
            </a:extLst>
          </p:cNvPr>
          <p:cNvGrpSpPr/>
          <p:nvPr/>
        </p:nvGrpSpPr>
        <p:grpSpPr>
          <a:xfrm>
            <a:off x="6423828" y="3901533"/>
            <a:ext cx="4176110" cy="914400"/>
            <a:chOff x="6887633" y="4890514"/>
            <a:chExt cx="4176110" cy="914400"/>
          </a:xfrm>
        </p:grpSpPr>
        <p:sp>
          <p:nvSpPr>
            <p:cNvPr id="37" name="文本框 36">
              <a:extLst>
                <a:ext uri="{FF2B5EF4-FFF2-40B4-BE49-F238E27FC236}">
                  <a16:creationId xmlns:a16="http://schemas.microsoft.com/office/drawing/2014/main" id="{18C09119-5445-42FB-BF37-041EC226D387}"/>
                </a:ext>
              </a:extLst>
            </p:cNvPr>
            <p:cNvSpPr txBox="1"/>
            <p:nvPr/>
          </p:nvSpPr>
          <p:spPr>
            <a:xfrm>
              <a:off x="8099649" y="5147659"/>
              <a:ext cx="2964094" cy="400110"/>
            </a:xfrm>
            <a:prstGeom prst="rect">
              <a:avLst/>
            </a:prstGeom>
            <a:noFill/>
          </p:spPr>
          <p:txBody>
            <a:bodyPr wrap="square" rtlCol="0">
              <a:spAutoFit/>
            </a:bodyPr>
            <a:lstStyle/>
            <a:p>
              <a:pPr lvl="0">
                <a:defRPr/>
              </a:pPr>
              <a:r>
                <a:rPr lang="en-US" altLang="zh-CN" sz="20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Jupyterhub</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的调度机制</a:t>
              </a:r>
            </a:p>
          </p:txBody>
        </p:sp>
        <p:sp>
          <p:nvSpPr>
            <p:cNvPr id="34" name="原创设计师QQ69613753    _13">
              <a:extLst>
                <a:ext uri="{FF2B5EF4-FFF2-40B4-BE49-F238E27FC236}">
                  <a16:creationId xmlns:a16="http://schemas.microsoft.com/office/drawing/2014/main" id="{9BA89854-B040-461A-8E6F-A8C29FE680FF}"/>
                </a:ext>
              </a:extLst>
            </p:cNvPr>
            <p:cNvSpPr/>
            <p:nvPr/>
          </p:nvSpPr>
          <p:spPr>
            <a:xfrm>
              <a:off x="6887633"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5</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35" name="矩形 34">
              <a:extLst>
                <a:ext uri="{FF2B5EF4-FFF2-40B4-BE49-F238E27FC236}">
                  <a16:creationId xmlns:a16="http://schemas.microsoft.com/office/drawing/2014/main" id="{41FEDD9D-1917-4422-B87D-334A9C6BBFCC}"/>
                </a:ext>
              </a:extLst>
            </p:cNvPr>
            <p:cNvSpPr/>
            <p:nvPr/>
          </p:nvSpPr>
          <p:spPr>
            <a:xfrm rot="18900000">
              <a:off x="6967778"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id="{4D7B27C3-9423-4BF9-8C90-C27CAA320C47}"/>
              </a:ext>
            </a:extLst>
          </p:cNvPr>
          <p:cNvGrpSpPr/>
          <p:nvPr/>
        </p:nvGrpSpPr>
        <p:grpSpPr>
          <a:xfrm>
            <a:off x="6423828" y="5422287"/>
            <a:ext cx="4904079" cy="914400"/>
            <a:chOff x="6887633" y="4890514"/>
            <a:chExt cx="4904079" cy="914400"/>
          </a:xfrm>
        </p:grpSpPr>
        <p:sp>
          <p:nvSpPr>
            <p:cNvPr id="43" name="文本框 42">
              <a:extLst>
                <a:ext uri="{FF2B5EF4-FFF2-40B4-BE49-F238E27FC236}">
                  <a16:creationId xmlns:a16="http://schemas.microsoft.com/office/drawing/2014/main" id="{38C3CA95-C9D9-4F1C-81B8-7ED9B4A43FD1}"/>
                </a:ext>
              </a:extLst>
            </p:cNvPr>
            <p:cNvSpPr txBox="1"/>
            <p:nvPr/>
          </p:nvSpPr>
          <p:spPr>
            <a:xfrm>
              <a:off x="8099649" y="5147659"/>
              <a:ext cx="3692063" cy="400110"/>
            </a:xfrm>
            <a:prstGeom prst="rect">
              <a:avLst/>
            </a:prstGeom>
            <a:noFill/>
          </p:spPr>
          <p:txBody>
            <a:bodyPr wrap="square" rtlCol="0">
              <a:spAutoFit/>
            </a:bodyPr>
            <a:lstStyle/>
            <a:p>
              <a:pPr lvl="0">
                <a:defRPr/>
              </a:pPr>
              <a:r>
                <a:rPr lang="en-US" altLang="zh-CN"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Notebook</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和</a:t>
              </a:r>
              <a:r>
                <a:rPr lang="en-US" altLang="zh-CN" sz="20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jupyterlab</a:t>
              </a:r>
              <a:r>
                <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的交互</a:t>
              </a:r>
            </a:p>
          </p:txBody>
        </p:sp>
        <p:sp>
          <p:nvSpPr>
            <p:cNvPr id="40" name="原创设计师QQ69613753    _13">
              <a:extLst>
                <a:ext uri="{FF2B5EF4-FFF2-40B4-BE49-F238E27FC236}">
                  <a16:creationId xmlns:a16="http://schemas.microsoft.com/office/drawing/2014/main" id="{CBC7CF02-5266-4123-9B85-32B84B0D5126}"/>
                </a:ext>
              </a:extLst>
            </p:cNvPr>
            <p:cNvSpPr/>
            <p:nvPr/>
          </p:nvSpPr>
          <p:spPr>
            <a:xfrm>
              <a:off x="6887633" y="4890514"/>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6</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41" name="矩形 40">
              <a:extLst>
                <a:ext uri="{FF2B5EF4-FFF2-40B4-BE49-F238E27FC236}">
                  <a16:creationId xmlns:a16="http://schemas.microsoft.com/office/drawing/2014/main" id="{D4344226-843C-46E8-B060-6C23A2B36689}"/>
                </a:ext>
              </a:extLst>
            </p:cNvPr>
            <p:cNvSpPr/>
            <p:nvPr/>
          </p:nvSpPr>
          <p:spPr>
            <a:xfrm rot="18900000">
              <a:off x="6967778" y="4989104"/>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6"/>
          <p:cNvSpPr txBox="1"/>
          <p:nvPr/>
        </p:nvSpPr>
        <p:spPr bwMode="auto">
          <a:xfrm>
            <a:off x="6699789" y="2425741"/>
            <a:ext cx="4302991" cy="1708160"/>
          </a:xfrm>
          <a:prstGeom prst="rect">
            <a:avLst/>
          </a:prstGeom>
          <a:noFill/>
        </p:spPr>
        <p:txBody>
          <a:bodyPr wrap="square">
            <a:spAutoFit/>
          </a:bodyPr>
          <a:lstStyle/>
          <a:p>
            <a:pPr>
              <a:lnSpc>
                <a:spcPct val="150000"/>
              </a:lnSpc>
            </a:pPr>
            <a:r>
              <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这里输入简单的文字概述这里输入简单文字概述简单的文字概述这里输入简单的文字概述这里输入简单的文字概述这里输入简单文字概述简单的文字概述这里输入简单的文字概述</a:t>
            </a: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a:extLst>
              <a:ext uri="{FF2B5EF4-FFF2-40B4-BE49-F238E27FC236}">
                <a16:creationId xmlns:a16="http://schemas.microsoft.com/office/drawing/2014/main" id="{CD0BF2FE-AD70-486C-9E40-6DA8A5FFB49D}"/>
              </a:ext>
            </a:extLst>
          </p:cNvPr>
          <p:cNvGrpSpPr/>
          <p:nvPr/>
        </p:nvGrpSpPr>
        <p:grpSpPr>
          <a:xfrm>
            <a:off x="1278384" y="246867"/>
            <a:ext cx="9836459" cy="591347"/>
            <a:chOff x="-1594483" y="523646"/>
            <a:chExt cx="9836459" cy="591347"/>
          </a:xfrm>
        </p:grpSpPr>
        <p:sp>
          <p:nvSpPr>
            <p:cNvPr id="24" name="矩形 23">
              <a:extLst>
                <a:ext uri="{FF2B5EF4-FFF2-40B4-BE49-F238E27FC236}">
                  <a16:creationId xmlns:a16="http://schemas.microsoft.com/office/drawing/2014/main" id="{6D3FE4A9-5D53-4415-BB05-92ED58BD2F3E}"/>
                </a:ext>
              </a:extLst>
            </p:cNvPr>
            <p:cNvSpPr/>
            <p:nvPr/>
          </p:nvSpPr>
          <p:spPr>
            <a:xfrm>
              <a:off x="-1177232" y="523646"/>
              <a:ext cx="9419208" cy="523220"/>
            </a:xfrm>
            <a:prstGeom prst="rect">
              <a:avLst/>
            </a:prstGeom>
            <a:noFill/>
          </p:spPr>
          <p:txBody>
            <a:bodyPr wrap="square" rtlCol="0">
              <a:spAutoFit/>
            </a:bodyPr>
            <a:lstStyle/>
            <a:p>
              <a:pPr lvl="0">
                <a:defRPr/>
              </a:pPr>
              <a:r>
                <a:rPr lang="en-US" altLang="zh-CN" sz="28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Jupyterhub</a:t>
              </a:r>
              <a:r>
                <a:rPr lang="zh-CN" altLang="en-US" sz="28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28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Jupyterlab</a:t>
              </a:r>
              <a:r>
                <a:rPr lang="zh-CN" altLang="en-US" sz="28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及</a:t>
              </a:r>
              <a:r>
                <a:rPr lang="en-US" altLang="zh-CN" sz="28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notebook</a:t>
              </a:r>
              <a:r>
                <a:rPr lang="zh-CN" altLang="en-US" sz="28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三者的关系</a:t>
              </a:r>
            </a:p>
          </p:txBody>
        </p:sp>
        <p:cxnSp>
          <p:nvCxnSpPr>
            <p:cNvPr id="25" name="0 _4">
              <a:extLst>
                <a:ext uri="{FF2B5EF4-FFF2-40B4-BE49-F238E27FC236}">
                  <a16:creationId xmlns:a16="http://schemas.microsoft.com/office/drawing/2014/main" id="{27020C56-84A0-4521-A52D-E71D1771142A}"/>
                </a:ext>
              </a:extLst>
            </p:cNvPr>
            <p:cNvCxnSpPr>
              <a:cxnSpLocks/>
            </p:cNvCxnSpPr>
            <p:nvPr/>
          </p:nvCxnSpPr>
          <p:spPr>
            <a:xfrm>
              <a:off x="-1594483" y="1114993"/>
              <a:ext cx="8922059"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ECB0FA3C-08D6-4DDC-ABC0-EFB6E126D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4917"/>
            <a:ext cx="12192000" cy="4624869"/>
          </a:xfrm>
          <a:prstGeom prst="rect">
            <a:avLst/>
          </a:prstGeom>
        </p:spPr>
      </p:pic>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randombar(horizont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44795B7-EEB0-4538-9A68-FF9225FC9C49}"/>
              </a:ext>
            </a:extLst>
          </p:cNvPr>
          <p:cNvPicPr>
            <a:picLocks noChangeAspect="1"/>
          </p:cNvPicPr>
          <p:nvPr/>
        </p:nvPicPr>
        <p:blipFill>
          <a:blip r:embed="rId3"/>
          <a:stretch>
            <a:fillRect/>
          </a:stretch>
        </p:blipFill>
        <p:spPr>
          <a:xfrm>
            <a:off x="376673" y="958977"/>
            <a:ext cx="6388021" cy="5899023"/>
          </a:xfrm>
          <a:prstGeom prst="rect">
            <a:avLst/>
          </a:prstGeom>
        </p:spPr>
      </p:pic>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Jupyter</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的认证机制</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F11529B1-4F2B-40AC-9E63-24C3E6464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1346" y="2516385"/>
            <a:ext cx="8123809" cy="2123810"/>
          </a:xfrm>
          <a:prstGeom prst="rect">
            <a:avLst/>
          </a:prstGeom>
        </p:spPr>
      </p:pic>
      <p:pic>
        <p:nvPicPr>
          <p:cNvPr id="5" name="图片 4">
            <a:extLst>
              <a:ext uri="{FF2B5EF4-FFF2-40B4-BE49-F238E27FC236}">
                <a16:creationId xmlns:a16="http://schemas.microsoft.com/office/drawing/2014/main" id="{B202AEF0-C7CE-45A0-A3D8-E251B9117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0572" y="1253916"/>
            <a:ext cx="8171428" cy="5523809"/>
          </a:xfrm>
          <a:prstGeom prst="rect">
            <a:avLst/>
          </a:prstGeom>
        </p:spPr>
      </p:pic>
    </p:spTree>
    <p:extLst>
      <p:ext uri="{BB962C8B-B14F-4D97-AF65-F5344CB8AC3E}">
        <p14:creationId xmlns:p14="http://schemas.microsoft.com/office/powerpoint/2010/main" val="3218265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D6C482AF-C5D3-4C81-B8AC-4F7FBFBB773F}"/>
              </a:ext>
            </a:extLst>
          </p:cNvPr>
          <p:cNvPicPr>
            <a:picLocks noChangeAspect="1"/>
          </p:cNvPicPr>
          <p:nvPr/>
        </p:nvPicPr>
        <p:blipFill>
          <a:blip r:embed="rId3"/>
          <a:stretch>
            <a:fillRect/>
          </a:stretch>
        </p:blipFill>
        <p:spPr>
          <a:xfrm>
            <a:off x="372539" y="3393480"/>
            <a:ext cx="8306959" cy="695422"/>
          </a:xfrm>
          <a:prstGeom prst="rect">
            <a:avLst/>
          </a:prstGeom>
        </p:spPr>
      </p:pic>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Jupyter</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的认证机制</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1AB4158F-A8F4-4D05-8A59-E2DB92F453F1}"/>
              </a:ext>
            </a:extLst>
          </p:cNvPr>
          <p:cNvSpPr txBox="1"/>
          <p:nvPr/>
        </p:nvSpPr>
        <p:spPr>
          <a:xfrm>
            <a:off x="702887" y="1271957"/>
            <a:ext cx="2272542" cy="954107"/>
          </a:xfrm>
          <a:prstGeom prst="rect">
            <a:avLst/>
          </a:prstGeom>
          <a:noFill/>
        </p:spPr>
        <p:txBody>
          <a:bodyPr wrap="square" rtlCol="0">
            <a:spAutoFit/>
          </a:bodyPr>
          <a:lstStyle/>
          <a:p>
            <a:r>
              <a:rPr lang="en-US" altLang="zh-CN" sz="2800" dirty="0"/>
              <a:t>PAM</a:t>
            </a:r>
            <a:r>
              <a:rPr lang="zh-CN" altLang="en-US" sz="2800" dirty="0"/>
              <a:t>方式</a:t>
            </a:r>
            <a:endParaRPr lang="en-US" altLang="zh-CN" sz="2800" dirty="0"/>
          </a:p>
          <a:p>
            <a:endParaRPr lang="zh-CN" altLang="en-US" sz="2800" dirty="0"/>
          </a:p>
        </p:txBody>
      </p:sp>
      <p:sp>
        <p:nvSpPr>
          <p:cNvPr id="6" name="Rectangle 4">
            <a:extLst>
              <a:ext uri="{FF2B5EF4-FFF2-40B4-BE49-F238E27FC236}">
                <a16:creationId xmlns:a16="http://schemas.microsoft.com/office/drawing/2014/main" id="{E0518AC1-EB27-4280-BC39-2E3C8B84EBA1}"/>
              </a:ext>
            </a:extLst>
          </p:cNvPr>
          <p:cNvSpPr>
            <a:spLocks noChangeArrowheads="1"/>
          </p:cNvSpPr>
          <p:nvPr/>
        </p:nvSpPr>
        <p:spPr bwMode="auto">
          <a:xfrm>
            <a:off x="2956971" y="830672"/>
            <a:ext cx="816550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2000" b="0" i="0" u="none" strike="noStrike" cap="none" normalizeH="0" baseline="0" dirty="0">
                <a:ln>
                  <a:noFill/>
                </a:ln>
                <a:solidFill>
                  <a:srgbClr val="333333"/>
                </a:solidFill>
                <a:effectLst/>
                <a:latin typeface="Arial" panose="020B0604020202020204" pitchFamily="34" charset="0"/>
                <a:ea typeface="Open Sans"/>
              </a:rPr>
              <a:t>与操作系统用户层共享同一认证管理，user和对应的password都与其相同。 默认采用这种方式进行认证。</a:t>
            </a:r>
            <a:r>
              <a:rPr lang="zh-CN" altLang="en-US" sz="2000" dirty="0"/>
              <a:t>使用默认的 </a:t>
            </a:r>
            <a:r>
              <a:rPr lang="en-US" altLang="zh-CN" sz="2000" dirty="0"/>
              <a:t>Authenticator</a:t>
            </a:r>
            <a:r>
              <a:rPr lang="zh-CN" altLang="en-US" sz="2000" dirty="0"/>
              <a:t>，系统上拥有帐户和密码的任何用户都可以登录。</a:t>
            </a:r>
            <a:endParaRPr kumimoji="0" lang="zh-CN" altLang="zh-CN" sz="2000" b="0" i="0" u="none" strike="noStrike" cap="none" normalizeH="0" baseline="0" dirty="0">
              <a:ln>
                <a:noFill/>
              </a:ln>
              <a:solidFill>
                <a:schemeClr val="tx1"/>
              </a:solidFill>
              <a:effectLst/>
            </a:endParaRPr>
          </a:p>
        </p:txBody>
      </p:sp>
      <p:pic>
        <p:nvPicPr>
          <p:cNvPr id="15" name="图片 14">
            <a:extLst>
              <a:ext uri="{FF2B5EF4-FFF2-40B4-BE49-F238E27FC236}">
                <a16:creationId xmlns:a16="http://schemas.microsoft.com/office/drawing/2014/main" id="{AAF5F7A6-1FE7-4890-A334-4F9D97928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999" y="2651960"/>
            <a:ext cx="7871148" cy="2873884"/>
          </a:xfrm>
          <a:prstGeom prst="rect">
            <a:avLst/>
          </a:prstGeom>
        </p:spPr>
      </p:pic>
      <p:pic>
        <p:nvPicPr>
          <p:cNvPr id="17" name="图片 16">
            <a:extLst>
              <a:ext uri="{FF2B5EF4-FFF2-40B4-BE49-F238E27FC236}">
                <a16:creationId xmlns:a16="http://schemas.microsoft.com/office/drawing/2014/main" id="{F3289BC8-CC2A-4AFB-B2C0-DD48780B1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0286" y="2991032"/>
            <a:ext cx="7971428" cy="1666667"/>
          </a:xfrm>
          <a:prstGeom prst="rect">
            <a:avLst/>
          </a:prstGeom>
        </p:spPr>
      </p:pic>
      <p:pic>
        <p:nvPicPr>
          <p:cNvPr id="19" name="图片 18">
            <a:extLst>
              <a:ext uri="{FF2B5EF4-FFF2-40B4-BE49-F238E27FC236}">
                <a16:creationId xmlns:a16="http://schemas.microsoft.com/office/drawing/2014/main" id="{CBA63469-9CD9-4488-A6AB-92949A0A3C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6476" y="2028242"/>
            <a:ext cx="7990476" cy="4609524"/>
          </a:xfrm>
          <a:prstGeom prst="rect">
            <a:avLst/>
          </a:prstGeom>
        </p:spPr>
      </p:pic>
      <p:pic>
        <p:nvPicPr>
          <p:cNvPr id="21" name="图片 20">
            <a:extLst>
              <a:ext uri="{FF2B5EF4-FFF2-40B4-BE49-F238E27FC236}">
                <a16:creationId xmlns:a16="http://schemas.microsoft.com/office/drawing/2014/main" id="{76580EA5-DB0A-42EA-B257-6FFA8B35B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7556" y="1913956"/>
            <a:ext cx="7761905" cy="483809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Jupyter</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的认证机制</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5" name="文本框 4">
            <a:extLst>
              <a:ext uri="{FF2B5EF4-FFF2-40B4-BE49-F238E27FC236}">
                <a16:creationId xmlns:a16="http://schemas.microsoft.com/office/drawing/2014/main" id="{D20AFB7F-3435-4C91-A5CB-6A70FD6411BA}"/>
              </a:ext>
            </a:extLst>
          </p:cNvPr>
          <p:cNvSpPr txBox="1"/>
          <p:nvPr/>
        </p:nvSpPr>
        <p:spPr>
          <a:xfrm>
            <a:off x="659344" y="1179158"/>
            <a:ext cx="1381365" cy="369332"/>
          </a:xfrm>
          <a:prstGeom prst="rect">
            <a:avLst/>
          </a:prstGeom>
          <a:noFill/>
        </p:spPr>
        <p:txBody>
          <a:bodyPr wrap="square" rtlCol="0">
            <a:spAutoFit/>
          </a:bodyPr>
          <a:lstStyle/>
          <a:p>
            <a:r>
              <a:rPr lang="en-US" altLang="zh-CN" dirty="0"/>
              <a:t>OAuth</a:t>
            </a:r>
            <a:r>
              <a:rPr lang="zh-CN" altLang="en-US" dirty="0"/>
              <a:t>方式</a:t>
            </a:r>
          </a:p>
        </p:txBody>
      </p:sp>
      <p:sp>
        <p:nvSpPr>
          <p:cNvPr id="6" name="文本框 5">
            <a:extLst>
              <a:ext uri="{FF2B5EF4-FFF2-40B4-BE49-F238E27FC236}">
                <a16:creationId xmlns:a16="http://schemas.microsoft.com/office/drawing/2014/main" id="{D52E3D4D-C551-4AD0-B86F-D04D72A02690}"/>
              </a:ext>
            </a:extLst>
          </p:cNvPr>
          <p:cNvSpPr txBox="1"/>
          <p:nvPr/>
        </p:nvSpPr>
        <p:spPr>
          <a:xfrm>
            <a:off x="3706587" y="1179158"/>
            <a:ext cx="6096000" cy="923330"/>
          </a:xfrm>
          <a:prstGeom prst="rect">
            <a:avLst/>
          </a:prstGeom>
          <a:noFill/>
        </p:spPr>
        <p:txBody>
          <a:bodyPr wrap="square">
            <a:spAutoFit/>
          </a:bodyPr>
          <a:lstStyle/>
          <a:p>
            <a:r>
              <a:rPr lang="zh-CN" altLang="en-US" dirty="0"/>
              <a:t>需要重写login handler，依赖于令牌（token）。</a:t>
            </a:r>
            <a:endParaRPr lang="en-US" altLang="zh-CN" dirty="0"/>
          </a:p>
          <a:p>
            <a:r>
              <a:rPr lang="zh-CN" altLang="en-US" dirty="0"/>
              <a:t>如果重写了，将会使用</a:t>
            </a:r>
            <a:r>
              <a:rPr lang="en-US" altLang="zh-CN" dirty="0"/>
              <a:t>config</a:t>
            </a:r>
            <a:r>
              <a:rPr lang="zh-CN" altLang="en-US" dirty="0"/>
              <a:t>里面指定的</a:t>
            </a:r>
            <a:r>
              <a:rPr lang="en-US" altLang="zh-CN" dirty="0" err="1"/>
              <a:t>loginhandler</a:t>
            </a:r>
            <a:r>
              <a:rPr lang="zh-CN" altLang="en-US" dirty="0"/>
              <a:t>进行进一步认证。（这里还不太确定）</a:t>
            </a:r>
          </a:p>
        </p:txBody>
      </p:sp>
      <p:pic>
        <p:nvPicPr>
          <p:cNvPr id="7" name="图片 6">
            <a:extLst>
              <a:ext uri="{FF2B5EF4-FFF2-40B4-BE49-F238E27FC236}">
                <a16:creationId xmlns:a16="http://schemas.microsoft.com/office/drawing/2014/main" id="{5EAFF644-93BA-4D2C-ADB4-9EC36D131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66" y="2603657"/>
            <a:ext cx="8152381" cy="2514286"/>
          </a:xfrm>
          <a:prstGeom prst="rect">
            <a:avLst/>
          </a:prstGeom>
        </p:spPr>
      </p:pic>
      <p:pic>
        <p:nvPicPr>
          <p:cNvPr id="9" name="图片 8">
            <a:extLst>
              <a:ext uri="{FF2B5EF4-FFF2-40B4-BE49-F238E27FC236}">
                <a16:creationId xmlns:a16="http://schemas.microsoft.com/office/drawing/2014/main" id="{82D53B36-3219-4C93-B133-358B4048B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200" y="2102488"/>
            <a:ext cx="8066667" cy="4295238"/>
          </a:xfrm>
          <a:prstGeom prst="rect">
            <a:avLst/>
          </a:prstGeom>
        </p:spPr>
      </p:pic>
      <p:pic>
        <p:nvPicPr>
          <p:cNvPr id="11" name="图片 10">
            <a:extLst>
              <a:ext uri="{FF2B5EF4-FFF2-40B4-BE49-F238E27FC236}">
                <a16:creationId xmlns:a16="http://schemas.microsoft.com/office/drawing/2014/main" id="{1EE34A39-9114-4555-B6FD-B96FAFDFF9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674" y="3025818"/>
            <a:ext cx="7933333" cy="1419048"/>
          </a:xfrm>
          <a:prstGeom prst="rect">
            <a:avLst/>
          </a:prstGeom>
        </p:spPr>
      </p:pic>
      <p:pic>
        <p:nvPicPr>
          <p:cNvPr id="13" name="图片 12">
            <a:extLst>
              <a:ext uri="{FF2B5EF4-FFF2-40B4-BE49-F238E27FC236}">
                <a16:creationId xmlns:a16="http://schemas.microsoft.com/office/drawing/2014/main" id="{B96853D2-3EAE-4D0D-8D91-47B8A3C94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8063" y="2102488"/>
            <a:ext cx="4862536" cy="4476806"/>
          </a:xfrm>
          <a:prstGeom prst="rect">
            <a:avLst/>
          </a:prstGeom>
        </p:spPr>
      </p:pic>
      <p:pic>
        <p:nvPicPr>
          <p:cNvPr id="15" name="图片 14">
            <a:extLst>
              <a:ext uri="{FF2B5EF4-FFF2-40B4-BE49-F238E27FC236}">
                <a16:creationId xmlns:a16="http://schemas.microsoft.com/office/drawing/2014/main" id="{79510970-E003-40A8-A6CF-259984EE90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7941" y="2102488"/>
            <a:ext cx="6679700" cy="4447838"/>
          </a:xfrm>
          <a:prstGeom prst="rect">
            <a:avLst/>
          </a:prstGeom>
        </p:spPr>
      </p:pic>
      <p:pic>
        <p:nvPicPr>
          <p:cNvPr id="17" name="图片 16">
            <a:extLst>
              <a:ext uri="{FF2B5EF4-FFF2-40B4-BE49-F238E27FC236}">
                <a16:creationId xmlns:a16="http://schemas.microsoft.com/office/drawing/2014/main" id="{79A250B4-DCC6-4A5F-B6DD-1BD0C8307D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8342" y="3040611"/>
            <a:ext cx="7151289" cy="2091816"/>
          </a:xfrm>
          <a:prstGeom prst="rect">
            <a:avLst/>
          </a:prstGeom>
        </p:spPr>
      </p:pic>
    </p:spTree>
    <p:extLst>
      <p:ext uri="{BB962C8B-B14F-4D97-AF65-F5344CB8AC3E}">
        <p14:creationId xmlns:p14="http://schemas.microsoft.com/office/powerpoint/2010/main" val="3282340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Jupyter</a:t>
              </a: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的认证机制</a:t>
              </a:r>
            </a:p>
          </p:txBody>
        </p:sp>
        <p:cxnSp>
          <p:nvCxnSpPr>
            <p:cNvPr id="44" name="0 _4">
              <a:extLst>
                <a:ext uri="{FF2B5EF4-FFF2-40B4-BE49-F238E27FC236}">
                  <a16:creationId xmlns:a16="http://schemas.microsoft.com/office/drawing/2014/main"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A1239374-208F-4D9C-9D21-3EC6BF090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712" y="3730671"/>
            <a:ext cx="4990476" cy="742857"/>
          </a:xfrm>
          <a:prstGeom prst="rect">
            <a:avLst/>
          </a:prstGeom>
        </p:spPr>
      </p:pic>
      <p:pic>
        <p:nvPicPr>
          <p:cNvPr id="5" name="图片 4">
            <a:extLst>
              <a:ext uri="{FF2B5EF4-FFF2-40B4-BE49-F238E27FC236}">
                <a16:creationId xmlns:a16="http://schemas.microsoft.com/office/drawing/2014/main" id="{45EC2079-014B-440F-8BC2-C409CE937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597" y="3249718"/>
            <a:ext cx="7361905" cy="1704762"/>
          </a:xfrm>
          <a:prstGeom prst="rect">
            <a:avLst/>
          </a:prstGeom>
        </p:spPr>
      </p:pic>
      <p:pic>
        <p:nvPicPr>
          <p:cNvPr id="7" name="图片 6">
            <a:extLst>
              <a:ext uri="{FF2B5EF4-FFF2-40B4-BE49-F238E27FC236}">
                <a16:creationId xmlns:a16="http://schemas.microsoft.com/office/drawing/2014/main" id="{61287F31-E9FE-454F-B1AD-AF8804398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093" y="2940194"/>
            <a:ext cx="7876190" cy="2323809"/>
          </a:xfrm>
          <a:prstGeom prst="rect">
            <a:avLst/>
          </a:prstGeom>
        </p:spPr>
      </p:pic>
      <p:pic>
        <p:nvPicPr>
          <p:cNvPr id="9" name="图片 8">
            <a:extLst>
              <a:ext uri="{FF2B5EF4-FFF2-40B4-BE49-F238E27FC236}">
                <a16:creationId xmlns:a16="http://schemas.microsoft.com/office/drawing/2014/main" id="{C762CC15-381F-4EFC-A7CB-65509FD70D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3202" y="3111622"/>
            <a:ext cx="7914286" cy="1980952"/>
          </a:xfrm>
          <a:prstGeom prst="rect">
            <a:avLst/>
          </a:prstGeom>
        </p:spPr>
      </p:pic>
      <p:sp>
        <p:nvSpPr>
          <p:cNvPr id="10" name="文本框 9">
            <a:extLst>
              <a:ext uri="{FF2B5EF4-FFF2-40B4-BE49-F238E27FC236}">
                <a16:creationId xmlns:a16="http://schemas.microsoft.com/office/drawing/2014/main" id="{BE7A92B3-A87D-432A-A4D8-2C8C9E5BBE9A}"/>
              </a:ext>
            </a:extLst>
          </p:cNvPr>
          <p:cNvSpPr txBox="1"/>
          <p:nvPr/>
        </p:nvSpPr>
        <p:spPr>
          <a:xfrm>
            <a:off x="2571749" y="1371599"/>
            <a:ext cx="7467195" cy="400110"/>
          </a:xfrm>
          <a:prstGeom prst="rect">
            <a:avLst/>
          </a:prstGeom>
          <a:noFill/>
        </p:spPr>
        <p:txBody>
          <a:bodyPr wrap="square" rtlCol="0">
            <a:spAutoFit/>
          </a:bodyPr>
          <a:lstStyle/>
          <a:p>
            <a:r>
              <a:rPr lang="zh-CN" altLang="en-US" sz="2000" dirty="0"/>
              <a:t>在初始化中，还有</a:t>
            </a:r>
            <a:r>
              <a:rPr lang="en-US" altLang="zh-CN" sz="2000" dirty="0" err="1"/>
              <a:t>init_user</a:t>
            </a:r>
            <a:r>
              <a:rPr lang="zh-CN" altLang="en-US" sz="2000" dirty="0"/>
              <a:t>、</a:t>
            </a:r>
            <a:r>
              <a:rPr lang="en-US" altLang="zh-CN" sz="2000" dirty="0" err="1"/>
              <a:t>init_groups</a:t>
            </a:r>
            <a:r>
              <a:rPr lang="zh-CN" altLang="en-US" sz="2000" dirty="0"/>
              <a:t>是与认证相关的</a:t>
            </a:r>
            <a:endParaRPr lang="en-US" altLang="zh-CN" sz="2000" dirty="0"/>
          </a:p>
        </p:txBody>
      </p:sp>
      <p:pic>
        <p:nvPicPr>
          <p:cNvPr id="12" name="图片 11">
            <a:extLst>
              <a:ext uri="{FF2B5EF4-FFF2-40B4-BE49-F238E27FC236}">
                <a16:creationId xmlns:a16="http://schemas.microsoft.com/office/drawing/2014/main" id="{098CB15D-E358-4253-B4F3-6EC1A9767C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8342" y="1771709"/>
            <a:ext cx="7610501" cy="5006426"/>
          </a:xfrm>
          <a:prstGeom prst="rect">
            <a:avLst/>
          </a:prstGeom>
        </p:spPr>
      </p:pic>
    </p:spTree>
    <p:extLst>
      <p:ext uri="{BB962C8B-B14F-4D97-AF65-F5344CB8AC3E}">
        <p14:creationId xmlns:p14="http://schemas.microsoft.com/office/powerpoint/2010/main" val="2361121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文件管理机制</a:t>
              </a:r>
            </a:p>
          </p:txBody>
        </p:sp>
        <p:cxnSp>
          <p:nvCxnSpPr>
            <p:cNvPr id="29" name="0 _4">
              <a:extLst>
                <a:ext uri="{FF2B5EF4-FFF2-40B4-BE49-F238E27FC236}">
                  <a16:creationId xmlns:a16="http://schemas.microsoft.com/office/drawing/2014/main"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pic>
        <p:nvPicPr>
          <p:cNvPr id="31" name="图片 30">
            <a:extLst>
              <a:ext uri="{FF2B5EF4-FFF2-40B4-BE49-F238E27FC236}">
                <a16:creationId xmlns:a16="http://schemas.microsoft.com/office/drawing/2014/main" id="{DA4742AC-B46C-4FF1-B26E-EBEB582AC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14" y="1184997"/>
            <a:ext cx="6394926" cy="3256611"/>
          </a:xfrm>
          <a:prstGeom prst="rect">
            <a:avLst/>
          </a:prstGeom>
        </p:spPr>
      </p:pic>
      <p:sp>
        <p:nvSpPr>
          <p:cNvPr id="32" name="文本框 31">
            <a:extLst>
              <a:ext uri="{FF2B5EF4-FFF2-40B4-BE49-F238E27FC236}">
                <a16:creationId xmlns:a16="http://schemas.microsoft.com/office/drawing/2014/main" id="{32B3C933-4F31-433E-8EF8-9151AD293567}"/>
              </a:ext>
            </a:extLst>
          </p:cNvPr>
          <p:cNvSpPr txBox="1"/>
          <p:nvPr/>
        </p:nvSpPr>
        <p:spPr>
          <a:xfrm>
            <a:off x="7212675" y="3429000"/>
            <a:ext cx="4807690" cy="2264851"/>
          </a:xfrm>
          <a:prstGeom prst="rect">
            <a:avLst/>
          </a:prstGeom>
          <a:noFill/>
        </p:spPr>
        <p:txBody>
          <a:bodyPr wrap="square" rtlCol="0">
            <a:spAutoFit/>
          </a:bodyPr>
          <a:lstStyle/>
          <a:p>
            <a:pPr lvl="0">
              <a:lnSpc>
                <a:spcPct val="150000"/>
              </a:lnSpc>
              <a:defRPr/>
            </a:pPr>
            <a:r>
              <a:rPr lang="en-US" altLang="zh-CN" sz="16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ContentManager</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会在</a:t>
            </a:r>
            <a:r>
              <a:rPr lang="en-US" altLang="zh-CN" sz="16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init_webapp</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中作为</a:t>
            </a:r>
            <a:r>
              <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setting</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添加进去</a:t>
            </a:r>
            <a:endPar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a:p>
            <a:pPr lvl="0">
              <a:lnSpc>
                <a:spcPct val="150000"/>
              </a:lnSpc>
              <a:defRPr/>
            </a:pP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在新建文件的时候会调用</a:t>
            </a:r>
            <a:r>
              <a:rPr lang="en-US" altLang="zh-CN" sz="16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new_untitled</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方法，创建一个</a:t>
            </a:r>
            <a:r>
              <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model</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，作为</a:t>
            </a:r>
            <a:r>
              <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new</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方法的参数</a:t>
            </a:r>
            <a:endPar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a:p>
            <a:pPr lvl="0">
              <a:lnSpc>
                <a:spcPct val="150000"/>
              </a:lnSpc>
              <a:defRPr/>
            </a:pP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新建</a:t>
            </a:r>
            <a:r>
              <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6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ipynb</a:t>
            </a:r>
            <a:r>
              <a:rPr lang="zh-CN" altLang="en-US"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文件时会创建对应的</a:t>
            </a:r>
            <a:r>
              <a:rPr lang="en-US" altLang="zh-CN" sz="1600" dirty="0" err="1">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NotebookNode</a:t>
            </a:r>
            <a:endPar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a:p>
            <a:pPr lvl="0">
              <a:lnSpc>
                <a:spcPct val="150000"/>
              </a:lnSpc>
              <a:defRPr/>
            </a:pPr>
            <a:endParaRPr lang="en-US" altLang="zh-CN" sz="16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用户权限控制</a:t>
              </a:r>
            </a:p>
          </p:txBody>
        </p:sp>
        <p:cxnSp>
          <p:nvCxnSpPr>
            <p:cNvPr id="16" name="0 _4">
              <a:extLst>
                <a:ext uri="{FF2B5EF4-FFF2-40B4-BE49-F238E27FC236}">
                  <a16:creationId xmlns:a16="http://schemas.microsoft.com/office/drawing/2014/main"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D21AC92C-33C3-4B28-AECA-CA5BBCFD9E01}"/>
              </a:ext>
            </a:extLst>
          </p:cNvPr>
          <p:cNvSpPr txBox="1"/>
          <p:nvPr/>
        </p:nvSpPr>
        <p:spPr>
          <a:xfrm>
            <a:off x="3147042" y="1206390"/>
            <a:ext cx="6099242" cy="369332"/>
          </a:xfrm>
          <a:prstGeom prst="rect">
            <a:avLst/>
          </a:prstGeom>
          <a:noFill/>
        </p:spPr>
        <p:txBody>
          <a:bodyPr wrap="square">
            <a:spAutoFit/>
          </a:bodyPr>
          <a:lstStyle/>
          <a:p>
            <a:r>
              <a:rPr lang="zh-CN" altLang="en-US" dirty="0"/>
              <a:t>admin用户与其他用户具有不同的权限，具体如下：</a:t>
            </a:r>
          </a:p>
        </p:txBody>
      </p:sp>
      <p:pic>
        <p:nvPicPr>
          <p:cNvPr id="4" name="图片 3">
            <a:extLst>
              <a:ext uri="{FF2B5EF4-FFF2-40B4-BE49-F238E27FC236}">
                <a16:creationId xmlns:a16="http://schemas.microsoft.com/office/drawing/2014/main" id="{A34B6183-FC58-460E-9845-CA9392A63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44" y="2010262"/>
            <a:ext cx="8038095" cy="4009524"/>
          </a:xfrm>
          <a:prstGeom prst="rect">
            <a:avLst/>
          </a:prstGeom>
        </p:spPr>
      </p:pic>
      <p:pic>
        <p:nvPicPr>
          <p:cNvPr id="7" name="图片 6">
            <a:extLst>
              <a:ext uri="{FF2B5EF4-FFF2-40B4-BE49-F238E27FC236}">
                <a16:creationId xmlns:a16="http://schemas.microsoft.com/office/drawing/2014/main" id="{0BCED4DC-628B-47A3-AD52-DC1EDA8A3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707" y="1638833"/>
            <a:ext cx="7933333" cy="475238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427</Words>
  <Application>Microsoft Office PowerPoint</Application>
  <PresentationFormat>宽屏</PresentationFormat>
  <Paragraphs>60</Paragraphs>
  <Slides>13</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He Yiping</cp:lastModifiedBy>
  <cp:revision>31</cp:revision>
  <dcterms:created xsi:type="dcterms:W3CDTF">2019-01-17T09:32:26Z</dcterms:created>
  <dcterms:modified xsi:type="dcterms:W3CDTF">2021-02-09T20:15:20Z</dcterms:modified>
</cp:coreProperties>
</file>