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4" r:id="rId7"/>
    <p:sldId id="286" r:id="rId8"/>
    <p:sldId id="262" r:id="rId9"/>
    <p:sldId id="290" r:id="rId10"/>
    <p:sldId id="263" r:id="rId11"/>
    <p:sldId id="291" r:id="rId12"/>
    <p:sldId id="264" r:id="rId13"/>
    <p:sldId id="292" r:id="rId14"/>
    <p:sldId id="29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122" d="100"/>
          <a:sy n="122" d="100"/>
        </p:scale>
        <p:origin x="427" y="9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12/12/2023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Upvote to comment ratio seems to be statistically significant</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Data visualization is useful without concrete conclusions for decision-making purposes</a:t>
            </a:r>
          </a:p>
          <a:p>
            <a:pPr algn="l">
              <a:buFont typeface="Arial" panose="020B0604020202020204" pitchFamily="34" charset="0"/>
              <a:buChar char="•"/>
            </a:pPr>
            <a:r>
              <a:rPr lang="en-US" dirty="0">
                <a:solidFill>
                  <a:srgbClr val="D1D2D3"/>
                </a:solidFill>
                <a:latin typeface="Slack-Lato"/>
              </a:rPr>
              <a:t>Pie chart for correlations?</a:t>
            </a:r>
            <a:endParaRPr lang="en-US" b="0" i="0" dirty="0">
              <a:solidFill>
                <a:srgbClr val="D1D2D3"/>
              </a:solidFill>
              <a:effectLst/>
              <a:latin typeface="Slack-Lato"/>
            </a:endParaRPr>
          </a:p>
        </p:txBody>
      </p:sp>
    </p:spTree>
    <p:extLst>
      <p:ext uri="{BB962C8B-B14F-4D97-AF65-F5344CB8AC3E}">
        <p14:creationId xmlns:p14="http://schemas.microsoft.com/office/powerpoint/2010/main" val="245068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6"/>
            <a:ext cx="3200400" cy="1188720"/>
          </a:xfrm>
        </p:spPr>
        <p:txBody>
          <a:bodyPr vert="horz" lIns="91440" tIns="45720" rIns="91440" bIns="45720" rtlCol="0" anchor="t">
            <a:noAutofit/>
          </a:bodyPr>
          <a:lstStyle/>
          <a:p>
            <a:pPr algn="l">
              <a:lnSpc>
                <a:spcPct val="100000"/>
              </a:lnSpc>
              <a:buFont typeface="Arial" panose="020B0604020202020204" pitchFamily="34" charset="0"/>
              <a:buChar char="•"/>
            </a:pPr>
            <a:r>
              <a:rPr lang="en-US" sz="1000" b="0" i="0" dirty="0">
                <a:effectLst/>
                <a:latin typeface="Slack-Lato"/>
              </a:rPr>
              <a:t>Sentiment Analysis: Incorporate sentiment analysis on Reddit comments to understand the overall sentiment of the community towards specific stocks.</a:t>
            </a:r>
          </a:p>
          <a:p>
            <a:pPr algn="l">
              <a:lnSpc>
                <a:spcPct val="100000"/>
              </a:lnSpc>
            </a:pPr>
            <a:endParaRPr lang="en-US" sz="1000" b="0" i="0" dirty="0">
              <a:effectLst/>
              <a:latin typeface="Slack-Lato"/>
            </a:endParaRPr>
          </a:p>
          <a:p>
            <a:pPr algn="l">
              <a:lnSpc>
                <a:spcPct val="100000"/>
              </a:lnSpc>
              <a:buFont typeface="Arial" panose="020B0604020202020204" pitchFamily="34" charset="0"/>
              <a:buChar char="•"/>
            </a:pPr>
            <a:r>
              <a:rPr lang="en-US" sz="1000" b="0" i="0" dirty="0">
                <a:effectLst/>
                <a:latin typeface="Slack-Lato"/>
              </a:rPr>
              <a:t>Volume Analysis: Explore the correlation between stock trading volume and Reddit engagement to identify potential trends or anomalies.</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10" name="Text Placeholder 9">
            <a:extLst>
              <a:ext uri="{FF2B5EF4-FFF2-40B4-BE49-F238E27FC236}">
                <a16:creationId xmlns:a16="http://schemas.microsoft.com/office/drawing/2014/main" id="{8B484FD8-5052-1BB2-AF4D-4133FD1FF2C0}"/>
              </a:ext>
            </a:extLst>
          </p:cNvPr>
          <p:cNvSpPr>
            <a:spLocks noGrp="1"/>
          </p:cNvSpPr>
          <p:nvPr>
            <p:ph type="body" sz="quarter" idx="14"/>
          </p:nvPr>
        </p:nvSpPr>
        <p:spPr/>
        <p:txBody>
          <a:bodyPr/>
          <a:lstStyle/>
          <a:p>
            <a:endParaRPr lang="en-US" dirty="0"/>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400" y="4487324"/>
            <a:ext cx="3200400" cy="1143000"/>
          </a:xfrm>
        </p:spPr>
        <p:txBody>
          <a:bodyPr/>
          <a:lstStyle/>
          <a:p>
            <a:endParaRPr lang="en-US" dirty="0"/>
          </a:p>
        </p:txBody>
      </p:sp>
      <p:sp>
        <p:nvSpPr>
          <p:cNvPr id="16" name="Text Placeholder 15">
            <a:extLst>
              <a:ext uri="{FF2B5EF4-FFF2-40B4-BE49-F238E27FC236}">
                <a16:creationId xmlns:a16="http://schemas.microsoft.com/office/drawing/2014/main" id="{CAB0B47F-39F3-01E1-313A-622773A99FB3}"/>
              </a:ext>
            </a:extLst>
          </p:cNvPr>
          <p:cNvSpPr>
            <a:spLocks noGrp="1"/>
          </p:cNvSpPr>
          <p:nvPr>
            <p:ph type="body" sz="quarter" idx="20"/>
          </p:nvPr>
        </p:nvSpPr>
        <p:spPr/>
        <p:txBody>
          <a:bodyPr/>
          <a:lstStyle/>
          <a:p>
            <a:endParaRPr lang="en-US"/>
          </a:p>
        </p:txBody>
      </p:sp>
      <p:sp>
        <p:nvSpPr>
          <p:cNvPr id="18" name="Text Placeholder 17">
            <a:extLst>
              <a:ext uri="{FF2B5EF4-FFF2-40B4-BE49-F238E27FC236}">
                <a16:creationId xmlns:a16="http://schemas.microsoft.com/office/drawing/2014/main" id="{D8A72FD2-C4B1-F2CA-A06F-E777FE912D1E}"/>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16310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a:t>
            </a:r>
            <a:r>
              <a:rPr lang="en-US" b="0" i="0" dirty="0" err="1">
                <a:effectLst/>
                <a:latin typeface="Slack-Lato"/>
              </a:rPr>
              <a:t>WallStreetBets</a:t>
            </a:r>
            <a:r>
              <a:rPr lang="en-US" b="0" i="0" dirty="0">
                <a:effectLst/>
                <a:latin typeface="Slack-Lato"/>
              </a:rPr>
              <a:t> subreddit on Reddit and financial data from Yahoo Finance, focusing on Tesla, Inc. The goal is to explore potential correlations between Reddit post engagement (upvotes and comments) and stock market performance.</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REDDIT</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YAHOO</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7" name="Text Placeholder 6">
            <a:extLst>
              <a:ext uri="{FF2B5EF4-FFF2-40B4-BE49-F238E27FC236}">
                <a16:creationId xmlns:a16="http://schemas.microsoft.com/office/drawing/2014/main" id="{0E8D52FB-221D-CBD5-2E5F-E513E94B0318}"/>
              </a:ext>
            </a:extLst>
          </p:cNvPr>
          <p:cNvSpPr>
            <a:spLocks noGrp="1"/>
          </p:cNvSpPr>
          <p:nvPr>
            <p:ph type="body" sz="quarter" idx="17"/>
          </p:nvPr>
        </p:nvSpPr>
        <p:spPr/>
        <p:txBody>
          <a:bodyPr/>
          <a:lstStyle/>
          <a:p>
            <a:r>
              <a:rPr lang="en-US" dirty="0"/>
              <a:t>dependencies</a:t>
            </a:r>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p:txBody>
          <a:bodyPr/>
          <a:lstStyle/>
          <a:p>
            <a:r>
              <a:rPr lang="en-US" dirty="0" err="1"/>
              <a:t>Praw</a:t>
            </a:r>
            <a:endParaRPr lang="en-US" dirty="0"/>
          </a:p>
        </p:txBody>
      </p:sp>
      <p:sp>
        <p:nvSpPr>
          <p:cNvPr id="14" name="Text Placeholder 13">
            <a:extLst>
              <a:ext uri="{FF2B5EF4-FFF2-40B4-BE49-F238E27FC236}">
                <a16:creationId xmlns:a16="http://schemas.microsoft.com/office/drawing/2014/main" id="{B7220395-DD13-2317-B438-52E358982100}"/>
              </a:ext>
            </a:extLst>
          </p:cNvPr>
          <p:cNvSpPr>
            <a:spLocks noGrp="1"/>
          </p:cNvSpPr>
          <p:nvPr>
            <p:ph type="body" sz="quarter" idx="19"/>
          </p:nvPr>
        </p:nvSpPr>
        <p:spPr/>
        <p:txBody>
          <a:bodyPr/>
          <a:lstStyle/>
          <a:p>
            <a:endParaRPr lang="en-US"/>
          </a:p>
        </p:txBody>
      </p:sp>
      <p:sp>
        <p:nvSpPr>
          <p:cNvPr id="16" name="Text Placeholder 15">
            <a:extLst>
              <a:ext uri="{FF2B5EF4-FFF2-40B4-BE49-F238E27FC236}">
                <a16:creationId xmlns:a16="http://schemas.microsoft.com/office/drawing/2014/main" id="{6F56917B-A070-5DF5-139F-B1475BFABFDF}"/>
              </a:ext>
            </a:extLst>
          </p:cNvPr>
          <p:cNvSpPr>
            <a:spLocks noGrp="1"/>
          </p:cNvSpPr>
          <p:nvPr>
            <p:ph type="body" sz="quarter" idx="18"/>
          </p:nvPr>
        </p:nvSpPr>
        <p:spPr/>
        <p:txBody>
          <a:bodyPr/>
          <a:lstStyle/>
          <a:p>
            <a:endParaRPr lang="en-US"/>
          </a:p>
        </p:txBody>
      </p:sp>
      <p:sp>
        <p:nvSpPr>
          <p:cNvPr id="19" name="Text Placeholder 18">
            <a:extLst>
              <a:ext uri="{FF2B5EF4-FFF2-40B4-BE49-F238E27FC236}">
                <a16:creationId xmlns:a16="http://schemas.microsoft.com/office/drawing/2014/main" id="{44159F27-B8F6-D01A-3E9D-A26EAC94D1AF}"/>
              </a:ext>
            </a:extLst>
          </p:cNvPr>
          <p:cNvSpPr>
            <a:spLocks noGrp="1"/>
          </p:cNvSpPr>
          <p:nvPr>
            <p:ph type="body" sz="quarter" idx="22"/>
          </p:nvPr>
        </p:nvSpPr>
        <p:spPr/>
        <p:txBody>
          <a:bodyPr/>
          <a:lstStyle/>
          <a:p>
            <a:endParaRPr lang="en-US" dirty="0"/>
          </a:p>
        </p:txBody>
      </p:sp>
      <p:sp>
        <p:nvSpPr>
          <p:cNvPr id="21" name="Text Placeholder 20">
            <a:extLst>
              <a:ext uri="{FF2B5EF4-FFF2-40B4-BE49-F238E27FC236}">
                <a16:creationId xmlns:a16="http://schemas.microsoft.com/office/drawing/2014/main" id="{0B7CC735-68BD-88BC-9EE8-999DBE24431C}"/>
              </a:ext>
            </a:extLst>
          </p:cNvPr>
          <p:cNvSpPr>
            <a:spLocks noGrp="1"/>
          </p:cNvSpPr>
          <p:nvPr>
            <p:ph type="body" sz="quarter" idx="20"/>
          </p:nvPr>
        </p:nvSpPr>
        <p:spPr/>
        <p:txBody>
          <a:bodyPr/>
          <a:lstStyle/>
          <a:p>
            <a:endParaRPr lang="en-US" dirty="0"/>
          </a:p>
        </p:txBody>
      </p:sp>
      <p:sp>
        <p:nvSpPr>
          <p:cNvPr id="23" name="Text Placeholder 22">
            <a:extLst>
              <a:ext uri="{FF2B5EF4-FFF2-40B4-BE49-F238E27FC236}">
                <a16:creationId xmlns:a16="http://schemas.microsoft.com/office/drawing/2014/main" id="{B51453FC-1483-109D-E3E6-9F3847C8641D}"/>
              </a:ext>
            </a:extLst>
          </p:cNvPr>
          <p:cNvSpPr>
            <a:spLocks noGrp="1"/>
          </p:cNvSpPr>
          <p:nvPr>
            <p:ph type="body" sz="quarter" idx="13"/>
          </p:nvPr>
        </p:nvSpPr>
        <p:spPr/>
        <p:txBody>
          <a:bodyPr/>
          <a:lstStyle/>
          <a:p>
            <a:r>
              <a:rPr lang="en-US" dirty="0"/>
              <a:t>https://www.reddit.com/prefs/apps</a:t>
            </a:r>
          </a:p>
        </p:txBody>
      </p:sp>
      <p:sp>
        <p:nvSpPr>
          <p:cNvPr id="25" name="Text Placeholder 24">
            <a:extLst>
              <a:ext uri="{FF2B5EF4-FFF2-40B4-BE49-F238E27FC236}">
                <a16:creationId xmlns:a16="http://schemas.microsoft.com/office/drawing/2014/main" id="{08976979-100C-524D-9B29-757AC092E570}"/>
              </a:ext>
            </a:extLst>
          </p:cNvPr>
          <p:cNvSpPr>
            <a:spLocks noGrp="1"/>
          </p:cNvSpPr>
          <p:nvPr>
            <p:ph type="body" sz="quarter" idx="23"/>
          </p:nvPr>
        </p:nvSpPr>
        <p:spPr/>
        <p:txBody>
          <a:bodyPr/>
          <a:lstStyle/>
          <a:p>
            <a:r>
              <a:rPr lang="en-US" dirty="0"/>
              <a:t>parameters</a:t>
            </a:r>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p:txBody>
          <a:bodyPr/>
          <a:lstStyle/>
          <a:p>
            <a:r>
              <a:rPr lang="en-US" dirty="0"/>
              <a:t>API wrapper</a:t>
            </a:r>
          </a:p>
        </p:txBody>
      </p:sp>
      <p:sp>
        <p:nvSpPr>
          <p:cNvPr id="20" name="Text Placeholder 19">
            <a:extLst>
              <a:ext uri="{FF2B5EF4-FFF2-40B4-BE49-F238E27FC236}">
                <a16:creationId xmlns:a16="http://schemas.microsoft.com/office/drawing/2014/main" id="{2514DA59-4A75-1BA7-5652-6D9488A0A3CB}"/>
              </a:ext>
            </a:extLst>
          </p:cNvPr>
          <p:cNvSpPr>
            <a:spLocks noGrp="1"/>
          </p:cNvSpPr>
          <p:nvPr>
            <p:ph type="body" sz="quarter" idx="18"/>
          </p:nvPr>
        </p:nvSpPr>
        <p:spPr/>
        <p:txBody>
          <a:bodyPr/>
          <a:lstStyle/>
          <a:p>
            <a:endParaRPr lang="en-US" dirty="0"/>
          </a:p>
        </p:txBody>
      </p:sp>
      <p:sp>
        <p:nvSpPr>
          <p:cNvPr id="22" name="Text Placeholder 21">
            <a:extLst>
              <a:ext uri="{FF2B5EF4-FFF2-40B4-BE49-F238E27FC236}">
                <a16:creationId xmlns:a16="http://schemas.microsoft.com/office/drawing/2014/main" id="{800D3764-C747-B463-B94C-1EC099E0270E}"/>
              </a:ext>
            </a:extLst>
          </p:cNvPr>
          <p:cNvSpPr>
            <a:spLocks noGrp="1"/>
          </p:cNvSpPr>
          <p:nvPr>
            <p:ph type="body" sz="quarter" idx="20"/>
          </p:nvPr>
        </p:nvSpPr>
        <p:spPr/>
        <p:txBody>
          <a:bodyPr/>
          <a:lstStyle/>
          <a:p>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p:txBody>
          <a:bodyPr/>
          <a:lstStyle/>
          <a:p>
            <a:endParaRPr lang="en-US" dirty="0"/>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p:txBody>
          <a:bodyPr/>
          <a:lstStyle/>
          <a:p>
            <a:endParaRPr lang="en-US" dirty="0"/>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p:txBody>
          <a:bodyPr/>
          <a:lstStyle/>
          <a:p>
            <a:endParaRPr lang="en-US" dirty="0"/>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p:txBody>
          <a:bodyPr/>
          <a:lstStyle/>
          <a:p>
            <a:endParaRPr lang="en-US"/>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spTree>
    <p:extLst>
      <p:ext uri="{BB962C8B-B14F-4D97-AF65-F5344CB8AC3E}">
        <p14:creationId xmlns:p14="http://schemas.microsoft.com/office/powerpoint/2010/main" val="418049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reddit</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US" b="0" i="0" dirty="0">
                <a:effectLst/>
                <a:latin typeface="Slack-Lato"/>
              </a:rPr>
              <a:t>Conducted a linear regression analysis on Daily Change vs. comments to explore their relationship.</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a:xfrm>
            <a:off x="4792165" y="3685032"/>
            <a:ext cx="3200400" cy="365760"/>
          </a:xfrm>
        </p:spPr>
        <p:txBody>
          <a:bodyPr/>
          <a:lstStyle/>
          <a:p>
            <a:endParaRPr lang="en-US" dirty="0"/>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4792165" y="4201730"/>
            <a:ext cx="3200400" cy="1143000"/>
          </a:xfrm>
        </p:spPr>
        <p:txBody>
          <a:bodyPr/>
          <a:lstStyle/>
          <a:p>
            <a:endParaRPr lang="en-US" dirty="0"/>
          </a:p>
        </p:txBody>
      </p:sp>
      <p:pic>
        <p:nvPicPr>
          <p:cNvPr id="21" name="Picture 20">
            <a:extLst>
              <a:ext uri="{FF2B5EF4-FFF2-40B4-BE49-F238E27FC236}">
                <a16:creationId xmlns:a16="http://schemas.microsoft.com/office/drawing/2014/main" id="{9B374B39-7955-85D0-3F40-B92E606AC086}"/>
              </a:ext>
            </a:extLst>
          </p:cNvPr>
          <p:cNvPicPr>
            <a:picLocks noChangeAspect="1"/>
          </p:cNvPicPr>
          <p:nvPr/>
        </p:nvPicPr>
        <p:blipFill>
          <a:blip r:embed="rId2"/>
          <a:stretch>
            <a:fillRect/>
          </a:stretch>
        </p:blipFill>
        <p:spPr>
          <a:xfrm>
            <a:off x="914400" y="3410712"/>
            <a:ext cx="3787825" cy="2268589"/>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yahoo</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fontScale="85000" lnSpcReduction="10000"/>
          </a:bodyPr>
          <a:lstStyle/>
          <a:p>
            <a:r>
              <a:rPr lang="en-US" b="0" i="0" dirty="0">
                <a:effectLst/>
                <a:latin typeface="Slack-Lato"/>
              </a:rPr>
              <a:t>Extracted key financial indicators for Tesla, Inc., such as market price, 52-week range, and average analyst rating. Obtained historical stock price data for the past 100 days.</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10" name="Text Placeholder 9">
            <a:extLst>
              <a:ext uri="{FF2B5EF4-FFF2-40B4-BE49-F238E27FC236}">
                <a16:creationId xmlns:a16="http://schemas.microsoft.com/office/drawing/2014/main" id="{8B484FD8-5052-1BB2-AF4D-4133FD1FF2C0}"/>
              </a:ext>
            </a:extLst>
          </p:cNvPr>
          <p:cNvSpPr>
            <a:spLocks noGrp="1"/>
          </p:cNvSpPr>
          <p:nvPr>
            <p:ph type="body" sz="quarter" idx="14"/>
          </p:nvPr>
        </p:nvSpPr>
        <p:spPr/>
        <p:txBody>
          <a:bodyPr/>
          <a:lstStyle/>
          <a:p>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endParaRPr lang="en-US"/>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p:txBody>
          <a:bodyPr/>
          <a:lstStyle/>
          <a:p>
            <a:endParaRPr lang="en-US" dirty="0"/>
          </a:p>
        </p:txBody>
      </p:sp>
      <p:sp>
        <p:nvSpPr>
          <p:cNvPr id="16" name="Text Placeholder 15">
            <a:extLst>
              <a:ext uri="{FF2B5EF4-FFF2-40B4-BE49-F238E27FC236}">
                <a16:creationId xmlns:a16="http://schemas.microsoft.com/office/drawing/2014/main" id="{CAB0B47F-39F3-01E1-313A-622773A99FB3}"/>
              </a:ext>
            </a:extLst>
          </p:cNvPr>
          <p:cNvSpPr>
            <a:spLocks noGrp="1"/>
          </p:cNvSpPr>
          <p:nvPr>
            <p:ph type="body" sz="quarter" idx="20"/>
          </p:nvPr>
        </p:nvSpPr>
        <p:spPr/>
        <p:txBody>
          <a:bodyPr/>
          <a:lstStyle/>
          <a:p>
            <a:endParaRPr lang="en-US"/>
          </a:p>
        </p:txBody>
      </p:sp>
      <p:sp>
        <p:nvSpPr>
          <p:cNvPr id="18" name="Text Placeholder 17">
            <a:extLst>
              <a:ext uri="{FF2B5EF4-FFF2-40B4-BE49-F238E27FC236}">
                <a16:creationId xmlns:a16="http://schemas.microsoft.com/office/drawing/2014/main" id="{D8A72FD2-C4B1-F2CA-A06F-E777FE912D1E}"/>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2545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100 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56</TotalTime>
  <Words>470</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exploration and cleaning (reddit)</vt:lpstr>
      <vt:lpstr>PowerPoint Presentation</vt:lpstr>
      <vt:lpstr>Data analysis</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David Burgman</cp:lastModifiedBy>
  <cp:revision>1</cp:revision>
  <dcterms:created xsi:type="dcterms:W3CDTF">2023-12-13T01:13:55Z</dcterms:created>
  <dcterms:modified xsi:type="dcterms:W3CDTF">2023-12-13T02:10:54Z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