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7" r:id="rId2"/>
    <p:sldId id="372" r:id="rId3"/>
    <p:sldId id="370" r:id="rId4"/>
    <p:sldId id="371" r:id="rId5"/>
    <p:sldId id="376" r:id="rId6"/>
    <p:sldId id="377" r:id="rId7"/>
    <p:sldId id="369" r:id="rId8"/>
    <p:sldId id="375" r:id="rId9"/>
    <p:sldId id="384" r:id="rId10"/>
    <p:sldId id="379" r:id="rId11"/>
    <p:sldId id="385" r:id="rId12"/>
    <p:sldId id="387" r:id="rId13"/>
    <p:sldId id="386" r:id="rId14"/>
    <p:sldId id="373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6BFC381-9DBC-9B47-9D16-E651729A1C82}">
          <p14:sldIdLst/>
        </p14:section>
        <p14:section name="Titles and Dividers" id="{1E7DD9E6-8846-8448-AF36-6CA7C36D3FBC}">
          <p14:sldIdLst>
            <p14:sldId id="367"/>
          </p14:sldIdLst>
        </p14:section>
        <p14:section name="Content" id="{380C3243-BEFC-A549-B533-A4F0BFEA40A1}">
          <p14:sldIdLst>
            <p14:sldId id="372"/>
            <p14:sldId id="370"/>
            <p14:sldId id="371"/>
            <p14:sldId id="376"/>
            <p14:sldId id="377"/>
            <p14:sldId id="369"/>
            <p14:sldId id="375"/>
            <p14:sldId id="384"/>
            <p14:sldId id="379"/>
            <p14:sldId id="385"/>
            <p14:sldId id="387"/>
            <p14:sldId id="386"/>
            <p14:sldId id="373"/>
          </p14:sldIdLst>
        </p14:section>
        <p14:section name="Example slides" id="{6F4BDC45-F9AA-BE40-B27C-BCB372411A4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309">
          <p15:clr>
            <a:srgbClr val="A4A3A4"/>
          </p15:clr>
        </p15:guide>
        <p15:guide id="7" pos="7371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B"/>
    <a:srgbClr val="007A3E"/>
    <a:srgbClr val="F2F2F2"/>
    <a:srgbClr val="191919"/>
    <a:srgbClr val="CF2A2A"/>
    <a:srgbClr val="EFEFEF"/>
    <a:srgbClr val="4CA90C"/>
    <a:srgbClr val="FFB81C"/>
    <a:srgbClr val="0C257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61" autoAdjust="0"/>
    <p:restoredTop sz="50000" autoAdjust="0"/>
  </p:normalViewPr>
  <p:slideViewPr>
    <p:cSldViewPr snapToGrid="0">
      <p:cViewPr varScale="1">
        <p:scale>
          <a:sx n="108" d="100"/>
          <a:sy n="108" d="100"/>
        </p:scale>
        <p:origin x="240" y="760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309"/>
        <p:guide pos="7371"/>
        <p:guide pos="3839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5829C-7C6A-DF41-92FC-FE30E34D6DBD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A9F4-9AF1-BE4F-A500-2756F848843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9196-B747-C840-B910-EBFFFCF7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44"/>
            <a:ext cx="6628674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2018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799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27100"/>
            <a:ext cx="1120906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798" y="2459736"/>
            <a:ext cx="11213719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4067"/>
            <a:ext cx="1120906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798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255059" y="651734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6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774700"/>
            <a:ext cx="12188825" cy="6083300"/>
          </a:xfrm>
          <a:solidFill>
            <a:schemeClr val="bg2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The Globe Alone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8300"/>
            <a:ext cx="1120906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8897" y="1139825"/>
            <a:ext cx="11211106" cy="4811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435608" y="2743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47700" y="323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0" y="2190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42925" y="2667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222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629"/>
            <a:ext cx="1120906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39751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7426" y="1206500"/>
            <a:ext cx="5474693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5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661" y="1139546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9935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09" y="1143000"/>
            <a:ext cx="395319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2018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064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63" y="939800"/>
            <a:ext cx="1120906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063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064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9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09" y="1139825"/>
            <a:ext cx="395319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0940" y="1206501"/>
            <a:ext cx="6994062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51689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775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687207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5021" y="1139825"/>
            <a:ext cx="384498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7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7490" y="1118312"/>
            <a:ext cx="5362514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3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62" y="1117916"/>
            <a:ext cx="11213296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8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12188825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80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660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4413" y="1206500"/>
            <a:ext cx="609441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4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3520578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661" y="1206500"/>
            <a:ext cx="2844059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5571"/>
            <a:ext cx="802431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661" y="3721100"/>
            <a:ext cx="2844059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5693" y="3632261"/>
            <a:ext cx="802431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2690205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0939" y="4365061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0939" y="1209839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6867"/>
            <a:ext cx="802431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0939" y="2868174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5693" y="2778378"/>
            <a:ext cx="802431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0939" y="4546625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5693" y="4465965"/>
            <a:ext cx="802431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39882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6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6253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299451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2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2017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799" y="594859"/>
            <a:ext cx="5609823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39801"/>
            <a:ext cx="1120906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798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8645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2422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2423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39918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707" y="1118870"/>
            <a:ext cx="1120906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4603"/>
            <a:ext cx="5363083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7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2909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49699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349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0289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9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7640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3355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19071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70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2422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813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3851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7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7186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2624603"/>
            <a:ext cx="5363083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9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3498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028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780313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2422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2423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5280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81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7942744" cy="480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0939" y="1206500"/>
            <a:ext cx="7937550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56460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89338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352209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68" y="3217928"/>
            <a:ext cx="253934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38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339" y="1142212"/>
            <a:ext cx="5347755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005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1399" y="1142212"/>
            <a:ext cx="533860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6412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2017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</a:t>
            </a:r>
            <a:r>
              <a:rPr lang="en-US" sz="600" baseline="0" dirty="0">
                <a:solidFill>
                  <a:schemeClr val="tx2"/>
                </a:solidFill>
              </a:rPr>
              <a:t> </a:t>
            </a:r>
            <a:r>
              <a:rPr lang="en-US" sz="600" dirty="0">
                <a:solidFill>
                  <a:schemeClr val="tx2"/>
                </a:solidFill>
              </a:rPr>
              <a:t>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742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type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742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743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8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0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8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913044" y="2189163"/>
            <a:ext cx="2339848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27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683483" y="2212383"/>
            <a:ext cx="4821858" cy="24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9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924488" y="2189163"/>
            <a:ext cx="2339848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8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1"/>
            <a:ext cx="4348722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683483" y="2212383"/>
            <a:ext cx="4821858" cy="24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9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1"/>
            <a:ext cx="434872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296001" y="2560638"/>
            <a:ext cx="1596822" cy="15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683483" y="2212383"/>
            <a:ext cx="4821858" cy="24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2017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88825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2017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2017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88825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4979" y="6075784"/>
            <a:ext cx="661784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The Globe Alone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798" y="3276600"/>
            <a:ext cx="1120906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809744"/>
            <a:ext cx="10885298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030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897" y="6398261"/>
            <a:ext cx="294066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  <a:latin typeface="+mn-lt"/>
                <a:cs typeface="ATT Aleck Sans" panose="020B0503020203020204" pitchFamily="34" charset="0"/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939" y="226831"/>
            <a:ext cx="1120906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US" sz="1100" dirty="0">
              <a:solidFill>
                <a:schemeClr val="tx2"/>
              </a:solidFill>
              <a:latin typeface="+mn-lt"/>
              <a:cs typeface="ATT Aleck Sans" panose="020B0503020203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38335" y="6398261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2018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32178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24" r:id="rId3"/>
    <p:sldLayoutId id="2147483721" r:id="rId4"/>
    <p:sldLayoutId id="2147483717" r:id="rId5"/>
    <p:sldLayoutId id="2147483729" r:id="rId6"/>
    <p:sldLayoutId id="2147483730" r:id="rId7"/>
    <p:sldLayoutId id="2147483722" r:id="rId8"/>
    <p:sldLayoutId id="2147483718" r:id="rId9"/>
    <p:sldLayoutId id="2147483720" r:id="rId10"/>
    <p:sldLayoutId id="2147483727" r:id="rId11"/>
    <p:sldLayoutId id="2147483728" r:id="rId12"/>
    <p:sldLayoutId id="2147483719" r:id="rId13"/>
    <p:sldLayoutId id="2147483650" r:id="rId14"/>
    <p:sldLayoutId id="2147483701" r:id="rId15"/>
    <p:sldLayoutId id="2147483691" r:id="rId16"/>
    <p:sldLayoutId id="2147483731" r:id="rId17"/>
    <p:sldLayoutId id="2147483698" r:id="rId18"/>
    <p:sldLayoutId id="2147483695" r:id="rId19"/>
    <p:sldLayoutId id="2147483732" r:id="rId20"/>
    <p:sldLayoutId id="2147483699" r:id="rId21"/>
    <p:sldLayoutId id="2147483700" r:id="rId22"/>
    <p:sldLayoutId id="2147483702" r:id="rId23"/>
    <p:sldLayoutId id="2147483679" r:id="rId24"/>
    <p:sldLayoutId id="2147483697" r:id="rId25"/>
    <p:sldLayoutId id="2147483689" r:id="rId26"/>
    <p:sldLayoutId id="2147483703" r:id="rId27"/>
    <p:sldLayoutId id="2147483707" r:id="rId28"/>
    <p:sldLayoutId id="2147483713" r:id="rId29"/>
    <p:sldLayoutId id="2147483714" r:id="rId30"/>
    <p:sldLayoutId id="2147483704" r:id="rId31"/>
    <p:sldLayoutId id="2147483705" r:id="rId32"/>
    <p:sldLayoutId id="2147483706" r:id="rId33"/>
    <p:sldLayoutId id="2147483712" r:id="rId34"/>
    <p:sldLayoutId id="2147483710" r:id="rId35"/>
    <p:sldLayoutId id="2147483711" r:id="rId36"/>
    <p:sldLayoutId id="2147483723" r:id="rId37"/>
    <p:sldLayoutId id="2147483733" r:id="rId38"/>
    <p:sldLayoutId id="2147483696" r:id="rId39"/>
    <p:sldLayoutId id="2147483654" r:id="rId40"/>
    <p:sldLayoutId id="2147483655" r:id="rId41"/>
    <p:sldLayoutId id="2147483660" r:id="rId42"/>
    <p:sldLayoutId id="2147483726" r:id="rId43"/>
    <p:sldLayoutId id="2147483734" r:id="rId44"/>
    <p:sldLayoutId id="2147483735" r:id="rId45"/>
    <p:sldLayoutId id="2147483736" r:id="rId46"/>
    <p:sldLayoutId id="2147483737" r:id="rId47"/>
  </p:sldLayoutIdLst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>
          <a:solidFill>
            <a:schemeClr val="tx2"/>
          </a:solidFill>
          <a:latin typeface="+mn-lt"/>
          <a:ea typeface="+mj-ea"/>
          <a:cs typeface="ATT Aleck Sans" panose="020B0503020203020204" pitchFamily="34" charset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73" userDrawn="1">
          <p15:clr>
            <a:srgbClr val="F26B43"/>
          </p15:clr>
        </p15:guide>
        <p15:guide id="4" orient="horz" pos="743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pos="231" userDrawn="1">
          <p15:clr>
            <a:srgbClr val="F26B43"/>
          </p15:clr>
        </p15:guide>
        <p15:guide id="8" pos="55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B2404-F19D-4418-A336-F2E89BF117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January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8D4F7-2722-4ACE-879B-4D823D3C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OpenC2 Scenarios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C7D71-BDE1-4DC5-95C4-B7FF233CF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9FC17-C8F7-4CCD-9EEA-031E0C007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Dave Hamilton</a:t>
            </a:r>
          </a:p>
          <a:p>
            <a:r>
              <a:rPr lang="en-US" dirty="0"/>
              <a:t>Michael Stair</a:t>
            </a:r>
          </a:p>
          <a:p>
            <a:r>
              <a:rPr lang="en-US" dirty="0"/>
              <a:t>AT&amp;T Corporate Security Office</a:t>
            </a: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96" y="3935506"/>
            <a:ext cx="5168666" cy="1600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  <a:extLst/>
        </p:spPr>
      </p:pic>
      <p:sp>
        <p:nvSpPr>
          <p:cNvPr id="7" name="TextBox 6"/>
          <p:cNvSpPr txBox="1"/>
          <p:nvPr/>
        </p:nvSpPr>
        <p:spPr>
          <a:xfrm>
            <a:off x="12879659" y="-41259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141" y="63559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3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193E2-7F73-4474-A63F-7FFBE6323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10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C13F3-21B5-4229-B85F-1D23A1C3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488897" y="1256845"/>
            <a:ext cx="5231679" cy="387271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"action":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"target": 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"type": "openc2:ipv4-addr",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"value":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198.51.100.0"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modifiers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active_date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2018-01-10 00:00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2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6095471" y="1256845"/>
            <a:ext cx="5604532" cy="387271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hr-HR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{   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source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"type":"openc2:inventory"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},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"status":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completed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results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"1</a:t>
            </a:r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98.51.100.0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"date": 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2018-01-10 07:12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"workstation.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acme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com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”,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employee_id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"id1234</a:t>
            </a:r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5678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2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DCC37-51CE-4906-BA0D-DFF72B470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E2B624-52E4-470D-8F28-D5A4B49B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one or more Devices in “automated” response to a security incident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4574008" y="1293953"/>
            <a:ext cx="6544112" cy="1996094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ACTION = [ CONTAIN | 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ALLOW   | 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QUERY ], 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TARGET(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 = openc2:domain-name,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 = &lt;string&gt;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4574008" y="3490743"/>
            <a:ext cx="6544112" cy="261492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RESPONSE 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SOURCE 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type = openc2:endpoint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)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),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STATUS = [ completed |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   failed ],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RESULT 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&lt;DEFINED_VALUE&gt;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)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96A33BB-B480-47F9-AE47-B004BC4A3EEB}"/>
              </a:ext>
            </a:extLst>
          </p:cNvPr>
          <p:cNvSpPr txBox="1">
            <a:spLocks/>
          </p:cNvSpPr>
          <p:nvPr/>
        </p:nvSpPr>
        <p:spPr>
          <a:xfrm>
            <a:off x="488898" y="1153797"/>
            <a:ext cx="4020350" cy="4811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TT Aleck Sans" panose="020B0503020203020204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Information for the Actuator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Identifying Target Information</a:t>
            </a:r>
          </a:p>
          <a:p>
            <a:pPr marL="5143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Domain Name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Requires response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For QUERY, Target is a query parameter to determine if the host is managed by the endpoint manager and retrieve the current state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Considered Alternative Actions</a:t>
            </a:r>
          </a:p>
          <a:p>
            <a:pPr marL="5143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N/A</a:t>
            </a:r>
          </a:p>
          <a:p>
            <a:pPr marL="5143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Domain Name is not a </a:t>
            </a:r>
            <a:r>
              <a:rPr lang="en-US" sz="2000"/>
              <a:t>valid target</a:t>
            </a:r>
            <a:endParaRPr lang="en-US" sz="2000" dirty="0"/>
          </a:p>
          <a:p>
            <a:pPr marL="5143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193E2-7F73-4474-A63F-7FFBE6323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C13F3-21B5-4229-B85F-1D23A1C3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249382" y="1618485"/>
            <a:ext cx="5080902" cy="373411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"action":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"target": 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"type": "openc2:domain-name",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"value": "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workstation.acme.com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"action":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"target": 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"type": "openc2:domain-name",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"value": "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workstation.acme.com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2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5597912" y="1060915"/>
            <a:ext cx="6102091" cy="222869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{   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source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"type":"openc2:endpoint"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},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"status":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completed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workstation.acme.com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lvl="2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5597912" y="3485540"/>
            <a:ext cx="6102091" cy="2368412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{   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source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"type":"openc2:endpoint"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},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"status":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completed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workstation.acme.com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uncontained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18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193E2-7F73-4474-A63F-7FFBE6323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C13F3-21B5-4229-B85F-1D23A1C3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488897" y="1060915"/>
            <a:ext cx="5231679" cy="2886618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"action":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"target": 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"type": "openc2:domain-name",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"value": "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workstation.acme.com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2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5898995" y="1060915"/>
            <a:ext cx="5801008" cy="397943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hr-HR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{   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source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"type":"openc2:endpoint"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},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"status":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completed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agent_id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"12345",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"1</a:t>
            </a:r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98.51.100.0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containment_state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”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contained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user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"uid1234"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lvl="2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1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ED0E1-F2B7-4B99-9400-C1B0C9ADB6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97625"/>
            <a:ext cx="293688" cy="225425"/>
          </a:xfrm>
        </p:spPr>
        <p:txBody>
          <a:bodyPr/>
          <a:lstStyle/>
          <a:p>
            <a:fld id="{12CB907E-C602-C34B-93F7-CA9E40714286}" type="slidenum">
              <a:rPr lang="en-US" smtClean="0"/>
              <a:pPr/>
              <a:t>14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9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65AA7E-1668-4ED4-9C5D-A0FD59296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D575F-C6CB-464B-ADFD-15A00A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Task one or more Devices to collect network information related to a Target</a:t>
            </a:r>
          </a:p>
          <a:p>
            <a:pPr marL="6858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Proprietary IDS-like device can enhance its network collection given particular IP address ranges, domain names, URLs or IDS 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 an Actuator to lookup location information related to a Target for Incident Enrichment</a:t>
            </a:r>
          </a:p>
          <a:p>
            <a:pPr marL="6858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Geo-location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 an Actuator to lookup information related to one or more Targets from an inventory store for Incident Enrichment</a:t>
            </a:r>
          </a:p>
          <a:p>
            <a:pPr marL="6858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Enterprise Inventory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Task one or more Devices in “automated” response to a security incident</a:t>
            </a:r>
          </a:p>
          <a:p>
            <a:pPr marL="6858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Endpoint Manager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367E23-62E9-414C-9898-9DDECFC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Scenarios</a:t>
            </a:r>
          </a:p>
        </p:txBody>
      </p:sp>
    </p:spTree>
    <p:extLst>
      <p:ext uri="{BB962C8B-B14F-4D97-AF65-F5344CB8AC3E}">
        <p14:creationId xmlns:p14="http://schemas.microsoft.com/office/powerpoint/2010/main" val="211444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2E40B-BB60-45DB-BD28-AF0440237F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D4261-149A-47C1-AAF5-BD67A4857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Transport Agnostic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OpenDXL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Serialization Agnostic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JSON serialization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Decisions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OpenC2 formatting based interpretation of the “Open Command and Control Language Description Document”,  Version 1.0 – Release Candidate 4 of March 2017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Only 1 target per command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Only 1 OpenC2 command per transport message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Do not specify actuators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Actuators subscribe to topics on transport to receive messages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Consideration for command producer/client and consumer/service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588AF-6874-432D-994B-137AADEE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Concepts</a:t>
            </a:r>
          </a:p>
        </p:txBody>
      </p:sp>
    </p:spTree>
    <p:extLst>
      <p:ext uri="{BB962C8B-B14F-4D97-AF65-F5344CB8AC3E}">
        <p14:creationId xmlns:p14="http://schemas.microsoft.com/office/powerpoint/2010/main" val="25301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1C27-91F5-4DCE-9C48-AE397455B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3AD9A6-5043-4CEF-8FAB-377ABF16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60A1AE-A11C-47B7-896D-363D211CED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43725" y="1143000"/>
            <a:ext cx="4756277" cy="32861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Outer rings can form a stand-alone service wrapper/proxy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 to blur the line between the legacy API and the OpenC2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the integration of native OpenC2 support in Actuators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2C43230-8B79-44FC-9B21-853A8EAC97E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13945" y="1060664"/>
            <a:ext cx="5460399" cy="48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DCC37-51CE-4906-BA0D-DFF72B470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E2B624-52E4-470D-8F28-D5A4B49B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Device to Collect Related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C4EAA-ED88-4A32-8B54-908D6D61A7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11131085" cy="4800600"/>
          </a:xfrm>
        </p:spPr>
        <p:txBody>
          <a:bodyPr/>
          <a:lstStyle/>
          <a:p>
            <a:r>
              <a:rPr lang="en-US" dirty="0"/>
              <a:t>OpenC2 Investigate Message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Target value gets the IP </a:t>
            </a:r>
            <a:r>
              <a:rPr lang="en-US" sz="2000" dirty="0" err="1"/>
              <a:t>addr</a:t>
            </a:r>
            <a:r>
              <a:rPr lang="en-US" sz="2000" dirty="0"/>
              <a:t> | URL | domain name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Modifiers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Duration is the expiration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Id is the signature ID number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Context is the IDS signature, if provided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Considered Alternative Actions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SET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IP is not a target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6361255" y="1139824"/>
            <a:ext cx="5260769" cy="400591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lvl="2" indent="0">
              <a:buNone/>
            </a:pP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2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ACTION = INVESTIGATE, </a:t>
            </a:r>
          </a:p>
          <a:p>
            <a:pPr marL="0" lvl="2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TARGET(</a:t>
            </a:r>
          </a:p>
          <a:p>
            <a:pPr marL="0" lvl="2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 = [ openc2:ipv4-addr | </a:t>
            </a:r>
          </a:p>
          <a:p>
            <a:pPr marL="0" lvl="2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openc2:ipv6-addr | </a:t>
            </a:r>
          </a:p>
          <a:p>
            <a:pPr marL="0" lvl="2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openc2:url | </a:t>
            </a:r>
          </a:p>
          <a:p>
            <a:pPr marL="0" lvl="2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openc2:domain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],</a:t>
            </a:r>
          </a:p>
          <a:p>
            <a:pPr marL="0" lvl="2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 = &lt;string&gt;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MODIFIERS(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duration = &lt;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id       = &lt;string&gt;,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context  = &lt;string&gt;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786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193E2-7F73-4474-A63F-7FFBE6323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C13F3-21B5-4229-B85F-1D23A1C3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Investigate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488898" y="1518354"/>
            <a:ext cx="6862162" cy="339846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"action": "investigate",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"modifiers": 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"duration": "2018-01-12T11:18:48",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"227"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"target": 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"type": "openc2:ipv4-addr",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"value": ”198.51.100.0/24"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01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DCC37-51CE-4906-BA0D-DFF72B470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E2B624-52E4-470D-8F28-D5A4B49B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location information for incident enrichment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4574008" y="1153797"/>
            <a:ext cx="6544112" cy="204660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ACTION = LOCATE, 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TARGET(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 = [ openc2:ipv4</a:t>
            </a:r>
            <a:r>
              <a:rPr lang="hr-HR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openc2:ipv6-addr ],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 = &lt;string&gt;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4574008" y="3489212"/>
            <a:ext cx="6544112" cy="260678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RESPONSE 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SOURCE 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type = openc2:geolocate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)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),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STATUS = [ completed |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   failed ],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RESULT 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&lt;DEFINED_VALUE&gt;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)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96A33BB-B480-47F9-AE47-B004BC4A3EEB}"/>
              </a:ext>
            </a:extLst>
          </p:cNvPr>
          <p:cNvSpPr txBox="1">
            <a:spLocks/>
          </p:cNvSpPr>
          <p:nvPr/>
        </p:nvSpPr>
        <p:spPr>
          <a:xfrm>
            <a:off x="488898" y="1180692"/>
            <a:ext cx="3814162" cy="49422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TT Aleck Sans" panose="020B0503020203020204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Information for the Actuator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Identifying Target Information</a:t>
            </a:r>
          </a:p>
          <a:p>
            <a:pPr marL="5143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IP Address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Target is a query parameter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Requires response</a:t>
            </a:r>
          </a:p>
          <a:p>
            <a:pPr marL="342900" lvl="1" indent="-342900">
              <a:buFont typeface="Arial" charset="0"/>
              <a:buChar char="•"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Considered Alternative Actions</a:t>
            </a:r>
          </a:p>
          <a:p>
            <a:pPr marL="571500" lvl="2" indent="-342900">
              <a:buFont typeface="Arial" charset="0"/>
              <a:buChar char="•"/>
            </a:pPr>
            <a:r>
              <a:rPr lang="en-US" sz="2000" dirty="0"/>
              <a:t>QUERY</a:t>
            </a:r>
          </a:p>
          <a:p>
            <a:pPr marL="800100" lvl="3" indent="-342900">
              <a:buFont typeface="Arial" charset="0"/>
              <a:buChar char="•"/>
            </a:pPr>
            <a:r>
              <a:rPr lang="en-US" sz="2000" dirty="0"/>
              <a:t>IP is not a valid target</a:t>
            </a:r>
          </a:p>
          <a:p>
            <a:pPr marL="5143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0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193E2-7F73-4474-A63F-7FFBE6323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8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C13F3-21B5-4229-B85F-1D23A1C3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Locate 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782963" y="1483055"/>
            <a:ext cx="4653119" cy="387271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en-US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"action": "locate",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"target": 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"type": "openc2:ipv4-addr",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"value": "1.2.3.4"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lvl="2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5716330" y="1483055"/>
            <a:ext cx="5250398" cy="4672418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{   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source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openc2:geolocate</a:t>
            </a:r>
            <a:r>
              <a:rPr lang="en-US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hr-HR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},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"status":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completed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results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addr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"1.2.3.4",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"APNIC"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},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geo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 {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country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"Australia",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"-27.4679393768",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"</a:t>
            </a:r>
            <a:r>
              <a:rPr lang="hr-HR" sz="1600" dirty="0" err="1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lon</a:t>
            </a:r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": "153.028091431"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hr-HR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lvl="2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6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DCC37-51CE-4906-BA0D-DFF72B470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9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E2B624-52E4-470D-8F28-D5A4B49B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information from an inventory store for incident enrichment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4574008" y="1153797"/>
            <a:ext cx="6544112" cy="2390778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ACTION = QUERY, 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TARGET(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 = [ openc2:ipv4</a:t>
            </a:r>
            <a:r>
              <a:rPr lang="hr-HR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openc2:ipv6-addr ],</a:t>
            </a:r>
          </a:p>
          <a:p>
            <a:pPr marL="0" lvl="2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 = &lt;string&gt;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MODIFIERS(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active_date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268C5-CD06-4BB3-8FD8-DB2D7784707F}"/>
              </a:ext>
            </a:extLst>
          </p:cNvPr>
          <p:cNvSpPr txBox="1"/>
          <p:nvPr/>
        </p:nvSpPr>
        <p:spPr>
          <a:xfrm>
            <a:off x="4574008" y="3712236"/>
            <a:ext cx="6544112" cy="261684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RESPONSE 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SOURCE 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type = openc2:inventory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)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),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STATUS = [ completed |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   failed ],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RESULT (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&lt;DEFINED_VALUE&gt;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)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96A33BB-B480-47F9-AE47-B004BC4A3EEB}"/>
              </a:ext>
            </a:extLst>
          </p:cNvPr>
          <p:cNvSpPr txBox="1">
            <a:spLocks/>
          </p:cNvSpPr>
          <p:nvPr/>
        </p:nvSpPr>
        <p:spPr>
          <a:xfrm>
            <a:off x="488898" y="1153797"/>
            <a:ext cx="3948632" cy="51752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TT Aleck Sans" panose="020B0503020203020204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ATT Aleck Sans" panose="020B0503020203020204" pitchFamily="34" charset="0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Information for the Actuator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Identifying Target Information</a:t>
            </a:r>
          </a:p>
          <a:p>
            <a:pPr marL="5143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IP Address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Modifiers</a:t>
            </a:r>
          </a:p>
          <a:p>
            <a:pPr marL="5143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Date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Target/modifiers are query parameters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Requires response</a:t>
            </a:r>
          </a:p>
          <a:p>
            <a:pPr marL="342900" lvl="1" indent="-342900">
              <a:buFont typeface="Arial" charset="0"/>
              <a:buChar char="•"/>
            </a:pPr>
            <a:endParaRPr lang="en-US" sz="2000" dirty="0"/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Considered Alternative Actions</a:t>
            </a:r>
          </a:p>
          <a:p>
            <a:pPr marL="571500" lvl="2" indent="-342900">
              <a:buFont typeface="Arial" charset="0"/>
              <a:buChar char="•"/>
            </a:pPr>
            <a:r>
              <a:rPr lang="en-US" sz="2000" dirty="0"/>
              <a:t>LOCATE</a:t>
            </a:r>
          </a:p>
          <a:p>
            <a:pPr marL="571500" lvl="2" indent="-342900">
              <a:buFont typeface="Arial" charset="0"/>
              <a:buChar char="•"/>
            </a:pPr>
            <a:r>
              <a:rPr lang="en-US" sz="2000" dirty="0"/>
              <a:t>IP is not a valid target</a:t>
            </a:r>
          </a:p>
          <a:p>
            <a:pPr marL="571500" lvl="2" indent="-342900">
              <a:buFont typeface="Arial" charset="0"/>
              <a:buChar char="•"/>
            </a:pPr>
            <a:endParaRPr lang="en-US" sz="2000" dirty="0"/>
          </a:p>
          <a:p>
            <a:pPr marL="5143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7712"/>
      </p:ext>
    </p:extLst>
  </p:cSld>
  <p:clrMapOvr>
    <a:masterClrMapping/>
  </p:clrMapOvr>
</p:sld>
</file>

<file path=ppt/theme/theme1.xml><?xml version="1.0" encoding="utf-8"?>
<a:theme xmlns:a="http://schemas.openxmlformats.org/drawingml/2006/main" name="att_int_wde_globe_alone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rnal_wide_template [Read-Only]" id="{F8CD76E8-16E0-4238-B05E-F47568325CEE}" vid="{CD90E3B3-8184-43E2-B086-760E27F351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internal_wide_template</Template>
  <TotalTime>10075</TotalTime>
  <Words>1269</Words>
  <Application>Microsoft Macintosh PowerPoint</Application>
  <PresentationFormat>Custom</PresentationFormat>
  <Paragraphs>300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ATT Aleck Sans</vt:lpstr>
      <vt:lpstr>Calibri</vt:lpstr>
      <vt:lpstr>Courier New</vt:lpstr>
      <vt:lpstr>Lucida Grande</vt:lpstr>
      <vt:lpstr>att_int_wde_globe_alone</vt:lpstr>
      <vt:lpstr>Proposed OpenC2 Scenarios</vt:lpstr>
      <vt:lpstr>Proposed Scenarios</vt:lpstr>
      <vt:lpstr>Transport Concepts</vt:lpstr>
      <vt:lpstr>Message Processing</vt:lpstr>
      <vt:lpstr>Request Device to Collect Related Data </vt:lpstr>
      <vt:lpstr>Example Investigate JSON</vt:lpstr>
      <vt:lpstr>Request location information for incident enrichment </vt:lpstr>
      <vt:lpstr>Example Locate JSON</vt:lpstr>
      <vt:lpstr>Request information from an inventory store for incident enrichment</vt:lpstr>
      <vt:lpstr>Example Query JSON</vt:lpstr>
      <vt:lpstr>Task one or more Devices in “automated” response to a security incident </vt:lpstr>
      <vt:lpstr>Example Query JSON</vt:lpstr>
      <vt:lpstr>Example Query JSON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option 1 text only title can be three lines</dc:title>
  <dc:subject/>
  <dc:creator>STAIR, MICHAEL A</dc:creator>
  <cp:keywords/>
  <dc:description/>
  <cp:lastModifiedBy>STAIR, MICHAEL A</cp:lastModifiedBy>
  <cp:revision>132</cp:revision>
  <dcterms:created xsi:type="dcterms:W3CDTF">2017-08-18T13:45:45Z</dcterms:created>
  <dcterms:modified xsi:type="dcterms:W3CDTF">2018-02-13T12:22:00Z</dcterms:modified>
  <cp:category/>
</cp:coreProperties>
</file>