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diagrams/data1.xml" ContentType="application/vnd.openxmlformats-officedocument.drawingml.diagramData+xml"/>
  <Override PartName="/ppt/diagrams/data5.xml" ContentType="application/vnd.openxmlformats-officedocument.drawingml.diagramData+xml"/>
  <Override PartName="/ppt/diagrams/data4.xml" ContentType="application/vnd.openxmlformats-officedocument.drawingml.diagramData+xml"/>
  <Override PartName="/ppt/diagrams/data3.xml" ContentType="application/vnd.openxmlformats-officedocument.drawingml.diagramData+xml"/>
  <Override PartName="/ppt/diagrams/data2.xml" ContentType="application/vnd.openxmlformats-officedocument.drawingml.diagramData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diagrams/colors2.xml" ContentType="application/vnd.openxmlformats-officedocument.drawingml.diagramColors+xml"/>
  <Override PartName="/ppt/diagrams/quickStyle2.xml" ContentType="application/vnd.openxmlformats-officedocument.drawingml.diagramStyle+xml"/>
  <Override PartName="/ppt/diagrams/layout2.xml" ContentType="application/vnd.openxmlformats-officedocument.drawingml.diagramLayout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drawing5.xml" ContentType="application/vnd.ms-office.drawingml.diagramDrawing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colors5.xml" ContentType="application/vnd.openxmlformats-officedocument.drawingml.diagramColors+xml"/>
  <Override PartName="/ppt/diagrams/quickStyle5.xml" ContentType="application/vnd.openxmlformats-officedocument.drawingml.diagramStyle+xml"/>
  <Override PartName="/ppt/diagrams/layout5.xml" ContentType="application/vnd.openxmlformats-officedocument.drawingml.diagram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ppt/tags/tag3.xml" ContentType="application/vnd.openxmlformats-officedocument.presentationml.tags+xml"/>
  <Override PartName="/ppt/tags/tag1.xml" ContentType="application/vnd.openxmlformats-officedocument.presentationml.tags+xml"/>
  <Override PartName="/ppt/tags/tag4.xml" ContentType="application/vnd.openxmlformats-officedocument.presentationml.tags+xml"/>
  <Override PartName="/ppt/tags/tag2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7" r:id="rId2"/>
    <p:sldId id="350" r:id="rId3"/>
    <p:sldId id="276" r:id="rId4"/>
    <p:sldId id="354" r:id="rId5"/>
    <p:sldId id="351" r:id="rId6"/>
    <p:sldId id="357" r:id="rId7"/>
    <p:sldId id="352" r:id="rId8"/>
    <p:sldId id="363" r:id="rId9"/>
    <p:sldId id="360" r:id="rId10"/>
    <p:sldId id="362" r:id="rId11"/>
    <p:sldId id="361" r:id="rId12"/>
    <p:sldId id="274" r:id="rId13"/>
    <p:sldId id="355" r:id="rId14"/>
    <p:sldId id="356" r:id="rId15"/>
  </p:sldIdLst>
  <p:sldSz cx="9142413" cy="5143500"/>
  <p:notesSz cx="6797675" cy="9926638"/>
  <p:custDataLst>
    <p:tags r:id="rId18"/>
  </p:custDataLst>
  <p:defaultTextStyle>
    <a:defPPr>
      <a:defRPr lang="en-US"/>
    </a:defPPr>
    <a:lvl1pPr marL="0" indent="0" algn="l" defTabSz="685709" rtl="0" eaLnBrk="1" latinLnBrk="0" hangingPunct="1">
      <a:lnSpc>
        <a:spcPct val="100000"/>
      </a:lnSpc>
      <a:spcBef>
        <a:spcPts val="1200"/>
      </a:spcBef>
      <a:buFontTx/>
      <a:buNone/>
      <a:defRPr sz="1650" kern="1200" baseline="0">
        <a:solidFill>
          <a:schemeClr val="tx1"/>
        </a:solidFill>
        <a:latin typeface="+mn-lt"/>
        <a:ea typeface="+mn-ea"/>
        <a:cs typeface="+mn-cs"/>
      </a:defRPr>
    </a:lvl1pPr>
    <a:lvl2pPr marL="0" indent="0" algn="l" defTabSz="685709" rtl="0" eaLnBrk="1" latinLnBrk="0" hangingPunct="1">
      <a:lnSpc>
        <a:spcPct val="100000"/>
      </a:lnSpc>
      <a:spcBef>
        <a:spcPts val="375"/>
      </a:spcBef>
      <a:buFontTx/>
      <a:buNone/>
      <a:defRPr sz="1650" b="1" i="0" kern="1200" baseline="0">
        <a:solidFill>
          <a:schemeClr val="tx2"/>
        </a:solidFill>
        <a:latin typeface="+mn-lt"/>
        <a:ea typeface="+mn-ea"/>
        <a:cs typeface="+mn-cs"/>
      </a:defRPr>
    </a:lvl2pPr>
    <a:lvl3pPr marL="0" indent="0" algn="l" defTabSz="685709" rtl="0" eaLnBrk="1" latinLnBrk="0" hangingPunct="1">
      <a:lnSpc>
        <a:spcPct val="100000"/>
      </a:lnSpc>
      <a:spcBef>
        <a:spcPts val="1300"/>
      </a:spcBef>
      <a:buFontTx/>
      <a:buNone/>
      <a:defRPr sz="1650" b="0" i="1" kern="1200" baseline="0">
        <a:solidFill>
          <a:schemeClr val="tx2"/>
        </a:solidFill>
        <a:latin typeface="+mn-lt"/>
        <a:ea typeface="+mn-ea"/>
        <a:cs typeface="+mn-cs"/>
      </a:defRPr>
    </a:lvl3pPr>
    <a:lvl4pPr marL="198000" indent="-198000" algn="l" defTabSz="685709" rtl="0" eaLnBrk="1" latinLnBrk="0" hangingPunct="1">
      <a:lnSpc>
        <a:spcPct val="100000"/>
      </a:lnSpc>
      <a:spcBef>
        <a:spcPts val="600"/>
      </a:spcBef>
      <a:buFont typeface="Arial" panose="020B0604020202020204" pitchFamily="34" charset="0"/>
      <a:buChar char="•"/>
      <a:defRPr sz="1650" kern="1200" baseline="0">
        <a:solidFill>
          <a:schemeClr val="tx1"/>
        </a:solidFill>
        <a:latin typeface="+mn-lt"/>
        <a:ea typeface="+mn-ea"/>
        <a:cs typeface="+mn-cs"/>
      </a:defRPr>
    </a:lvl4pPr>
    <a:lvl5pPr marL="432000" indent="-216000" algn="l" defTabSz="685709" rtl="0" eaLnBrk="1" latinLnBrk="0" hangingPunct="1">
      <a:lnSpc>
        <a:spcPct val="100000"/>
      </a:lnSpc>
      <a:spcBef>
        <a:spcPts val="600"/>
      </a:spcBef>
      <a:buFont typeface="Calibri" panose="020F0502020204030204" pitchFamily="34" charset="0"/>
      <a:buChar char="–"/>
      <a:defRPr sz="1650" kern="1200" baseline="0">
        <a:solidFill>
          <a:schemeClr val="tx1"/>
        </a:solidFill>
        <a:latin typeface="+mn-lt"/>
        <a:ea typeface="+mn-ea"/>
        <a:cs typeface="+mn-cs"/>
      </a:defRPr>
    </a:lvl5pPr>
    <a:lvl6pPr marL="648000" indent="-216000" algn="l" defTabSz="685709" rtl="0" eaLnBrk="1" latinLnBrk="0" hangingPunct="1">
      <a:lnSpc>
        <a:spcPct val="100000"/>
      </a:lnSpc>
      <a:spcBef>
        <a:spcPts val="600"/>
      </a:spcBef>
      <a:buFont typeface="Calibri" panose="020F0502020204030204" pitchFamily="34" charset="0"/>
      <a:buChar char="–"/>
      <a:defRPr sz="1650" kern="1200" baseline="0">
        <a:solidFill>
          <a:schemeClr val="tx1"/>
        </a:solidFill>
        <a:latin typeface="+mn-lt"/>
        <a:ea typeface="+mn-ea"/>
        <a:cs typeface="+mn-cs"/>
      </a:defRPr>
    </a:lvl6pPr>
    <a:lvl7pPr marL="0" indent="0" algn="l" defTabSz="685709" rtl="0" eaLnBrk="1" latinLnBrk="0" hangingPunct="1">
      <a:lnSpc>
        <a:spcPct val="90000"/>
      </a:lnSpc>
      <a:spcBef>
        <a:spcPts val="375"/>
      </a:spcBef>
      <a:buFont typeface="Arial" panose="020B0604020202020204" pitchFamily="34" charset="0"/>
      <a:buChar char="•"/>
      <a:defRPr sz="1650" kern="1200" baseline="0">
        <a:solidFill>
          <a:schemeClr val="tx1"/>
        </a:solidFill>
        <a:latin typeface="+mn-lt"/>
        <a:ea typeface="+mn-ea"/>
        <a:cs typeface="+mn-cs"/>
      </a:defRPr>
    </a:lvl7pPr>
    <a:lvl8pPr marL="0" indent="0" algn="l" defTabSz="685709" rtl="0" eaLnBrk="1" latinLnBrk="0" hangingPunct="1">
      <a:lnSpc>
        <a:spcPct val="90000"/>
      </a:lnSpc>
      <a:spcBef>
        <a:spcPts val="375"/>
      </a:spcBef>
      <a:buFont typeface="Arial" panose="020B0604020202020204" pitchFamily="34" charset="0"/>
      <a:buChar char="•"/>
      <a:defRPr sz="1650" kern="1200" baseline="0">
        <a:solidFill>
          <a:schemeClr val="tx1"/>
        </a:solidFill>
        <a:latin typeface="+mn-lt"/>
        <a:ea typeface="+mn-ea"/>
        <a:cs typeface="+mn-cs"/>
      </a:defRPr>
    </a:lvl8pPr>
    <a:lvl9pPr marL="0" indent="0" algn="l" defTabSz="685709" rtl="0" eaLnBrk="1" latinLnBrk="0" hangingPunct="1">
      <a:lnSpc>
        <a:spcPct val="90000"/>
      </a:lnSpc>
      <a:spcBef>
        <a:spcPts val="375"/>
      </a:spcBef>
      <a:buFont typeface="Arial" panose="020B0604020202020204" pitchFamily="34" charset="0"/>
      <a:buChar char="•"/>
      <a:defRPr sz="1650" kern="1200" baseline="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 Bentley" initials="TB" lastIdx="5" clrIdx="0">
    <p:extLst>
      <p:ext uri="{19B8F6BF-5375-455C-9EA6-DF929625EA0E}">
        <p15:presenceInfo xmlns:p15="http://schemas.microsoft.com/office/powerpoint/2012/main" userId="S::tom.bentley@rmit.edu.au::a8a10521-9548-4f0e-8e02-27819b91f801" providerId="AD"/>
      </p:ext>
    </p:extLst>
  </p:cmAuthor>
  <p:cmAuthor id="2" name="Joshua O'Shannassy" initials="JO" lastIdx="1" clrIdx="1">
    <p:extLst>
      <p:ext uri="{19B8F6BF-5375-455C-9EA6-DF929625EA0E}">
        <p15:presenceInfo xmlns:p15="http://schemas.microsoft.com/office/powerpoint/2012/main" userId="S-1-5-21-3938509385-1553159766-2531653488-2139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56FF"/>
    <a:srgbClr val="0083E6"/>
    <a:srgbClr val="FF797C"/>
    <a:srgbClr val="FF5B5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8B8AA78-00FD-43C4-82DB-AA3435B3B4D4}">
  <a:tblStyle styleId="{C8B8AA78-00FD-43C4-82DB-AA3435B3B4D4}" styleName="FSSI Table">
    <a:wholeTbl>
      <a:tcTxStyle>
        <a:fontRef idx="min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</a:tcStyle>
    </a:band1H>
    <a:band2H>
      <a:tcStyle>
        <a:tcBdr/>
        <a:fill>
          <a:solidFill>
            <a:schemeClr val="lt1"/>
          </a:solidFill>
        </a:fill>
      </a:tcStyle>
    </a:band2H>
    <a:firstRow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22" autoAdjust="0"/>
    <p:restoredTop sz="95783" autoAdjust="0"/>
  </p:normalViewPr>
  <p:slideViewPr>
    <p:cSldViewPr snapToGrid="0">
      <p:cViewPr varScale="1">
        <p:scale>
          <a:sx n="140" d="100"/>
          <a:sy n="140" d="100"/>
        </p:scale>
        <p:origin x="594" y="114"/>
      </p:cViewPr>
      <p:guideLst>
        <p:guide orient="horz" pos="1620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44726D-9681-4B81-B5FC-A7571D2E87E0}" type="doc">
      <dgm:prSet loTypeId="urn:microsoft.com/office/officeart/2005/8/layout/architecture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4B93BB14-E167-45E3-8BCC-78E58E654CCD}">
      <dgm:prSet phldrT="[Text]" custT="1"/>
      <dgm:spPr/>
      <dgm:t>
        <a:bodyPr/>
        <a:lstStyle/>
        <a:p>
          <a:pPr algn="ctr"/>
          <a:r>
            <a:rPr lang="en-AU" sz="1400" b="1" dirty="0"/>
            <a:t>MISSION</a:t>
          </a:r>
        </a:p>
        <a:p>
          <a:pPr algn="ctr"/>
          <a:r>
            <a:rPr lang="en-AU" sz="1300" b="1" dirty="0"/>
            <a:t>We are here to lead the transformation of the social service industry, by:</a:t>
          </a:r>
        </a:p>
        <a:p>
          <a:pPr algn="ctr"/>
          <a:r>
            <a:rPr lang="en-AU" sz="1300" dirty="0"/>
            <a:t>* Working with our partners in the community sector, academia, government and philanthropic sector to enable </a:t>
          </a:r>
          <a:r>
            <a:rPr lang="en-AU" sz="1300" b="1" dirty="0"/>
            <a:t>WORKFORCE GROWTH, DIVERSITY AND QUALITY. </a:t>
          </a:r>
        </a:p>
        <a:p>
          <a:pPr algn="ctr"/>
          <a:r>
            <a:rPr lang="en-AU" sz="1300" dirty="0"/>
            <a:t>* Co-producing leading training, education, information and research to support a highly skilled, paid and unpaid social sector workforce.</a:t>
          </a:r>
        </a:p>
      </dgm:t>
    </dgm:pt>
    <dgm:pt modelId="{AEB2C21D-7A1B-4DFE-8F77-B1975D719D46}" type="parTrans" cxnId="{AF3448AC-799B-4B6A-AAC9-8935A9BB181D}">
      <dgm:prSet/>
      <dgm:spPr/>
      <dgm:t>
        <a:bodyPr/>
        <a:lstStyle/>
        <a:p>
          <a:endParaRPr lang="en-AU"/>
        </a:p>
      </dgm:t>
    </dgm:pt>
    <dgm:pt modelId="{FCE16210-AA3D-47E3-BC6B-AED267E85BAE}" type="sibTrans" cxnId="{AF3448AC-799B-4B6A-AAC9-8935A9BB181D}">
      <dgm:prSet/>
      <dgm:spPr/>
      <dgm:t>
        <a:bodyPr/>
        <a:lstStyle/>
        <a:p>
          <a:endParaRPr lang="en-AU"/>
        </a:p>
      </dgm:t>
    </dgm:pt>
    <dgm:pt modelId="{8B505EA8-7B4C-4DF1-BC99-196ED0132689}">
      <dgm:prSet phldrT="[Text]" custT="1"/>
      <dgm:spPr/>
      <dgm:t>
        <a:bodyPr/>
        <a:lstStyle/>
        <a:p>
          <a:r>
            <a:rPr lang="en-US" sz="1400" b="1" dirty="0"/>
            <a:t>VISION</a:t>
          </a:r>
        </a:p>
        <a:p>
          <a:r>
            <a:rPr lang="en-US" sz="1300" dirty="0"/>
            <a:t>A strong Victoria supported by a responsive and innovative social sector</a:t>
          </a:r>
          <a:endParaRPr lang="en-AU" sz="1300" dirty="0"/>
        </a:p>
      </dgm:t>
    </dgm:pt>
    <dgm:pt modelId="{6D6F74F0-C22E-44F0-AE3E-BBB84AB28225}" type="parTrans" cxnId="{B35AF700-060A-45A0-94B8-D9E988CF547A}">
      <dgm:prSet/>
      <dgm:spPr/>
      <dgm:t>
        <a:bodyPr/>
        <a:lstStyle/>
        <a:p>
          <a:endParaRPr lang="en-AU"/>
        </a:p>
      </dgm:t>
    </dgm:pt>
    <dgm:pt modelId="{192AE6F4-E337-4391-A615-A15BE51AE42B}" type="sibTrans" cxnId="{B35AF700-060A-45A0-94B8-D9E988CF547A}">
      <dgm:prSet/>
      <dgm:spPr/>
      <dgm:t>
        <a:bodyPr/>
        <a:lstStyle/>
        <a:p>
          <a:endParaRPr lang="en-AU"/>
        </a:p>
      </dgm:t>
    </dgm:pt>
    <dgm:pt modelId="{A45869BB-49D2-4F1D-BF59-D05654C1345F}">
      <dgm:prSet phldrT="[Text]" custT="1"/>
      <dgm:spPr/>
      <dgm:t>
        <a:bodyPr/>
        <a:lstStyle/>
        <a:p>
          <a:r>
            <a:rPr lang="en-AU" sz="1400" b="1" dirty="0"/>
            <a:t>VALUES</a:t>
          </a:r>
        </a:p>
        <a:p>
          <a:r>
            <a:rPr lang="en-AU" sz="1300" dirty="0"/>
            <a:t>Co-production, Respect, Interdependence, Ethics of Care, Innovation</a:t>
          </a:r>
        </a:p>
      </dgm:t>
    </dgm:pt>
    <dgm:pt modelId="{64000393-F7DF-4CA5-8835-85246284C7F0}" type="sibTrans" cxnId="{CD3D7812-304C-4075-907E-977CBDC1453A}">
      <dgm:prSet/>
      <dgm:spPr/>
      <dgm:t>
        <a:bodyPr/>
        <a:lstStyle/>
        <a:p>
          <a:endParaRPr lang="en-AU"/>
        </a:p>
      </dgm:t>
    </dgm:pt>
    <dgm:pt modelId="{D75C8BEC-527E-446D-A6C0-B6989159A674}" type="parTrans" cxnId="{CD3D7812-304C-4075-907E-977CBDC1453A}">
      <dgm:prSet/>
      <dgm:spPr/>
      <dgm:t>
        <a:bodyPr/>
        <a:lstStyle/>
        <a:p>
          <a:endParaRPr lang="en-AU"/>
        </a:p>
      </dgm:t>
    </dgm:pt>
    <dgm:pt modelId="{01B0B28A-6DF8-44A9-9109-8B3FCD587529}" type="pres">
      <dgm:prSet presAssocID="{4344726D-9681-4B81-B5FC-A7571D2E87E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D578B92-D4FF-46AB-866B-77A3F6F139A2}" type="pres">
      <dgm:prSet presAssocID="{4B93BB14-E167-45E3-8BCC-78E58E654CCD}" presName="vertOne" presStyleCnt="0"/>
      <dgm:spPr/>
    </dgm:pt>
    <dgm:pt modelId="{C23C6FC5-7B44-4015-830D-1F190F6D861B}" type="pres">
      <dgm:prSet presAssocID="{4B93BB14-E167-45E3-8BCC-78E58E654CCD}" presName="txOne" presStyleLbl="node0" presStyleIdx="0" presStyleCnt="1">
        <dgm:presLayoutVars>
          <dgm:chPref val="3"/>
        </dgm:presLayoutVars>
      </dgm:prSet>
      <dgm:spPr/>
    </dgm:pt>
    <dgm:pt modelId="{45FE85ED-1104-4D34-97FC-EBE7A1993B5B}" type="pres">
      <dgm:prSet presAssocID="{4B93BB14-E167-45E3-8BCC-78E58E654CCD}" presName="parTransOne" presStyleCnt="0"/>
      <dgm:spPr/>
    </dgm:pt>
    <dgm:pt modelId="{E3A102F7-82EC-4A5B-B92C-9AD3C3BC3360}" type="pres">
      <dgm:prSet presAssocID="{4B93BB14-E167-45E3-8BCC-78E58E654CCD}" presName="horzOne" presStyleCnt="0"/>
      <dgm:spPr/>
    </dgm:pt>
    <dgm:pt modelId="{C4924531-4EBD-4ADC-871D-3B4755D841CA}" type="pres">
      <dgm:prSet presAssocID="{8B505EA8-7B4C-4DF1-BC99-196ED0132689}" presName="vertTwo" presStyleCnt="0"/>
      <dgm:spPr/>
    </dgm:pt>
    <dgm:pt modelId="{5B8D5D2A-D6A9-4079-8200-8F565DC6D4B3}" type="pres">
      <dgm:prSet presAssocID="{8B505EA8-7B4C-4DF1-BC99-196ED0132689}" presName="txTwo" presStyleLbl="node2" presStyleIdx="0" presStyleCnt="2" custScaleX="112039" custScaleY="68121" custLinFactNeighborX="-86" custLinFactNeighborY="-73">
        <dgm:presLayoutVars>
          <dgm:chPref val="3"/>
        </dgm:presLayoutVars>
      </dgm:prSet>
      <dgm:spPr/>
    </dgm:pt>
    <dgm:pt modelId="{07DCDDB6-2931-45DA-A07F-A16864D4EE56}" type="pres">
      <dgm:prSet presAssocID="{8B505EA8-7B4C-4DF1-BC99-196ED0132689}" presName="horzTwo" presStyleCnt="0"/>
      <dgm:spPr/>
    </dgm:pt>
    <dgm:pt modelId="{517066BC-BA39-4A5A-ABBE-8C0BC08DE0BC}" type="pres">
      <dgm:prSet presAssocID="{192AE6F4-E337-4391-A615-A15BE51AE42B}" presName="sibSpaceTwo" presStyleCnt="0"/>
      <dgm:spPr/>
    </dgm:pt>
    <dgm:pt modelId="{9DBFA90E-039A-4D5C-800D-325EB3A09D85}" type="pres">
      <dgm:prSet presAssocID="{A45869BB-49D2-4F1D-BF59-D05654C1345F}" presName="vertTwo" presStyleCnt="0"/>
      <dgm:spPr/>
    </dgm:pt>
    <dgm:pt modelId="{E415461E-7CEC-4D38-8A63-ADEA12DEFAE4}" type="pres">
      <dgm:prSet presAssocID="{A45869BB-49D2-4F1D-BF59-D05654C1345F}" presName="txTwo" presStyleLbl="node2" presStyleIdx="1" presStyleCnt="2" custScaleX="113179" custScaleY="66462" custLinFactNeighborX="-439" custLinFactNeighborY="-1732">
        <dgm:presLayoutVars>
          <dgm:chPref val="3"/>
        </dgm:presLayoutVars>
      </dgm:prSet>
      <dgm:spPr/>
    </dgm:pt>
    <dgm:pt modelId="{C6F38B85-FDB4-439A-8FD2-6D6174640659}" type="pres">
      <dgm:prSet presAssocID="{A45869BB-49D2-4F1D-BF59-D05654C1345F}" presName="horzTwo" presStyleCnt="0"/>
      <dgm:spPr/>
    </dgm:pt>
  </dgm:ptLst>
  <dgm:cxnLst>
    <dgm:cxn modelId="{B35AF700-060A-45A0-94B8-D9E988CF547A}" srcId="{4B93BB14-E167-45E3-8BCC-78E58E654CCD}" destId="{8B505EA8-7B4C-4DF1-BC99-196ED0132689}" srcOrd="0" destOrd="0" parTransId="{6D6F74F0-C22E-44F0-AE3E-BBB84AB28225}" sibTransId="{192AE6F4-E337-4391-A615-A15BE51AE42B}"/>
    <dgm:cxn modelId="{D557E304-374D-4959-8182-3F3CDD3F3676}" type="presOf" srcId="{8B505EA8-7B4C-4DF1-BC99-196ED0132689}" destId="{5B8D5D2A-D6A9-4079-8200-8F565DC6D4B3}" srcOrd="0" destOrd="0" presId="urn:microsoft.com/office/officeart/2005/8/layout/architecture"/>
    <dgm:cxn modelId="{CD3D7812-304C-4075-907E-977CBDC1453A}" srcId="{4B93BB14-E167-45E3-8BCC-78E58E654CCD}" destId="{A45869BB-49D2-4F1D-BF59-D05654C1345F}" srcOrd="1" destOrd="0" parTransId="{D75C8BEC-527E-446D-A6C0-B6989159A674}" sibTransId="{64000393-F7DF-4CA5-8835-85246284C7F0}"/>
    <dgm:cxn modelId="{85F82432-B2D6-41A9-8B0B-A6746EB4453B}" type="presOf" srcId="{4344726D-9681-4B81-B5FC-A7571D2E87E0}" destId="{01B0B28A-6DF8-44A9-9109-8B3FCD587529}" srcOrd="0" destOrd="0" presId="urn:microsoft.com/office/officeart/2005/8/layout/architecture"/>
    <dgm:cxn modelId="{E21BD65C-66D9-4532-B194-FAD9AC605EA9}" type="presOf" srcId="{A45869BB-49D2-4F1D-BF59-D05654C1345F}" destId="{E415461E-7CEC-4D38-8A63-ADEA12DEFAE4}" srcOrd="0" destOrd="0" presId="urn:microsoft.com/office/officeart/2005/8/layout/architecture"/>
    <dgm:cxn modelId="{7F181398-9FC2-47E0-9F52-ECC8360A6CE6}" type="presOf" srcId="{4B93BB14-E167-45E3-8BCC-78E58E654CCD}" destId="{C23C6FC5-7B44-4015-830D-1F190F6D861B}" srcOrd="0" destOrd="0" presId="urn:microsoft.com/office/officeart/2005/8/layout/architecture"/>
    <dgm:cxn modelId="{AF3448AC-799B-4B6A-AAC9-8935A9BB181D}" srcId="{4344726D-9681-4B81-B5FC-A7571D2E87E0}" destId="{4B93BB14-E167-45E3-8BCC-78E58E654CCD}" srcOrd="0" destOrd="0" parTransId="{AEB2C21D-7A1B-4DFE-8F77-B1975D719D46}" sibTransId="{FCE16210-AA3D-47E3-BC6B-AED267E85BAE}"/>
    <dgm:cxn modelId="{F82A004A-CBD5-4995-B8A1-B332E710CDB3}" type="presParOf" srcId="{01B0B28A-6DF8-44A9-9109-8B3FCD587529}" destId="{DD578B92-D4FF-46AB-866B-77A3F6F139A2}" srcOrd="0" destOrd="0" presId="urn:microsoft.com/office/officeart/2005/8/layout/architecture"/>
    <dgm:cxn modelId="{468AF46C-B516-494A-8579-0752555EEBAB}" type="presParOf" srcId="{DD578B92-D4FF-46AB-866B-77A3F6F139A2}" destId="{C23C6FC5-7B44-4015-830D-1F190F6D861B}" srcOrd="0" destOrd="0" presId="urn:microsoft.com/office/officeart/2005/8/layout/architecture"/>
    <dgm:cxn modelId="{AD59261A-D031-4A10-8C0B-64A2FCAACDFC}" type="presParOf" srcId="{DD578B92-D4FF-46AB-866B-77A3F6F139A2}" destId="{45FE85ED-1104-4D34-97FC-EBE7A1993B5B}" srcOrd="1" destOrd="0" presId="urn:microsoft.com/office/officeart/2005/8/layout/architecture"/>
    <dgm:cxn modelId="{3DF5AEE0-4A3D-46F1-BB45-429E1D1414A4}" type="presParOf" srcId="{DD578B92-D4FF-46AB-866B-77A3F6F139A2}" destId="{E3A102F7-82EC-4A5B-B92C-9AD3C3BC3360}" srcOrd="2" destOrd="0" presId="urn:microsoft.com/office/officeart/2005/8/layout/architecture"/>
    <dgm:cxn modelId="{E79E1B47-C89C-4F7B-A30B-3D9FD914CA32}" type="presParOf" srcId="{E3A102F7-82EC-4A5B-B92C-9AD3C3BC3360}" destId="{C4924531-4EBD-4ADC-871D-3B4755D841CA}" srcOrd="0" destOrd="0" presId="urn:microsoft.com/office/officeart/2005/8/layout/architecture"/>
    <dgm:cxn modelId="{8B895BCF-3605-4D40-A3D4-E455ECFF3918}" type="presParOf" srcId="{C4924531-4EBD-4ADC-871D-3B4755D841CA}" destId="{5B8D5D2A-D6A9-4079-8200-8F565DC6D4B3}" srcOrd="0" destOrd="0" presId="urn:microsoft.com/office/officeart/2005/8/layout/architecture"/>
    <dgm:cxn modelId="{E5DFB206-BE81-4ECE-83EE-55B27EB6E8BA}" type="presParOf" srcId="{C4924531-4EBD-4ADC-871D-3B4755D841CA}" destId="{07DCDDB6-2931-45DA-A07F-A16864D4EE56}" srcOrd="1" destOrd="0" presId="urn:microsoft.com/office/officeart/2005/8/layout/architecture"/>
    <dgm:cxn modelId="{E98D3AC3-1B6A-4509-8BC5-A117E8713B69}" type="presParOf" srcId="{E3A102F7-82EC-4A5B-B92C-9AD3C3BC3360}" destId="{517066BC-BA39-4A5A-ABBE-8C0BC08DE0BC}" srcOrd="1" destOrd="0" presId="urn:microsoft.com/office/officeart/2005/8/layout/architecture"/>
    <dgm:cxn modelId="{C685350A-E785-4FF1-9D88-DE8CC582F352}" type="presParOf" srcId="{E3A102F7-82EC-4A5B-B92C-9AD3C3BC3360}" destId="{9DBFA90E-039A-4D5C-800D-325EB3A09D85}" srcOrd="2" destOrd="0" presId="urn:microsoft.com/office/officeart/2005/8/layout/architecture"/>
    <dgm:cxn modelId="{621B525B-5A4C-4B75-AA51-689BD3FAEEFD}" type="presParOf" srcId="{9DBFA90E-039A-4D5C-800D-325EB3A09D85}" destId="{E415461E-7CEC-4D38-8A63-ADEA12DEFAE4}" srcOrd="0" destOrd="0" presId="urn:microsoft.com/office/officeart/2005/8/layout/architecture"/>
    <dgm:cxn modelId="{BF61F3B8-6D9F-47BD-88E4-DD308EEEA816}" type="presParOf" srcId="{9DBFA90E-039A-4D5C-800D-325EB3A09D85}" destId="{C6F38B85-FDB4-439A-8FD2-6D6174640659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44B95A-B834-40E5-94C4-6F56305F9E15}" type="doc">
      <dgm:prSet loTypeId="urn:microsoft.com/office/officeart/2005/8/layout/cycle6" loCatId="cycle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AU"/>
        </a:p>
      </dgm:t>
    </dgm:pt>
    <dgm:pt modelId="{4C8C1CD0-6E23-4616-AB78-CA6A8D528028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AU"/>
            <a:t>Learn</a:t>
          </a:r>
          <a:endParaRPr lang="en-AU" dirty="0"/>
        </a:p>
      </dgm:t>
    </dgm:pt>
    <dgm:pt modelId="{D9E5B975-481F-4AA0-88E2-C036103A8050}" type="parTrans" cxnId="{8766BED5-4EDE-42AB-9A1B-18AF438DAB8A}">
      <dgm:prSet/>
      <dgm:spPr/>
      <dgm:t>
        <a:bodyPr/>
        <a:lstStyle/>
        <a:p>
          <a:endParaRPr lang="en-AU"/>
        </a:p>
      </dgm:t>
    </dgm:pt>
    <dgm:pt modelId="{2CED024A-3CA7-4A8A-8B79-1D5A48E791E0}" type="sibTrans" cxnId="{8766BED5-4EDE-42AB-9A1B-18AF438DAB8A}">
      <dgm:prSet/>
      <dgm:spPr/>
      <dgm:t>
        <a:bodyPr/>
        <a:lstStyle/>
        <a:p>
          <a:endParaRPr lang="en-AU"/>
        </a:p>
      </dgm:t>
    </dgm:pt>
    <dgm:pt modelId="{C3786D7A-9B2D-45A2-8D5E-453B2310CA25}">
      <dgm:prSet phldrT="[Text]"/>
      <dgm:spPr/>
      <dgm:t>
        <a:bodyPr/>
        <a:lstStyle/>
        <a:p>
          <a:r>
            <a:rPr lang="en-AU" dirty="0"/>
            <a:t>Lead</a:t>
          </a:r>
        </a:p>
      </dgm:t>
    </dgm:pt>
    <dgm:pt modelId="{5B87C3AA-B223-472A-9313-FE2DE4E3A8A6}" type="parTrans" cxnId="{5828AAF0-DF31-45B3-8C1A-01D143DD599A}">
      <dgm:prSet/>
      <dgm:spPr/>
      <dgm:t>
        <a:bodyPr/>
        <a:lstStyle/>
        <a:p>
          <a:endParaRPr lang="en-AU"/>
        </a:p>
      </dgm:t>
    </dgm:pt>
    <dgm:pt modelId="{BC86B3A3-DB33-4B15-B1F9-92CF846416F9}" type="sibTrans" cxnId="{5828AAF0-DF31-45B3-8C1A-01D143DD599A}">
      <dgm:prSet/>
      <dgm:spPr/>
      <dgm:t>
        <a:bodyPr/>
        <a:lstStyle/>
        <a:p>
          <a:endParaRPr lang="en-AU"/>
        </a:p>
      </dgm:t>
    </dgm:pt>
    <dgm:pt modelId="{F64EAA07-4C36-466D-80A8-D3C01B764CEC}">
      <dgm:prSet phldrT="[Text]"/>
      <dgm:spPr>
        <a:solidFill>
          <a:schemeClr val="tx2"/>
        </a:solidFill>
      </dgm:spPr>
      <dgm:t>
        <a:bodyPr/>
        <a:lstStyle/>
        <a:p>
          <a:r>
            <a:rPr lang="en-AU" dirty="0"/>
            <a:t>Link</a:t>
          </a:r>
        </a:p>
      </dgm:t>
    </dgm:pt>
    <dgm:pt modelId="{E696572E-78EB-4789-9387-28FFD9300E82}" type="parTrans" cxnId="{ED982FBB-62A5-4147-A0B4-C2EBCE8FCAB1}">
      <dgm:prSet/>
      <dgm:spPr/>
      <dgm:t>
        <a:bodyPr/>
        <a:lstStyle/>
        <a:p>
          <a:endParaRPr lang="en-AU"/>
        </a:p>
      </dgm:t>
    </dgm:pt>
    <dgm:pt modelId="{9E8FEB0D-C800-4855-B0B3-6E7363552134}" type="sibTrans" cxnId="{ED982FBB-62A5-4147-A0B4-C2EBCE8FCAB1}">
      <dgm:prSet/>
      <dgm:spPr/>
      <dgm:t>
        <a:bodyPr/>
        <a:lstStyle/>
        <a:p>
          <a:endParaRPr lang="en-AU"/>
        </a:p>
      </dgm:t>
    </dgm:pt>
    <dgm:pt modelId="{248C5F55-0B23-4EDF-BCBE-3F9425B9DF39}">
      <dgm:prSet phldrT="[Text]"/>
      <dgm:spPr>
        <a:solidFill>
          <a:schemeClr val="accent3">
            <a:lumMod val="90000"/>
          </a:schemeClr>
        </a:solidFill>
      </dgm:spPr>
      <dgm:t>
        <a:bodyPr/>
        <a:lstStyle/>
        <a:p>
          <a:r>
            <a:rPr lang="en-AU" dirty="0"/>
            <a:t>Listen</a:t>
          </a:r>
        </a:p>
      </dgm:t>
    </dgm:pt>
    <dgm:pt modelId="{5F8F681F-7371-43C4-A463-91A5F2965AEF}" type="parTrans" cxnId="{C5A93CFB-4613-4375-9E7F-1C9000C338C6}">
      <dgm:prSet/>
      <dgm:spPr/>
      <dgm:t>
        <a:bodyPr/>
        <a:lstStyle/>
        <a:p>
          <a:endParaRPr lang="en-AU"/>
        </a:p>
      </dgm:t>
    </dgm:pt>
    <dgm:pt modelId="{29D6604B-86D7-40B1-BDC9-54972B416891}" type="sibTrans" cxnId="{C5A93CFB-4613-4375-9E7F-1C9000C338C6}">
      <dgm:prSet/>
      <dgm:spPr/>
      <dgm:t>
        <a:bodyPr/>
        <a:lstStyle/>
        <a:p>
          <a:endParaRPr lang="en-AU"/>
        </a:p>
      </dgm:t>
    </dgm:pt>
    <dgm:pt modelId="{170DBCAA-7C8F-4340-83CC-6D78C7F9C27F}" type="pres">
      <dgm:prSet presAssocID="{3D44B95A-B834-40E5-94C4-6F56305F9E15}" presName="cycle" presStyleCnt="0">
        <dgm:presLayoutVars>
          <dgm:dir/>
          <dgm:resizeHandles val="exact"/>
        </dgm:presLayoutVars>
      </dgm:prSet>
      <dgm:spPr/>
    </dgm:pt>
    <dgm:pt modelId="{0227B63E-8F40-4047-9C63-4910B0D0D4F0}" type="pres">
      <dgm:prSet presAssocID="{4C8C1CD0-6E23-4616-AB78-CA6A8D528028}" presName="node" presStyleLbl="node1" presStyleIdx="0" presStyleCnt="4">
        <dgm:presLayoutVars>
          <dgm:bulletEnabled val="1"/>
        </dgm:presLayoutVars>
      </dgm:prSet>
      <dgm:spPr/>
    </dgm:pt>
    <dgm:pt modelId="{8697F82B-6DC0-4986-BC03-14D60A3B01DF}" type="pres">
      <dgm:prSet presAssocID="{4C8C1CD0-6E23-4616-AB78-CA6A8D528028}" presName="spNode" presStyleCnt="0"/>
      <dgm:spPr/>
    </dgm:pt>
    <dgm:pt modelId="{F9524773-2902-4DEF-999E-6456A71F32C3}" type="pres">
      <dgm:prSet presAssocID="{2CED024A-3CA7-4A8A-8B79-1D5A48E791E0}" presName="sibTrans" presStyleLbl="sibTrans1D1" presStyleIdx="0" presStyleCnt="4"/>
      <dgm:spPr/>
    </dgm:pt>
    <dgm:pt modelId="{82E25E32-18E2-4FCF-8C9A-5324CADFDDBF}" type="pres">
      <dgm:prSet presAssocID="{C3786D7A-9B2D-45A2-8D5E-453B2310CA25}" presName="node" presStyleLbl="node1" presStyleIdx="1" presStyleCnt="4">
        <dgm:presLayoutVars>
          <dgm:bulletEnabled val="1"/>
        </dgm:presLayoutVars>
      </dgm:prSet>
      <dgm:spPr/>
    </dgm:pt>
    <dgm:pt modelId="{697CDC5E-F424-4F38-96A9-8E2650B0A6E2}" type="pres">
      <dgm:prSet presAssocID="{C3786D7A-9B2D-45A2-8D5E-453B2310CA25}" presName="spNode" presStyleCnt="0"/>
      <dgm:spPr/>
    </dgm:pt>
    <dgm:pt modelId="{0C6461AA-8160-4703-94ED-3242E920ABB1}" type="pres">
      <dgm:prSet presAssocID="{BC86B3A3-DB33-4B15-B1F9-92CF846416F9}" presName="sibTrans" presStyleLbl="sibTrans1D1" presStyleIdx="1" presStyleCnt="4"/>
      <dgm:spPr/>
    </dgm:pt>
    <dgm:pt modelId="{95500940-848C-44A8-9B8B-A771F5D9CA76}" type="pres">
      <dgm:prSet presAssocID="{F64EAA07-4C36-466D-80A8-D3C01B764CEC}" presName="node" presStyleLbl="node1" presStyleIdx="2" presStyleCnt="4">
        <dgm:presLayoutVars>
          <dgm:bulletEnabled val="1"/>
        </dgm:presLayoutVars>
      </dgm:prSet>
      <dgm:spPr/>
    </dgm:pt>
    <dgm:pt modelId="{FE49DCDB-4C11-4935-90B0-F034C920A4D7}" type="pres">
      <dgm:prSet presAssocID="{F64EAA07-4C36-466D-80A8-D3C01B764CEC}" presName="spNode" presStyleCnt="0"/>
      <dgm:spPr/>
    </dgm:pt>
    <dgm:pt modelId="{4485C5FD-E3B2-4646-BFFB-0793BE2EDA41}" type="pres">
      <dgm:prSet presAssocID="{9E8FEB0D-C800-4855-B0B3-6E7363552134}" presName="sibTrans" presStyleLbl="sibTrans1D1" presStyleIdx="2" presStyleCnt="4"/>
      <dgm:spPr/>
    </dgm:pt>
    <dgm:pt modelId="{B1D48CFC-FAC9-4209-908B-1FB8CC062989}" type="pres">
      <dgm:prSet presAssocID="{248C5F55-0B23-4EDF-BCBE-3F9425B9DF39}" presName="node" presStyleLbl="node1" presStyleIdx="3" presStyleCnt="4">
        <dgm:presLayoutVars>
          <dgm:bulletEnabled val="1"/>
        </dgm:presLayoutVars>
      </dgm:prSet>
      <dgm:spPr/>
    </dgm:pt>
    <dgm:pt modelId="{27237968-A95D-4320-A13C-03B9BBACCC18}" type="pres">
      <dgm:prSet presAssocID="{248C5F55-0B23-4EDF-BCBE-3F9425B9DF39}" presName="spNode" presStyleCnt="0"/>
      <dgm:spPr/>
    </dgm:pt>
    <dgm:pt modelId="{DB10EE13-5A7E-436A-8E73-060B697E790F}" type="pres">
      <dgm:prSet presAssocID="{29D6604B-86D7-40B1-BDC9-54972B416891}" presName="sibTrans" presStyleLbl="sibTrans1D1" presStyleIdx="3" presStyleCnt="4"/>
      <dgm:spPr/>
    </dgm:pt>
  </dgm:ptLst>
  <dgm:cxnLst>
    <dgm:cxn modelId="{3DD52A28-01EC-4E1B-8615-BF7599F27095}" type="presOf" srcId="{29D6604B-86D7-40B1-BDC9-54972B416891}" destId="{DB10EE13-5A7E-436A-8E73-060B697E790F}" srcOrd="0" destOrd="0" presId="urn:microsoft.com/office/officeart/2005/8/layout/cycle6"/>
    <dgm:cxn modelId="{6AE02D7F-89D7-44CD-BD1C-1B7400F48D3A}" type="presOf" srcId="{2CED024A-3CA7-4A8A-8B79-1D5A48E791E0}" destId="{F9524773-2902-4DEF-999E-6456A71F32C3}" srcOrd="0" destOrd="0" presId="urn:microsoft.com/office/officeart/2005/8/layout/cycle6"/>
    <dgm:cxn modelId="{797F7F8F-5A73-4A23-AAAE-8819DDEF0B16}" type="presOf" srcId="{4C8C1CD0-6E23-4616-AB78-CA6A8D528028}" destId="{0227B63E-8F40-4047-9C63-4910B0D0D4F0}" srcOrd="0" destOrd="0" presId="urn:microsoft.com/office/officeart/2005/8/layout/cycle6"/>
    <dgm:cxn modelId="{B45C1F97-0381-4CAD-88E8-36CF967B4071}" type="presOf" srcId="{BC86B3A3-DB33-4B15-B1F9-92CF846416F9}" destId="{0C6461AA-8160-4703-94ED-3242E920ABB1}" srcOrd="0" destOrd="0" presId="urn:microsoft.com/office/officeart/2005/8/layout/cycle6"/>
    <dgm:cxn modelId="{67C6BBA4-0B3A-47D0-9E09-B896E7B99DBC}" type="presOf" srcId="{3D44B95A-B834-40E5-94C4-6F56305F9E15}" destId="{170DBCAA-7C8F-4340-83CC-6D78C7F9C27F}" srcOrd="0" destOrd="0" presId="urn:microsoft.com/office/officeart/2005/8/layout/cycle6"/>
    <dgm:cxn modelId="{ED982FBB-62A5-4147-A0B4-C2EBCE8FCAB1}" srcId="{3D44B95A-B834-40E5-94C4-6F56305F9E15}" destId="{F64EAA07-4C36-466D-80A8-D3C01B764CEC}" srcOrd="2" destOrd="0" parTransId="{E696572E-78EB-4789-9387-28FFD9300E82}" sibTransId="{9E8FEB0D-C800-4855-B0B3-6E7363552134}"/>
    <dgm:cxn modelId="{729631E7-4BCF-4FED-9E61-71F640F351AE}" type="presOf" srcId="{C3786D7A-9B2D-45A2-8D5E-453B2310CA25}" destId="{82E25E32-18E2-4FCF-8C9A-5324CADFDDBF}" srcOrd="0" destOrd="0" presId="urn:microsoft.com/office/officeart/2005/8/layout/cycle6"/>
    <dgm:cxn modelId="{F771A3CD-4D4F-44D5-AD4C-89A91F2B7F71}" type="presOf" srcId="{F64EAA07-4C36-466D-80A8-D3C01B764CEC}" destId="{95500940-848C-44A8-9B8B-A771F5D9CA76}" srcOrd="0" destOrd="0" presId="urn:microsoft.com/office/officeart/2005/8/layout/cycle6"/>
    <dgm:cxn modelId="{5828AAF0-DF31-45B3-8C1A-01D143DD599A}" srcId="{3D44B95A-B834-40E5-94C4-6F56305F9E15}" destId="{C3786D7A-9B2D-45A2-8D5E-453B2310CA25}" srcOrd="1" destOrd="0" parTransId="{5B87C3AA-B223-472A-9313-FE2DE4E3A8A6}" sibTransId="{BC86B3A3-DB33-4B15-B1F9-92CF846416F9}"/>
    <dgm:cxn modelId="{8766BED5-4EDE-42AB-9A1B-18AF438DAB8A}" srcId="{3D44B95A-B834-40E5-94C4-6F56305F9E15}" destId="{4C8C1CD0-6E23-4616-AB78-CA6A8D528028}" srcOrd="0" destOrd="0" parTransId="{D9E5B975-481F-4AA0-88E2-C036103A8050}" sibTransId="{2CED024A-3CA7-4A8A-8B79-1D5A48E791E0}"/>
    <dgm:cxn modelId="{C5A93CFB-4613-4375-9E7F-1C9000C338C6}" srcId="{3D44B95A-B834-40E5-94C4-6F56305F9E15}" destId="{248C5F55-0B23-4EDF-BCBE-3F9425B9DF39}" srcOrd="3" destOrd="0" parTransId="{5F8F681F-7371-43C4-A463-91A5F2965AEF}" sibTransId="{29D6604B-86D7-40B1-BDC9-54972B416891}"/>
    <dgm:cxn modelId="{425AC5DD-C88A-48A6-AC23-1D85BEA96498}" type="presOf" srcId="{248C5F55-0B23-4EDF-BCBE-3F9425B9DF39}" destId="{B1D48CFC-FAC9-4209-908B-1FB8CC062989}" srcOrd="0" destOrd="0" presId="urn:microsoft.com/office/officeart/2005/8/layout/cycle6"/>
    <dgm:cxn modelId="{D48F07FF-04B2-49C6-A285-163D777DF336}" type="presOf" srcId="{9E8FEB0D-C800-4855-B0B3-6E7363552134}" destId="{4485C5FD-E3B2-4646-BFFB-0793BE2EDA41}" srcOrd="0" destOrd="0" presId="urn:microsoft.com/office/officeart/2005/8/layout/cycle6"/>
    <dgm:cxn modelId="{9C9BF74F-93C1-49BD-BEF7-8EC6327F748E}" type="presParOf" srcId="{170DBCAA-7C8F-4340-83CC-6D78C7F9C27F}" destId="{0227B63E-8F40-4047-9C63-4910B0D0D4F0}" srcOrd="0" destOrd="0" presId="urn:microsoft.com/office/officeart/2005/8/layout/cycle6"/>
    <dgm:cxn modelId="{5C252A7B-084B-4054-B332-8754E7A46235}" type="presParOf" srcId="{170DBCAA-7C8F-4340-83CC-6D78C7F9C27F}" destId="{8697F82B-6DC0-4986-BC03-14D60A3B01DF}" srcOrd="1" destOrd="0" presId="urn:microsoft.com/office/officeart/2005/8/layout/cycle6"/>
    <dgm:cxn modelId="{95E3B7E1-33D7-4E83-AD54-D010A9E18009}" type="presParOf" srcId="{170DBCAA-7C8F-4340-83CC-6D78C7F9C27F}" destId="{F9524773-2902-4DEF-999E-6456A71F32C3}" srcOrd="2" destOrd="0" presId="urn:microsoft.com/office/officeart/2005/8/layout/cycle6"/>
    <dgm:cxn modelId="{6A0448F6-92A6-4B51-9FCC-AF26B95BFCA2}" type="presParOf" srcId="{170DBCAA-7C8F-4340-83CC-6D78C7F9C27F}" destId="{82E25E32-18E2-4FCF-8C9A-5324CADFDDBF}" srcOrd="3" destOrd="0" presId="urn:microsoft.com/office/officeart/2005/8/layout/cycle6"/>
    <dgm:cxn modelId="{118EF7C1-BD0C-408F-BCB5-C3565046D089}" type="presParOf" srcId="{170DBCAA-7C8F-4340-83CC-6D78C7F9C27F}" destId="{697CDC5E-F424-4F38-96A9-8E2650B0A6E2}" srcOrd="4" destOrd="0" presId="urn:microsoft.com/office/officeart/2005/8/layout/cycle6"/>
    <dgm:cxn modelId="{3510EBAF-A7EF-40E5-93F2-2D53E4B1923F}" type="presParOf" srcId="{170DBCAA-7C8F-4340-83CC-6D78C7F9C27F}" destId="{0C6461AA-8160-4703-94ED-3242E920ABB1}" srcOrd="5" destOrd="0" presId="urn:microsoft.com/office/officeart/2005/8/layout/cycle6"/>
    <dgm:cxn modelId="{28EA4AE8-E4AC-45E3-B83B-8651EAB79DBE}" type="presParOf" srcId="{170DBCAA-7C8F-4340-83CC-6D78C7F9C27F}" destId="{95500940-848C-44A8-9B8B-A771F5D9CA76}" srcOrd="6" destOrd="0" presId="urn:microsoft.com/office/officeart/2005/8/layout/cycle6"/>
    <dgm:cxn modelId="{FDD74FFD-E711-402F-BF58-D555A562F31A}" type="presParOf" srcId="{170DBCAA-7C8F-4340-83CC-6D78C7F9C27F}" destId="{FE49DCDB-4C11-4935-90B0-F034C920A4D7}" srcOrd="7" destOrd="0" presId="urn:microsoft.com/office/officeart/2005/8/layout/cycle6"/>
    <dgm:cxn modelId="{C270255B-4DE9-4191-9C6B-597AD697879F}" type="presParOf" srcId="{170DBCAA-7C8F-4340-83CC-6D78C7F9C27F}" destId="{4485C5FD-E3B2-4646-BFFB-0793BE2EDA41}" srcOrd="8" destOrd="0" presId="urn:microsoft.com/office/officeart/2005/8/layout/cycle6"/>
    <dgm:cxn modelId="{2C6BFAB5-3F6E-4BAC-B33A-8A4486C50447}" type="presParOf" srcId="{170DBCAA-7C8F-4340-83CC-6D78C7F9C27F}" destId="{B1D48CFC-FAC9-4209-908B-1FB8CC062989}" srcOrd="9" destOrd="0" presId="urn:microsoft.com/office/officeart/2005/8/layout/cycle6"/>
    <dgm:cxn modelId="{6FC7DB3B-C5FA-4FFB-8AC0-5DA7D6E2C8C4}" type="presParOf" srcId="{170DBCAA-7C8F-4340-83CC-6D78C7F9C27F}" destId="{27237968-A95D-4320-A13C-03B9BBACCC18}" srcOrd="10" destOrd="0" presId="urn:microsoft.com/office/officeart/2005/8/layout/cycle6"/>
    <dgm:cxn modelId="{FBBE5ABF-CC34-4F18-805E-DE1602A33647}" type="presParOf" srcId="{170DBCAA-7C8F-4340-83CC-6D78C7F9C27F}" destId="{DB10EE13-5A7E-436A-8E73-060B697E790F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B62172-3C44-4AAF-A022-BC3FFF2E98F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D64C4EFB-0AE2-4350-9E99-DF93B6110B59}">
      <dgm:prSet phldrT="[Text]" custT="1"/>
      <dgm:spPr/>
      <dgm:t>
        <a:bodyPr anchor="t"/>
        <a:lstStyle/>
        <a:p>
          <a:r>
            <a:rPr lang="en-AU" sz="2000" dirty="0"/>
            <a:t>Recruitment and retention</a:t>
          </a:r>
        </a:p>
      </dgm:t>
    </dgm:pt>
    <dgm:pt modelId="{43457902-8A1B-41B0-9FD6-23D03F1FF7C8}" type="parTrans" cxnId="{2BD152F0-989A-4AE7-B34C-8ED0AFE32903}">
      <dgm:prSet/>
      <dgm:spPr/>
      <dgm:t>
        <a:bodyPr/>
        <a:lstStyle/>
        <a:p>
          <a:endParaRPr lang="en-AU"/>
        </a:p>
      </dgm:t>
    </dgm:pt>
    <dgm:pt modelId="{11CB98B0-EE3A-427C-AB1D-5A0E7B4B8E85}" type="sibTrans" cxnId="{2BD152F0-989A-4AE7-B34C-8ED0AFE32903}">
      <dgm:prSet/>
      <dgm:spPr/>
      <dgm:t>
        <a:bodyPr/>
        <a:lstStyle/>
        <a:p>
          <a:endParaRPr lang="en-AU"/>
        </a:p>
      </dgm:t>
    </dgm:pt>
    <dgm:pt modelId="{B514D093-11ED-4CED-BC4E-A3E05D331D92}">
      <dgm:prSet phldrT="[Text]" custT="1"/>
      <dgm:spPr/>
      <dgm:t>
        <a:bodyPr anchor="t"/>
        <a:lstStyle/>
        <a:p>
          <a:r>
            <a:rPr lang="en-AU" sz="2000" dirty="0"/>
            <a:t>Workforce composition</a:t>
          </a:r>
        </a:p>
      </dgm:t>
    </dgm:pt>
    <dgm:pt modelId="{D9621E5B-3CE0-44F5-BD83-E2AB500F8FA1}" type="parTrans" cxnId="{616974FA-3901-4228-A61C-978DAB48EE08}">
      <dgm:prSet/>
      <dgm:spPr/>
      <dgm:t>
        <a:bodyPr/>
        <a:lstStyle/>
        <a:p>
          <a:endParaRPr lang="en-AU"/>
        </a:p>
      </dgm:t>
    </dgm:pt>
    <dgm:pt modelId="{2DEBA2B8-527F-4BA5-A275-5B6ED5A81F64}" type="sibTrans" cxnId="{616974FA-3901-4228-A61C-978DAB48EE08}">
      <dgm:prSet/>
      <dgm:spPr/>
      <dgm:t>
        <a:bodyPr/>
        <a:lstStyle/>
        <a:p>
          <a:endParaRPr lang="en-AU"/>
        </a:p>
      </dgm:t>
    </dgm:pt>
    <dgm:pt modelId="{29B33DE4-69FA-4CEE-9E21-3CDE753E7E4E}">
      <dgm:prSet phldrT="[Text]" custT="1"/>
      <dgm:spPr/>
      <dgm:t>
        <a:bodyPr anchor="t"/>
        <a:lstStyle/>
        <a:p>
          <a:r>
            <a:rPr lang="en-AU" sz="2000" dirty="0"/>
            <a:t>Training products not “fit-for-purpose”</a:t>
          </a:r>
        </a:p>
      </dgm:t>
    </dgm:pt>
    <dgm:pt modelId="{603DBCA1-9317-4F33-9673-8E3FC62D341F}" type="parTrans" cxnId="{42C21690-D9B3-46C6-A3FB-8721921100E8}">
      <dgm:prSet/>
      <dgm:spPr/>
      <dgm:t>
        <a:bodyPr/>
        <a:lstStyle/>
        <a:p>
          <a:endParaRPr lang="en-AU"/>
        </a:p>
      </dgm:t>
    </dgm:pt>
    <dgm:pt modelId="{B0583954-5FFA-4EDD-A625-698B4C89EE83}" type="sibTrans" cxnId="{42C21690-D9B3-46C6-A3FB-8721921100E8}">
      <dgm:prSet/>
      <dgm:spPr/>
      <dgm:t>
        <a:bodyPr/>
        <a:lstStyle/>
        <a:p>
          <a:endParaRPr lang="en-AU"/>
        </a:p>
      </dgm:t>
    </dgm:pt>
    <dgm:pt modelId="{4E0CA2B8-D5EC-4E9C-B337-B2B00C26C15E}">
      <dgm:prSet phldrT="[Text]" custT="1"/>
      <dgm:spPr/>
      <dgm:t>
        <a:bodyPr anchor="t"/>
        <a:lstStyle/>
        <a:p>
          <a:r>
            <a:rPr lang="en-AU" sz="2000" dirty="0"/>
            <a:t>Need for new skills, knowledge and mindsets</a:t>
          </a:r>
        </a:p>
      </dgm:t>
    </dgm:pt>
    <dgm:pt modelId="{462C0D3F-16F7-4FC4-8D53-512A2CEE5A19}" type="parTrans" cxnId="{DE7D96D3-9593-4714-9B57-A3AF0F4740B2}">
      <dgm:prSet/>
      <dgm:spPr/>
      <dgm:t>
        <a:bodyPr/>
        <a:lstStyle/>
        <a:p>
          <a:endParaRPr lang="en-AU"/>
        </a:p>
      </dgm:t>
    </dgm:pt>
    <dgm:pt modelId="{3AE3080B-2FFC-4E4C-91D6-EC71FF917F76}" type="sibTrans" cxnId="{DE7D96D3-9593-4714-9B57-A3AF0F4740B2}">
      <dgm:prSet/>
      <dgm:spPr/>
      <dgm:t>
        <a:bodyPr/>
        <a:lstStyle/>
        <a:p>
          <a:endParaRPr lang="en-AU"/>
        </a:p>
      </dgm:t>
    </dgm:pt>
    <dgm:pt modelId="{42ACD7A5-73DC-4E1A-BE43-DFE80B8761F6}">
      <dgm:prSet phldrT="[Text]" custT="1"/>
      <dgm:spPr/>
      <dgm:t>
        <a:bodyPr anchor="t"/>
        <a:lstStyle/>
        <a:p>
          <a:r>
            <a:rPr lang="en-AU" sz="2000" dirty="0"/>
            <a:t>Insufficient evidence and data</a:t>
          </a:r>
        </a:p>
      </dgm:t>
    </dgm:pt>
    <dgm:pt modelId="{9B6E0B5B-F60B-48D1-A141-7DABE742FFEB}" type="parTrans" cxnId="{D2A6CC4C-8C89-41C3-B5B1-03C38F540F89}">
      <dgm:prSet/>
      <dgm:spPr/>
      <dgm:t>
        <a:bodyPr/>
        <a:lstStyle/>
        <a:p>
          <a:endParaRPr lang="en-AU"/>
        </a:p>
      </dgm:t>
    </dgm:pt>
    <dgm:pt modelId="{45588966-76A9-40EA-8BD9-73FF1679C592}" type="sibTrans" cxnId="{D2A6CC4C-8C89-41C3-B5B1-03C38F540F89}">
      <dgm:prSet/>
      <dgm:spPr/>
      <dgm:t>
        <a:bodyPr/>
        <a:lstStyle/>
        <a:p>
          <a:endParaRPr lang="en-AU"/>
        </a:p>
      </dgm:t>
    </dgm:pt>
    <dgm:pt modelId="{FAE3D1BB-B201-4E6E-89C3-1651C418D6B8}">
      <dgm:prSet custT="1"/>
      <dgm:spPr/>
      <dgm:t>
        <a:bodyPr anchor="t"/>
        <a:lstStyle/>
        <a:p>
          <a:r>
            <a:rPr lang="en-AU" sz="2000" dirty="0"/>
            <a:t>Adapting to systemic change </a:t>
          </a:r>
        </a:p>
        <a:p>
          <a:endParaRPr lang="en-AU" sz="2000" dirty="0"/>
        </a:p>
      </dgm:t>
    </dgm:pt>
    <dgm:pt modelId="{8D01542A-E915-4949-9A62-7CE860F7D27C}" type="parTrans" cxnId="{743DF2B7-1A49-49DE-AA1E-FBF9707FA32C}">
      <dgm:prSet/>
      <dgm:spPr/>
      <dgm:t>
        <a:bodyPr/>
        <a:lstStyle/>
        <a:p>
          <a:endParaRPr lang="en-AU"/>
        </a:p>
      </dgm:t>
    </dgm:pt>
    <dgm:pt modelId="{369C62C0-14B2-4807-835D-BFF391FF6A11}" type="sibTrans" cxnId="{743DF2B7-1A49-49DE-AA1E-FBF9707FA32C}">
      <dgm:prSet/>
      <dgm:spPr/>
      <dgm:t>
        <a:bodyPr/>
        <a:lstStyle/>
        <a:p>
          <a:endParaRPr lang="en-AU"/>
        </a:p>
      </dgm:t>
    </dgm:pt>
    <dgm:pt modelId="{480FB284-75A7-4952-956C-8B18A8A2A7B3}" type="pres">
      <dgm:prSet presAssocID="{C0B62172-3C44-4AAF-A022-BC3FFF2E98F5}" presName="diagram" presStyleCnt="0">
        <dgm:presLayoutVars>
          <dgm:dir/>
          <dgm:resizeHandles val="exact"/>
        </dgm:presLayoutVars>
      </dgm:prSet>
      <dgm:spPr/>
    </dgm:pt>
    <dgm:pt modelId="{8B9016D4-0C40-4FDF-93D1-A79B89D73551}" type="pres">
      <dgm:prSet presAssocID="{D64C4EFB-0AE2-4350-9E99-DF93B6110B59}" presName="node" presStyleLbl="node1" presStyleIdx="0" presStyleCnt="6">
        <dgm:presLayoutVars>
          <dgm:bulletEnabled val="1"/>
        </dgm:presLayoutVars>
      </dgm:prSet>
      <dgm:spPr/>
    </dgm:pt>
    <dgm:pt modelId="{FF473D33-C209-4FB7-8A16-22892FB0728A}" type="pres">
      <dgm:prSet presAssocID="{11CB98B0-EE3A-427C-AB1D-5A0E7B4B8E85}" presName="sibTrans" presStyleCnt="0"/>
      <dgm:spPr/>
    </dgm:pt>
    <dgm:pt modelId="{AAEB4777-81BE-4D8C-A8B1-8839AECAADE3}" type="pres">
      <dgm:prSet presAssocID="{B514D093-11ED-4CED-BC4E-A3E05D331D92}" presName="node" presStyleLbl="node1" presStyleIdx="1" presStyleCnt="6">
        <dgm:presLayoutVars>
          <dgm:bulletEnabled val="1"/>
        </dgm:presLayoutVars>
      </dgm:prSet>
      <dgm:spPr/>
    </dgm:pt>
    <dgm:pt modelId="{9BC263E1-3AB0-4F7B-8B35-5D7191A65DBC}" type="pres">
      <dgm:prSet presAssocID="{2DEBA2B8-527F-4BA5-A275-5B6ED5A81F64}" presName="sibTrans" presStyleCnt="0"/>
      <dgm:spPr/>
    </dgm:pt>
    <dgm:pt modelId="{2ACD25B1-D65E-499A-AA27-313E293F21B1}" type="pres">
      <dgm:prSet presAssocID="{29B33DE4-69FA-4CEE-9E21-3CDE753E7E4E}" presName="node" presStyleLbl="node1" presStyleIdx="2" presStyleCnt="6">
        <dgm:presLayoutVars>
          <dgm:bulletEnabled val="1"/>
        </dgm:presLayoutVars>
      </dgm:prSet>
      <dgm:spPr/>
    </dgm:pt>
    <dgm:pt modelId="{F8C2AD61-D907-4C80-9585-74420962B477}" type="pres">
      <dgm:prSet presAssocID="{B0583954-5FFA-4EDD-A625-698B4C89EE83}" presName="sibTrans" presStyleCnt="0"/>
      <dgm:spPr/>
    </dgm:pt>
    <dgm:pt modelId="{427E8B07-0009-4050-B34F-8811448CE1CC}" type="pres">
      <dgm:prSet presAssocID="{4E0CA2B8-D5EC-4E9C-B337-B2B00C26C15E}" presName="node" presStyleLbl="node1" presStyleIdx="3" presStyleCnt="6">
        <dgm:presLayoutVars>
          <dgm:bulletEnabled val="1"/>
        </dgm:presLayoutVars>
      </dgm:prSet>
      <dgm:spPr/>
    </dgm:pt>
    <dgm:pt modelId="{643579A6-14AC-4559-84AA-0A4815BAF423}" type="pres">
      <dgm:prSet presAssocID="{3AE3080B-2FFC-4E4C-91D6-EC71FF917F76}" presName="sibTrans" presStyleCnt="0"/>
      <dgm:spPr/>
    </dgm:pt>
    <dgm:pt modelId="{A8A6D922-6ADF-4F64-BFA7-D8B0C7D114C6}" type="pres">
      <dgm:prSet presAssocID="{FAE3D1BB-B201-4E6E-89C3-1651C418D6B8}" presName="node" presStyleLbl="node1" presStyleIdx="4" presStyleCnt="6">
        <dgm:presLayoutVars>
          <dgm:bulletEnabled val="1"/>
        </dgm:presLayoutVars>
      </dgm:prSet>
      <dgm:spPr/>
    </dgm:pt>
    <dgm:pt modelId="{DF2C5001-B322-4980-A19B-1D398554AD8D}" type="pres">
      <dgm:prSet presAssocID="{369C62C0-14B2-4807-835D-BFF391FF6A11}" presName="sibTrans" presStyleCnt="0"/>
      <dgm:spPr/>
    </dgm:pt>
    <dgm:pt modelId="{4A0F0999-AB7C-4DC8-B2EB-665060A3F9D7}" type="pres">
      <dgm:prSet presAssocID="{42ACD7A5-73DC-4E1A-BE43-DFE80B8761F6}" presName="node" presStyleLbl="node1" presStyleIdx="5" presStyleCnt="6">
        <dgm:presLayoutVars>
          <dgm:bulletEnabled val="1"/>
        </dgm:presLayoutVars>
      </dgm:prSet>
      <dgm:spPr/>
    </dgm:pt>
  </dgm:ptLst>
  <dgm:cxnLst>
    <dgm:cxn modelId="{6029C90F-6D85-412D-A847-FC833A856EDF}" type="presOf" srcId="{D64C4EFB-0AE2-4350-9E99-DF93B6110B59}" destId="{8B9016D4-0C40-4FDF-93D1-A79B89D73551}" srcOrd="0" destOrd="0" presId="urn:microsoft.com/office/officeart/2005/8/layout/default"/>
    <dgm:cxn modelId="{D2A6CC4C-8C89-41C3-B5B1-03C38F540F89}" srcId="{C0B62172-3C44-4AAF-A022-BC3FFF2E98F5}" destId="{42ACD7A5-73DC-4E1A-BE43-DFE80B8761F6}" srcOrd="5" destOrd="0" parTransId="{9B6E0B5B-F60B-48D1-A141-7DABE742FFEB}" sibTransId="{45588966-76A9-40EA-8BD9-73FF1679C592}"/>
    <dgm:cxn modelId="{786E9854-09E4-4A79-A615-0EFCEFB7B9A2}" type="presOf" srcId="{4E0CA2B8-D5EC-4E9C-B337-B2B00C26C15E}" destId="{427E8B07-0009-4050-B34F-8811448CE1CC}" srcOrd="0" destOrd="0" presId="urn:microsoft.com/office/officeart/2005/8/layout/default"/>
    <dgm:cxn modelId="{95D48D8F-E3FE-4146-8CB1-CCBAD117F29D}" type="presOf" srcId="{FAE3D1BB-B201-4E6E-89C3-1651C418D6B8}" destId="{A8A6D922-6ADF-4F64-BFA7-D8B0C7D114C6}" srcOrd="0" destOrd="0" presId="urn:microsoft.com/office/officeart/2005/8/layout/default"/>
    <dgm:cxn modelId="{42C21690-D9B3-46C6-A3FB-8721921100E8}" srcId="{C0B62172-3C44-4AAF-A022-BC3FFF2E98F5}" destId="{29B33DE4-69FA-4CEE-9E21-3CDE753E7E4E}" srcOrd="2" destOrd="0" parTransId="{603DBCA1-9317-4F33-9673-8E3FC62D341F}" sibTransId="{B0583954-5FFA-4EDD-A625-698B4C89EE83}"/>
    <dgm:cxn modelId="{73B20FAB-1F9D-4511-86AE-3234C9F67BBA}" type="presOf" srcId="{B514D093-11ED-4CED-BC4E-A3E05D331D92}" destId="{AAEB4777-81BE-4D8C-A8B1-8839AECAADE3}" srcOrd="0" destOrd="0" presId="urn:microsoft.com/office/officeart/2005/8/layout/default"/>
    <dgm:cxn modelId="{8B8693B4-0C61-4398-A768-C4B88585787C}" type="presOf" srcId="{C0B62172-3C44-4AAF-A022-BC3FFF2E98F5}" destId="{480FB284-75A7-4952-956C-8B18A8A2A7B3}" srcOrd="0" destOrd="0" presId="urn:microsoft.com/office/officeart/2005/8/layout/default"/>
    <dgm:cxn modelId="{743DF2B7-1A49-49DE-AA1E-FBF9707FA32C}" srcId="{C0B62172-3C44-4AAF-A022-BC3FFF2E98F5}" destId="{FAE3D1BB-B201-4E6E-89C3-1651C418D6B8}" srcOrd="4" destOrd="0" parTransId="{8D01542A-E915-4949-9A62-7CE860F7D27C}" sibTransId="{369C62C0-14B2-4807-835D-BFF391FF6A11}"/>
    <dgm:cxn modelId="{13A2BCBA-31D2-40BB-B935-5E8047EC74CB}" type="presOf" srcId="{42ACD7A5-73DC-4E1A-BE43-DFE80B8761F6}" destId="{4A0F0999-AB7C-4DC8-B2EB-665060A3F9D7}" srcOrd="0" destOrd="0" presId="urn:microsoft.com/office/officeart/2005/8/layout/default"/>
    <dgm:cxn modelId="{2BD152F0-989A-4AE7-B34C-8ED0AFE32903}" srcId="{C0B62172-3C44-4AAF-A022-BC3FFF2E98F5}" destId="{D64C4EFB-0AE2-4350-9E99-DF93B6110B59}" srcOrd="0" destOrd="0" parTransId="{43457902-8A1B-41B0-9FD6-23D03F1FF7C8}" sibTransId="{11CB98B0-EE3A-427C-AB1D-5A0E7B4B8E85}"/>
    <dgm:cxn modelId="{DE7D96D3-9593-4714-9B57-A3AF0F4740B2}" srcId="{C0B62172-3C44-4AAF-A022-BC3FFF2E98F5}" destId="{4E0CA2B8-D5EC-4E9C-B337-B2B00C26C15E}" srcOrd="3" destOrd="0" parTransId="{462C0D3F-16F7-4FC4-8D53-512A2CEE5A19}" sibTransId="{3AE3080B-2FFC-4E4C-91D6-EC71FF917F76}"/>
    <dgm:cxn modelId="{616974FA-3901-4228-A61C-978DAB48EE08}" srcId="{C0B62172-3C44-4AAF-A022-BC3FFF2E98F5}" destId="{B514D093-11ED-4CED-BC4E-A3E05D331D92}" srcOrd="1" destOrd="0" parTransId="{D9621E5B-3CE0-44F5-BD83-E2AB500F8FA1}" sibTransId="{2DEBA2B8-527F-4BA5-A275-5B6ED5A81F64}"/>
    <dgm:cxn modelId="{9817EDDA-60F7-4323-B581-333BF171268A}" type="presOf" srcId="{29B33DE4-69FA-4CEE-9E21-3CDE753E7E4E}" destId="{2ACD25B1-D65E-499A-AA27-313E293F21B1}" srcOrd="0" destOrd="0" presId="urn:microsoft.com/office/officeart/2005/8/layout/default"/>
    <dgm:cxn modelId="{C4FB57FF-2715-497B-BD44-DE1C95E3B65E}" type="presParOf" srcId="{480FB284-75A7-4952-956C-8B18A8A2A7B3}" destId="{8B9016D4-0C40-4FDF-93D1-A79B89D73551}" srcOrd="0" destOrd="0" presId="urn:microsoft.com/office/officeart/2005/8/layout/default"/>
    <dgm:cxn modelId="{F2F2C2F9-21D7-4180-84AD-AAAD25FE698F}" type="presParOf" srcId="{480FB284-75A7-4952-956C-8B18A8A2A7B3}" destId="{FF473D33-C209-4FB7-8A16-22892FB0728A}" srcOrd="1" destOrd="0" presId="urn:microsoft.com/office/officeart/2005/8/layout/default"/>
    <dgm:cxn modelId="{33B51935-47B7-4F57-B0F1-AFD4685A88D5}" type="presParOf" srcId="{480FB284-75A7-4952-956C-8B18A8A2A7B3}" destId="{AAEB4777-81BE-4D8C-A8B1-8839AECAADE3}" srcOrd="2" destOrd="0" presId="urn:microsoft.com/office/officeart/2005/8/layout/default"/>
    <dgm:cxn modelId="{83DF5B6F-6B3B-4CD1-B6EB-999C0999DD69}" type="presParOf" srcId="{480FB284-75A7-4952-956C-8B18A8A2A7B3}" destId="{9BC263E1-3AB0-4F7B-8B35-5D7191A65DBC}" srcOrd="3" destOrd="0" presId="urn:microsoft.com/office/officeart/2005/8/layout/default"/>
    <dgm:cxn modelId="{10F6085B-2C94-4D2E-999B-8EE8CF613469}" type="presParOf" srcId="{480FB284-75A7-4952-956C-8B18A8A2A7B3}" destId="{2ACD25B1-D65E-499A-AA27-313E293F21B1}" srcOrd="4" destOrd="0" presId="urn:microsoft.com/office/officeart/2005/8/layout/default"/>
    <dgm:cxn modelId="{5FD26E07-FD89-4DCE-8C9D-B79AF8B5104D}" type="presParOf" srcId="{480FB284-75A7-4952-956C-8B18A8A2A7B3}" destId="{F8C2AD61-D907-4C80-9585-74420962B477}" srcOrd="5" destOrd="0" presId="urn:microsoft.com/office/officeart/2005/8/layout/default"/>
    <dgm:cxn modelId="{D073780F-F21F-4EE1-93B8-B45222AD3928}" type="presParOf" srcId="{480FB284-75A7-4952-956C-8B18A8A2A7B3}" destId="{427E8B07-0009-4050-B34F-8811448CE1CC}" srcOrd="6" destOrd="0" presId="urn:microsoft.com/office/officeart/2005/8/layout/default"/>
    <dgm:cxn modelId="{B940CA7C-2143-444A-9ED8-11519692B844}" type="presParOf" srcId="{480FB284-75A7-4952-956C-8B18A8A2A7B3}" destId="{643579A6-14AC-4559-84AA-0A4815BAF423}" srcOrd="7" destOrd="0" presId="urn:microsoft.com/office/officeart/2005/8/layout/default"/>
    <dgm:cxn modelId="{466F677C-654B-4DE3-BECB-247EAF0B9623}" type="presParOf" srcId="{480FB284-75A7-4952-956C-8B18A8A2A7B3}" destId="{A8A6D922-6ADF-4F64-BFA7-D8B0C7D114C6}" srcOrd="8" destOrd="0" presId="urn:microsoft.com/office/officeart/2005/8/layout/default"/>
    <dgm:cxn modelId="{62361E04-E934-4C61-B968-63CAB244CDBB}" type="presParOf" srcId="{480FB284-75A7-4952-956C-8B18A8A2A7B3}" destId="{DF2C5001-B322-4980-A19B-1D398554AD8D}" srcOrd="9" destOrd="0" presId="urn:microsoft.com/office/officeart/2005/8/layout/default"/>
    <dgm:cxn modelId="{8E52FFDD-5127-48C0-9139-FFC72817286B}" type="presParOf" srcId="{480FB284-75A7-4952-956C-8B18A8A2A7B3}" destId="{4A0F0999-AB7C-4DC8-B2EB-665060A3F9D7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00BD024-7066-4E96-BDB7-22501C11C18A}" type="doc">
      <dgm:prSet loTypeId="urn:microsoft.com/office/officeart/2011/layout/ConvergingText" loCatId="process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A97192C9-E218-4035-BAFA-FD4C16494239}">
      <dgm:prSet phldrT="[Text]"/>
      <dgm:spPr/>
      <dgm:t>
        <a:bodyPr/>
        <a:lstStyle/>
        <a:p>
          <a:r>
            <a:rPr lang="en-US" b="1" dirty="0"/>
            <a:t>Whole of Workforce Insights</a:t>
          </a:r>
        </a:p>
      </dgm:t>
    </dgm:pt>
    <dgm:pt modelId="{D27B5B44-C403-4771-AADE-B43E86FD7FE0}" type="parTrans" cxnId="{06A0B87F-50F1-4CE1-B80B-6489CAC1C883}">
      <dgm:prSet/>
      <dgm:spPr/>
      <dgm:t>
        <a:bodyPr/>
        <a:lstStyle/>
        <a:p>
          <a:endParaRPr lang="en-US"/>
        </a:p>
      </dgm:t>
    </dgm:pt>
    <dgm:pt modelId="{5870C4E6-46B5-4A0F-991A-FDBCE9F75C06}" type="sibTrans" cxnId="{06A0B87F-50F1-4CE1-B80B-6489CAC1C883}">
      <dgm:prSet/>
      <dgm:spPr/>
      <dgm:t>
        <a:bodyPr/>
        <a:lstStyle/>
        <a:p>
          <a:endParaRPr lang="en-US"/>
        </a:p>
      </dgm:t>
    </dgm:pt>
    <dgm:pt modelId="{88B38C75-37A2-4FD3-8780-DA962C2478E6}">
      <dgm:prSet phldrT="[Text]"/>
      <dgm:spPr/>
      <dgm:t>
        <a:bodyPr/>
        <a:lstStyle/>
        <a:p>
          <a:r>
            <a:rPr lang="en-US" dirty="0"/>
            <a:t>Disability workforce data</a:t>
          </a:r>
        </a:p>
      </dgm:t>
    </dgm:pt>
    <dgm:pt modelId="{102E77CF-403C-44C0-A3CE-4F7DB040D998}" type="parTrans" cxnId="{E6551734-707E-49EA-B53D-4520A0C680EE}">
      <dgm:prSet/>
      <dgm:spPr/>
      <dgm:t>
        <a:bodyPr/>
        <a:lstStyle/>
        <a:p>
          <a:endParaRPr lang="en-US"/>
        </a:p>
      </dgm:t>
    </dgm:pt>
    <dgm:pt modelId="{33BD33EA-5439-4C8D-A658-D9B2276B5DC9}" type="sibTrans" cxnId="{E6551734-707E-49EA-B53D-4520A0C680EE}">
      <dgm:prSet/>
      <dgm:spPr/>
      <dgm:t>
        <a:bodyPr/>
        <a:lstStyle/>
        <a:p>
          <a:endParaRPr lang="en-US"/>
        </a:p>
      </dgm:t>
    </dgm:pt>
    <dgm:pt modelId="{4B658DB7-8AE3-43D8-80C3-AFD2B89D7103}">
      <dgm:prSet phldrT="[Text]"/>
      <dgm:spPr/>
      <dgm:t>
        <a:bodyPr/>
        <a:lstStyle/>
        <a:p>
          <a:r>
            <a:rPr lang="en-US" dirty="0"/>
            <a:t>Aged care workforce data</a:t>
          </a:r>
        </a:p>
      </dgm:t>
    </dgm:pt>
    <dgm:pt modelId="{6F0BED6C-43BE-4867-B343-BC5B039273BA}" type="parTrans" cxnId="{E6C92794-EC38-4A5D-B21E-59BDB250A595}">
      <dgm:prSet/>
      <dgm:spPr/>
      <dgm:t>
        <a:bodyPr/>
        <a:lstStyle/>
        <a:p>
          <a:endParaRPr lang="en-US"/>
        </a:p>
      </dgm:t>
    </dgm:pt>
    <dgm:pt modelId="{6D1524C3-3357-41E6-A7A3-B1E8E7116CD3}" type="sibTrans" cxnId="{E6C92794-EC38-4A5D-B21E-59BDB250A595}">
      <dgm:prSet/>
      <dgm:spPr/>
      <dgm:t>
        <a:bodyPr/>
        <a:lstStyle/>
        <a:p>
          <a:endParaRPr lang="en-US"/>
        </a:p>
      </dgm:t>
    </dgm:pt>
    <dgm:pt modelId="{FDA59E47-22FF-434C-A35B-58FDBD98F56C}">
      <dgm:prSet phldrT="[Text]"/>
      <dgm:spPr/>
      <dgm:t>
        <a:bodyPr/>
        <a:lstStyle/>
        <a:p>
          <a:r>
            <a:rPr lang="en-US" dirty="0"/>
            <a:t>Family violence workforce data</a:t>
          </a:r>
        </a:p>
      </dgm:t>
    </dgm:pt>
    <dgm:pt modelId="{91172A90-5DAA-414D-9D27-60D2F2557631}" type="parTrans" cxnId="{1D346433-B8E6-4402-94BB-E0D39F3A966E}">
      <dgm:prSet/>
      <dgm:spPr/>
      <dgm:t>
        <a:bodyPr/>
        <a:lstStyle/>
        <a:p>
          <a:endParaRPr lang="en-US"/>
        </a:p>
      </dgm:t>
    </dgm:pt>
    <dgm:pt modelId="{5E5A6555-E18A-4106-90B8-AD5D343C49D0}" type="sibTrans" cxnId="{1D346433-B8E6-4402-94BB-E0D39F3A966E}">
      <dgm:prSet/>
      <dgm:spPr/>
      <dgm:t>
        <a:bodyPr/>
        <a:lstStyle/>
        <a:p>
          <a:endParaRPr lang="en-US"/>
        </a:p>
      </dgm:t>
    </dgm:pt>
    <dgm:pt modelId="{CFAB5BFD-6E8D-4594-B78A-B67E6CC2270F}">
      <dgm:prSet phldrT="[Text]"/>
      <dgm:spPr/>
      <dgm:t>
        <a:bodyPr/>
        <a:lstStyle/>
        <a:p>
          <a:r>
            <a:rPr lang="en-US" dirty="0"/>
            <a:t>Mental health workforce data</a:t>
          </a:r>
        </a:p>
      </dgm:t>
    </dgm:pt>
    <dgm:pt modelId="{5C2FF8B1-48A1-40F6-B111-B40F7534B1BC}" type="parTrans" cxnId="{C298B76A-D8D5-485F-9101-4EC58EB487EF}">
      <dgm:prSet/>
      <dgm:spPr/>
      <dgm:t>
        <a:bodyPr/>
        <a:lstStyle/>
        <a:p>
          <a:endParaRPr lang="en-US"/>
        </a:p>
      </dgm:t>
    </dgm:pt>
    <dgm:pt modelId="{F725105C-2D6F-40A1-80AD-3C69ACE73B6B}" type="sibTrans" cxnId="{C298B76A-D8D5-485F-9101-4EC58EB487EF}">
      <dgm:prSet/>
      <dgm:spPr/>
      <dgm:t>
        <a:bodyPr/>
        <a:lstStyle/>
        <a:p>
          <a:endParaRPr lang="en-US"/>
        </a:p>
      </dgm:t>
    </dgm:pt>
    <dgm:pt modelId="{0E97EB03-8CA8-479B-9C94-AD90288C4FD2}">
      <dgm:prSet phldrT="[Text]"/>
      <dgm:spPr/>
      <dgm:t>
        <a:bodyPr/>
        <a:lstStyle/>
        <a:p>
          <a:r>
            <a:rPr lang="en-US" dirty="0"/>
            <a:t>Early childhood workforce data</a:t>
          </a:r>
        </a:p>
      </dgm:t>
    </dgm:pt>
    <dgm:pt modelId="{C358F56C-8087-45B7-93FD-D1FD936ECE52}" type="parTrans" cxnId="{0313D92C-1048-448D-BC77-FED9EF85E38D}">
      <dgm:prSet/>
      <dgm:spPr/>
      <dgm:t>
        <a:bodyPr/>
        <a:lstStyle/>
        <a:p>
          <a:endParaRPr lang="en-US"/>
        </a:p>
      </dgm:t>
    </dgm:pt>
    <dgm:pt modelId="{54F4BAF9-00A1-4FA1-BC7B-073E33AFE625}" type="sibTrans" cxnId="{0313D92C-1048-448D-BC77-FED9EF85E38D}">
      <dgm:prSet/>
      <dgm:spPr/>
      <dgm:t>
        <a:bodyPr/>
        <a:lstStyle/>
        <a:p>
          <a:endParaRPr lang="en-US"/>
        </a:p>
      </dgm:t>
    </dgm:pt>
    <dgm:pt modelId="{D6F950D7-9AD7-4EC4-BAEB-04C0704D329E}" type="pres">
      <dgm:prSet presAssocID="{B00BD024-7066-4E96-BDB7-22501C11C18A}" presName="Name0" presStyleCnt="0">
        <dgm:presLayoutVars>
          <dgm:chMax/>
          <dgm:chPref val="1"/>
          <dgm:dir/>
          <dgm:animOne val="branch"/>
          <dgm:animLvl val="lvl"/>
          <dgm:resizeHandles/>
        </dgm:presLayoutVars>
      </dgm:prSet>
      <dgm:spPr/>
    </dgm:pt>
    <dgm:pt modelId="{8BE1BE3A-7CD1-402E-9017-B156464762F8}" type="pres">
      <dgm:prSet presAssocID="{A97192C9-E218-4035-BAFA-FD4C16494239}" presName="composite" presStyleCnt="0"/>
      <dgm:spPr/>
    </dgm:pt>
    <dgm:pt modelId="{E6E2B412-3538-41C9-95A0-C690B6AA3554}" type="pres">
      <dgm:prSet presAssocID="{A97192C9-E218-4035-BAFA-FD4C16494239}" presName="ParentAccent1" presStyleLbl="alignNode1" presStyleIdx="0" presStyleCnt="51"/>
      <dgm:spPr/>
    </dgm:pt>
    <dgm:pt modelId="{A1CA1B60-EA59-4C3C-9C67-554BDFEF9773}" type="pres">
      <dgm:prSet presAssocID="{A97192C9-E218-4035-BAFA-FD4C16494239}" presName="ParentAccent2" presStyleLbl="alignNode1" presStyleIdx="1" presStyleCnt="51"/>
      <dgm:spPr/>
    </dgm:pt>
    <dgm:pt modelId="{348330CD-699C-4140-ADF7-FC13FA284776}" type="pres">
      <dgm:prSet presAssocID="{A97192C9-E218-4035-BAFA-FD4C16494239}" presName="ParentAccent3" presStyleLbl="alignNode1" presStyleIdx="2" presStyleCnt="51"/>
      <dgm:spPr/>
    </dgm:pt>
    <dgm:pt modelId="{EC254E63-8644-426B-B9B3-4F7FF767B559}" type="pres">
      <dgm:prSet presAssocID="{A97192C9-E218-4035-BAFA-FD4C16494239}" presName="ParentAccent4" presStyleLbl="alignNode1" presStyleIdx="3" presStyleCnt="51"/>
      <dgm:spPr/>
    </dgm:pt>
    <dgm:pt modelId="{A3C16D05-43CA-462C-9078-C421EFDCCB4A}" type="pres">
      <dgm:prSet presAssocID="{A97192C9-E218-4035-BAFA-FD4C16494239}" presName="ParentAccent5" presStyleLbl="alignNode1" presStyleIdx="4" presStyleCnt="51"/>
      <dgm:spPr/>
    </dgm:pt>
    <dgm:pt modelId="{0E347A6C-CFAD-4F9E-A08A-E3E9A7E0492F}" type="pres">
      <dgm:prSet presAssocID="{A97192C9-E218-4035-BAFA-FD4C16494239}" presName="ParentAccent6" presStyleLbl="alignNode1" presStyleIdx="5" presStyleCnt="51"/>
      <dgm:spPr/>
    </dgm:pt>
    <dgm:pt modelId="{23C663D1-D183-46AF-B2F3-4A8D40049218}" type="pres">
      <dgm:prSet presAssocID="{A97192C9-E218-4035-BAFA-FD4C16494239}" presName="ParentAccent7" presStyleLbl="alignNode1" presStyleIdx="6" presStyleCnt="51"/>
      <dgm:spPr/>
    </dgm:pt>
    <dgm:pt modelId="{66F2B08E-937F-42A2-8238-B21FB01D2E79}" type="pres">
      <dgm:prSet presAssocID="{A97192C9-E218-4035-BAFA-FD4C16494239}" presName="ParentAccent8" presStyleLbl="alignNode1" presStyleIdx="7" presStyleCnt="51"/>
      <dgm:spPr/>
    </dgm:pt>
    <dgm:pt modelId="{022DF6E7-9BD1-4C49-A77E-7A5F1663F521}" type="pres">
      <dgm:prSet presAssocID="{A97192C9-E218-4035-BAFA-FD4C16494239}" presName="ParentAccent9" presStyleLbl="alignNode1" presStyleIdx="8" presStyleCnt="51"/>
      <dgm:spPr/>
    </dgm:pt>
    <dgm:pt modelId="{DA73196B-B2CA-4388-9C28-2024958FD369}" type="pres">
      <dgm:prSet presAssocID="{A97192C9-E218-4035-BAFA-FD4C16494239}" presName="ParentAccent10" presStyleLbl="alignNode1" presStyleIdx="9" presStyleCnt="51"/>
      <dgm:spPr/>
    </dgm:pt>
    <dgm:pt modelId="{910D10BC-21D7-4FCB-AA94-E6B2CDD7CF1C}" type="pres">
      <dgm:prSet presAssocID="{A97192C9-E218-4035-BAFA-FD4C16494239}" presName="Parent" presStyleLbl="alignNode1" presStyleIdx="10" presStyleCnt="51">
        <dgm:presLayoutVars>
          <dgm:chMax val="5"/>
          <dgm:chPref val="3"/>
          <dgm:bulletEnabled val="1"/>
        </dgm:presLayoutVars>
      </dgm:prSet>
      <dgm:spPr/>
    </dgm:pt>
    <dgm:pt modelId="{07E471FC-0C31-475B-8017-D3250F6C61E8}" type="pres">
      <dgm:prSet presAssocID="{88B38C75-37A2-4FD3-8780-DA962C2478E6}" presName="Child1Accent1" presStyleLbl="alignNode1" presStyleIdx="11" presStyleCnt="51"/>
      <dgm:spPr/>
    </dgm:pt>
    <dgm:pt modelId="{0BEB9A07-F84A-4893-A1DD-A2CDBEA331DF}" type="pres">
      <dgm:prSet presAssocID="{88B38C75-37A2-4FD3-8780-DA962C2478E6}" presName="Child1Accent2" presStyleLbl="alignNode1" presStyleIdx="12" presStyleCnt="51"/>
      <dgm:spPr/>
    </dgm:pt>
    <dgm:pt modelId="{E7C468C7-E8C7-43E6-B139-647DF343D5D9}" type="pres">
      <dgm:prSet presAssocID="{88B38C75-37A2-4FD3-8780-DA962C2478E6}" presName="Child1Accent3" presStyleLbl="alignNode1" presStyleIdx="13" presStyleCnt="51"/>
      <dgm:spPr/>
    </dgm:pt>
    <dgm:pt modelId="{BF6CEF0B-C748-49AE-BB1A-B00F9D2007E8}" type="pres">
      <dgm:prSet presAssocID="{88B38C75-37A2-4FD3-8780-DA962C2478E6}" presName="Child1Accent4" presStyleLbl="alignNode1" presStyleIdx="14" presStyleCnt="51"/>
      <dgm:spPr/>
    </dgm:pt>
    <dgm:pt modelId="{38CAF175-BA58-4F90-BA14-C58BE7B71DE4}" type="pres">
      <dgm:prSet presAssocID="{88B38C75-37A2-4FD3-8780-DA962C2478E6}" presName="Child1Accent5" presStyleLbl="alignNode1" presStyleIdx="15" presStyleCnt="51"/>
      <dgm:spPr/>
    </dgm:pt>
    <dgm:pt modelId="{47290476-4A7A-4209-B86B-B13450A55F7B}" type="pres">
      <dgm:prSet presAssocID="{88B38C75-37A2-4FD3-8780-DA962C2478E6}" presName="Child1Accent6" presStyleLbl="alignNode1" presStyleIdx="16" presStyleCnt="51"/>
      <dgm:spPr/>
    </dgm:pt>
    <dgm:pt modelId="{B36EBB7B-AA94-47F0-8498-019EA24DC609}" type="pres">
      <dgm:prSet presAssocID="{88B38C75-37A2-4FD3-8780-DA962C2478E6}" presName="Child1Accent7" presStyleLbl="alignNode1" presStyleIdx="17" presStyleCnt="51"/>
      <dgm:spPr/>
    </dgm:pt>
    <dgm:pt modelId="{88B89643-9AD4-4ACA-8F0C-BB2FD2AFDD31}" type="pres">
      <dgm:prSet presAssocID="{88B38C75-37A2-4FD3-8780-DA962C2478E6}" presName="Child1Accent8" presStyleLbl="alignNode1" presStyleIdx="18" presStyleCnt="51"/>
      <dgm:spPr/>
    </dgm:pt>
    <dgm:pt modelId="{9EDF0775-CC1D-4456-B9EF-607779CC85B7}" type="pres">
      <dgm:prSet presAssocID="{88B38C75-37A2-4FD3-8780-DA962C2478E6}" presName="Child1Accent9" presStyleLbl="alignNode1" presStyleIdx="19" presStyleCnt="51"/>
      <dgm:spPr/>
    </dgm:pt>
    <dgm:pt modelId="{51CEC65E-0136-4210-AD89-2FF96CC4BB2B}" type="pres">
      <dgm:prSet presAssocID="{88B38C75-37A2-4FD3-8780-DA962C2478E6}" presName="Child1" presStyleLbl="revTx" presStyleIdx="0" presStyleCnt="5">
        <dgm:presLayoutVars>
          <dgm:chMax/>
          <dgm:chPref val="0"/>
          <dgm:bulletEnabled val="1"/>
        </dgm:presLayoutVars>
      </dgm:prSet>
      <dgm:spPr/>
    </dgm:pt>
    <dgm:pt modelId="{95E999C7-E547-4073-8C6F-AB353EF70EBC}" type="pres">
      <dgm:prSet presAssocID="{4B658DB7-8AE3-43D8-80C3-AFD2B89D7103}" presName="Child2Accent1" presStyleLbl="alignNode1" presStyleIdx="20" presStyleCnt="51"/>
      <dgm:spPr/>
    </dgm:pt>
    <dgm:pt modelId="{F1A0D9CF-6DFC-46E0-9C4D-EA02B5F85119}" type="pres">
      <dgm:prSet presAssocID="{4B658DB7-8AE3-43D8-80C3-AFD2B89D7103}" presName="Child2Accent2" presStyleLbl="alignNode1" presStyleIdx="21" presStyleCnt="51"/>
      <dgm:spPr/>
    </dgm:pt>
    <dgm:pt modelId="{979DEE22-402B-4A16-BAB6-69FF3A7DF6DF}" type="pres">
      <dgm:prSet presAssocID="{4B658DB7-8AE3-43D8-80C3-AFD2B89D7103}" presName="Child2Accent3" presStyleLbl="alignNode1" presStyleIdx="22" presStyleCnt="51"/>
      <dgm:spPr/>
    </dgm:pt>
    <dgm:pt modelId="{BB336F41-F29F-4161-BFED-B27B34BA8BFE}" type="pres">
      <dgm:prSet presAssocID="{4B658DB7-8AE3-43D8-80C3-AFD2B89D7103}" presName="Child2Accent4" presStyleLbl="alignNode1" presStyleIdx="23" presStyleCnt="51"/>
      <dgm:spPr/>
    </dgm:pt>
    <dgm:pt modelId="{FB9B3928-255A-45BD-B7C4-9E95B46D9262}" type="pres">
      <dgm:prSet presAssocID="{4B658DB7-8AE3-43D8-80C3-AFD2B89D7103}" presName="Child2Accent5" presStyleLbl="alignNode1" presStyleIdx="24" presStyleCnt="51"/>
      <dgm:spPr/>
    </dgm:pt>
    <dgm:pt modelId="{90CCA1A8-ABB2-49F3-A2EC-4A35B0F0E3F3}" type="pres">
      <dgm:prSet presAssocID="{4B658DB7-8AE3-43D8-80C3-AFD2B89D7103}" presName="Child2Accent6" presStyleLbl="alignNode1" presStyleIdx="25" presStyleCnt="51"/>
      <dgm:spPr/>
    </dgm:pt>
    <dgm:pt modelId="{309CA6D1-4550-4219-A68B-4A11A2E80BDB}" type="pres">
      <dgm:prSet presAssocID="{4B658DB7-8AE3-43D8-80C3-AFD2B89D7103}" presName="Child2Accent7" presStyleLbl="alignNode1" presStyleIdx="26" presStyleCnt="51"/>
      <dgm:spPr/>
    </dgm:pt>
    <dgm:pt modelId="{BC4386F4-5F01-421B-92CC-D4F629EFE149}" type="pres">
      <dgm:prSet presAssocID="{4B658DB7-8AE3-43D8-80C3-AFD2B89D7103}" presName="Child2" presStyleLbl="revTx" presStyleIdx="1" presStyleCnt="5">
        <dgm:presLayoutVars>
          <dgm:chMax/>
          <dgm:chPref val="0"/>
          <dgm:bulletEnabled val="1"/>
        </dgm:presLayoutVars>
      </dgm:prSet>
      <dgm:spPr/>
    </dgm:pt>
    <dgm:pt modelId="{F6EF522F-443D-4238-9633-5BE9CA6FA5E8}" type="pres">
      <dgm:prSet presAssocID="{FDA59E47-22FF-434C-A35B-58FDBD98F56C}" presName="Child3Accent1" presStyleLbl="alignNode1" presStyleIdx="27" presStyleCnt="51"/>
      <dgm:spPr/>
    </dgm:pt>
    <dgm:pt modelId="{7CCBA160-B95A-4982-AAA2-4CB6CBFDEB81}" type="pres">
      <dgm:prSet presAssocID="{FDA59E47-22FF-434C-A35B-58FDBD98F56C}" presName="Child3Accent2" presStyleLbl="alignNode1" presStyleIdx="28" presStyleCnt="51"/>
      <dgm:spPr/>
    </dgm:pt>
    <dgm:pt modelId="{A68887D6-8F3E-4F6A-BA99-285B4814842D}" type="pres">
      <dgm:prSet presAssocID="{FDA59E47-22FF-434C-A35B-58FDBD98F56C}" presName="Child3Accent3" presStyleLbl="alignNode1" presStyleIdx="29" presStyleCnt="51"/>
      <dgm:spPr/>
    </dgm:pt>
    <dgm:pt modelId="{89FCBACE-BFAA-478F-ADC6-B49947872926}" type="pres">
      <dgm:prSet presAssocID="{FDA59E47-22FF-434C-A35B-58FDBD98F56C}" presName="Child3Accent4" presStyleLbl="alignNode1" presStyleIdx="30" presStyleCnt="51"/>
      <dgm:spPr/>
    </dgm:pt>
    <dgm:pt modelId="{F827B388-2384-49D2-87EF-1B3A5C5CCE80}" type="pres">
      <dgm:prSet presAssocID="{FDA59E47-22FF-434C-A35B-58FDBD98F56C}" presName="Child3Accent5" presStyleLbl="alignNode1" presStyleIdx="31" presStyleCnt="51"/>
      <dgm:spPr/>
    </dgm:pt>
    <dgm:pt modelId="{9774B26A-66AA-430D-962A-D3BF1FAF4960}" type="pres">
      <dgm:prSet presAssocID="{FDA59E47-22FF-434C-A35B-58FDBD98F56C}" presName="Child3Accent6" presStyleLbl="alignNode1" presStyleIdx="32" presStyleCnt="51"/>
      <dgm:spPr/>
    </dgm:pt>
    <dgm:pt modelId="{B7680840-4222-4150-AD81-2FF94478E099}" type="pres">
      <dgm:prSet presAssocID="{FDA59E47-22FF-434C-A35B-58FDBD98F56C}" presName="Child3Accent7" presStyleLbl="alignNode1" presStyleIdx="33" presStyleCnt="51"/>
      <dgm:spPr/>
    </dgm:pt>
    <dgm:pt modelId="{93421A30-24EC-4B1B-B8D0-4421957D033D}" type="pres">
      <dgm:prSet presAssocID="{FDA59E47-22FF-434C-A35B-58FDBD98F56C}" presName="Child3" presStyleLbl="revTx" presStyleIdx="2" presStyleCnt="5">
        <dgm:presLayoutVars>
          <dgm:chMax/>
          <dgm:chPref val="0"/>
          <dgm:bulletEnabled val="1"/>
        </dgm:presLayoutVars>
      </dgm:prSet>
      <dgm:spPr/>
    </dgm:pt>
    <dgm:pt modelId="{666842AB-BBF4-4474-A6E1-83BF7D5DCF24}" type="pres">
      <dgm:prSet presAssocID="{CFAB5BFD-6E8D-4594-B78A-B67E6CC2270F}" presName="Child4Accent1" presStyleLbl="alignNode1" presStyleIdx="34" presStyleCnt="51"/>
      <dgm:spPr/>
    </dgm:pt>
    <dgm:pt modelId="{D1A821DA-2B30-4119-8BCF-3D1B79A48A40}" type="pres">
      <dgm:prSet presAssocID="{CFAB5BFD-6E8D-4594-B78A-B67E6CC2270F}" presName="Child4Accent2" presStyleLbl="alignNode1" presStyleIdx="35" presStyleCnt="51"/>
      <dgm:spPr/>
    </dgm:pt>
    <dgm:pt modelId="{AB40FCE9-A839-4F99-B618-BD271C7B0ACF}" type="pres">
      <dgm:prSet presAssocID="{CFAB5BFD-6E8D-4594-B78A-B67E6CC2270F}" presName="Child4Accent3" presStyleLbl="alignNode1" presStyleIdx="36" presStyleCnt="51"/>
      <dgm:spPr/>
    </dgm:pt>
    <dgm:pt modelId="{CC50B643-5BEB-45C4-8AF1-2CB604C8EF25}" type="pres">
      <dgm:prSet presAssocID="{CFAB5BFD-6E8D-4594-B78A-B67E6CC2270F}" presName="Child4Accent4" presStyleLbl="alignNode1" presStyleIdx="37" presStyleCnt="51"/>
      <dgm:spPr/>
    </dgm:pt>
    <dgm:pt modelId="{C9B3DC8F-FE45-456A-BD36-C1CFB43DAD41}" type="pres">
      <dgm:prSet presAssocID="{CFAB5BFD-6E8D-4594-B78A-B67E6CC2270F}" presName="Child4Accent5" presStyleLbl="alignNode1" presStyleIdx="38" presStyleCnt="51"/>
      <dgm:spPr/>
    </dgm:pt>
    <dgm:pt modelId="{A38BA5E8-73AC-41B2-AF02-B5404FFDC797}" type="pres">
      <dgm:prSet presAssocID="{CFAB5BFD-6E8D-4594-B78A-B67E6CC2270F}" presName="Child4Accent6" presStyleLbl="alignNode1" presStyleIdx="39" presStyleCnt="51"/>
      <dgm:spPr/>
    </dgm:pt>
    <dgm:pt modelId="{0169CF90-2E7A-4229-825D-0C515DB2C3ED}" type="pres">
      <dgm:prSet presAssocID="{CFAB5BFD-6E8D-4594-B78A-B67E6CC2270F}" presName="Child4Accent7" presStyleLbl="alignNode1" presStyleIdx="40" presStyleCnt="51"/>
      <dgm:spPr/>
    </dgm:pt>
    <dgm:pt modelId="{839A0755-5E9A-49F3-9AF0-D5523ED47E5E}" type="pres">
      <dgm:prSet presAssocID="{CFAB5BFD-6E8D-4594-B78A-B67E6CC2270F}" presName="Child4Accent8" presStyleLbl="alignNode1" presStyleIdx="41" presStyleCnt="51"/>
      <dgm:spPr/>
    </dgm:pt>
    <dgm:pt modelId="{1F304BE8-98CF-46DD-94F5-3B3F1497E96B}" type="pres">
      <dgm:prSet presAssocID="{CFAB5BFD-6E8D-4594-B78A-B67E6CC2270F}" presName="Child4" presStyleLbl="revTx" presStyleIdx="3" presStyleCnt="5">
        <dgm:presLayoutVars>
          <dgm:chMax/>
          <dgm:chPref val="0"/>
          <dgm:bulletEnabled val="1"/>
        </dgm:presLayoutVars>
      </dgm:prSet>
      <dgm:spPr/>
    </dgm:pt>
    <dgm:pt modelId="{631DA36A-993C-4F96-BFA8-50A1B3B3F92A}" type="pres">
      <dgm:prSet presAssocID="{0E97EB03-8CA8-479B-9C94-AD90288C4FD2}" presName="Child5Accent1" presStyleLbl="alignNode1" presStyleIdx="42" presStyleCnt="51"/>
      <dgm:spPr/>
    </dgm:pt>
    <dgm:pt modelId="{E9E15715-DC96-47D5-B8EA-D457A1F744BB}" type="pres">
      <dgm:prSet presAssocID="{0E97EB03-8CA8-479B-9C94-AD90288C4FD2}" presName="Child5Accent2" presStyleLbl="alignNode1" presStyleIdx="43" presStyleCnt="51"/>
      <dgm:spPr/>
    </dgm:pt>
    <dgm:pt modelId="{38F2C29D-51A8-4A3E-A95D-E48794519F90}" type="pres">
      <dgm:prSet presAssocID="{0E97EB03-8CA8-479B-9C94-AD90288C4FD2}" presName="Child5Accent3" presStyleLbl="alignNode1" presStyleIdx="44" presStyleCnt="51"/>
      <dgm:spPr/>
    </dgm:pt>
    <dgm:pt modelId="{F8C84075-2BDA-4809-A339-800E0916E6D0}" type="pres">
      <dgm:prSet presAssocID="{0E97EB03-8CA8-479B-9C94-AD90288C4FD2}" presName="Child5Accent4" presStyleLbl="alignNode1" presStyleIdx="45" presStyleCnt="51"/>
      <dgm:spPr/>
    </dgm:pt>
    <dgm:pt modelId="{6DC0B21A-CB66-455A-A362-0B7DFC7B14F6}" type="pres">
      <dgm:prSet presAssocID="{0E97EB03-8CA8-479B-9C94-AD90288C4FD2}" presName="Child5Accent5" presStyleLbl="alignNode1" presStyleIdx="46" presStyleCnt="51"/>
      <dgm:spPr/>
    </dgm:pt>
    <dgm:pt modelId="{798FFBEC-603D-44BF-BEE8-04DA35E158CE}" type="pres">
      <dgm:prSet presAssocID="{0E97EB03-8CA8-479B-9C94-AD90288C4FD2}" presName="Child5Accent6" presStyleLbl="alignNode1" presStyleIdx="47" presStyleCnt="51"/>
      <dgm:spPr/>
    </dgm:pt>
    <dgm:pt modelId="{57ECA919-1900-4492-AF50-6596EBAA1E87}" type="pres">
      <dgm:prSet presAssocID="{0E97EB03-8CA8-479B-9C94-AD90288C4FD2}" presName="Child5Accent7" presStyleLbl="alignNode1" presStyleIdx="48" presStyleCnt="51"/>
      <dgm:spPr/>
    </dgm:pt>
    <dgm:pt modelId="{3132B86C-685E-4B77-9443-C8AA45E2973D}" type="pres">
      <dgm:prSet presAssocID="{0E97EB03-8CA8-479B-9C94-AD90288C4FD2}" presName="Child5Accent8" presStyleLbl="alignNode1" presStyleIdx="49" presStyleCnt="51"/>
      <dgm:spPr/>
    </dgm:pt>
    <dgm:pt modelId="{7D34EB13-7935-4210-B0E5-6301F31FE81B}" type="pres">
      <dgm:prSet presAssocID="{0E97EB03-8CA8-479B-9C94-AD90288C4FD2}" presName="Child5Accent9" presStyleLbl="alignNode1" presStyleIdx="50" presStyleCnt="51"/>
      <dgm:spPr/>
    </dgm:pt>
    <dgm:pt modelId="{00D765ED-EED9-44BC-891E-3C371F932FB8}" type="pres">
      <dgm:prSet presAssocID="{0E97EB03-8CA8-479B-9C94-AD90288C4FD2}" presName="Child5" presStyleLbl="revTx" presStyleIdx="4" presStyleCnt="5">
        <dgm:presLayoutVars>
          <dgm:chMax/>
          <dgm:chPref val="0"/>
          <dgm:bulletEnabled val="1"/>
        </dgm:presLayoutVars>
      </dgm:prSet>
      <dgm:spPr/>
    </dgm:pt>
  </dgm:ptLst>
  <dgm:cxnLst>
    <dgm:cxn modelId="{BC765C1F-4258-42BA-A44B-4E8498E2488E}" type="presOf" srcId="{88B38C75-37A2-4FD3-8780-DA962C2478E6}" destId="{51CEC65E-0136-4210-AD89-2FF96CC4BB2B}" srcOrd="0" destOrd="0" presId="urn:microsoft.com/office/officeart/2011/layout/ConvergingText"/>
    <dgm:cxn modelId="{0313D92C-1048-448D-BC77-FED9EF85E38D}" srcId="{A97192C9-E218-4035-BAFA-FD4C16494239}" destId="{0E97EB03-8CA8-479B-9C94-AD90288C4FD2}" srcOrd="4" destOrd="0" parTransId="{C358F56C-8087-45B7-93FD-D1FD936ECE52}" sibTransId="{54F4BAF9-00A1-4FA1-BC7B-073E33AFE625}"/>
    <dgm:cxn modelId="{1D346433-B8E6-4402-94BB-E0D39F3A966E}" srcId="{A97192C9-E218-4035-BAFA-FD4C16494239}" destId="{FDA59E47-22FF-434C-A35B-58FDBD98F56C}" srcOrd="2" destOrd="0" parTransId="{91172A90-5DAA-414D-9D27-60D2F2557631}" sibTransId="{5E5A6555-E18A-4106-90B8-AD5D343C49D0}"/>
    <dgm:cxn modelId="{E6551734-707E-49EA-B53D-4520A0C680EE}" srcId="{A97192C9-E218-4035-BAFA-FD4C16494239}" destId="{88B38C75-37A2-4FD3-8780-DA962C2478E6}" srcOrd="0" destOrd="0" parTransId="{102E77CF-403C-44C0-A3CE-4F7DB040D998}" sibTransId="{33BD33EA-5439-4C8D-A658-D9B2276B5DC9}"/>
    <dgm:cxn modelId="{10279442-3CE0-410B-AD13-8EE4C391550C}" type="presOf" srcId="{A97192C9-E218-4035-BAFA-FD4C16494239}" destId="{910D10BC-21D7-4FCB-AA94-E6B2CDD7CF1C}" srcOrd="0" destOrd="0" presId="urn:microsoft.com/office/officeart/2011/layout/ConvergingText"/>
    <dgm:cxn modelId="{C298B76A-D8D5-485F-9101-4EC58EB487EF}" srcId="{A97192C9-E218-4035-BAFA-FD4C16494239}" destId="{CFAB5BFD-6E8D-4594-B78A-B67E6CC2270F}" srcOrd="3" destOrd="0" parTransId="{5C2FF8B1-48A1-40F6-B111-B40F7534B1BC}" sibTransId="{F725105C-2D6F-40A1-80AD-3C69ACE73B6B}"/>
    <dgm:cxn modelId="{06A0B87F-50F1-4CE1-B80B-6489CAC1C883}" srcId="{B00BD024-7066-4E96-BDB7-22501C11C18A}" destId="{A97192C9-E218-4035-BAFA-FD4C16494239}" srcOrd="0" destOrd="0" parTransId="{D27B5B44-C403-4771-AADE-B43E86FD7FE0}" sibTransId="{5870C4E6-46B5-4A0F-991A-FDBCE9F75C06}"/>
    <dgm:cxn modelId="{E6C92794-EC38-4A5D-B21E-59BDB250A595}" srcId="{A97192C9-E218-4035-BAFA-FD4C16494239}" destId="{4B658DB7-8AE3-43D8-80C3-AFD2B89D7103}" srcOrd="1" destOrd="0" parTransId="{6F0BED6C-43BE-4867-B343-BC5B039273BA}" sibTransId="{6D1524C3-3357-41E6-A7A3-B1E8E7116CD3}"/>
    <dgm:cxn modelId="{2E1F73A2-0538-4FD6-8949-17AB5B272D49}" type="presOf" srcId="{B00BD024-7066-4E96-BDB7-22501C11C18A}" destId="{D6F950D7-9AD7-4EC4-BAEB-04C0704D329E}" srcOrd="0" destOrd="0" presId="urn:microsoft.com/office/officeart/2011/layout/ConvergingText"/>
    <dgm:cxn modelId="{31E653BC-1776-4AAF-9A0D-1DF87452DAC9}" type="presOf" srcId="{4B658DB7-8AE3-43D8-80C3-AFD2B89D7103}" destId="{BC4386F4-5F01-421B-92CC-D4F629EFE149}" srcOrd="0" destOrd="0" presId="urn:microsoft.com/office/officeart/2011/layout/ConvergingText"/>
    <dgm:cxn modelId="{A40F89BF-EEA4-47D8-9FAF-BCAD63E08E77}" type="presOf" srcId="{FDA59E47-22FF-434C-A35B-58FDBD98F56C}" destId="{93421A30-24EC-4B1B-B8D0-4421957D033D}" srcOrd="0" destOrd="0" presId="urn:microsoft.com/office/officeart/2011/layout/ConvergingText"/>
    <dgm:cxn modelId="{8F8ECAC2-A861-4F25-B4B2-F46CF122FBA4}" type="presOf" srcId="{0E97EB03-8CA8-479B-9C94-AD90288C4FD2}" destId="{00D765ED-EED9-44BC-891E-3C371F932FB8}" srcOrd="0" destOrd="0" presId="urn:microsoft.com/office/officeart/2011/layout/ConvergingText"/>
    <dgm:cxn modelId="{E400CDD8-9CE3-486B-9552-78CA4FA8CAA6}" type="presOf" srcId="{CFAB5BFD-6E8D-4594-B78A-B67E6CC2270F}" destId="{1F304BE8-98CF-46DD-94F5-3B3F1497E96B}" srcOrd="0" destOrd="0" presId="urn:microsoft.com/office/officeart/2011/layout/ConvergingText"/>
    <dgm:cxn modelId="{CAA80DB1-7C6D-428B-957A-E15B490C7298}" type="presParOf" srcId="{D6F950D7-9AD7-4EC4-BAEB-04C0704D329E}" destId="{8BE1BE3A-7CD1-402E-9017-B156464762F8}" srcOrd="0" destOrd="0" presId="urn:microsoft.com/office/officeart/2011/layout/ConvergingText"/>
    <dgm:cxn modelId="{DB70C5E9-C9A9-4306-9D70-4E62C1AA175A}" type="presParOf" srcId="{8BE1BE3A-7CD1-402E-9017-B156464762F8}" destId="{E6E2B412-3538-41C9-95A0-C690B6AA3554}" srcOrd="0" destOrd="0" presId="urn:microsoft.com/office/officeart/2011/layout/ConvergingText"/>
    <dgm:cxn modelId="{4C97F57D-141A-4516-B1A6-76440A23F640}" type="presParOf" srcId="{8BE1BE3A-7CD1-402E-9017-B156464762F8}" destId="{A1CA1B60-EA59-4C3C-9C67-554BDFEF9773}" srcOrd="1" destOrd="0" presId="urn:microsoft.com/office/officeart/2011/layout/ConvergingText"/>
    <dgm:cxn modelId="{EE43B0CC-E222-4CDA-AA75-965DF93167DE}" type="presParOf" srcId="{8BE1BE3A-7CD1-402E-9017-B156464762F8}" destId="{348330CD-699C-4140-ADF7-FC13FA284776}" srcOrd="2" destOrd="0" presId="urn:microsoft.com/office/officeart/2011/layout/ConvergingText"/>
    <dgm:cxn modelId="{F36280B4-522E-4E20-88BF-CAF09051B8F6}" type="presParOf" srcId="{8BE1BE3A-7CD1-402E-9017-B156464762F8}" destId="{EC254E63-8644-426B-B9B3-4F7FF767B559}" srcOrd="3" destOrd="0" presId="urn:microsoft.com/office/officeart/2011/layout/ConvergingText"/>
    <dgm:cxn modelId="{40B1A1EF-96F6-4E90-B81C-ADAE265A37CF}" type="presParOf" srcId="{8BE1BE3A-7CD1-402E-9017-B156464762F8}" destId="{A3C16D05-43CA-462C-9078-C421EFDCCB4A}" srcOrd="4" destOrd="0" presId="urn:microsoft.com/office/officeart/2011/layout/ConvergingText"/>
    <dgm:cxn modelId="{077224B2-27D2-4CE1-99B7-919FB5CC0345}" type="presParOf" srcId="{8BE1BE3A-7CD1-402E-9017-B156464762F8}" destId="{0E347A6C-CFAD-4F9E-A08A-E3E9A7E0492F}" srcOrd="5" destOrd="0" presId="urn:microsoft.com/office/officeart/2011/layout/ConvergingText"/>
    <dgm:cxn modelId="{8F56B8EC-1F17-450C-AAF7-BDECBC1CA866}" type="presParOf" srcId="{8BE1BE3A-7CD1-402E-9017-B156464762F8}" destId="{23C663D1-D183-46AF-B2F3-4A8D40049218}" srcOrd="6" destOrd="0" presId="urn:microsoft.com/office/officeart/2011/layout/ConvergingText"/>
    <dgm:cxn modelId="{9F721A05-E464-4D2E-9B1E-4FEB1B27C422}" type="presParOf" srcId="{8BE1BE3A-7CD1-402E-9017-B156464762F8}" destId="{66F2B08E-937F-42A2-8238-B21FB01D2E79}" srcOrd="7" destOrd="0" presId="urn:microsoft.com/office/officeart/2011/layout/ConvergingText"/>
    <dgm:cxn modelId="{4AF79C91-10D5-40BF-9DB8-6F4D951F3E1B}" type="presParOf" srcId="{8BE1BE3A-7CD1-402E-9017-B156464762F8}" destId="{022DF6E7-9BD1-4C49-A77E-7A5F1663F521}" srcOrd="8" destOrd="0" presId="urn:microsoft.com/office/officeart/2011/layout/ConvergingText"/>
    <dgm:cxn modelId="{27FC1955-9588-40CE-9C6B-09C846025077}" type="presParOf" srcId="{8BE1BE3A-7CD1-402E-9017-B156464762F8}" destId="{DA73196B-B2CA-4388-9C28-2024958FD369}" srcOrd="9" destOrd="0" presId="urn:microsoft.com/office/officeart/2011/layout/ConvergingText"/>
    <dgm:cxn modelId="{788E8C9B-B79D-4295-A9B3-92D58BAC5DC5}" type="presParOf" srcId="{8BE1BE3A-7CD1-402E-9017-B156464762F8}" destId="{910D10BC-21D7-4FCB-AA94-E6B2CDD7CF1C}" srcOrd="10" destOrd="0" presId="urn:microsoft.com/office/officeart/2011/layout/ConvergingText"/>
    <dgm:cxn modelId="{815293B1-7140-466C-B0F5-DDA9A34876D6}" type="presParOf" srcId="{8BE1BE3A-7CD1-402E-9017-B156464762F8}" destId="{07E471FC-0C31-475B-8017-D3250F6C61E8}" srcOrd="11" destOrd="0" presId="urn:microsoft.com/office/officeart/2011/layout/ConvergingText"/>
    <dgm:cxn modelId="{FA7E8856-AD29-42E0-BF43-ADBDF60DB6A7}" type="presParOf" srcId="{8BE1BE3A-7CD1-402E-9017-B156464762F8}" destId="{0BEB9A07-F84A-4893-A1DD-A2CDBEA331DF}" srcOrd="12" destOrd="0" presId="urn:microsoft.com/office/officeart/2011/layout/ConvergingText"/>
    <dgm:cxn modelId="{B9E304D7-84EE-4324-9C62-CB2E07F17161}" type="presParOf" srcId="{8BE1BE3A-7CD1-402E-9017-B156464762F8}" destId="{E7C468C7-E8C7-43E6-B139-647DF343D5D9}" srcOrd="13" destOrd="0" presId="urn:microsoft.com/office/officeart/2011/layout/ConvergingText"/>
    <dgm:cxn modelId="{2AA19C6F-E116-4BDF-BE9C-85F980842B1B}" type="presParOf" srcId="{8BE1BE3A-7CD1-402E-9017-B156464762F8}" destId="{BF6CEF0B-C748-49AE-BB1A-B00F9D2007E8}" srcOrd="14" destOrd="0" presId="urn:microsoft.com/office/officeart/2011/layout/ConvergingText"/>
    <dgm:cxn modelId="{7984B8BA-28A9-46DE-B27A-3FE2EE9D130C}" type="presParOf" srcId="{8BE1BE3A-7CD1-402E-9017-B156464762F8}" destId="{38CAF175-BA58-4F90-BA14-C58BE7B71DE4}" srcOrd="15" destOrd="0" presId="urn:microsoft.com/office/officeart/2011/layout/ConvergingText"/>
    <dgm:cxn modelId="{433C080D-6093-409A-882D-B7D8BD418C64}" type="presParOf" srcId="{8BE1BE3A-7CD1-402E-9017-B156464762F8}" destId="{47290476-4A7A-4209-B86B-B13450A55F7B}" srcOrd="16" destOrd="0" presId="urn:microsoft.com/office/officeart/2011/layout/ConvergingText"/>
    <dgm:cxn modelId="{6105E187-76C0-4545-8995-21CCA29F791B}" type="presParOf" srcId="{8BE1BE3A-7CD1-402E-9017-B156464762F8}" destId="{B36EBB7B-AA94-47F0-8498-019EA24DC609}" srcOrd="17" destOrd="0" presId="urn:microsoft.com/office/officeart/2011/layout/ConvergingText"/>
    <dgm:cxn modelId="{BFB7F0FC-5D02-4052-9205-AE58004A5F5B}" type="presParOf" srcId="{8BE1BE3A-7CD1-402E-9017-B156464762F8}" destId="{88B89643-9AD4-4ACA-8F0C-BB2FD2AFDD31}" srcOrd="18" destOrd="0" presId="urn:microsoft.com/office/officeart/2011/layout/ConvergingText"/>
    <dgm:cxn modelId="{A644089F-A8A3-4285-BD0F-4D612C162240}" type="presParOf" srcId="{8BE1BE3A-7CD1-402E-9017-B156464762F8}" destId="{9EDF0775-CC1D-4456-B9EF-607779CC85B7}" srcOrd="19" destOrd="0" presId="urn:microsoft.com/office/officeart/2011/layout/ConvergingText"/>
    <dgm:cxn modelId="{72091150-F09E-4654-B8EF-C906DEECF2C9}" type="presParOf" srcId="{8BE1BE3A-7CD1-402E-9017-B156464762F8}" destId="{51CEC65E-0136-4210-AD89-2FF96CC4BB2B}" srcOrd="20" destOrd="0" presId="urn:microsoft.com/office/officeart/2011/layout/ConvergingText"/>
    <dgm:cxn modelId="{BFD05974-280B-4656-93F1-F8B13A399059}" type="presParOf" srcId="{8BE1BE3A-7CD1-402E-9017-B156464762F8}" destId="{95E999C7-E547-4073-8C6F-AB353EF70EBC}" srcOrd="21" destOrd="0" presId="urn:microsoft.com/office/officeart/2011/layout/ConvergingText"/>
    <dgm:cxn modelId="{25B72E89-67AD-4303-83E3-AB5C6C46AC53}" type="presParOf" srcId="{8BE1BE3A-7CD1-402E-9017-B156464762F8}" destId="{F1A0D9CF-6DFC-46E0-9C4D-EA02B5F85119}" srcOrd="22" destOrd="0" presId="urn:microsoft.com/office/officeart/2011/layout/ConvergingText"/>
    <dgm:cxn modelId="{A867BCDA-D097-4C31-8D46-F0E84A22F9EF}" type="presParOf" srcId="{8BE1BE3A-7CD1-402E-9017-B156464762F8}" destId="{979DEE22-402B-4A16-BAB6-69FF3A7DF6DF}" srcOrd="23" destOrd="0" presId="urn:microsoft.com/office/officeart/2011/layout/ConvergingText"/>
    <dgm:cxn modelId="{2EC93F5E-BA9C-4587-9563-70C072CA9DD9}" type="presParOf" srcId="{8BE1BE3A-7CD1-402E-9017-B156464762F8}" destId="{BB336F41-F29F-4161-BFED-B27B34BA8BFE}" srcOrd="24" destOrd="0" presId="urn:microsoft.com/office/officeart/2011/layout/ConvergingText"/>
    <dgm:cxn modelId="{DFEAC43B-8205-4036-B093-36053A376523}" type="presParOf" srcId="{8BE1BE3A-7CD1-402E-9017-B156464762F8}" destId="{FB9B3928-255A-45BD-B7C4-9E95B46D9262}" srcOrd="25" destOrd="0" presId="urn:microsoft.com/office/officeart/2011/layout/ConvergingText"/>
    <dgm:cxn modelId="{5796AA77-62F2-4CFB-92EF-2EC63B852EC5}" type="presParOf" srcId="{8BE1BE3A-7CD1-402E-9017-B156464762F8}" destId="{90CCA1A8-ABB2-49F3-A2EC-4A35B0F0E3F3}" srcOrd="26" destOrd="0" presId="urn:microsoft.com/office/officeart/2011/layout/ConvergingText"/>
    <dgm:cxn modelId="{F859667B-6DE3-4B61-9175-75FDCB4D71A2}" type="presParOf" srcId="{8BE1BE3A-7CD1-402E-9017-B156464762F8}" destId="{309CA6D1-4550-4219-A68B-4A11A2E80BDB}" srcOrd="27" destOrd="0" presId="urn:microsoft.com/office/officeart/2011/layout/ConvergingText"/>
    <dgm:cxn modelId="{432EC2DB-603C-4C44-B705-0CBD2E89CBE3}" type="presParOf" srcId="{8BE1BE3A-7CD1-402E-9017-B156464762F8}" destId="{BC4386F4-5F01-421B-92CC-D4F629EFE149}" srcOrd="28" destOrd="0" presId="urn:microsoft.com/office/officeart/2011/layout/ConvergingText"/>
    <dgm:cxn modelId="{608F104D-3309-4333-A6E4-63636397EB1B}" type="presParOf" srcId="{8BE1BE3A-7CD1-402E-9017-B156464762F8}" destId="{F6EF522F-443D-4238-9633-5BE9CA6FA5E8}" srcOrd="29" destOrd="0" presId="urn:microsoft.com/office/officeart/2011/layout/ConvergingText"/>
    <dgm:cxn modelId="{0C4159B2-B574-4A48-9BEC-956B3E5B1A97}" type="presParOf" srcId="{8BE1BE3A-7CD1-402E-9017-B156464762F8}" destId="{7CCBA160-B95A-4982-AAA2-4CB6CBFDEB81}" srcOrd="30" destOrd="0" presId="urn:microsoft.com/office/officeart/2011/layout/ConvergingText"/>
    <dgm:cxn modelId="{8C24C86E-50A5-419B-939E-0EDC94EAD9EA}" type="presParOf" srcId="{8BE1BE3A-7CD1-402E-9017-B156464762F8}" destId="{A68887D6-8F3E-4F6A-BA99-285B4814842D}" srcOrd="31" destOrd="0" presId="urn:microsoft.com/office/officeart/2011/layout/ConvergingText"/>
    <dgm:cxn modelId="{A8C17E04-15CD-463F-B694-EB59C5BAC9B3}" type="presParOf" srcId="{8BE1BE3A-7CD1-402E-9017-B156464762F8}" destId="{89FCBACE-BFAA-478F-ADC6-B49947872926}" srcOrd="32" destOrd="0" presId="urn:microsoft.com/office/officeart/2011/layout/ConvergingText"/>
    <dgm:cxn modelId="{F0FCD836-6024-4235-ABB8-44EE81A8D57C}" type="presParOf" srcId="{8BE1BE3A-7CD1-402E-9017-B156464762F8}" destId="{F827B388-2384-49D2-87EF-1B3A5C5CCE80}" srcOrd="33" destOrd="0" presId="urn:microsoft.com/office/officeart/2011/layout/ConvergingText"/>
    <dgm:cxn modelId="{2F568FBE-4E3B-4D83-B359-45195CD42386}" type="presParOf" srcId="{8BE1BE3A-7CD1-402E-9017-B156464762F8}" destId="{9774B26A-66AA-430D-962A-D3BF1FAF4960}" srcOrd="34" destOrd="0" presId="urn:microsoft.com/office/officeart/2011/layout/ConvergingText"/>
    <dgm:cxn modelId="{75957296-932E-417D-A004-4FC662311DA9}" type="presParOf" srcId="{8BE1BE3A-7CD1-402E-9017-B156464762F8}" destId="{B7680840-4222-4150-AD81-2FF94478E099}" srcOrd="35" destOrd="0" presId="urn:microsoft.com/office/officeart/2011/layout/ConvergingText"/>
    <dgm:cxn modelId="{FE8C5F75-20D0-463E-87B8-CA61FEC771CC}" type="presParOf" srcId="{8BE1BE3A-7CD1-402E-9017-B156464762F8}" destId="{93421A30-24EC-4B1B-B8D0-4421957D033D}" srcOrd="36" destOrd="0" presId="urn:microsoft.com/office/officeart/2011/layout/ConvergingText"/>
    <dgm:cxn modelId="{C2AE2E80-3FCF-4B06-A8ED-907AFDE05C13}" type="presParOf" srcId="{8BE1BE3A-7CD1-402E-9017-B156464762F8}" destId="{666842AB-BBF4-4474-A6E1-83BF7D5DCF24}" srcOrd="37" destOrd="0" presId="urn:microsoft.com/office/officeart/2011/layout/ConvergingText"/>
    <dgm:cxn modelId="{A129FE63-6741-49EE-BD08-37C44570845C}" type="presParOf" srcId="{8BE1BE3A-7CD1-402E-9017-B156464762F8}" destId="{D1A821DA-2B30-4119-8BCF-3D1B79A48A40}" srcOrd="38" destOrd="0" presId="urn:microsoft.com/office/officeart/2011/layout/ConvergingText"/>
    <dgm:cxn modelId="{50588DF0-5A2D-43C0-844D-15809E1A29D2}" type="presParOf" srcId="{8BE1BE3A-7CD1-402E-9017-B156464762F8}" destId="{AB40FCE9-A839-4F99-B618-BD271C7B0ACF}" srcOrd="39" destOrd="0" presId="urn:microsoft.com/office/officeart/2011/layout/ConvergingText"/>
    <dgm:cxn modelId="{E3718E54-2748-4EFD-AB1A-DE021DAA1E82}" type="presParOf" srcId="{8BE1BE3A-7CD1-402E-9017-B156464762F8}" destId="{CC50B643-5BEB-45C4-8AF1-2CB604C8EF25}" srcOrd="40" destOrd="0" presId="urn:microsoft.com/office/officeart/2011/layout/ConvergingText"/>
    <dgm:cxn modelId="{AC0106EA-58F6-4741-BBED-F7CB840E4CCB}" type="presParOf" srcId="{8BE1BE3A-7CD1-402E-9017-B156464762F8}" destId="{C9B3DC8F-FE45-456A-BD36-C1CFB43DAD41}" srcOrd="41" destOrd="0" presId="urn:microsoft.com/office/officeart/2011/layout/ConvergingText"/>
    <dgm:cxn modelId="{59D34E02-3AA4-478E-A0AF-64594C39E2C2}" type="presParOf" srcId="{8BE1BE3A-7CD1-402E-9017-B156464762F8}" destId="{A38BA5E8-73AC-41B2-AF02-B5404FFDC797}" srcOrd="42" destOrd="0" presId="urn:microsoft.com/office/officeart/2011/layout/ConvergingText"/>
    <dgm:cxn modelId="{11F6862D-78DB-453F-988E-71CB54D75624}" type="presParOf" srcId="{8BE1BE3A-7CD1-402E-9017-B156464762F8}" destId="{0169CF90-2E7A-4229-825D-0C515DB2C3ED}" srcOrd="43" destOrd="0" presId="urn:microsoft.com/office/officeart/2011/layout/ConvergingText"/>
    <dgm:cxn modelId="{054310CE-9D20-4AF5-AB27-90281E47BFB7}" type="presParOf" srcId="{8BE1BE3A-7CD1-402E-9017-B156464762F8}" destId="{839A0755-5E9A-49F3-9AF0-D5523ED47E5E}" srcOrd="44" destOrd="0" presId="urn:microsoft.com/office/officeart/2011/layout/ConvergingText"/>
    <dgm:cxn modelId="{222354A7-707C-47BA-8A97-5DCAADBCC50D}" type="presParOf" srcId="{8BE1BE3A-7CD1-402E-9017-B156464762F8}" destId="{1F304BE8-98CF-46DD-94F5-3B3F1497E96B}" srcOrd="45" destOrd="0" presId="urn:microsoft.com/office/officeart/2011/layout/ConvergingText"/>
    <dgm:cxn modelId="{2AD0C145-5572-42FE-8F2C-DED4B5F50CD3}" type="presParOf" srcId="{8BE1BE3A-7CD1-402E-9017-B156464762F8}" destId="{631DA36A-993C-4F96-BFA8-50A1B3B3F92A}" srcOrd="46" destOrd="0" presId="urn:microsoft.com/office/officeart/2011/layout/ConvergingText"/>
    <dgm:cxn modelId="{EEAA6DA8-0854-40C4-92C4-CE3BE5871571}" type="presParOf" srcId="{8BE1BE3A-7CD1-402E-9017-B156464762F8}" destId="{E9E15715-DC96-47D5-B8EA-D457A1F744BB}" srcOrd="47" destOrd="0" presId="urn:microsoft.com/office/officeart/2011/layout/ConvergingText"/>
    <dgm:cxn modelId="{8629D0E5-36E1-4A70-8C76-AC89C69DB46D}" type="presParOf" srcId="{8BE1BE3A-7CD1-402E-9017-B156464762F8}" destId="{38F2C29D-51A8-4A3E-A95D-E48794519F90}" srcOrd="48" destOrd="0" presId="urn:microsoft.com/office/officeart/2011/layout/ConvergingText"/>
    <dgm:cxn modelId="{6AED6872-D866-4BC6-AEF9-DD2555443A01}" type="presParOf" srcId="{8BE1BE3A-7CD1-402E-9017-B156464762F8}" destId="{F8C84075-2BDA-4809-A339-800E0916E6D0}" srcOrd="49" destOrd="0" presId="urn:microsoft.com/office/officeart/2011/layout/ConvergingText"/>
    <dgm:cxn modelId="{F0CC0941-2E33-4B0C-A0F4-9AF620C64997}" type="presParOf" srcId="{8BE1BE3A-7CD1-402E-9017-B156464762F8}" destId="{6DC0B21A-CB66-455A-A362-0B7DFC7B14F6}" srcOrd="50" destOrd="0" presId="urn:microsoft.com/office/officeart/2011/layout/ConvergingText"/>
    <dgm:cxn modelId="{41A3962F-B5DF-4552-B4B6-79CD53F3C5EF}" type="presParOf" srcId="{8BE1BE3A-7CD1-402E-9017-B156464762F8}" destId="{798FFBEC-603D-44BF-BEE8-04DA35E158CE}" srcOrd="51" destOrd="0" presId="urn:microsoft.com/office/officeart/2011/layout/ConvergingText"/>
    <dgm:cxn modelId="{0732F159-715E-4FD2-BBD0-670BCAEBE474}" type="presParOf" srcId="{8BE1BE3A-7CD1-402E-9017-B156464762F8}" destId="{57ECA919-1900-4492-AF50-6596EBAA1E87}" srcOrd="52" destOrd="0" presId="urn:microsoft.com/office/officeart/2011/layout/ConvergingText"/>
    <dgm:cxn modelId="{DFC344AF-1EF5-48BE-A0CA-2E77005CA58A}" type="presParOf" srcId="{8BE1BE3A-7CD1-402E-9017-B156464762F8}" destId="{3132B86C-685E-4B77-9443-C8AA45E2973D}" srcOrd="53" destOrd="0" presId="urn:microsoft.com/office/officeart/2011/layout/ConvergingText"/>
    <dgm:cxn modelId="{DB446AA3-645A-4CFF-A307-394747480D99}" type="presParOf" srcId="{8BE1BE3A-7CD1-402E-9017-B156464762F8}" destId="{7D34EB13-7935-4210-B0E5-6301F31FE81B}" srcOrd="54" destOrd="0" presId="urn:microsoft.com/office/officeart/2011/layout/ConvergingText"/>
    <dgm:cxn modelId="{D333BA0C-EAB6-4169-92EE-60A845778302}" type="presParOf" srcId="{8BE1BE3A-7CD1-402E-9017-B156464762F8}" destId="{00D765ED-EED9-44BC-891E-3C371F932FB8}" srcOrd="55" destOrd="0" presId="urn:microsoft.com/office/officeart/2011/layout/ConvergingTex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8B63C24-406B-467C-9688-9CCC85792A1B}" type="doc">
      <dgm:prSet loTypeId="urn:microsoft.com/office/officeart/2005/8/layout/bProcess3" loCatId="process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AU"/>
        </a:p>
      </dgm:t>
    </dgm:pt>
    <dgm:pt modelId="{06A02E68-3B9B-41E5-9A21-EEF91C05342B}">
      <dgm:prSet phldrT="[Text]"/>
      <dgm:spPr/>
      <dgm:t>
        <a:bodyPr/>
        <a:lstStyle/>
        <a:p>
          <a:r>
            <a:rPr lang="en-AU"/>
            <a:t>Project scope defined</a:t>
          </a:r>
        </a:p>
      </dgm:t>
    </dgm:pt>
    <dgm:pt modelId="{866F8EFE-E8C0-4B9E-8870-7F9070C63048}" type="parTrans" cxnId="{49CC3184-EB0B-4807-A142-3E25C836E543}">
      <dgm:prSet/>
      <dgm:spPr/>
      <dgm:t>
        <a:bodyPr/>
        <a:lstStyle/>
        <a:p>
          <a:endParaRPr lang="en-AU"/>
        </a:p>
      </dgm:t>
    </dgm:pt>
    <dgm:pt modelId="{99F6411B-EFF4-4570-AF25-6200C773421A}" type="sibTrans" cxnId="{49CC3184-EB0B-4807-A142-3E25C836E543}">
      <dgm:prSet/>
      <dgm:spPr/>
      <dgm:t>
        <a:bodyPr/>
        <a:lstStyle/>
        <a:p>
          <a:endParaRPr lang="en-AU"/>
        </a:p>
      </dgm:t>
    </dgm:pt>
    <dgm:pt modelId="{8E4E2BC2-CCBB-44B4-BB8C-46062E43AF10}">
      <dgm:prSet phldrT="[Text]"/>
      <dgm:spPr/>
      <dgm:t>
        <a:bodyPr/>
        <a:lstStyle/>
        <a:p>
          <a:r>
            <a:rPr lang="en-AU"/>
            <a:t>Identification of workforce data sources undertaken</a:t>
          </a:r>
        </a:p>
      </dgm:t>
    </dgm:pt>
    <dgm:pt modelId="{4F76F7CF-9E66-4BFE-B650-980E3876B0ED}" type="parTrans" cxnId="{0424DB7F-D871-4B35-A1BD-D264625A1171}">
      <dgm:prSet/>
      <dgm:spPr/>
      <dgm:t>
        <a:bodyPr/>
        <a:lstStyle/>
        <a:p>
          <a:endParaRPr lang="en-AU"/>
        </a:p>
      </dgm:t>
    </dgm:pt>
    <dgm:pt modelId="{AAF55418-8E2A-40A3-B30E-04FB4B710C9A}" type="sibTrans" cxnId="{0424DB7F-D871-4B35-A1BD-D264625A1171}">
      <dgm:prSet/>
      <dgm:spPr/>
      <dgm:t>
        <a:bodyPr/>
        <a:lstStyle/>
        <a:p>
          <a:endParaRPr lang="en-AU"/>
        </a:p>
      </dgm:t>
    </dgm:pt>
    <dgm:pt modelId="{E6FF955A-311C-4CF7-9C01-EF7D5669E48A}">
      <dgm:prSet phldrT="[Text]"/>
      <dgm:spPr/>
      <dgm:t>
        <a:bodyPr/>
        <a:lstStyle/>
        <a:p>
          <a:r>
            <a:rPr lang="en-AU"/>
            <a:t>FSSI definitions developed ("Social Servies" and "Social Services Broad")</a:t>
          </a:r>
        </a:p>
      </dgm:t>
    </dgm:pt>
    <dgm:pt modelId="{EA2823C4-8BCC-4DB6-B7B1-5DC63C21C227}" type="parTrans" cxnId="{CA62CEA5-1146-4FD1-A509-980849CEEB40}">
      <dgm:prSet/>
      <dgm:spPr/>
      <dgm:t>
        <a:bodyPr/>
        <a:lstStyle/>
        <a:p>
          <a:endParaRPr lang="en-AU"/>
        </a:p>
      </dgm:t>
    </dgm:pt>
    <dgm:pt modelId="{07C0DFB9-0FEA-42B1-9A31-975E3EB2CC41}" type="sibTrans" cxnId="{CA62CEA5-1146-4FD1-A509-980849CEEB40}">
      <dgm:prSet/>
      <dgm:spPr/>
      <dgm:t>
        <a:bodyPr/>
        <a:lstStyle/>
        <a:p>
          <a:endParaRPr lang="en-AU"/>
        </a:p>
      </dgm:t>
    </dgm:pt>
    <dgm:pt modelId="{587EAB7F-53D3-4336-8D25-64AF8C3FBC0D}">
      <dgm:prSet phldrT="[Text]"/>
      <dgm:spPr/>
      <dgm:t>
        <a:bodyPr/>
        <a:lstStyle/>
        <a:p>
          <a:r>
            <a:rPr lang="en-AU"/>
            <a:t>"Burning questions" identified by Working Group members</a:t>
          </a:r>
        </a:p>
      </dgm:t>
    </dgm:pt>
    <dgm:pt modelId="{4CBDA648-5282-40E1-901D-42D540444ADB}" type="parTrans" cxnId="{31B403AF-D5EF-4B98-B34B-D1E69E29F3EA}">
      <dgm:prSet/>
      <dgm:spPr/>
      <dgm:t>
        <a:bodyPr/>
        <a:lstStyle/>
        <a:p>
          <a:endParaRPr lang="en-AU"/>
        </a:p>
      </dgm:t>
    </dgm:pt>
    <dgm:pt modelId="{863C183E-E366-43AF-B2A3-9224A6F30F79}" type="sibTrans" cxnId="{31B403AF-D5EF-4B98-B34B-D1E69E29F3EA}">
      <dgm:prSet/>
      <dgm:spPr/>
      <dgm:t>
        <a:bodyPr/>
        <a:lstStyle/>
        <a:p>
          <a:endParaRPr lang="en-AU"/>
        </a:p>
      </dgm:t>
    </dgm:pt>
    <dgm:pt modelId="{07C1F2A8-2F7B-4DFC-BD98-62062204473C}">
      <dgm:prSet/>
      <dgm:spPr/>
      <dgm:t>
        <a:bodyPr/>
        <a:lstStyle/>
        <a:p>
          <a:r>
            <a:rPr lang="en-AU"/>
            <a:t>Over 50 data sources identified and evaluated</a:t>
          </a:r>
        </a:p>
      </dgm:t>
    </dgm:pt>
    <dgm:pt modelId="{29C57E8C-3C5F-4AEC-9633-DF20CF1A7662}" type="parTrans" cxnId="{AED25F1B-3279-4B0A-8438-14D6D4D02E42}">
      <dgm:prSet/>
      <dgm:spPr/>
      <dgm:t>
        <a:bodyPr/>
        <a:lstStyle/>
        <a:p>
          <a:endParaRPr lang="en-AU"/>
        </a:p>
      </dgm:t>
    </dgm:pt>
    <dgm:pt modelId="{C3AE26C9-98A1-44EC-9883-A0C0E0804877}" type="sibTrans" cxnId="{AED25F1B-3279-4B0A-8438-14D6D4D02E42}">
      <dgm:prSet/>
      <dgm:spPr/>
      <dgm:t>
        <a:bodyPr/>
        <a:lstStyle/>
        <a:p>
          <a:endParaRPr lang="en-AU"/>
        </a:p>
      </dgm:t>
    </dgm:pt>
    <dgm:pt modelId="{6A6E0A33-A6FE-4CCE-93D7-4267164DE904}">
      <dgm:prSet/>
      <dgm:spPr/>
      <dgm:t>
        <a:bodyPr/>
        <a:lstStyle/>
        <a:p>
          <a:r>
            <a:rPr lang="en-AU" dirty="0"/>
            <a:t>Working Group input to prioritisation of data sources and FSSI definitions</a:t>
          </a:r>
        </a:p>
      </dgm:t>
    </dgm:pt>
    <dgm:pt modelId="{B67DE7EE-4577-401F-9DE6-5E5C6CDD3A03}" type="parTrans" cxnId="{939FEC56-5591-4983-844B-12D50D7D8AD4}">
      <dgm:prSet/>
      <dgm:spPr/>
      <dgm:t>
        <a:bodyPr/>
        <a:lstStyle/>
        <a:p>
          <a:endParaRPr lang="en-AU"/>
        </a:p>
      </dgm:t>
    </dgm:pt>
    <dgm:pt modelId="{8C73742F-95A9-4B94-ACAA-80EDA6489877}" type="sibTrans" cxnId="{939FEC56-5591-4983-844B-12D50D7D8AD4}">
      <dgm:prSet/>
      <dgm:spPr/>
      <dgm:t>
        <a:bodyPr/>
        <a:lstStyle/>
        <a:p>
          <a:endParaRPr lang="en-AU"/>
        </a:p>
      </dgm:t>
    </dgm:pt>
    <dgm:pt modelId="{95D7A163-C5CA-468A-B407-A9E2543A7454}">
      <dgm:prSet/>
      <dgm:spPr/>
      <dgm:t>
        <a:bodyPr/>
        <a:lstStyle/>
        <a:p>
          <a:r>
            <a:rPr lang="en-AU" dirty="0"/>
            <a:t>FSSI definitions confirmed by Working Group</a:t>
          </a:r>
        </a:p>
      </dgm:t>
    </dgm:pt>
    <dgm:pt modelId="{4055E187-9126-4AF9-A650-DCE4D6103AC4}" type="parTrans" cxnId="{6D8434F3-7A75-4E01-AED1-D44CB3F0B4F7}">
      <dgm:prSet/>
      <dgm:spPr/>
      <dgm:t>
        <a:bodyPr/>
        <a:lstStyle/>
        <a:p>
          <a:endParaRPr lang="en-AU"/>
        </a:p>
      </dgm:t>
    </dgm:pt>
    <dgm:pt modelId="{33FA0070-C6AC-41DC-91E6-B4C674F78EE3}" type="sibTrans" cxnId="{6D8434F3-7A75-4E01-AED1-D44CB3F0B4F7}">
      <dgm:prSet/>
      <dgm:spPr/>
      <dgm:t>
        <a:bodyPr/>
        <a:lstStyle/>
        <a:p>
          <a:endParaRPr lang="en-AU"/>
        </a:p>
      </dgm:t>
    </dgm:pt>
    <dgm:pt modelId="{F9A97B1C-7415-4EB9-A532-48BD6B72BC87}">
      <dgm:prSet/>
      <dgm:spPr/>
      <dgm:t>
        <a:bodyPr/>
        <a:lstStyle/>
        <a:p>
          <a:r>
            <a:rPr lang="en-AU" dirty="0"/>
            <a:t>Teams Site set up for Working Group to share data internally</a:t>
          </a:r>
        </a:p>
      </dgm:t>
    </dgm:pt>
    <dgm:pt modelId="{2931D8F8-B7C1-4FBE-AD9D-CEB440281B12}" type="parTrans" cxnId="{B5B65DCC-792C-476D-A0CE-5A8F9C6282CB}">
      <dgm:prSet/>
      <dgm:spPr/>
      <dgm:t>
        <a:bodyPr/>
        <a:lstStyle/>
        <a:p>
          <a:endParaRPr lang="en-AU"/>
        </a:p>
      </dgm:t>
    </dgm:pt>
    <dgm:pt modelId="{5204C951-0188-4BD5-976B-FA89331B3637}" type="sibTrans" cxnId="{B5B65DCC-792C-476D-A0CE-5A8F9C6282CB}">
      <dgm:prSet/>
      <dgm:spPr/>
      <dgm:t>
        <a:bodyPr/>
        <a:lstStyle/>
        <a:p>
          <a:endParaRPr lang="en-AU"/>
        </a:p>
      </dgm:t>
    </dgm:pt>
    <dgm:pt modelId="{DB9469FC-CEE7-4ED9-86CA-20139FD74A49}">
      <dgm:prSet/>
      <dgm:spPr/>
      <dgm:t>
        <a:bodyPr/>
        <a:lstStyle/>
        <a:p>
          <a:r>
            <a:rPr lang="en-AU"/>
            <a:t>Workforce Intelligence Working Group convened</a:t>
          </a:r>
        </a:p>
      </dgm:t>
    </dgm:pt>
    <dgm:pt modelId="{7241FAB1-76F2-4887-B7F0-0D0076E1B836}" type="parTrans" cxnId="{488A1B0D-5AC2-44A5-8413-8C0F33BBFEE0}">
      <dgm:prSet/>
      <dgm:spPr/>
      <dgm:t>
        <a:bodyPr/>
        <a:lstStyle/>
        <a:p>
          <a:endParaRPr lang="en-AU"/>
        </a:p>
      </dgm:t>
    </dgm:pt>
    <dgm:pt modelId="{7EA3E617-8F47-474C-BED6-BBD9EC3F0E3A}" type="sibTrans" cxnId="{488A1B0D-5AC2-44A5-8413-8C0F33BBFEE0}">
      <dgm:prSet/>
      <dgm:spPr/>
      <dgm:t>
        <a:bodyPr/>
        <a:lstStyle/>
        <a:p>
          <a:endParaRPr lang="en-AU"/>
        </a:p>
      </dgm:t>
    </dgm:pt>
    <dgm:pt modelId="{A0B2DB93-4570-4949-9BDB-C0AFD25CD428}">
      <dgm:prSet/>
      <dgm:spPr/>
      <dgm:t>
        <a:bodyPr/>
        <a:lstStyle/>
        <a:p>
          <a:r>
            <a:rPr lang="en-AU" dirty="0"/>
            <a:t>Data and insights shared with key stakeholders</a:t>
          </a:r>
        </a:p>
      </dgm:t>
    </dgm:pt>
    <dgm:pt modelId="{B8AC476F-2473-4268-93BE-97EF83CC82BE}" type="parTrans" cxnId="{83727C49-C21B-4CBF-83CE-C8454BEBC696}">
      <dgm:prSet/>
      <dgm:spPr/>
      <dgm:t>
        <a:bodyPr/>
        <a:lstStyle/>
        <a:p>
          <a:endParaRPr lang="en-AU"/>
        </a:p>
      </dgm:t>
    </dgm:pt>
    <dgm:pt modelId="{7C03357A-446F-4E1C-9D71-74DE1CCDE79B}" type="sibTrans" cxnId="{83727C49-C21B-4CBF-83CE-C8454BEBC696}">
      <dgm:prSet/>
      <dgm:spPr/>
      <dgm:t>
        <a:bodyPr/>
        <a:lstStyle/>
        <a:p>
          <a:endParaRPr lang="en-AU"/>
        </a:p>
      </dgm:t>
    </dgm:pt>
    <dgm:pt modelId="{7E14FA29-D71E-4B2E-A522-6FCCD4FFF54A}">
      <dgm:prSet custT="1"/>
      <dgm:spPr/>
      <dgm:t>
        <a:bodyPr/>
        <a:lstStyle/>
        <a:p>
          <a:r>
            <a:rPr lang="en-AU" sz="1100" b="0" dirty="0"/>
            <a:t>2020 </a:t>
          </a:r>
        </a:p>
        <a:p>
          <a:r>
            <a:rPr lang="en-AU" sz="1100" b="0" dirty="0"/>
            <a:t>Workforce Intelligence Framework</a:t>
          </a:r>
        </a:p>
        <a:p>
          <a:r>
            <a:rPr lang="en-AU" sz="1100" b="0" dirty="0"/>
            <a:t>Workforce Insights Series</a:t>
          </a:r>
        </a:p>
        <a:p>
          <a:r>
            <a:rPr lang="en-AU" sz="1100" b="0" dirty="0"/>
            <a:t>Student projects</a:t>
          </a:r>
        </a:p>
      </dgm:t>
    </dgm:pt>
    <dgm:pt modelId="{E07F9267-0804-4375-AFD1-0A3F814848E2}" type="parTrans" cxnId="{9CFA2E56-9D2B-4D50-A141-1A938DFA57CC}">
      <dgm:prSet/>
      <dgm:spPr/>
      <dgm:t>
        <a:bodyPr/>
        <a:lstStyle/>
        <a:p>
          <a:endParaRPr lang="en-AU"/>
        </a:p>
      </dgm:t>
    </dgm:pt>
    <dgm:pt modelId="{470276B0-DE5D-420D-B341-D89BEB27D9CE}" type="sibTrans" cxnId="{9CFA2E56-9D2B-4D50-A141-1A938DFA57CC}">
      <dgm:prSet/>
      <dgm:spPr/>
      <dgm:t>
        <a:bodyPr/>
        <a:lstStyle/>
        <a:p>
          <a:endParaRPr lang="en-AU"/>
        </a:p>
      </dgm:t>
    </dgm:pt>
    <dgm:pt modelId="{8CD831A5-4C33-4B67-9CF2-DE6F9AD8DB23}">
      <dgm:prSet/>
      <dgm:spPr/>
      <dgm:t>
        <a:bodyPr/>
        <a:lstStyle/>
        <a:p>
          <a:r>
            <a:rPr lang="en-AU" dirty="0"/>
            <a:t>Data dashboard built</a:t>
          </a:r>
        </a:p>
      </dgm:t>
    </dgm:pt>
    <dgm:pt modelId="{F8D71F78-FB84-43CF-A862-499236903035}" type="parTrans" cxnId="{428B9E4A-57C0-4AF2-B378-63FAD86D49A9}">
      <dgm:prSet/>
      <dgm:spPr/>
      <dgm:t>
        <a:bodyPr/>
        <a:lstStyle/>
        <a:p>
          <a:endParaRPr lang="en-AU"/>
        </a:p>
      </dgm:t>
    </dgm:pt>
    <dgm:pt modelId="{E2967643-8FC2-4191-9E8C-3AD55797E186}" type="sibTrans" cxnId="{428B9E4A-57C0-4AF2-B378-63FAD86D49A9}">
      <dgm:prSet/>
      <dgm:spPr/>
      <dgm:t>
        <a:bodyPr/>
        <a:lstStyle/>
        <a:p>
          <a:endParaRPr lang="en-AU"/>
        </a:p>
      </dgm:t>
    </dgm:pt>
    <dgm:pt modelId="{224A2D9C-E576-471A-A23C-911A40FEEDEC}" type="pres">
      <dgm:prSet presAssocID="{F8B63C24-406B-467C-9688-9CCC85792A1B}" presName="Name0" presStyleCnt="0">
        <dgm:presLayoutVars>
          <dgm:dir/>
          <dgm:resizeHandles val="exact"/>
        </dgm:presLayoutVars>
      </dgm:prSet>
      <dgm:spPr/>
    </dgm:pt>
    <dgm:pt modelId="{374CE49D-3C7C-40A4-8FDE-52D35573FBCD}" type="pres">
      <dgm:prSet presAssocID="{06A02E68-3B9B-41E5-9A21-EEF91C05342B}" presName="node" presStyleLbl="node1" presStyleIdx="0" presStyleCnt="12">
        <dgm:presLayoutVars>
          <dgm:bulletEnabled val="1"/>
        </dgm:presLayoutVars>
      </dgm:prSet>
      <dgm:spPr/>
    </dgm:pt>
    <dgm:pt modelId="{D6C4AF4D-F57F-4F3C-9843-9924CC3F29CB}" type="pres">
      <dgm:prSet presAssocID="{99F6411B-EFF4-4570-AF25-6200C773421A}" presName="sibTrans" presStyleLbl="sibTrans1D1" presStyleIdx="0" presStyleCnt="11"/>
      <dgm:spPr/>
    </dgm:pt>
    <dgm:pt modelId="{151E6378-E84D-4913-9E10-40EFB2FD1B23}" type="pres">
      <dgm:prSet presAssocID="{99F6411B-EFF4-4570-AF25-6200C773421A}" presName="connectorText" presStyleLbl="sibTrans1D1" presStyleIdx="0" presStyleCnt="11"/>
      <dgm:spPr/>
    </dgm:pt>
    <dgm:pt modelId="{B3393D53-C101-42CF-88FF-57F78CE034E1}" type="pres">
      <dgm:prSet presAssocID="{8E4E2BC2-CCBB-44B4-BB8C-46062E43AF10}" presName="node" presStyleLbl="node1" presStyleIdx="1" presStyleCnt="12">
        <dgm:presLayoutVars>
          <dgm:bulletEnabled val="1"/>
        </dgm:presLayoutVars>
      </dgm:prSet>
      <dgm:spPr/>
    </dgm:pt>
    <dgm:pt modelId="{AE64EF99-10F5-470A-ADB1-1C95693CE7AA}" type="pres">
      <dgm:prSet presAssocID="{AAF55418-8E2A-40A3-B30E-04FB4B710C9A}" presName="sibTrans" presStyleLbl="sibTrans1D1" presStyleIdx="1" presStyleCnt="11"/>
      <dgm:spPr/>
    </dgm:pt>
    <dgm:pt modelId="{615BD121-8645-4DD7-AF9D-2143C5DBE5C8}" type="pres">
      <dgm:prSet presAssocID="{AAF55418-8E2A-40A3-B30E-04FB4B710C9A}" presName="connectorText" presStyleLbl="sibTrans1D1" presStyleIdx="1" presStyleCnt="11"/>
      <dgm:spPr/>
    </dgm:pt>
    <dgm:pt modelId="{5E37F1E3-4914-42D3-8071-ABA0C9FF468D}" type="pres">
      <dgm:prSet presAssocID="{07C1F2A8-2F7B-4DFC-BD98-62062204473C}" presName="node" presStyleLbl="node1" presStyleIdx="2" presStyleCnt="12">
        <dgm:presLayoutVars>
          <dgm:bulletEnabled val="1"/>
        </dgm:presLayoutVars>
      </dgm:prSet>
      <dgm:spPr/>
    </dgm:pt>
    <dgm:pt modelId="{DE51B04F-14B4-401C-A8CD-C6B670FD2E69}" type="pres">
      <dgm:prSet presAssocID="{C3AE26C9-98A1-44EC-9883-A0C0E0804877}" presName="sibTrans" presStyleLbl="sibTrans1D1" presStyleIdx="2" presStyleCnt="11"/>
      <dgm:spPr/>
    </dgm:pt>
    <dgm:pt modelId="{9AB22E34-2AEF-4732-99E6-0E91168F9FB3}" type="pres">
      <dgm:prSet presAssocID="{C3AE26C9-98A1-44EC-9883-A0C0E0804877}" presName="connectorText" presStyleLbl="sibTrans1D1" presStyleIdx="2" presStyleCnt="11"/>
      <dgm:spPr/>
    </dgm:pt>
    <dgm:pt modelId="{84D35A4E-448F-4EB5-B358-76BB45B50355}" type="pres">
      <dgm:prSet presAssocID="{E6FF955A-311C-4CF7-9C01-EF7D5669E48A}" presName="node" presStyleLbl="node1" presStyleIdx="3" presStyleCnt="12">
        <dgm:presLayoutVars>
          <dgm:bulletEnabled val="1"/>
        </dgm:presLayoutVars>
      </dgm:prSet>
      <dgm:spPr/>
    </dgm:pt>
    <dgm:pt modelId="{0ED153E0-75E3-435E-90DA-7A124F2B8978}" type="pres">
      <dgm:prSet presAssocID="{07C0DFB9-0FEA-42B1-9A31-975E3EB2CC41}" presName="sibTrans" presStyleLbl="sibTrans1D1" presStyleIdx="3" presStyleCnt="11"/>
      <dgm:spPr/>
    </dgm:pt>
    <dgm:pt modelId="{29B9BD4D-0C29-487B-A908-18C0B41FAA52}" type="pres">
      <dgm:prSet presAssocID="{07C0DFB9-0FEA-42B1-9A31-975E3EB2CC41}" presName="connectorText" presStyleLbl="sibTrans1D1" presStyleIdx="3" presStyleCnt="11"/>
      <dgm:spPr/>
    </dgm:pt>
    <dgm:pt modelId="{957DD9EA-0259-46C2-B155-8AAE959C51BE}" type="pres">
      <dgm:prSet presAssocID="{DB9469FC-CEE7-4ED9-86CA-20139FD74A49}" presName="node" presStyleLbl="node1" presStyleIdx="4" presStyleCnt="12">
        <dgm:presLayoutVars>
          <dgm:bulletEnabled val="1"/>
        </dgm:presLayoutVars>
      </dgm:prSet>
      <dgm:spPr/>
    </dgm:pt>
    <dgm:pt modelId="{4D4432D3-469A-47C8-AE11-29D0247AAC04}" type="pres">
      <dgm:prSet presAssocID="{7EA3E617-8F47-474C-BED6-BBD9EC3F0E3A}" presName="sibTrans" presStyleLbl="sibTrans1D1" presStyleIdx="4" presStyleCnt="11"/>
      <dgm:spPr/>
    </dgm:pt>
    <dgm:pt modelId="{DA93B608-E2F3-46B5-BE0C-2AD531968854}" type="pres">
      <dgm:prSet presAssocID="{7EA3E617-8F47-474C-BED6-BBD9EC3F0E3A}" presName="connectorText" presStyleLbl="sibTrans1D1" presStyleIdx="4" presStyleCnt="11"/>
      <dgm:spPr/>
    </dgm:pt>
    <dgm:pt modelId="{1B68C542-1B1A-43AD-BB4C-C011A296EF40}" type="pres">
      <dgm:prSet presAssocID="{6A6E0A33-A6FE-4CCE-93D7-4267164DE904}" presName="node" presStyleLbl="node1" presStyleIdx="5" presStyleCnt="12">
        <dgm:presLayoutVars>
          <dgm:bulletEnabled val="1"/>
        </dgm:presLayoutVars>
      </dgm:prSet>
      <dgm:spPr/>
    </dgm:pt>
    <dgm:pt modelId="{97D2E8F8-E82B-45F7-9EA3-B4D0DBDC21DF}" type="pres">
      <dgm:prSet presAssocID="{8C73742F-95A9-4B94-ACAA-80EDA6489877}" presName="sibTrans" presStyleLbl="sibTrans1D1" presStyleIdx="5" presStyleCnt="11"/>
      <dgm:spPr/>
    </dgm:pt>
    <dgm:pt modelId="{62DB03DE-C193-4450-B2F2-24DA46FD8803}" type="pres">
      <dgm:prSet presAssocID="{8C73742F-95A9-4B94-ACAA-80EDA6489877}" presName="connectorText" presStyleLbl="sibTrans1D1" presStyleIdx="5" presStyleCnt="11"/>
      <dgm:spPr/>
    </dgm:pt>
    <dgm:pt modelId="{FC44B937-BCA1-4A1C-A4EA-EBB4846723DA}" type="pres">
      <dgm:prSet presAssocID="{587EAB7F-53D3-4336-8D25-64AF8C3FBC0D}" presName="node" presStyleLbl="node1" presStyleIdx="6" presStyleCnt="12">
        <dgm:presLayoutVars>
          <dgm:bulletEnabled val="1"/>
        </dgm:presLayoutVars>
      </dgm:prSet>
      <dgm:spPr/>
    </dgm:pt>
    <dgm:pt modelId="{1312A2E7-6FD0-4468-B5CA-2B03FEB8170D}" type="pres">
      <dgm:prSet presAssocID="{863C183E-E366-43AF-B2A3-9224A6F30F79}" presName="sibTrans" presStyleLbl="sibTrans1D1" presStyleIdx="6" presStyleCnt="11"/>
      <dgm:spPr/>
    </dgm:pt>
    <dgm:pt modelId="{D2352534-30E7-46A5-BDD5-E5B471B2B52F}" type="pres">
      <dgm:prSet presAssocID="{863C183E-E366-43AF-B2A3-9224A6F30F79}" presName="connectorText" presStyleLbl="sibTrans1D1" presStyleIdx="6" presStyleCnt="11"/>
      <dgm:spPr/>
    </dgm:pt>
    <dgm:pt modelId="{21D8CE62-04AB-4223-A8CD-4EE8F9AA1102}" type="pres">
      <dgm:prSet presAssocID="{8CD831A5-4C33-4B67-9CF2-DE6F9AD8DB23}" presName="node" presStyleLbl="node1" presStyleIdx="7" presStyleCnt="12">
        <dgm:presLayoutVars>
          <dgm:bulletEnabled val="1"/>
        </dgm:presLayoutVars>
      </dgm:prSet>
      <dgm:spPr/>
    </dgm:pt>
    <dgm:pt modelId="{B7F4D855-2718-4C7C-8CCE-EA25B316483B}" type="pres">
      <dgm:prSet presAssocID="{E2967643-8FC2-4191-9E8C-3AD55797E186}" presName="sibTrans" presStyleLbl="sibTrans1D1" presStyleIdx="7" presStyleCnt="11"/>
      <dgm:spPr/>
    </dgm:pt>
    <dgm:pt modelId="{C21310F2-7CC7-4AF3-89A8-AD7AB4363789}" type="pres">
      <dgm:prSet presAssocID="{E2967643-8FC2-4191-9E8C-3AD55797E186}" presName="connectorText" presStyleLbl="sibTrans1D1" presStyleIdx="7" presStyleCnt="11"/>
      <dgm:spPr/>
    </dgm:pt>
    <dgm:pt modelId="{0F23C69D-4131-4E24-B699-45488DFC645B}" type="pres">
      <dgm:prSet presAssocID="{95D7A163-C5CA-468A-B407-A9E2543A7454}" presName="node" presStyleLbl="node1" presStyleIdx="8" presStyleCnt="12">
        <dgm:presLayoutVars>
          <dgm:bulletEnabled val="1"/>
        </dgm:presLayoutVars>
      </dgm:prSet>
      <dgm:spPr/>
    </dgm:pt>
    <dgm:pt modelId="{2974CBC4-8031-4E3A-ACE5-CCF50D0A2E02}" type="pres">
      <dgm:prSet presAssocID="{33FA0070-C6AC-41DC-91E6-B4C674F78EE3}" presName="sibTrans" presStyleLbl="sibTrans1D1" presStyleIdx="8" presStyleCnt="11"/>
      <dgm:spPr/>
    </dgm:pt>
    <dgm:pt modelId="{9FBF3B62-D49D-4FB3-967C-1A23BA90CBEA}" type="pres">
      <dgm:prSet presAssocID="{33FA0070-C6AC-41DC-91E6-B4C674F78EE3}" presName="connectorText" presStyleLbl="sibTrans1D1" presStyleIdx="8" presStyleCnt="11"/>
      <dgm:spPr/>
    </dgm:pt>
    <dgm:pt modelId="{382FF3C5-90A9-45DE-A1FD-09B1AE53B06B}" type="pres">
      <dgm:prSet presAssocID="{F9A97B1C-7415-4EB9-A532-48BD6B72BC87}" presName="node" presStyleLbl="node1" presStyleIdx="9" presStyleCnt="12">
        <dgm:presLayoutVars>
          <dgm:bulletEnabled val="1"/>
        </dgm:presLayoutVars>
      </dgm:prSet>
      <dgm:spPr/>
    </dgm:pt>
    <dgm:pt modelId="{853EEF62-1BF7-4CB8-BBCE-515D86E7D27B}" type="pres">
      <dgm:prSet presAssocID="{5204C951-0188-4BD5-976B-FA89331B3637}" presName="sibTrans" presStyleLbl="sibTrans1D1" presStyleIdx="9" presStyleCnt="11"/>
      <dgm:spPr/>
    </dgm:pt>
    <dgm:pt modelId="{B7FA6C93-E8AF-4C2B-97EA-30520F1B875A}" type="pres">
      <dgm:prSet presAssocID="{5204C951-0188-4BD5-976B-FA89331B3637}" presName="connectorText" presStyleLbl="sibTrans1D1" presStyleIdx="9" presStyleCnt="11"/>
      <dgm:spPr/>
    </dgm:pt>
    <dgm:pt modelId="{C9672566-B729-4154-99AA-E372047FD280}" type="pres">
      <dgm:prSet presAssocID="{A0B2DB93-4570-4949-9BDB-C0AFD25CD428}" presName="node" presStyleLbl="node1" presStyleIdx="10" presStyleCnt="12">
        <dgm:presLayoutVars>
          <dgm:bulletEnabled val="1"/>
        </dgm:presLayoutVars>
      </dgm:prSet>
      <dgm:spPr/>
    </dgm:pt>
    <dgm:pt modelId="{6FFE7011-6F12-474B-B532-E9CA769EB8E5}" type="pres">
      <dgm:prSet presAssocID="{7C03357A-446F-4E1C-9D71-74DE1CCDE79B}" presName="sibTrans" presStyleLbl="sibTrans1D1" presStyleIdx="10" presStyleCnt="11"/>
      <dgm:spPr/>
    </dgm:pt>
    <dgm:pt modelId="{115DDE4E-997E-4F18-8547-C336671D869A}" type="pres">
      <dgm:prSet presAssocID="{7C03357A-446F-4E1C-9D71-74DE1CCDE79B}" presName="connectorText" presStyleLbl="sibTrans1D1" presStyleIdx="10" presStyleCnt="11"/>
      <dgm:spPr/>
    </dgm:pt>
    <dgm:pt modelId="{B96A9DD1-ED56-4DC8-9BFD-6CF818281319}" type="pres">
      <dgm:prSet presAssocID="{7E14FA29-D71E-4B2E-A522-6FCCD4FFF54A}" presName="node" presStyleLbl="node1" presStyleIdx="11" presStyleCnt="12" custScaleX="164100">
        <dgm:presLayoutVars>
          <dgm:bulletEnabled val="1"/>
        </dgm:presLayoutVars>
      </dgm:prSet>
      <dgm:spPr>
        <a:prstGeom prst="homePlate">
          <a:avLst/>
        </a:prstGeom>
      </dgm:spPr>
    </dgm:pt>
  </dgm:ptLst>
  <dgm:cxnLst>
    <dgm:cxn modelId="{B131B302-EB20-4662-88B8-CE2796B9C1E6}" type="presOf" srcId="{07C0DFB9-0FEA-42B1-9A31-975E3EB2CC41}" destId="{0ED153E0-75E3-435E-90DA-7A124F2B8978}" srcOrd="0" destOrd="0" presId="urn:microsoft.com/office/officeart/2005/8/layout/bProcess3"/>
    <dgm:cxn modelId="{488A1B0D-5AC2-44A5-8413-8C0F33BBFEE0}" srcId="{F8B63C24-406B-467C-9688-9CCC85792A1B}" destId="{DB9469FC-CEE7-4ED9-86CA-20139FD74A49}" srcOrd="4" destOrd="0" parTransId="{7241FAB1-76F2-4887-B7F0-0D0076E1B836}" sibTransId="{7EA3E617-8F47-474C-BED6-BBD9EC3F0E3A}"/>
    <dgm:cxn modelId="{AED25F1B-3279-4B0A-8438-14D6D4D02E42}" srcId="{F8B63C24-406B-467C-9688-9CCC85792A1B}" destId="{07C1F2A8-2F7B-4DFC-BD98-62062204473C}" srcOrd="2" destOrd="0" parTransId="{29C57E8C-3C5F-4AEC-9633-DF20CF1A7662}" sibTransId="{C3AE26C9-98A1-44EC-9883-A0C0E0804877}"/>
    <dgm:cxn modelId="{5FC6921B-547A-47E9-BE93-0F2A4C0CEF61}" type="presOf" srcId="{33FA0070-C6AC-41DC-91E6-B4C674F78EE3}" destId="{2974CBC4-8031-4E3A-ACE5-CCF50D0A2E02}" srcOrd="0" destOrd="0" presId="urn:microsoft.com/office/officeart/2005/8/layout/bProcess3"/>
    <dgm:cxn modelId="{28A8651C-8F6B-4A20-8EB0-8E99AD58131B}" type="presOf" srcId="{587EAB7F-53D3-4336-8D25-64AF8C3FBC0D}" destId="{FC44B937-BCA1-4A1C-A4EA-EBB4846723DA}" srcOrd="0" destOrd="0" presId="urn:microsoft.com/office/officeart/2005/8/layout/bProcess3"/>
    <dgm:cxn modelId="{3942E128-D028-4849-B119-50867397D6E4}" type="presOf" srcId="{06A02E68-3B9B-41E5-9A21-EEF91C05342B}" destId="{374CE49D-3C7C-40A4-8FDE-52D35573FBCD}" srcOrd="0" destOrd="0" presId="urn:microsoft.com/office/officeart/2005/8/layout/bProcess3"/>
    <dgm:cxn modelId="{412AF228-E24D-40FB-93FB-E8A5F6F4C25E}" type="presOf" srcId="{7EA3E617-8F47-474C-BED6-BBD9EC3F0E3A}" destId="{DA93B608-E2F3-46B5-BE0C-2AD531968854}" srcOrd="1" destOrd="0" presId="urn:microsoft.com/office/officeart/2005/8/layout/bProcess3"/>
    <dgm:cxn modelId="{082E532A-18C7-4739-83C0-6284B750F8BC}" type="presOf" srcId="{7EA3E617-8F47-474C-BED6-BBD9EC3F0E3A}" destId="{4D4432D3-469A-47C8-AE11-29D0247AAC04}" srcOrd="0" destOrd="0" presId="urn:microsoft.com/office/officeart/2005/8/layout/bProcess3"/>
    <dgm:cxn modelId="{958AEF2D-BD3C-4E9A-927E-9122C863620E}" type="presOf" srcId="{8E4E2BC2-CCBB-44B4-BB8C-46062E43AF10}" destId="{B3393D53-C101-42CF-88FF-57F78CE034E1}" srcOrd="0" destOrd="0" presId="urn:microsoft.com/office/officeart/2005/8/layout/bProcess3"/>
    <dgm:cxn modelId="{49FEE231-6C7B-4866-B661-E26C8A996642}" type="presOf" srcId="{C3AE26C9-98A1-44EC-9883-A0C0E0804877}" destId="{9AB22E34-2AEF-4732-99E6-0E91168F9FB3}" srcOrd="1" destOrd="0" presId="urn:microsoft.com/office/officeart/2005/8/layout/bProcess3"/>
    <dgm:cxn modelId="{1995EC32-2726-4B02-959E-792D11E7E678}" type="presOf" srcId="{863C183E-E366-43AF-B2A3-9224A6F30F79}" destId="{1312A2E7-6FD0-4468-B5CA-2B03FEB8170D}" srcOrd="0" destOrd="0" presId="urn:microsoft.com/office/officeart/2005/8/layout/bProcess3"/>
    <dgm:cxn modelId="{821DBE38-A7A4-4A2B-8E06-4FD0A2AC466D}" type="presOf" srcId="{99F6411B-EFF4-4570-AF25-6200C773421A}" destId="{D6C4AF4D-F57F-4F3C-9843-9924CC3F29CB}" srcOrd="0" destOrd="0" presId="urn:microsoft.com/office/officeart/2005/8/layout/bProcess3"/>
    <dgm:cxn modelId="{83727C49-C21B-4CBF-83CE-C8454BEBC696}" srcId="{F8B63C24-406B-467C-9688-9CCC85792A1B}" destId="{A0B2DB93-4570-4949-9BDB-C0AFD25CD428}" srcOrd="10" destOrd="0" parTransId="{B8AC476F-2473-4268-93BE-97EF83CC82BE}" sibTransId="{7C03357A-446F-4E1C-9D71-74DE1CCDE79B}"/>
    <dgm:cxn modelId="{428B9E4A-57C0-4AF2-B378-63FAD86D49A9}" srcId="{F8B63C24-406B-467C-9688-9CCC85792A1B}" destId="{8CD831A5-4C33-4B67-9CF2-DE6F9AD8DB23}" srcOrd="7" destOrd="0" parTransId="{F8D71F78-FB84-43CF-A862-499236903035}" sibTransId="{E2967643-8FC2-4191-9E8C-3AD55797E186}"/>
    <dgm:cxn modelId="{9429ED51-3EEB-4345-9408-0EF52966DCF2}" type="presOf" srcId="{F9A97B1C-7415-4EB9-A532-48BD6B72BC87}" destId="{382FF3C5-90A9-45DE-A1FD-09B1AE53B06B}" srcOrd="0" destOrd="0" presId="urn:microsoft.com/office/officeart/2005/8/layout/bProcess3"/>
    <dgm:cxn modelId="{E63CF754-55C6-4E9D-BA8B-9114BD7D0C12}" type="presOf" srcId="{8C73742F-95A9-4B94-ACAA-80EDA6489877}" destId="{97D2E8F8-E82B-45F7-9EA3-B4D0DBDC21DF}" srcOrd="0" destOrd="0" presId="urn:microsoft.com/office/officeart/2005/8/layout/bProcess3"/>
    <dgm:cxn modelId="{9CFA2E56-9D2B-4D50-A141-1A938DFA57CC}" srcId="{F8B63C24-406B-467C-9688-9CCC85792A1B}" destId="{7E14FA29-D71E-4B2E-A522-6FCCD4FFF54A}" srcOrd="11" destOrd="0" parTransId="{E07F9267-0804-4375-AFD1-0A3F814848E2}" sibTransId="{470276B0-DE5D-420D-B341-D89BEB27D9CE}"/>
    <dgm:cxn modelId="{DCE06976-D86B-40DA-A44B-426953D27412}" type="presOf" srcId="{8CD831A5-4C33-4B67-9CF2-DE6F9AD8DB23}" destId="{21D8CE62-04AB-4223-A8CD-4EE8F9AA1102}" srcOrd="0" destOrd="0" presId="urn:microsoft.com/office/officeart/2005/8/layout/bProcess3"/>
    <dgm:cxn modelId="{95F2EC76-15D8-460F-B7B5-CC7CD59F78F6}" type="presOf" srcId="{7C03357A-446F-4E1C-9D71-74DE1CCDE79B}" destId="{6FFE7011-6F12-474B-B532-E9CA769EB8E5}" srcOrd="0" destOrd="0" presId="urn:microsoft.com/office/officeart/2005/8/layout/bProcess3"/>
    <dgm:cxn modelId="{939FEC56-5591-4983-844B-12D50D7D8AD4}" srcId="{F8B63C24-406B-467C-9688-9CCC85792A1B}" destId="{6A6E0A33-A6FE-4CCE-93D7-4267164DE904}" srcOrd="5" destOrd="0" parTransId="{B67DE7EE-4577-401F-9DE6-5E5C6CDD3A03}" sibTransId="{8C73742F-95A9-4B94-ACAA-80EDA6489877}"/>
    <dgm:cxn modelId="{17B7DA77-8C21-497D-93BA-0E5AD3A7489A}" type="presOf" srcId="{8C73742F-95A9-4B94-ACAA-80EDA6489877}" destId="{62DB03DE-C193-4450-B2F2-24DA46FD8803}" srcOrd="1" destOrd="0" presId="urn:microsoft.com/office/officeart/2005/8/layout/bProcess3"/>
    <dgm:cxn modelId="{2C00CB7A-B4EC-48A5-9B74-3F28EBCFEBE4}" type="presOf" srcId="{DB9469FC-CEE7-4ED9-86CA-20139FD74A49}" destId="{957DD9EA-0259-46C2-B155-8AAE959C51BE}" srcOrd="0" destOrd="0" presId="urn:microsoft.com/office/officeart/2005/8/layout/bProcess3"/>
    <dgm:cxn modelId="{AF24017D-26C1-463E-975D-99B80B0AED70}" type="presOf" srcId="{5204C951-0188-4BD5-976B-FA89331B3637}" destId="{853EEF62-1BF7-4CB8-BBCE-515D86E7D27B}" srcOrd="0" destOrd="0" presId="urn:microsoft.com/office/officeart/2005/8/layout/bProcess3"/>
    <dgm:cxn modelId="{0424DB7F-D871-4B35-A1BD-D264625A1171}" srcId="{F8B63C24-406B-467C-9688-9CCC85792A1B}" destId="{8E4E2BC2-CCBB-44B4-BB8C-46062E43AF10}" srcOrd="1" destOrd="0" parTransId="{4F76F7CF-9E66-4BFE-B650-980E3876B0ED}" sibTransId="{AAF55418-8E2A-40A3-B30E-04FB4B710C9A}"/>
    <dgm:cxn modelId="{49CC3184-EB0B-4807-A142-3E25C836E543}" srcId="{F8B63C24-406B-467C-9688-9CCC85792A1B}" destId="{06A02E68-3B9B-41E5-9A21-EEF91C05342B}" srcOrd="0" destOrd="0" parTransId="{866F8EFE-E8C0-4B9E-8870-7F9070C63048}" sibTransId="{99F6411B-EFF4-4570-AF25-6200C773421A}"/>
    <dgm:cxn modelId="{A66C2689-A2FF-4312-907A-C5C6CE15E059}" type="presOf" srcId="{AAF55418-8E2A-40A3-B30E-04FB4B710C9A}" destId="{AE64EF99-10F5-470A-ADB1-1C95693CE7AA}" srcOrd="0" destOrd="0" presId="urn:microsoft.com/office/officeart/2005/8/layout/bProcess3"/>
    <dgm:cxn modelId="{448C578B-4DE7-4B11-8E44-196FDD79B164}" type="presOf" srcId="{7C03357A-446F-4E1C-9D71-74DE1CCDE79B}" destId="{115DDE4E-997E-4F18-8547-C336671D869A}" srcOrd="1" destOrd="0" presId="urn:microsoft.com/office/officeart/2005/8/layout/bProcess3"/>
    <dgm:cxn modelId="{9BD90890-4163-47A2-A2EC-896DB84CDB12}" type="presOf" srcId="{6A6E0A33-A6FE-4CCE-93D7-4267164DE904}" destId="{1B68C542-1B1A-43AD-BB4C-C011A296EF40}" srcOrd="0" destOrd="0" presId="urn:microsoft.com/office/officeart/2005/8/layout/bProcess3"/>
    <dgm:cxn modelId="{64653195-D86C-4131-BB02-FB15A78C8EE2}" type="presOf" srcId="{07C0DFB9-0FEA-42B1-9A31-975E3EB2CC41}" destId="{29B9BD4D-0C29-487B-A908-18C0B41FAA52}" srcOrd="1" destOrd="0" presId="urn:microsoft.com/office/officeart/2005/8/layout/bProcess3"/>
    <dgm:cxn modelId="{337DBF95-AE50-4802-8971-C4B9BE423EC9}" type="presOf" srcId="{7E14FA29-D71E-4B2E-A522-6FCCD4FFF54A}" destId="{B96A9DD1-ED56-4DC8-9BFD-6CF818281319}" srcOrd="0" destOrd="0" presId="urn:microsoft.com/office/officeart/2005/8/layout/bProcess3"/>
    <dgm:cxn modelId="{312BA48A-40EC-4607-BF59-964666C1497D}" type="presOf" srcId="{A0B2DB93-4570-4949-9BDB-C0AFD25CD428}" destId="{C9672566-B729-4154-99AA-E372047FD280}" srcOrd="0" destOrd="0" presId="urn:microsoft.com/office/officeart/2005/8/layout/bProcess3"/>
    <dgm:cxn modelId="{0F066BA4-1B5E-4815-B4B7-FB54526E711B}" type="presOf" srcId="{E6FF955A-311C-4CF7-9C01-EF7D5669E48A}" destId="{84D35A4E-448F-4EB5-B358-76BB45B50355}" srcOrd="0" destOrd="0" presId="urn:microsoft.com/office/officeart/2005/8/layout/bProcess3"/>
    <dgm:cxn modelId="{CA62CEA5-1146-4FD1-A509-980849CEEB40}" srcId="{F8B63C24-406B-467C-9688-9CCC85792A1B}" destId="{E6FF955A-311C-4CF7-9C01-EF7D5669E48A}" srcOrd="3" destOrd="0" parTransId="{EA2823C4-8BCC-4DB6-B7B1-5DC63C21C227}" sibTransId="{07C0DFB9-0FEA-42B1-9A31-975E3EB2CC41}"/>
    <dgm:cxn modelId="{4D0024A9-1CE3-46E7-836B-2A9726448B95}" type="presOf" srcId="{E2967643-8FC2-4191-9E8C-3AD55797E186}" destId="{B7F4D855-2718-4C7C-8CCE-EA25B316483B}" srcOrd="0" destOrd="0" presId="urn:microsoft.com/office/officeart/2005/8/layout/bProcess3"/>
    <dgm:cxn modelId="{31B403AF-D5EF-4B98-B34B-D1E69E29F3EA}" srcId="{F8B63C24-406B-467C-9688-9CCC85792A1B}" destId="{587EAB7F-53D3-4336-8D25-64AF8C3FBC0D}" srcOrd="6" destOrd="0" parTransId="{4CBDA648-5282-40E1-901D-42D540444ADB}" sibTransId="{863C183E-E366-43AF-B2A3-9224A6F30F79}"/>
    <dgm:cxn modelId="{EC3FA9B9-5D50-43DD-97B8-39FA0FCADFB2}" type="presOf" srcId="{863C183E-E366-43AF-B2A3-9224A6F30F79}" destId="{D2352534-30E7-46A5-BDD5-E5B471B2B52F}" srcOrd="1" destOrd="0" presId="urn:microsoft.com/office/officeart/2005/8/layout/bProcess3"/>
    <dgm:cxn modelId="{12D746BD-2C8F-45BB-BABD-07CBB336AF24}" type="presOf" srcId="{99F6411B-EFF4-4570-AF25-6200C773421A}" destId="{151E6378-E84D-4913-9E10-40EFB2FD1B23}" srcOrd="1" destOrd="0" presId="urn:microsoft.com/office/officeart/2005/8/layout/bProcess3"/>
    <dgm:cxn modelId="{603215C0-5C26-414B-BB64-4682F462131D}" type="presOf" srcId="{5204C951-0188-4BD5-976B-FA89331B3637}" destId="{B7FA6C93-E8AF-4C2B-97EA-30520F1B875A}" srcOrd="1" destOrd="0" presId="urn:microsoft.com/office/officeart/2005/8/layout/bProcess3"/>
    <dgm:cxn modelId="{EB8788E0-5B80-471F-8C01-82C2F1F28F19}" type="presOf" srcId="{C3AE26C9-98A1-44EC-9883-A0C0E0804877}" destId="{DE51B04F-14B4-401C-A8CD-C6B670FD2E69}" srcOrd="0" destOrd="0" presId="urn:microsoft.com/office/officeart/2005/8/layout/bProcess3"/>
    <dgm:cxn modelId="{2E043EE5-EE01-494C-8CA6-0B9F40675E05}" type="presOf" srcId="{95D7A163-C5CA-468A-B407-A9E2543A7454}" destId="{0F23C69D-4131-4E24-B699-45488DFC645B}" srcOrd="0" destOrd="0" presId="urn:microsoft.com/office/officeart/2005/8/layout/bProcess3"/>
    <dgm:cxn modelId="{2F23A4E7-BE82-430F-84A8-678CC7C265CD}" type="presOf" srcId="{F8B63C24-406B-467C-9688-9CCC85792A1B}" destId="{224A2D9C-E576-471A-A23C-911A40FEEDEC}" srcOrd="0" destOrd="0" presId="urn:microsoft.com/office/officeart/2005/8/layout/bProcess3"/>
    <dgm:cxn modelId="{0D9006E9-E051-460A-BC6E-9381A50372D0}" type="presOf" srcId="{E2967643-8FC2-4191-9E8C-3AD55797E186}" destId="{C21310F2-7CC7-4AF3-89A8-AD7AB4363789}" srcOrd="1" destOrd="0" presId="urn:microsoft.com/office/officeart/2005/8/layout/bProcess3"/>
    <dgm:cxn modelId="{B5B65DCC-792C-476D-A0CE-5A8F9C6282CB}" srcId="{F8B63C24-406B-467C-9688-9CCC85792A1B}" destId="{F9A97B1C-7415-4EB9-A532-48BD6B72BC87}" srcOrd="9" destOrd="0" parTransId="{2931D8F8-B7C1-4FBE-AD9D-CEB440281B12}" sibTransId="{5204C951-0188-4BD5-976B-FA89331B3637}"/>
    <dgm:cxn modelId="{FEC6D8F0-73E5-4DFE-A3D0-A3C733EA21F5}" type="presOf" srcId="{33FA0070-C6AC-41DC-91E6-B4C674F78EE3}" destId="{9FBF3B62-D49D-4FB3-967C-1A23BA90CBEA}" srcOrd="1" destOrd="0" presId="urn:microsoft.com/office/officeart/2005/8/layout/bProcess3"/>
    <dgm:cxn modelId="{6D8434F3-7A75-4E01-AED1-D44CB3F0B4F7}" srcId="{F8B63C24-406B-467C-9688-9CCC85792A1B}" destId="{95D7A163-C5CA-468A-B407-A9E2543A7454}" srcOrd="8" destOrd="0" parTransId="{4055E187-9126-4AF9-A650-DCE4D6103AC4}" sibTransId="{33FA0070-C6AC-41DC-91E6-B4C674F78EE3}"/>
    <dgm:cxn modelId="{907587D5-71EE-469F-8599-4150CA64E525}" type="presOf" srcId="{07C1F2A8-2F7B-4DFC-BD98-62062204473C}" destId="{5E37F1E3-4914-42D3-8071-ABA0C9FF468D}" srcOrd="0" destOrd="0" presId="urn:microsoft.com/office/officeart/2005/8/layout/bProcess3"/>
    <dgm:cxn modelId="{6E1095F6-6FB7-4A0F-B0E7-671249B9D47C}" type="presOf" srcId="{AAF55418-8E2A-40A3-B30E-04FB4B710C9A}" destId="{615BD121-8645-4DD7-AF9D-2143C5DBE5C8}" srcOrd="1" destOrd="0" presId="urn:microsoft.com/office/officeart/2005/8/layout/bProcess3"/>
    <dgm:cxn modelId="{879723AF-C801-4876-B2C8-8D10197E228D}" type="presParOf" srcId="{224A2D9C-E576-471A-A23C-911A40FEEDEC}" destId="{374CE49D-3C7C-40A4-8FDE-52D35573FBCD}" srcOrd="0" destOrd="0" presId="urn:microsoft.com/office/officeart/2005/8/layout/bProcess3"/>
    <dgm:cxn modelId="{394CBD4C-A253-48B6-AB72-FC00E87FCD04}" type="presParOf" srcId="{224A2D9C-E576-471A-A23C-911A40FEEDEC}" destId="{D6C4AF4D-F57F-4F3C-9843-9924CC3F29CB}" srcOrd="1" destOrd="0" presId="urn:microsoft.com/office/officeart/2005/8/layout/bProcess3"/>
    <dgm:cxn modelId="{436E232E-32D3-41D0-91B8-D49491710190}" type="presParOf" srcId="{D6C4AF4D-F57F-4F3C-9843-9924CC3F29CB}" destId="{151E6378-E84D-4913-9E10-40EFB2FD1B23}" srcOrd="0" destOrd="0" presId="urn:microsoft.com/office/officeart/2005/8/layout/bProcess3"/>
    <dgm:cxn modelId="{0B432376-BBC0-47F9-87D8-4320871A3890}" type="presParOf" srcId="{224A2D9C-E576-471A-A23C-911A40FEEDEC}" destId="{B3393D53-C101-42CF-88FF-57F78CE034E1}" srcOrd="2" destOrd="0" presId="urn:microsoft.com/office/officeart/2005/8/layout/bProcess3"/>
    <dgm:cxn modelId="{160FE183-BEF7-4345-921D-38500CC014F2}" type="presParOf" srcId="{224A2D9C-E576-471A-A23C-911A40FEEDEC}" destId="{AE64EF99-10F5-470A-ADB1-1C95693CE7AA}" srcOrd="3" destOrd="0" presId="urn:microsoft.com/office/officeart/2005/8/layout/bProcess3"/>
    <dgm:cxn modelId="{2663361E-3DA7-4E1B-9B9D-47BEE9F4B5F3}" type="presParOf" srcId="{AE64EF99-10F5-470A-ADB1-1C95693CE7AA}" destId="{615BD121-8645-4DD7-AF9D-2143C5DBE5C8}" srcOrd="0" destOrd="0" presId="urn:microsoft.com/office/officeart/2005/8/layout/bProcess3"/>
    <dgm:cxn modelId="{F6E05844-695A-4524-9AB4-39A036A64347}" type="presParOf" srcId="{224A2D9C-E576-471A-A23C-911A40FEEDEC}" destId="{5E37F1E3-4914-42D3-8071-ABA0C9FF468D}" srcOrd="4" destOrd="0" presId="urn:microsoft.com/office/officeart/2005/8/layout/bProcess3"/>
    <dgm:cxn modelId="{780E9854-520B-4E76-907E-F410E67F968D}" type="presParOf" srcId="{224A2D9C-E576-471A-A23C-911A40FEEDEC}" destId="{DE51B04F-14B4-401C-A8CD-C6B670FD2E69}" srcOrd="5" destOrd="0" presId="urn:microsoft.com/office/officeart/2005/8/layout/bProcess3"/>
    <dgm:cxn modelId="{D880E68A-DBC1-428F-8132-A40D289AE992}" type="presParOf" srcId="{DE51B04F-14B4-401C-A8CD-C6B670FD2E69}" destId="{9AB22E34-2AEF-4732-99E6-0E91168F9FB3}" srcOrd="0" destOrd="0" presId="urn:microsoft.com/office/officeart/2005/8/layout/bProcess3"/>
    <dgm:cxn modelId="{0AF316DA-69B7-48A5-981D-AC6639399126}" type="presParOf" srcId="{224A2D9C-E576-471A-A23C-911A40FEEDEC}" destId="{84D35A4E-448F-4EB5-B358-76BB45B50355}" srcOrd="6" destOrd="0" presId="urn:microsoft.com/office/officeart/2005/8/layout/bProcess3"/>
    <dgm:cxn modelId="{81629FDD-5E82-4FE2-9C7A-08808372417F}" type="presParOf" srcId="{224A2D9C-E576-471A-A23C-911A40FEEDEC}" destId="{0ED153E0-75E3-435E-90DA-7A124F2B8978}" srcOrd="7" destOrd="0" presId="urn:microsoft.com/office/officeart/2005/8/layout/bProcess3"/>
    <dgm:cxn modelId="{120CD1B8-20D3-4053-A4DF-2371EA6FB41E}" type="presParOf" srcId="{0ED153E0-75E3-435E-90DA-7A124F2B8978}" destId="{29B9BD4D-0C29-487B-A908-18C0B41FAA52}" srcOrd="0" destOrd="0" presId="urn:microsoft.com/office/officeart/2005/8/layout/bProcess3"/>
    <dgm:cxn modelId="{33BCB82D-5BD5-499E-B610-4767F46C6789}" type="presParOf" srcId="{224A2D9C-E576-471A-A23C-911A40FEEDEC}" destId="{957DD9EA-0259-46C2-B155-8AAE959C51BE}" srcOrd="8" destOrd="0" presId="urn:microsoft.com/office/officeart/2005/8/layout/bProcess3"/>
    <dgm:cxn modelId="{7189C59F-6DD8-4F6B-A9BE-3ADDFDD363CD}" type="presParOf" srcId="{224A2D9C-E576-471A-A23C-911A40FEEDEC}" destId="{4D4432D3-469A-47C8-AE11-29D0247AAC04}" srcOrd="9" destOrd="0" presId="urn:microsoft.com/office/officeart/2005/8/layout/bProcess3"/>
    <dgm:cxn modelId="{1B812BA6-7E93-4368-AD8D-FEBBD6DBCABF}" type="presParOf" srcId="{4D4432D3-469A-47C8-AE11-29D0247AAC04}" destId="{DA93B608-E2F3-46B5-BE0C-2AD531968854}" srcOrd="0" destOrd="0" presId="urn:microsoft.com/office/officeart/2005/8/layout/bProcess3"/>
    <dgm:cxn modelId="{79349A60-5347-4462-8106-994133C1D437}" type="presParOf" srcId="{224A2D9C-E576-471A-A23C-911A40FEEDEC}" destId="{1B68C542-1B1A-43AD-BB4C-C011A296EF40}" srcOrd="10" destOrd="0" presId="urn:microsoft.com/office/officeart/2005/8/layout/bProcess3"/>
    <dgm:cxn modelId="{C3A158FE-02F3-43DC-9827-0F45F0768747}" type="presParOf" srcId="{224A2D9C-E576-471A-A23C-911A40FEEDEC}" destId="{97D2E8F8-E82B-45F7-9EA3-B4D0DBDC21DF}" srcOrd="11" destOrd="0" presId="urn:microsoft.com/office/officeart/2005/8/layout/bProcess3"/>
    <dgm:cxn modelId="{69D5E315-A312-4EA3-A53E-740C6FE5676E}" type="presParOf" srcId="{97D2E8F8-E82B-45F7-9EA3-B4D0DBDC21DF}" destId="{62DB03DE-C193-4450-B2F2-24DA46FD8803}" srcOrd="0" destOrd="0" presId="urn:microsoft.com/office/officeart/2005/8/layout/bProcess3"/>
    <dgm:cxn modelId="{64AE8515-C931-48AE-B8DF-236DEF531E09}" type="presParOf" srcId="{224A2D9C-E576-471A-A23C-911A40FEEDEC}" destId="{FC44B937-BCA1-4A1C-A4EA-EBB4846723DA}" srcOrd="12" destOrd="0" presId="urn:microsoft.com/office/officeart/2005/8/layout/bProcess3"/>
    <dgm:cxn modelId="{429C5C6A-B3B6-42A1-BF09-374236D97B27}" type="presParOf" srcId="{224A2D9C-E576-471A-A23C-911A40FEEDEC}" destId="{1312A2E7-6FD0-4468-B5CA-2B03FEB8170D}" srcOrd="13" destOrd="0" presId="urn:microsoft.com/office/officeart/2005/8/layout/bProcess3"/>
    <dgm:cxn modelId="{E16368AA-9DEA-47C4-B6A4-8D40DE10B94C}" type="presParOf" srcId="{1312A2E7-6FD0-4468-B5CA-2B03FEB8170D}" destId="{D2352534-30E7-46A5-BDD5-E5B471B2B52F}" srcOrd="0" destOrd="0" presId="urn:microsoft.com/office/officeart/2005/8/layout/bProcess3"/>
    <dgm:cxn modelId="{BC4345EE-4170-4BCE-920A-96A6C5E637EF}" type="presParOf" srcId="{224A2D9C-E576-471A-A23C-911A40FEEDEC}" destId="{21D8CE62-04AB-4223-A8CD-4EE8F9AA1102}" srcOrd="14" destOrd="0" presId="urn:microsoft.com/office/officeart/2005/8/layout/bProcess3"/>
    <dgm:cxn modelId="{69C6A47C-8ADA-43CD-A37F-4149E6C77688}" type="presParOf" srcId="{224A2D9C-E576-471A-A23C-911A40FEEDEC}" destId="{B7F4D855-2718-4C7C-8CCE-EA25B316483B}" srcOrd="15" destOrd="0" presId="urn:microsoft.com/office/officeart/2005/8/layout/bProcess3"/>
    <dgm:cxn modelId="{EC11543E-0545-42C2-9B61-C92C62E0F75E}" type="presParOf" srcId="{B7F4D855-2718-4C7C-8CCE-EA25B316483B}" destId="{C21310F2-7CC7-4AF3-89A8-AD7AB4363789}" srcOrd="0" destOrd="0" presId="urn:microsoft.com/office/officeart/2005/8/layout/bProcess3"/>
    <dgm:cxn modelId="{F4BB102F-BBDA-4DD1-991B-9FE2C6421E52}" type="presParOf" srcId="{224A2D9C-E576-471A-A23C-911A40FEEDEC}" destId="{0F23C69D-4131-4E24-B699-45488DFC645B}" srcOrd="16" destOrd="0" presId="urn:microsoft.com/office/officeart/2005/8/layout/bProcess3"/>
    <dgm:cxn modelId="{DBDE5644-0306-454C-881D-EFB678E1C460}" type="presParOf" srcId="{224A2D9C-E576-471A-A23C-911A40FEEDEC}" destId="{2974CBC4-8031-4E3A-ACE5-CCF50D0A2E02}" srcOrd="17" destOrd="0" presId="urn:microsoft.com/office/officeart/2005/8/layout/bProcess3"/>
    <dgm:cxn modelId="{9A554DC9-7187-48ED-81BC-27A0CD5AF191}" type="presParOf" srcId="{2974CBC4-8031-4E3A-ACE5-CCF50D0A2E02}" destId="{9FBF3B62-D49D-4FB3-967C-1A23BA90CBEA}" srcOrd="0" destOrd="0" presId="urn:microsoft.com/office/officeart/2005/8/layout/bProcess3"/>
    <dgm:cxn modelId="{DAC307D4-343D-4351-8C71-315908B4DE81}" type="presParOf" srcId="{224A2D9C-E576-471A-A23C-911A40FEEDEC}" destId="{382FF3C5-90A9-45DE-A1FD-09B1AE53B06B}" srcOrd="18" destOrd="0" presId="urn:microsoft.com/office/officeart/2005/8/layout/bProcess3"/>
    <dgm:cxn modelId="{05037AF1-8614-46C2-B038-DEC2F9715900}" type="presParOf" srcId="{224A2D9C-E576-471A-A23C-911A40FEEDEC}" destId="{853EEF62-1BF7-4CB8-BBCE-515D86E7D27B}" srcOrd="19" destOrd="0" presId="urn:microsoft.com/office/officeart/2005/8/layout/bProcess3"/>
    <dgm:cxn modelId="{571160C6-A4CF-42C7-9CFE-6740AD2D0383}" type="presParOf" srcId="{853EEF62-1BF7-4CB8-BBCE-515D86E7D27B}" destId="{B7FA6C93-E8AF-4C2B-97EA-30520F1B875A}" srcOrd="0" destOrd="0" presId="urn:microsoft.com/office/officeart/2005/8/layout/bProcess3"/>
    <dgm:cxn modelId="{76B0708D-9CA1-48E0-A6C1-09436602894C}" type="presParOf" srcId="{224A2D9C-E576-471A-A23C-911A40FEEDEC}" destId="{C9672566-B729-4154-99AA-E372047FD280}" srcOrd="20" destOrd="0" presId="urn:microsoft.com/office/officeart/2005/8/layout/bProcess3"/>
    <dgm:cxn modelId="{641D0FAA-0D28-420A-A4B1-A7BA68D3D986}" type="presParOf" srcId="{224A2D9C-E576-471A-A23C-911A40FEEDEC}" destId="{6FFE7011-6F12-474B-B532-E9CA769EB8E5}" srcOrd="21" destOrd="0" presId="urn:microsoft.com/office/officeart/2005/8/layout/bProcess3"/>
    <dgm:cxn modelId="{72894189-9495-493D-BF16-CCA0FB7217A8}" type="presParOf" srcId="{6FFE7011-6F12-474B-B532-E9CA769EB8E5}" destId="{115DDE4E-997E-4F18-8547-C336671D869A}" srcOrd="0" destOrd="0" presId="urn:microsoft.com/office/officeart/2005/8/layout/bProcess3"/>
    <dgm:cxn modelId="{32F84BC0-73F1-43EE-A841-25123CFCFF63}" type="presParOf" srcId="{224A2D9C-E576-471A-A23C-911A40FEEDEC}" destId="{B96A9DD1-ED56-4DC8-9BFD-6CF818281319}" srcOrd="2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3C6FC5-7B44-4015-830D-1F190F6D861B}">
      <dsp:nvSpPr>
        <dsp:cNvPr id="0" name=""/>
        <dsp:cNvSpPr/>
      </dsp:nvSpPr>
      <dsp:spPr>
        <a:xfrm>
          <a:off x="2210" y="1189120"/>
          <a:ext cx="6007748" cy="14708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b="1" kern="1200" dirty="0"/>
            <a:t>MISSION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b="1" kern="1200" dirty="0"/>
            <a:t>We are here to lead the transformation of the social service industry, by: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* Working with our partners in the community sector, academia, government and philanthropic sector to enable </a:t>
          </a:r>
          <a:r>
            <a:rPr lang="en-AU" sz="1300" b="1" kern="1200" dirty="0"/>
            <a:t>WORKFORCE GROWTH, DIVERSITY AND QUALITY.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* Co-producing leading training, education, information and research to support a highly skilled, paid and unpaid social sector workforce.</a:t>
          </a:r>
        </a:p>
      </dsp:txBody>
      <dsp:txXfrm>
        <a:off x="45290" y="1232200"/>
        <a:ext cx="5921588" cy="1384686"/>
      </dsp:txXfrm>
    </dsp:sp>
    <dsp:sp modelId="{5B8D5D2A-D6A9-4079-8200-8F565DC6D4B3}">
      <dsp:nvSpPr>
        <dsp:cNvPr id="0" name=""/>
        <dsp:cNvSpPr/>
      </dsp:nvSpPr>
      <dsp:spPr>
        <a:xfrm>
          <a:off x="0" y="0"/>
          <a:ext cx="2881208" cy="10019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VISION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 strong Victoria supported by a responsive and innovative social sector</a:t>
          </a:r>
          <a:endParaRPr lang="en-AU" sz="1300" kern="1200" dirty="0"/>
        </a:p>
      </dsp:txBody>
      <dsp:txXfrm>
        <a:off x="29346" y="29346"/>
        <a:ext cx="2822516" cy="943263"/>
      </dsp:txXfrm>
    </dsp:sp>
    <dsp:sp modelId="{E415461E-7CEC-4D38-8A63-ADEA12DEFAE4}">
      <dsp:nvSpPr>
        <dsp:cNvPr id="0" name=""/>
        <dsp:cNvSpPr/>
      </dsp:nvSpPr>
      <dsp:spPr>
        <a:xfrm>
          <a:off x="3088145" y="0"/>
          <a:ext cx="2910524" cy="977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b="1" kern="1200" dirty="0"/>
            <a:t>VALUES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Co-production, Respect, Interdependence, Ethics of Care, Innovation</a:t>
          </a:r>
        </a:p>
      </dsp:txBody>
      <dsp:txXfrm>
        <a:off x="3116777" y="28632"/>
        <a:ext cx="2853260" cy="9202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27B63E-8F40-4047-9C63-4910B0D0D4F0}">
      <dsp:nvSpPr>
        <dsp:cNvPr id="0" name=""/>
        <dsp:cNvSpPr/>
      </dsp:nvSpPr>
      <dsp:spPr>
        <a:xfrm>
          <a:off x="811054" y="274702"/>
          <a:ext cx="754199" cy="490229"/>
        </a:xfrm>
        <a:prstGeom prst="round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/>
            <a:t>Learn</a:t>
          </a:r>
          <a:endParaRPr lang="en-AU" sz="1800" kern="1200" dirty="0"/>
        </a:p>
      </dsp:txBody>
      <dsp:txXfrm>
        <a:off x="834985" y="298633"/>
        <a:ext cx="706337" cy="442367"/>
      </dsp:txXfrm>
    </dsp:sp>
    <dsp:sp modelId="{F9524773-2902-4DEF-999E-6456A71F32C3}">
      <dsp:nvSpPr>
        <dsp:cNvPr id="0" name=""/>
        <dsp:cNvSpPr/>
      </dsp:nvSpPr>
      <dsp:spPr>
        <a:xfrm>
          <a:off x="377453" y="519817"/>
          <a:ext cx="1621401" cy="1621401"/>
        </a:xfrm>
        <a:custGeom>
          <a:avLst/>
          <a:gdLst/>
          <a:ahLst/>
          <a:cxnLst/>
          <a:rect l="0" t="0" r="0" b="0"/>
          <a:pathLst>
            <a:path>
              <a:moveTo>
                <a:pt x="1193245" y="95931"/>
              </a:moveTo>
              <a:arcTo wR="810700" hR="810700" stAng="17889342" swAng="2628598"/>
            </a:path>
          </a:pathLst>
        </a:custGeom>
        <a:noFill/>
        <a:ln w="6350" cap="flat" cmpd="sng" algn="ctr">
          <a:solidFill>
            <a:schemeClr val="accent1">
              <a:shade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E25E32-18E2-4FCF-8C9A-5324CADFDDBF}">
      <dsp:nvSpPr>
        <dsp:cNvPr id="0" name=""/>
        <dsp:cNvSpPr/>
      </dsp:nvSpPr>
      <dsp:spPr>
        <a:xfrm>
          <a:off x="1621755" y="1085403"/>
          <a:ext cx="754199" cy="490229"/>
        </a:xfrm>
        <a:prstGeom prst="roundRect">
          <a:avLst/>
        </a:prstGeom>
        <a:solidFill>
          <a:schemeClr val="accent1">
            <a:shade val="50000"/>
            <a:hueOff val="-269920"/>
            <a:satOff val="-23569"/>
            <a:lumOff val="251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Lead</a:t>
          </a:r>
        </a:p>
      </dsp:txBody>
      <dsp:txXfrm>
        <a:off x="1645686" y="1109334"/>
        <a:ext cx="706337" cy="442367"/>
      </dsp:txXfrm>
    </dsp:sp>
    <dsp:sp modelId="{0C6461AA-8160-4703-94ED-3242E920ABB1}">
      <dsp:nvSpPr>
        <dsp:cNvPr id="0" name=""/>
        <dsp:cNvSpPr/>
      </dsp:nvSpPr>
      <dsp:spPr>
        <a:xfrm>
          <a:off x="377453" y="519817"/>
          <a:ext cx="1621401" cy="1621401"/>
        </a:xfrm>
        <a:custGeom>
          <a:avLst/>
          <a:gdLst/>
          <a:ahLst/>
          <a:cxnLst/>
          <a:rect l="0" t="0" r="0" b="0"/>
          <a:pathLst>
            <a:path>
              <a:moveTo>
                <a:pt x="1581572" y="1061683"/>
              </a:moveTo>
              <a:arcTo wR="810700" hR="810700" stAng="1082061" swAng="2628598"/>
            </a:path>
          </a:pathLst>
        </a:custGeom>
        <a:noFill/>
        <a:ln w="6350" cap="flat" cmpd="sng" algn="ctr">
          <a:solidFill>
            <a:schemeClr val="accent1">
              <a:shade val="90000"/>
              <a:hueOff val="-273891"/>
              <a:satOff val="-22293"/>
              <a:lumOff val="2212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500940-848C-44A8-9B8B-A771F5D9CA76}">
      <dsp:nvSpPr>
        <dsp:cNvPr id="0" name=""/>
        <dsp:cNvSpPr/>
      </dsp:nvSpPr>
      <dsp:spPr>
        <a:xfrm>
          <a:off x="811054" y="1896104"/>
          <a:ext cx="754199" cy="490229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Link</a:t>
          </a:r>
        </a:p>
      </dsp:txBody>
      <dsp:txXfrm>
        <a:off x="834985" y="1920035"/>
        <a:ext cx="706337" cy="442367"/>
      </dsp:txXfrm>
    </dsp:sp>
    <dsp:sp modelId="{4485C5FD-E3B2-4646-BFFB-0793BE2EDA41}">
      <dsp:nvSpPr>
        <dsp:cNvPr id="0" name=""/>
        <dsp:cNvSpPr/>
      </dsp:nvSpPr>
      <dsp:spPr>
        <a:xfrm>
          <a:off x="377453" y="519817"/>
          <a:ext cx="1621401" cy="1621401"/>
        </a:xfrm>
        <a:custGeom>
          <a:avLst/>
          <a:gdLst/>
          <a:ahLst/>
          <a:cxnLst/>
          <a:rect l="0" t="0" r="0" b="0"/>
          <a:pathLst>
            <a:path>
              <a:moveTo>
                <a:pt x="428156" y="1525470"/>
              </a:moveTo>
              <a:arcTo wR="810700" hR="810700" stAng="7089342" swAng="2628598"/>
            </a:path>
          </a:pathLst>
        </a:custGeom>
        <a:noFill/>
        <a:ln w="6350" cap="flat" cmpd="sng" algn="ctr">
          <a:solidFill>
            <a:schemeClr val="accent1">
              <a:shade val="90000"/>
              <a:hueOff val="-547781"/>
              <a:satOff val="-44585"/>
              <a:lumOff val="4424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D48CFC-FAC9-4209-908B-1FB8CC062989}">
      <dsp:nvSpPr>
        <dsp:cNvPr id="0" name=""/>
        <dsp:cNvSpPr/>
      </dsp:nvSpPr>
      <dsp:spPr>
        <a:xfrm>
          <a:off x="353" y="1085403"/>
          <a:ext cx="754199" cy="490229"/>
        </a:xfrm>
        <a:prstGeom prst="roundRect">
          <a:avLst/>
        </a:prstGeom>
        <a:solidFill>
          <a:schemeClr val="accent3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Listen</a:t>
          </a:r>
        </a:p>
      </dsp:txBody>
      <dsp:txXfrm>
        <a:off x="24284" y="1109334"/>
        <a:ext cx="706337" cy="442367"/>
      </dsp:txXfrm>
    </dsp:sp>
    <dsp:sp modelId="{DB10EE13-5A7E-436A-8E73-060B697E790F}">
      <dsp:nvSpPr>
        <dsp:cNvPr id="0" name=""/>
        <dsp:cNvSpPr/>
      </dsp:nvSpPr>
      <dsp:spPr>
        <a:xfrm>
          <a:off x="377453" y="519817"/>
          <a:ext cx="1621401" cy="1621401"/>
        </a:xfrm>
        <a:custGeom>
          <a:avLst/>
          <a:gdLst/>
          <a:ahLst/>
          <a:cxnLst/>
          <a:rect l="0" t="0" r="0" b="0"/>
          <a:pathLst>
            <a:path>
              <a:moveTo>
                <a:pt x="39828" y="559718"/>
              </a:moveTo>
              <a:arcTo wR="810700" hR="810700" stAng="11882061" swAng="2628598"/>
            </a:path>
          </a:pathLst>
        </a:custGeom>
        <a:noFill/>
        <a:ln w="6350" cap="flat" cmpd="sng" algn="ctr">
          <a:solidFill>
            <a:schemeClr val="accent1">
              <a:shade val="90000"/>
              <a:hueOff val="-273891"/>
              <a:satOff val="-22293"/>
              <a:lumOff val="2212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9016D4-0C40-4FDF-93D1-A79B89D73551}">
      <dsp:nvSpPr>
        <dsp:cNvPr id="0" name=""/>
        <dsp:cNvSpPr/>
      </dsp:nvSpPr>
      <dsp:spPr>
        <a:xfrm>
          <a:off x="82275" y="644"/>
          <a:ext cx="2480144" cy="14880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Recruitment and retention</a:t>
          </a:r>
        </a:p>
      </dsp:txBody>
      <dsp:txXfrm>
        <a:off x="82275" y="644"/>
        <a:ext cx="2480144" cy="1488086"/>
      </dsp:txXfrm>
    </dsp:sp>
    <dsp:sp modelId="{AAEB4777-81BE-4D8C-A8B1-8839AECAADE3}">
      <dsp:nvSpPr>
        <dsp:cNvPr id="0" name=""/>
        <dsp:cNvSpPr/>
      </dsp:nvSpPr>
      <dsp:spPr>
        <a:xfrm>
          <a:off x="2810434" y="644"/>
          <a:ext cx="2480144" cy="14880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Workforce composition</a:t>
          </a:r>
        </a:p>
      </dsp:txBody>
      <dsp:txXfrm>
        <a:off x="2810434" y="644"/>
        <a:ext cx="2480144" cy="1488086"/>
      </dsp:txXfrm>
    </dsp:sp>
    <dsp:sp modelId="{2ACD25B1-D65E-499A-AA27-313E293F21B1}">
      <dsp:nvSpPr>
        <dsp:cNvPr id="0" name=""/>
        <dsp:cNvSpPr/>
      </dsp:nvSpPr>
      <dsp:spPr>
        <a:xfrm>
          <a:off x="5538592" y="644"/>
          <a:ext cx="2480144" cy="14880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Training products not “fit-for-purpose”</a:t>
          </a:r>
        </a:p>
      </dsp:txBody>
      <dsp:txXfrm>
        <a:off x="5538592" y="644"/>
        <a:ext cx="2480144" cy="1488086"/>
      </dsp:txXfrm>
    </dsp:sp>
    <dsp:sp modelId="{427E8B07-0009-4050-B34F-8811448CE1CC}">
      <dsp:nvSpPr>
        <dsp:cNvPr id="0" name=""/>
        <dsp:cNvSpPr/>
      </dsp:nvSpPr>
      <dsp:spPr>
        <a:xfrm>
          <a:off x="82275" y="1736745"/>
          <a:ext cx="2480144" cy="14880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Need for new skills, knowledge and mindsets</a:t>
          </a:r>
        </a:p>
      </dsp:txBody>
      <dsp:txXfrm>
        <a:off x="82275" y="1736745"/>
        <a:ext cx="2480144" cy="1488086"/>
      </dsp:txXfrm>
    </dsp:sp>
    <dsp:sp modelId="{A8A6D922-6ADF-4F64-BFA7-D8B0C7D114C6}">
      <dsp:nvSpPr>
        <dsp:cNvPr id="0" name=""/>
        <dsp:cNvSpPr/>
      </dsp:nvSpPr>
      <dsp:spPr>
        <a:xfrm>
          <a:off x="2810434" y="1736745"/>
          <a:ext cx="2480144" cy="14880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Adapting to systemic change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2000" kern="1200" dirty="0"/>
        </a:p>
      </dsp:txBody>
      <dsp:txXfrm>
        <a:off x="2810434" y="1736745"/>
        <a:ext cx="2480144" cy="1488086"/>
      </dsp:txXfrm>
    </dsp:sp>
    <dsp:sp modelId="{4A0F0999-AB7C-4DC8-B2EB-665060A3F9D7}">
      <dsp:nvSpPr>
        <dsp:cNvPr id="0" name=""/>
        <dsp:cNvSpPr/>
      </dsp:nvSpPr>
      <dsp:spPr>
        <a:xfrm>
          <a:off x="5538592" y="1736745"/>
          <a:ext cx="2480144" cy="14880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Insufficient evidence and data</a:t>
          </a:r>
        </a:p>
      </dsp:txBody>
      <dsp:txXfrm>
        <a:off x="5538592" y="1736745"/>
        <a:ext cx="2480144" cy="14880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E2B412-3538-41C9-95A0-C690B6AA3554}">
      <dsp:nvSpPr>
        <dsp:cNvPr id="0" name=""/>
        <dsp:cNvSpPr/>
      </dsp:nvSpPr>
      <dsp:spPr>
        <a:xfrm>
          <a:off x="5858885" y="1561977"/>
          <a:ext cx="113335" cy="113311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CA1B60-EA59-4C3C-9C67-554BDFEF9773}">
      <dsp:nvSpPr>
        <dsp:cNvPr id="0" name=""/>
        <dsp:cNvSpPr/>
      </dsp:nvSpPr>
      <dsp:spPr>
        <a:xfrm>
          <a:off x="5651169" y="1561977"/>
          <a:ext cx="113335" cy="113311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-80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8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8330CD-699C-4140-ADF7-FC13FA284776}">
      <dsp:nvSpPr>
        <dsp:cNvPr id="0" name=""/>
        <dsp:cNvSpPr/>
      </dsp:nvSpPr>
      <dsp:spPr>
        <a:xfrm>
          <a:off x="5443454" y="1561977"/>
          <a:ext cx="113335" cy="113311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-160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16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54E63-8644-426B-B9B3-4F7FF767B559}">
      <dsp:nvSpPr>
        <dsp:cNvPr id="0" name=""/>
        <dsp:cNvSpPr/>
      </dsp:nvSpPr>
      <dsp:spPr>
        <a:xfrm>
          <a:off x="5236134" y="1561977"/>
          <a:ext cx="113335" cy="113311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-240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24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C16D05-43CA-462C-9078-C421EFDCCB4A}">
      <dsp:nvSpPr>
        <dsp:cNvPr id="0" name=""/>
        <dsp:cNvSpPr/>
      </dsp:nvSpPr>
      <dsp:spPr>
        <a:xfrm>
          <a:off x="5028418" y="1561977"/>
          <a:ext cx="113335" cy="113311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-320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32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347A6C-CFAD-4F9E-A08A-E3E9A7E0492F}">
      <dsp:nvSpPr>
        <dsp:cNvPr id="0" name=""/>
        <dsp:cNvSpPr/>
      </dsp:nvSpPr>
      <dsp:spPr>
        <a:xfrm>
          <a:off x="4707368" y="1505173"/>
          <a:ext cx="226670" cy="226921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-400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4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C663D1-D183-46AF-B2F3-4A8D40049218}">
      <dsp:nvSpPr>
        <dsp:cNvPr id="0" name=""/>
        <dsp:cNvSpPr/>
      </dsp:nvSpPr>
      <dsp:spPr>
        <a:xfrm>
          <a:off x="5674073" y="1327621"/>
          <a:ext cx="113335" cy="113311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-480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48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F2B08E-937F-42A2-8238-B21FB01D2E79}">
      <dsp:nvSpPr>
        <dsp:cNvPr id="0" name=""/>
        <dsp:cNvSpPr/>
      </dsp:nvSpPr>
      <dsp:spPr>
        <a:xfrm>
          <a:off x="5674073" y="1797821"/>
          <a:ext cx="113335" cy="113311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-560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56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2DF6E7-9BD1-4C49-A77E-7A5F1663F521}">
      <dsp:nvSpPr>
        <dsp:cNvPr id="0" name=""/>
        <dsp:cNvSpPr/>
      </dsp:nvSpPr>
      <dsp:spPr>
        <a:xfrm>
          <a:off x="5775167" y="1429632"/>
          <a:ext cx="113335" cy="113311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-640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64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73196B-B2CA-4388-9C28-2024958FD369}">
      <dsp:nvSpPr>
        <dsp:cNvPr id="0" name=""/>
        <dsp:cNvSpPr/>
      </dsp:nvSpPr>
      <dsp:spPr>
        <a:xfrm>
          <a:off x="5781880" y="1696702"/>
          <a:ext cx="113335" cy="113311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-720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72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0D10BC-21D7-4FCB-AA94-E6B2CDD7CF1C}">
      <dsp:nvSpPr>
        <dsp:cNvPr id="0" name=""/>
        <dsp:cNvSpPr/>
      </dsp:nvSpPr>
      <dsp:spPr>
        <a:xfrm>
          <a:off x="3465814" y="1044788"/>
          <a:ext cx="1147568" cy="1147690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-800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8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Whole of Workforce Insights</a:t>
          </a:r>
        </a:p>
      </dsp:txBody>
      <dsp:txXfrm>
        <a:off x="3633871" y="1212863"/>
        <a:ext cx="811454" cy="811540"/>
      </dsp:txXfrm>
    </dsp:sp>
    <dsp:sp modelId="{07E471FC-0C31-475B-8017-D3250F6C61E8}">
      <dsp:nvSpPr>
        <dsp:cNvPr id="0" name=""/>
        <dsp:cNvSpPr/>
      </dsp:nvSpPr>
      <dsp:spPr>
        <a:xfrm>
          <a:off x="3926263" y="730727"/>
          <a:ext cx="226670" cy="226921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-880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88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EB9A07-F84A-4893-A1DD-A2CDBEA331DF}">
      <dsp:nvSpPr>
        <dsp:cNvPr id="0" name=""/>
        <dsp:cNvSpPr/>
      </dsp:nvSpPr>
      <dsp:spPr>
        <a:xfrm>
          <a:off x="3783706" y="596002"/>
          <a:ext cx="113335" cy="113311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-960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96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C468C7-E8C7-43E6-B139-647DF343D5D9}">
      <dsp:nvSpPr>
        <dsp:cNvPr id="0" name=""/>
        <dsp:cNvSpPr/>
      </dsp:nvSpPr>
      <dsp:spPr>
        <a:xfrm>
          <a:off x="3624168" y="429752"/>
          <a:ext cx="113335" cy="113311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-1040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104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6CEF0B-C748-49AE-BB1A-B00F9D2007E8}">
      <dsp:nvSpPr>
        <dsp:cNvPr id="0" name=""/>
        <dsp:cNvSpPr/>
      </dsp:nvSpPr>
      <dsp:spPr>
        <a:xfrm>
          <a:off x="3465814" y="288484"/>
          <a:ext cx="113335" cy="113311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-1120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112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CAF175-BA58-4F90-BA14-C58BE7B71DE4}">
      <dsp:nvSpPr>
        <dsp:cNvPr id="0" name=""/>
        <dsp:cNvSpPr/>
      </dsp:nvSpPr>
      <dsp:spPr>
        <a:xfrm>
          <a:off x="3223743" y="288484"/>
          <a:ext cx="113335" cy="113311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-1200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12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290476-4A7A-4209-B86B-B13450A55F7B}">
      <dsp:nvSpPr>
        <dsp:cNvPr id="0" name=""/>
        <dsp:cNvSpPr/>
      </dsp:nvSpPr>
      <dsp:spPr>
        <a:xfrm>
          <a:off x="2981277" y="288484"/>
          <a:ext cx="113335" cy="113311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-1280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128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6EBB7B-AA94-47F0-8498-019EA24DC609}">
      <dsp:nvSpPr>
        <dsp:cNvPr id="0" name=""/>
        <dsp:cNvSpPr/>
      </dsp:nvSpPr>
      <dsp:spPr>
        <a:xfrm>
          <a:off x="2739206" y="288484"/>
          <a:ext cx="113335" cy="113311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-1360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136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B89643-9AD4-4ACA-8F0C-BB2FD2AFDD31}">
      <dsp:nvSpPr>
        <dsp:cNvPr id="0" name=""/>
        <dsp:cNvSpPr/>
      </dsp:nvSpPr>
      <dsp:spPr>
        <a:xfrm>
          <a:off x="2497134" y="288484"/>
          <a:ext cx="113335" cy="113311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-1440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144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DF0775-CC1D-4456-B9EF-607779CC85B7}">
      <dsp:nvSpPr>
        <dsp:cNvPr id="0" name=""/>
        <dsp:cNvSpPr/>
      </dsp:nvSpPr>
      <dsp:spPr>
        <a:xfrm>
          <a:off x="2255063" y="288484"/>
          <a:ext cx="113335" cy="113311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-1520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152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CEC65E-0136-4210-AD89-2FF96CC4BB2B}">
      <dsp:nvSpPr>
        <dsp:cNvPr id="0" name=""/>
        <dsp:cNvSpPr/>
      </dsp:nvSpPr>
      <dsp:spPr>
        <a:xfrm>
          <a:off x="2252694" y="0"/>
          <a:ext cx="1328430" cy="2917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Disability workforce data</a:t>
          </a:r>
        </a:p>
      </dsp:txBody>
      <dsp:txXfrm>
        <a:off x="2252694" y="0"/>
        <a:ext cx="1328430" cy="291755"/>
      </dsp:txXfrm>
    </dsp:sp>
    <dsp:sp modelId="{95E999C7-E547-4073-8C6F-AB353EF70EBC}">
      <dsp:nvSpPr>
        <dsp:cNvPr id="0" name=""/>
        <dsp:cNvSpPr/>
      </dsp:nvSpPr>
      <dsp:spPr>
        <a:xfrm>
          <a:off x="3380122" y="946941"/>
          <a:ext cx="226670" cy="226921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-1600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16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A0D9CF-6DFC-46E0-9C4D-EA02B5F85119}">
      <dsp:nvSpPr>
        <dsp:cNvPr id="0" name=""/>
        <dsp:cNvSpPr/>
      </dsp:nvSpPr>
      <dsp:spPr>
        <a:xfrm>
          <a:off x="3234800" y="827086"/>
          <a:ext cx="113335" cy="113311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-1680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168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9DEE22-402B-4A16-BAB6-69FF3A7DF6DF}">
      <dsp:nvSpPr>
        <dsp:cNvPr id="0" name=""/>
        <dsp:cNvSpPr/>
      </dsp:nvSpPr>
      <dsp:spPr>
        <a:xfrm>
          <a:off x="2992729" y="827086"/>
          <a:ext cx="113335" cy="113311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-1760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176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336F41-F29F-4161-BFED-B27B34BA8BFE}">
      <dsp:nvSpPr>
        <dsp:cNvPr id="0" name=""/>
        <dsp:cNvSpPr/>
      </dsp:nvSpPr>
      <dsp:spPr>
        <a:xfrm>
          <a:off x="2750658" y="827086"/>
          <a:ext cx="113335" cy="113311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-1840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184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9B3928-255A-45BD-B7C4-9E95B46D9262}">
      <dsp:nvSpPr>
        <dsp:cNvPr id="0" name=""/>
        <dsp:cNvSpPr/>
      </dsp:nvSpPr>
      <dsp:spPr>
        <a:xfrm>
          <a:off x="2508586" y="827086"/>
          <a:ext cx="113335" cy="113311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-1920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192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CCA1A8-ABB2-49F3-A2EC-4A35B0F0E3F3}">
      <dsp:nvSpPr>
        <dsp:cNvPr id="0" name=""/>
        <dsp:cNvSpPr/>
      </dsp:nvSpPr>
      <dsp:spPr>
        <a:xfrm>
          <a:off x="2266120" y="827086"/>
          <a:ext cx="113335" cy="113311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9CA6D1-4550-4219-A68B-4A11A2E80BDB}">
      <dsp:nvSpPr>
        <dsp:cNvPr id="0" name=""/>
        <dsp:cNvSpPr/>
      </dsp:nvSpPr>
      <dsp:spPr>
        <a:xfrm>
          <a:off x="2024049" y="827086"/>
          <a:ext cx="113335" cy="113311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-2080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208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4386F4-5F01-421B-92CC-D4F629EFE149}">
      <dsp:nvSpPr>
        <dsp:cNvPr id="0" name=""/>
        <dsp:cNvSpPr/>
      </dsp:nvSpPr>
      <dsp:spPr>
        <a:xfrm>
          <a:off x="2023259" y="534736"/>
          <a:ext cx="1328430" cy="2917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Aged care workforce data</a:t>
          </a:r>
        </a:p>
      </dsp:txBody>
      <dsp:txXfrm>
        <a:off x="2023259" y="534736"/>
        <a:ext cx="1328430" cy="291755"/>
      </dsp:txXfrm>
    </dsp:sp>
    <dsp:sp modelId="{F6EF522F-443D-4238-9633-5BE9CA6FA5E8}">
      <dsp:nvSpPr>
        <dsp:cNvPr id="0" name=""/>
        <dsp:cNvSpPr/>
      </dsp:nvSpPr>
      <dsp:spPr>
        <a:xfrm>
          <a:off x="3144764" y="1505173"/>
          <a:ext cx="226670" cy="226921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-2160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216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CBA160-B95A-4982-AAA2-4CB6CBFDEB81}">
      <dsp:nvSpPr>
        <dsp:cNvPr id="0" name=""/>
        <dsp:cNvSpPr/>
      </dsp:nvSpPr>
      <dsp:spPr>
        <a:xfrm>
          <a:off x="2920463" y="1561977"/>
          <a:ext cx="113335" cy="113311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-2240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224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8887D6-8F3E-4F6A-BA99-285B4814842D}">
      <dsp:nvSpPr>
        <dsp:cNvPr id="0" name=""/>
        <dsp:cNvSpPr/>
      </dsp:nvSpPr>
      <dsp:spPr>
        <a:xfrm>
          <a:off x="2696557" y="1561977"/>
          <a:ext cx="113335" cy="113311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-2320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232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FCBACE-BFAA-478F-ADC6-B49947872926}">
      <dsp:nvSpPr>
        <dsp:cNvPr id="0" name=""/>
        <dsp:cNvSpPr/>
      </dsp:nvSpPr>
      <dsp:spPr>
        <a:xfrm>
          <a:off x="2472256" y="1561977"/>
          <a:ext cx="113335" cy="113311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-2400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24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27B388-2384-49D2-87EF-1B3A5C5CCE80}">
      <dsp:nvSpPr>
        <dsp:cNvPr id="0" name=""/>
        <dsp:cNvSpPr/>
      </dsp:nvSpPr>
      <dsp:spPr>
        <a:xfrm>
          <a:off x="2248350" y="1561977"/>
          <a:ext cx="113335" cy="113311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-2480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248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74B26A-66AA-430D-962A-D3BF1FAF4960}">
      <dsp:nvSpPr>
        <dsp:cNvPr id="0" name=""/>
        <dsp:cNvSpPr/>
      </dsp:nvSpPr>
      <dsp:spPr>
        <a:xfrm>
          <a:off x="2024049" y="1561977"/>
          <a:ext cx="113335" cy="113311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-2560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256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421A30-24EC-4B1B-B8D0-4421957D033D}">
      <dsp:nvSpPr>
        <dsp:cNvPr id="0" name=""/>
        <dsp:cNvSpPr/>
      </dsp:nvSpPr>
      <dsp:spPr>
        <a:xfrm>
          <a:off x="2023259" y="1271709"/>
          <a:ext cx="1004615" cy="2917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Family violence workforce data</a:t>
          </a:r>
        </a:p>
      </dsp:txBody>
      <dsp:txXfrm>
        <a:off x="2023259" y="1271709"/>
        <a:ext cx="1004615" cy="291755"/>
      </dsp:txXfrm>
    </dsp:sp>
    <dsp:sp modelId="{666842AB-BBF4-4474-A6E1-83BF7D5DCF24}">
      <dsp:nvSpPr>
        <dsp:cNvPr id="0" name=""/>
        <dsp:cNvSpPr/>
      </dsp:nvSpPr>
      <dsp:spPr>
        <a:xfrm>
          <a:off x="3380122" y="2054482"/>
          <a:ext cx="226670" cy="226921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-2720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272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A821DA-2B30-4119-8BCF-3D1B79A48A40}">
      <dsp:nvSpPr>
        <dsp:cNvPr id="0" name=""/>
        <dsp:cNvSpPr/>
      </dsp:nvSpPr>
      <dsp:spPr>
        <a:xfrm>
          <a:off x="3234800" y="2285270"/>
          <a:ext cx="113335" cy="113311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-2800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28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40FCE9-A839-4F99-B618-BD271C7B0ACF}">
      <dsp:nvSpPr>
        <dsp:cNvPr id="0" name=""/>
        <dsp:cNvSpPr/>
      </dsp:nvSpPr>
      <dsp:spPr>
        <a:xfrm>
          <a:off x="2992729" y="2285270"/>
          <a:ext cx="113335" cy="113311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-2880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288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50B643-5BEB-45C4-8AF1-2CB604C8EF25}">
      <dsp:nvSpPr>
        <dsp:cNvPr id="0" name=""/>
        <dsp:cNvSpPr/>
      </dsp:nvSpPr>
      <dsp:spPr>
        <a:xfrm>
          <a:off x="2750658" y="2285270"/>
          <a:ext cx="113335" cy="113311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-2960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296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B3DC8F-FE45-456A-BD36-C1CFB43DAD41}">
      <dsp:nvSpPr>
        <dsp:cNvPr id="0" name=""/>
        <dsp:cNvSpPr/>
      </dsp:nvSpPr>
      <dsp:spPr>
        <a:xfrm>
          <a:off x="2508586" y="2285270"/>
          <a:ext cx="113335" cy="113311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-3040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304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8BA5E8-73AC-41B2-AF02-B5404FFDC797}">
      <dsp:nvSpPr>
        <dsp:cNvPr id="0" name=""/>
        <dsp:cNvSpPr/>
      </dsp:nvSpPr>
      <dsp:spPr>
        <a:xfrm>
          <a:off x="2266120" y="2285270"/>
          <a:ext cx="113335" cy="113311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-3120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312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69CF90-2E7A-4229-825D-0C515DB2C3ED}">
      <dsp:nvSpPr>
        <dsp:cNvPr id="0" name=""/>
        <dsp:cNvSpPr/>
      </dsp:nvSpPr>
      <dsp:spPr>
        <a:xfrm>
          <a:off x="2024049" y="2285270"/>
          <a:ext cx="113335" cy="113311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-3200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32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304BE8-98CF-46DD-94F5-3B3F1497E96B}">
      <dsp:nvSpPr>
        <dsp:cNvPr id="0" name=""/>
        <dsp:cNvSpPr/>
      </dsp:nvSpPr>
      <dsp:spPr>
        <a:xfrm>
          <a:off x="2023259" y="1992919"/>
          <a:ext cx="1328430" cy="2917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Mental health workforce data</a:t>
          </a:r>
        </a:p>
      </dsp:txBody>
      <dsp:txXfrm>
        <a:off x="2023259" y="1992919"/>
        <a:ext cx="1328430" cy="291755"/>
      </dsp:txXfrm>
    </dsp:sp>
    <dsp:sp modelId="{631DA36A-993C-4F96-BFA8-50A1B3B3F92A}">
      <dsp:nvSpPr>
        <dsp:cNvPr id="0" name=""/>
        <dsp:cNvSpPr/>
      </dsp:nvSpPr>
      <dsp:spPr>
        <a:xfrm>
          <a:off x="3926263" y="2260585"/>
          <a:ext cx="226670" cy="226921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-3360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336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E15715-DC96-47D5-B8EA-D457A1F744BB}">
      <dsp:nvSpPr>
        <dsp:cNvPr id="0" name=""/>
        <dsp:cNvSpPr/>
      </dsp:nvSpPr>
      <dsp:spPr>
        <a:xfrm>
          <a:off x="3812138" y="2490777"/>
          <a:ext cx="113335" cy="113311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-3440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344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F2C29D-51A8-4A3E-A95D-E48794519F90}">
      <dsp:nvSpPr>
        <dsp:cNvPr id="0" name=""/>
        <dsp:cNvSpPr/>
      </dsp:nvSpPr>
      <dsp:spPr>
        <a:xfrm>
          <a:off x="3649441" y="2673980"/>
          <a:ext cx="113335" cy="113311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-3520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352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C84075-2BDA-4809-A339-800E0916E6D0}">
      <dsp:nvSpPr>
        <dsp:cNvPr id="0" name=""/>
        <dsp:cNvSpPr/>
      </dsp:nvSpPr>
      <dsp:spPr>
        <a:xfrm>
          <a:off x="3465814" y="2860751"/>
          <a:ext cx="113335" cy="113311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-3600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36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C0B21A-CB66-455A-A362-0B7DFC7B14F6}">
      <dsp:nvSpPr>
        <dsp:cNvPr id="0" name=""/>
        <dsp:cNvSpPr/>
      </dsp:nvSpPr>
      <dsp:spPr>
        <a:xfrm>
          <a:off x="3223743" y="2860751"/>
          <a:ext cx="113335" cy="113311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-3680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368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8FFBEC-603D-44BF-BEE8-04DA35E158CE}">
      <dsp:nvSpPr>
        <dsp:cNvPr id="0" name=""/>
        <dsp:cNvSpPr/>
      </dsp:nvSpPr>
      <dsp:spPr>
        <a:xfrm>
          <a:off x="2981277" y="2860751"/>
          <a:ext cx="113335" cy="113311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-3760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376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ECA919-1900-4492-AF50-6596EBAA1E87}">
      <dsp:nvSpPr>
        <dsp:cNvPr id="0" name=""/>
        <dsp:cNvSpPr/>
      </dsp:nvSpPr>
      <dsp:spPr>
        <a:xfrm>
          <a:off x="2739206" y="2860751"/>
          <a:ext cx="113335" cy="113311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-3840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384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32B86C-685E-4B77-9443-C8AA45E2973D}">
      <dsp:nvSpPr>
        <dsp:cNvPr id="0" name=""/>
        <dsp:cNvSpPr/>
      </dsp:nvSpPr>
      <dsp:spPr>
        <a:xfrm>
          <a:off x="2497134" y="2860751"/>
          <a:ext cx="113335" cy="113311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-3920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392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34EB13-7935-4210-B0E5-6301F31FE81B}">
      <dsp:nvSpPr>
        <dsp:cNvPr id="0" name=""/>
        <dsp:cNvSpPr/>
      </dsp:nvSpPr>
      <dsp:spPr>
        <a:xfrm>
          <a:off x="2255063" y="2860751"/>
          <a:ext cx="113335" cy="113311"/>
        </a:xfrm>
        <a:prstGeom prst="ellipse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765ED-EED9-44BC-891E-3C371F932FB8}">
      <dsp:nvSpPr>
        <dsp:cNvPr id="0" name=""/>
        <dsp:cNvSpPr/>
      </dsp:nvSpPr>
      <dsp:spPr>
        <a:xfrm>
          <a:off x="2252694" y="2568103"/>
          <a:ext cx="1328430" cy="2917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Early childhood workforce data</a:t>
          </a:r>
        </a:p>
      </dsp:txBody>
      <dsp:txXfrm>
        <a:off x="2252694" y="2568103"/>
        <a:ext cx="1328430" cy="2917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C4AF4D-F57F-4F3C-9843-9924CC3F29CB}">
      <dsp:nvSpPr>
        <dsp:cNvPr id="0" name=""/>
        <dsp:cNvSpPr/>
      </dsp:nvSpPr>
      <dsp:spPr>
        <a:xfrm>
          <a:off x="1584328" y="471542"/>
          <a:ext cx="3328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2838" y="45720"/>
              </a:lnTo>
            </a:path>
          </a:pathLst>
        </a:custGeom>
        <a:noFill/>
        <a:ln w="6350" cap="flat" cmpd="sng" algn="ctr">
          <a:solidFill>
            <a:schemeClr val="accent1">
              <a:shade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500" kern="1200"/>
        </a:p>
      </dsp:txBody>
      <dsp:txXfrm>
        <a:off x="1741661" y="515443"/>
        <a:ext cx="18171" cy="3637"/>
      </dsp:txXfrm>
    </dsp:sp>
    <dsp:sp modelId="{374CE49D-3C7C-40A4-8FDE-52D35573FBCD}">
      <dsp:nvSpPr>
        <dsp:cNvPr id="0" name=""/>
        <dsp:cNvSpPr/>
      </dsp:nvSpPr>
      <dsp:spPr>
        <a:xfrm>
          <a:off x="5962" y="43212"/>
          <a:ext cx="1580165" cy="948099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/>
            <a:t>Project scope defined</a:t>
          </a:r>
        </a:p>
      </dsp:txBody>
      <dsp:txXfrm>
        <a:off x="5962" y="43212"/>
        <a:ext cx="1580165" cy="948099"/>
      </dsp:txXfrm>
    </dsp:sp>
    <dsp:sp modelId="{AE64EF99-10F5-470A-ADB1-1C95693CE7AA}">
      <dsp:nvSpPr>
        <dsp:cNvPr id="0" name=""/>
        <dsp:cNvSpPr/>
      </dsp:nvSpPr>
      <dsp:spPr>
        <a:xfrm>
          <a:off x="3527932" y="471542"/>
          <a:ext cx="3328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2838" y="45720"/>
              </a:lnTo>
            </a:path>
          </a:pathLst>
        </a:custGeom>
        <a:noFill/>
        <a:ln w="6350" cap="flat" cmpd="sng" algn="ctr">
          <a:solidFill>
            <a:schemeClr val="accent1">
              <a:shade val="90000"/>
              <a:hueOff val="-54778"/>
              <a:satOff val="-4459"/>
              <a:lumOff val="442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500" kern="1200"/>
        </a:p>
      </dsp:txBody>
      <dsp:txXfrm>
        <a:off x="3685265" y="515443"/>
        <a:ext cx="18171" cy="3637"/>
      </dsp:txXfrm>
    </dsp:sp>
    <dsp:sp modelId="{B3393D53-C101-42CF-88FF-57F78CE034E1}">
      <dsp:nvSpPr>
        <dsp:cNvPr id="0" name=""/>
        <dsp:cNvSpPr/>
      </dsp:nvSpPr>
      <dsp:spPr>
        <a:xfrm>
          <a:off x="1949566" y="43212"/>
          <a:ext cx="1580165" cy="948099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3636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/>
            <a:t>Identification of workforce data sources undertaken</a:t>
          </a:r>
        </a:p>
      </dsp:txBody>
      <dsp:txXfrm>
        <a:off x="1949566" y="43212"/>
        <a:ext cx="1580165" cy="948099"/>
      </dsp:txXfrm>
    </dsp:sp>
    <dsp:sp modelId="{DE51B04F-14B4-401C-A8CD-C6B670FD2E69}">
      <dsp:nvSpPr>
        <dsp:cNvPr id="0" name=""/>
        <dsp:cNvSpPr/>
      </dsp:nvSpPr>
      <dsp:spPr>
        <a:xfrm>
          <a:off x="5471536" y="471542"/>
          <a:ext cx="3328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2838" y="45720"/>
              </a:lnTo>
            </a:path>
          </a:pathLst>
        </a:custGeom>
        <a:noFill/>
        <a:ln w="6350" cap="flat" cmpd="sng" algn="ctr">
          <a:solidFill>
            <a:schemeClr val="accent1">
              <a:shade val="90000"/>
              <a:hueOff val="-109556"/>
              <a:satOff val="-8917"/>
              <a:lumOff val="884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500" kern="1200"/>
        </a:p>
      </dsp:txBody>
      <dsp:txXfrm>
        <a:off x="5628869" y="515443"/>
        <a:ext cx="18171" cy="3637"/>
      </dsp:txXfrm>
    </dsp:sp>
    <dsp:sp modelId="{5E37F1E3-4914-42D3-8071-ABA0C9FF468D}">
      <dsp:nvSpPr>
        <dsp:cNvPr id="0" name=""/>
        <dsp:cNvSpPr/>
      </dsp:nvSpPr>
      <dsp:spPr>
        <a:xfrm>
          <a:off x="3893170" y="43212"/>
          <a:ext cx="1580165" cy="948099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727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/>
            <a:t>Over 50 data sources identified and evaluated</a:t>
          </a:r>
        </a:p>
      </dsp:txBody>
      <dsp:txXfrm>
        <a:off x="3893170" y="43212"/>
        <a:ext cx="1580165" cy="948099"/>
      </dsp:txXfrm>
    </dsp:sp>
    <dsp:sp modelId="{0ED153E0-75E3-435E-90DA-7A124F2B8978}">
      <dsp:nvSpPr>
        <dsp:cNvPr id="0" name=""/>
        <dsp:cNvSpPr/>
      </dsp:nvSpPr>
      <dsp:spPr>
        <a:xfrm>
          <a:off x="796045" y="989512"/>
          <a:ext cx="5830811" cy="332838"/>
        </a:xfrm>
        <a:custGeom>
          <a:avLst/>
          <a:gdLst/>
          <a:ahLst/>
          <a:cxnLst/>
          <a:rect l="0" t="0" r="0" b="0"/>
          <a:pathLst>
            <a:path>
              <a:moveTo>
                <a:pt x="5830811" y="0"/>
              </a:moveTo>
              <a:lnTo>
                <a:pt x="5830811" y="183519"/>
              </a:lnTo>
              <a:lnTo>
                <a:pt x="0" y="183519"/>
              </a:lnTo>
              <a:lnTo>
                <a:pt x="0" y="332838"/>
              </a:lnTo>
            </a:path>
          </a:pathLst>
        </a:custGeom>
        <a:noFill/>
        <a:ln w="6350" cap="flat" cmpd="sng" algn="ctr">
          <a:solidFill>
            <a:schemeClr val="accent1">
              <a:shade val="90000"/>
              <a:hueOff val="-164334"/>
              <a:satOff val="-13376"/>
              <a:lumOff val="1327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500" kern="1200"/>
        </a:p>
      </dsp:txBody>
      <dsp:txXfrm>
        <a:off x="3565398" y="1154112"/>
        <a:ext cx="292106" cy="3637"/>
      </dsp:txXfrm>
    </dsp:sp>
    <dsp:sp modelId="{84D35A4E-448F-4EB5-B358-76BB45B50355}">
      <dsp:nvSpPr>
        <dsp:cNvPr id="0" name=""/>
        <dsp:cNvSpPr/>
      </dsp:nvSpPr>
      <dsp:spPr>
        <a:xfrm>
          <a:off x="5836774" y="43212"/>
          <a:ext cx="1580165" cy="948099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10909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/>
            <a:t>FSSI definitions developed ("Social Servies" and "Social Services Broad")</a:t>
          </a:r>
        </a:p>
      </dsp:txBody>
      <dsp:txXfrm>
        <a:off x="5836774" y="43212"/>
        <a:ext cx="1580165" cy="948099"/>
      </dsp:txXfrm>
    </dsp:sp>
    <dsp:sp modelId="{4D4432D3-469A-47C8-AE11-29D0247AAC04}">
      <dsp:nvSpPr>
        <dsp:cNvPr id="0" name=""/>
        <dsp:cNvSpPr/>
      </dsp:nvSpPr>
      <dsp:spPr>
        <a:xfrm>
          <a:off x="1584328" y="1783079"/>
          <a:ext cx="3328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2838" y="45720"/>
              </a:lnTo>
            </a:path>
          </a:pathLst>
        </a:custGeom>
        <a:noFill/>
        <a:ln w="6350" cap="flat" cmpd="sng" algn="ctr">
          <a:solidFill>
            <a:schemeClr val="accent1">
              <a:shade val="90000"/>
              <a:hueOff val="-219112"/>
              <a:satOff val="-17834"/>
              <a:lumOff val="1769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500" kern="1200"/>
        </a:p>
      </dsp:txBody>
      <dsp:txXfrm>
        <a:off x="1741661" y="1826981"/>
        <a:ext cx="18171" cy="3637"/>
      </dsp:txXfrm>
    </dsp:sp>
    <dsp:sp modelId="{957DD9EA-0259-46C2-B155-8AAE959C51BE}">
      <dsp:nvSpPr>
        <dsp:cNvPr id="0" name=""/>
        <dsp:cNvSpPr/>
      </dsp:nvSpPr>
      <dsp:spPr>
        <a:xfrm>
          <a:off x="5962" y="1354750"/>
          <a:ext cx="1580165" cy="948099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14545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/>
            <a:t>Workforce Intelligence Working Group convened</a:t>
          </a:r>
        </a:p>
      </dsp:txBody>
      <dsp:txXfrm>
        <a:off x="5962" y="1354750"/>
        <a:ext cx="1580165" cy="948099"/>
      </dsp:txXfrm>
    </dsp:sp>
    <dsp:sp modelId="{97D2E8F8-E82B-45F7-9EA3-B4D0DBDC21DF}">
      <dsp:nvSpPr>
        <dsp:cNvPr id="0" name=""/>
        <dsp:cNvSpPr/>
      </dsp:nvSpPr>
      <dsp:spPr>
        <a:xfrm>
          <a:off x="3527932" y="1783079"/>
          <a:ext cx="3328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2838" y="45720"/>
              </a:lnTo>
            </a:path>
          </a:pathLst>
        </a:custGeom>
        <a:noFill/>
        <a:ln w="6350" cap="flat" cmpd="sng" algn="ctr">
          <a:solidFill>
            <a:schemeClr val="accent1">
              <a:shade val="90000"/>
              <a:hueOff val="-273891"/>
              <a:satOff val="-22293"/>
              <a:lumOff val="2212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500" kern="1200"/>
        </a:p>
      </dsp:txBody>
      <dsp:txXfrm>
        <a:off x="3685265" y="1826981"/>
        <a:ext cx="18171" cy="3637"/>
      </dsp:txXfrm>
    </dsp:sp>
    <dsp:sp modelId="{1B68C542-1B1A-43AD-BB4C-C011A296EF40}">
      <dsp:nvSpPr>
        <dsp:cNvPr id="0" name=""/>
        <dsp:cNvSpPr/>
      </dsp:nvSpPr>
      <dsp:spPr>
        <a:xfrm>
          <a:off x="1949566" y="1354750"/>
          <a:ext cx="1580165" cy="948099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18182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/>
            <a:t>Working Group input to prioritisation of data sources and FSSI definitions</a:t>
          </a:r>
        </a:p>
      </dsp:txBody>
      <dsp:txXfrm>
        <a:off x="1949566" y="1354750"/>
        <a:ext cx="1580165" cy="948099"/>
      </dsp:txXfrm>
    </dsp:sp>
    <dsp:sp modelId="{1312A2E7-6FD0-4468-B5CA-2B03FEB8170D}">
      <dsp:nvSpPr>
        <dsp:cNvPr id="0" name=""/>
        <dsp:cNvSpPr/>
      </dsp:nvSpPr>
      <dsp:spPr>
        <a:xfrm>
          <a:off x="5471536" y="1783079"/>
          <a:ext cx="3328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2838" y="45720"/>
              </a:lnTo>
            </a:path>
          </a:pathLst>
        </a:custGeom>
        <a:noFill/>
        <a:ln w="6350" cap="flat" cmpd="sng" algn="ctr">
          <a:solidFill>
            <a:schemeClr val="accent1">
              <a:shade val="90000"/>
              <a:hueOff val="-328669"/>
              <a:satOff val="-26751"/>
              <a:lumOff val="2654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500" kern="1200"/>
        </a:p>
      </dsp:txBody>
      <dsp:txXfrm>
        <a:off x="5628869" y="1826981"/>
        <a:ext cx="18171" cy="3637"/>
      </dsp:txXfrm>
    </dsp:sp>
    <dsp:sp modelId="{FC44B937-BCA1-4A1C-A4EA-EBB4846723DA}">
      <dsp:nvSpPr>
        <dsp:cNvPr id="0" name=""/>
        <dsp:cNvSpPr/>
      </dsp:nvSpPr>
      <dsp:spPr>
        <a:xfrm>
          <a:off x="3893170" y="1354750"/>
          <a:ext cx="1580165" cy="948099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21818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/>
            <a:t>"Burning questions" identified by Working Group members</a:t>
          </a:r>
        </a:p>
      </dsp:txBody>
      <dsp:txXfrm>
        <a:off x="3893170" y="1354750"/>
        <a:ext cx="1580165" cy="948099"/>
      </dsp:txXfrm>
    </dsp:sp>
    <dsp:sp modelId="{B7F4D855-2718-4C7C-8CCE-EA25B316483B}">
      <dsp:nvSpPr>
        <dsp:cNvPr id="0" name=""/>
        <dsp:cNvSpPr/>
      </dsp:nvSpPr>
      <dsp:spPr>
        <a:xfrm>
          <a:off x="796045" y="2301049"/>
          <a:ext cx="5830811" cy="332838"/>
        </a:xfrm>
        <a:custGeom>
          <a:avLst/>
          <a:gdLst/>
          <a:ahLst/>
          <a:cxnLst/>
          <a:rect l="0" t="0" r="0" b="0"/>
          <a:pathLst>
            <a:path>
              <a:moveTo>
                <a:pt x="5830811" y="0"/>
              </a:moveTo>
              <a:lnTo>
                <a:pt x="5830811" y="183519"/>
              </a:lnTo>
              <a:lnTo>
                <a:pt x="0" y="183519"/>
              </a:lnTo>
              <a:lnTo>
                <a:pt x="0" y="332838"/>
              </a:lnTo>
            </a:path>
          </a:pathLst>
        </a:custGeom>
        <a:noFill/>
        <a:ln w="6350" cap="flat" cmpd="sng" algn="ctr">
          <a:solidFill>
            <a:schemeClr val="accent1">
              <a:shade val="90000"/>
              <a:hueOff val="-383447"/>
              <a:satOff val="-31210"/>
              <a:lumOff val="3096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500" kern="1200"/>
        </a:p>
      </dsp:txBody>
      <dsp:txXfrm>
        <a:off x="3565398" y="2465649"/>
        <a:ext cx="292106" cy="3637"/>
      </dsp:txXfrm>
    </dsp:sp>
    <dsp:sp modelId="{21D8CE62-04AB-4223-A8CD-4EE8F9AA1102}">
      <dsp:nvSpPr>
        <dsp:cNvPr id="0" name=""/>
        <dsp:cNvSpPr/>
      </dsp:nvSpPr>
      <dsp:spPr>
        <a:xfrm>
          <a:off x="5836774" y="1354750"/>
          <a:ext cx="1580165" cy="948099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25455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/>
            <a:t>Data dashboard built</a:t>
          </a:r>
        </a:p>
      </dsp:txBody>
      <dsp:txXfrm>
        <a:off x="5836774" y="1354750"/>
        <a:ext cx="1580165" cy="948099"/>
      </dsp:txXfrm>
    </dsp:sp>
    <dsp:sp modelId="{2974CBC4-8031-4E3A-ACE5-CCF50D0A2E02}">
      <dsp:nvSpPr>
        <dsp:cNvPr id="0" name=""/>
        <dsp:cNvSpPr/>
      </dsp:nvSpPr>
      <dsp:spPr>
        <a:xfrm>
          <a:off x="1584328" y="3094617"/>
          <a:ext cx="3328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2838" y="45720"/>
              </a:lnTo>
            </a:path>
          </a:pathLst>
        </a:custGeom>
        <a:noFill/>
        <a:ln w="6350" cap="flat" cmpd="sng" algn="ctr">
          <a:solidFill>
            <a:schemeClr val="accent1">
              <a:shade val="90000"/>
              <a:hueOff val="-438225"/>
              <a:satOff val="-35668"/>
              <a:lumOff val="3539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500" kern="1200"/>
        </a:p>
      </dsp:txBody>
      <dsp:txXfrm>
        <a:off x="1741661" y="3138518"/>
        <a:ext cx="18171" cy="3637"/>
      </dsp:txXfrm>
    </dsp:sp>
    <dsp:sp modelId="{0F23C69D-4131-4E24-B699-45488DFC645B}">
      <dsp:nvSpPr>
        <dsp:cNvPr id="0" name=""/>
        <dsp:cNvSpPr/>
      </dsp:nvSpPr>
      <dsp:spPr>
        <a:xfrm>
          <a:off x="5962" y="2666287"/>
          <a:ext cx="1580165" cy="948099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29091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/>
            <a:t>FSSI definitions confirmed by Working Group</a:t>
          </a:r>
        </a:p>
      </dsp:txBody>
      <dsp:txXfrm>
        <a:off x="5962" y="2666287"/>
        <a:ext cx="1580165" cy="948099"/>
      </dsp:txXfrm>
    </dsp:sp>
    <dsp:sp modelId="{853EEF62-1BF7-4CB8-BBCE-515D86E7D27B}">
      <dsp:nvSpPr>
        <dsp:cNvPr id="0" name=""/>
        <dsp:cNvSpPr/>
      </dsp:nvSpPr>
      <dsp:spPr>
        <a:xfrm>
          <a:off x="3527932" y="3094617"/>
          <a:ext cx="3328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2838" y="45720"/>
              </a:lnTo>
            </a:path>
          </a:pathLst>
        </a:custGeom>
        <a:noFill/>
        <a:ln w="6350" cap="flat" cmpd="sng" algn="ctr">
          <a:solidFill>
            <a:schemeClr val="accent1">
              <a:shade val="90000"/>
              <a:hueOff val="-493003"/>
              <a:satOff val="-40126"/>
              <a:lumOff val="3981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500" kern="1200"/>
        </a:p>
      </dsp:txBody>
      <dsp:txXfrm>
        <a:off x="3685265" y="3138518"/>
        <a:ext cx="18171" cy="3637"/>
      </dsp:txXfrm>
    </dsp:sp>
    <dsp:sp modelId="{382FF3C5-90A9-45DE-A1FD-09B1AE53B06B}">
      <dsp:nvSpPr>
        <dsp:cNvPr id="0" name=""/>
        <dsp:cNvSpPr/>
      </dsp:nvSpPr>
      <dsp:spPr>
        <a:xfrm>
          <a:off x="1949566" y="2666287"/>
          <a:ext cx="1580165" cy="948099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3272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/>
            <a:t>Teams Site set up for Working Group to share data internally</a:t>
          </a:r>
        </a:p>
      </dsp:txBody>
      <dsp:txXfrm>
        <a:off x="1949566" y="2666287"/>
        <a:ext cx="1580165" cy="948099"/>
      </dsp:txXfrm>
    </dsp:sp>
    <dsp:sp modelId="{6FFE7011-6F12-474B-B532-E9CA769EB8E5}">
      <dsp:nvSpPr>
        <dsp:cNvPr id="0" name=""/>
        <dsp:cNvSpPr/>
      </dsp:nvSpPr>
      <dsp:spPr>
        <a:xfrm>
          <a:off x="5471536" y="3094617"/>
          <a:ext cx="3328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2838" y="45720"/>
              </a:lnTo>
            </a:path>
          </a:pathLst>
        </a:custGeom>
        <a:noFill/>
        <a:ln w="6350" cap="flat" cmpd="sng" algn="ctr">
          <a:solidFill>
            <a:schemeClr val="accent1">
              <a:shade val="90000"/>
              <a:hueOff val="-547781"/>
              <a:satOff val="-44585"/>
              <a:lumOff val="4424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500" kern="1200"/>
        </a:p>
      </dsp:txBody>
      <dsp:txXfrm>
        <a:off x="5628869" y="3138518"/>
        <a:ext cx="18171" cy="3637"/>
      </dsp:txXfrm>
    </dsp:sp>
    <dsp:sp modelId="{C9672566-B729-4154-99AA-E372047FD280}">
      <dsp:nvSpPr>
        <dsp:cNvPr id="0" name=""/>
        <dsp:cNvSpPr/>
      </dsp:nvSpPr>
      <dsp:spPr>
        <a:xfrm>
          <a:off x="3893170" y="2666287"/>
          <a:ext cx="1580165" cy="948099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36364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/>
            <a:t>Data and insights shared with key stakeholders</a:t>
          </a:r>
        </a:p>
      </dsp:txBody>
      <dsp:txXfrm>
        <a:off x="3893170" y="2666287"/>
        <a:ext cx="1580165" cy="948099"/>
      </dsp:txXfrm>
    </dsp:sp>
    <dsp:sp modelId="{B96A9DD1-ED56-4DC8-9BFD-6CF818281319}">
      <dsp:nvSpPr>
        <dsp:cNvPr id="0" name=""/>
        <dsp:cNvSpPr/>
      </dsp:nvSpPr>
      <dsp:spPr>
        <a:xfrm>
          <a:off x="5836774" y="2666287"/>
          <a:ext cx="2593052" cy="948099"/>
        </a:xfrm>
        <a:prstGeom prst="homePlate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b="0" kern="1200" dirty="0"/>
            <a:t>2020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b="0" kern="1200" dirty="0"/>
            <a:t>Workforce Intelligence Framework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b="0" kern="1200" dirty="0"/>
            <a:t>Workforce Insights Series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b="0" kern="1200" dirty="0"/>
            <a:t>Student projects</a:t>
          </a:r>
        </a:p>
      </dsp:txBody>
      <dsp:txXfrm>
        <a:off x="5836774" y="2666287"/>
        <a:ext cx="2356027" cy="9480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ConvergingText">
  <dgm:title val="Converging Text"/>
  <dgm:desc val="Use to show multiple steps or parts that merge into a whole. Limited to one Level 1 shape that contains text and a maximum of five Level 2 shapes."/>
  <dgm:catLst>
    <dgm:cat type="process" pri="6500"/>
    <dgm:cat type="officeonline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clrData>
  <dgm:layoutNode name="Name0">
    <dgm:varLst>
      <dgm:chMax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vertAlign" val="mid"/>
          <dgm:param type="nodeVertAlign" val="mid"/>
          <dgm:param type="horzAlign" val="ctr"/>
        </dgm:alg>
      </dgm:if>
      <dgm:else name="Name3">
        <dgm:alg type="lin">
          <dgm:param type="linDir" val="fromR"/>
          <dgm:param type="vertAlign" val="mid"/>
          <dgm:param type="nodeVertAlign" val="mid"/>
          <dgm:param type="horzAlign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Child1" op="equ" val="65"/>
      <dgm:constr type="primFontSz" for="des" forName="Child2" refType="primFontSz" refFor="des" refForName="Child1" op="equ"/>
      <dgm:constr type="primFontSz" for="des" forName="Child3" refType="primFontSz" refFor="des" refForName="Child1" op="equ"/>
      <dgm:constr type="primFontSz" for="des" forName="Child4" refType="primFontSz" refFor="des" refForName="Child1" op="equ"/>
      <dgm:constr type="primFontSz" for="des" forName="Child5" refType="primFontSz" refFor="des" refForName="Child1" op="equ"/>
      <dgm:constr type="primFontSz" for="des" forName="Child1" refType="primFontSz" refFor="des" refForName="Parent" op="lte"/>
      <dgm:constr type="primFontSz" for="des" forName="Child2" refType="primFontSz" refFor="des" refForName="Parent" op="lte"/>
      <dgm:constr type="primFontSz" for="des" forName="Child3" refType="primFontSz" refFor="des" refForName="Parent" op="lte"/>
      <dgm:constr type="primFontSz" for="des" forName="Child4" refType="primFontSz" refFor="des" refForName="Parent" op="lte"/>
      <dgm:constr type="primFontSz" for="des" forName="Child5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choose name="Name4">
          <dgm:if name="Name5" func="var" arg="dir" op="equ" val="norm">
            <dgm:choose name="Name6">
              <dgm:if name="Name7" axis="ch" ptType="node" func="cnt" op="equ" val="0">
                <dgm:alg type="composite">
                  <dgm:param type="ar" val="2.1059"/>
                </dgm:alg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l" for="ch" forName="ParentAccent1" refType="w" fact="0.9531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l" for="ch" forName="ParentAccent2" refType="w" fact="0.8734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l" for="ch" forName="ParentAccent3" refType="w" fact="0.7937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l" for="ch" forName="ParentAccent4" refType="w" fact="0.714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l" for="ch" forName="ParentAccent5" refType="w" fact="0.6343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l" for="ch" forName="ParentAccent6" refType="w" fact="0.5076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l" for="ch" forName="ParentAccent7" refType="w" fact="0.8766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l" for="ch" forName="ParentAccent8" refType="w" fact="0.8766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l" for="ch" forName="ParentAccent9" refType="w" fact="0.918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l" for="ch" forName="ParentAccent10" refType="w" fact="0.9213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8" axis="ch" ptType="node" func="cnt" op="equ" val="1">
                <dgm:alg type="composite">
                  <dgm:param type="ar" val="3.4411"/>
                </dgm:alg>
                <dgm:constrLst>
                  <dgm:constr type="l" for="ch" forName="Child1Accent1" refType="w" fact="0.284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l" for="ch" forName="Child1Accent2" refType="w" fact="0.2272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l" for="ch" forName="Child1Accent3" refType="w" fact="0.170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l" for="ch" forName="Child1Accent4" refType="w" fact="0.1137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l" for="ch" forName="Child1Accent5" refType="w" fact="0.057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l" for="ch" forName="Child1Accent6" refType="w" fact="0.0002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ParentAccent1" refType="w" fact="0.9713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l" for="ch" forName="ParentAccent2" refType="w" fact="0.9187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l" for="ch" forName="ParentAccent3" refType="w" fact="0.8661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l" for="ch" forName="ParentAccent4" refType="w" fact="0.8136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l" for="ch" forName="ParentAccent5" refType="w" fact="0.761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l" for="ch" forName="ParentAccent6" refType="w" fact="0.6797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l" for="ch" forName="ParentAccent7" refType="w" fact="0.924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l" for="ch" forName="ParentAccent8" refType="w" fact="0.924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l" for="ch" forName="ParentAccent9" refType="w" fact="0.9501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l" for="ch" forName="ParentAccent10" refType="w" fact="0.9518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l" for="ch" forName="Child1" refType="w" fact="0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l" for="ch" forName="Parent" refType="w" fact="0.3653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9" axis="ch" ptType="node" func="cnt" op="equ" val="2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1" refType="w" fact="0.3436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3068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245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842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l" for="ch" forName="Child2Accent5" refType="w" fact="0.1229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l" for="ch" forName="Child2Accent6" refType="w" fact="0.061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.0002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2" refType="w" fact="0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0" axis="ch" ptType="node" func="cnt" op="equ" val="3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2Accent1" refType="w" fact="0.284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2272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170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137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2Accent5" refType="w" fact="0.057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6" refType="w" fact="0.0002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l" for="ch" forName="Child3Accent1" refType="w" fact="0.3436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l" for="ch" forName="Child3Accent2" refType="w" fact="0.3068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l" for="ch" forName="Child3Accent3" refType="w" fact="0.245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l" for="ch" forName="Child3Accent4" refType="w" fact="0.1842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l" for="ch" forName="Child3Accent5" refType="w" fact="0.1229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l" for="ch" forName="Child3Accent6" refType="w" fact="0.061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l" for="ch" forName="Child3Accent7" refType="w" fact="0.0002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3" refType="w" fact="0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l" for="ch" forName="Child2" refType="w" fact="0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1" axis="ch" ptType="node" func="cnt" op="equ" val="4">
                <dgm:alg type="composite">
                  <dgm:param type="ar" val="1.8304"/>
                </dgm:alg>
                <dgm:constrLst>
                  <dgm:constr type="l" for="ch" forName="Parent" refType="w" fact="0.3771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l" for="ch" forName="Child1Accent1" refType="w" fact="0.3904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l" for="ch" forName="Child1Accent3" refType="w" fact="0.3001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l" for="ch" forName="Child1Accent4" refType="w" fact="0.2418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l" for="ch" forName="Child1Accent5" refType="w" fact="0.183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l" for="ch" forName="Child1Accent6" refType="w" fact="0.1252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l" for="ch" forName="Child3Accent1" refType="w" fact="0.3158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l" for="ch" forName="Child3Accent2" refType="w" fact="0.2689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l" for="ch" forName="Child3Accent4" refType="w" fact="0.1614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l" for="ch" forName="Child3Accent5" refType="w" fact="0.1077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l" for="ch" forName="Child1Accent7" refType="w" fact="0.0668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l" for="ch" forName="Child3Accent6" refType="w" fact="0.0539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l" for="ch" forName="Child1Accent8" refType="w" fact="0.008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3Accent7" refType="w" fact="0.0002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l" for="ch" forName="Child4Accent1" refType="w" fact="0.3904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l" for="ch" forName="Child4Accent3" refType="w" fact="0.2998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l" for="ch" forName="Child4Accent4" refType="w" fact="0.241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l" for="ch" forName="Child4Accent5" refType="w" fact="0.1833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l" for="ch" forName="Child4Accent6" refType="w" fact="0.1251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l" for="ch" forName="Child4Accent7" refType="w" fact="0.0668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l" for="ch" forName="Child4Accent8" refType="w" fact="0.0086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l" for="ch" forName="Child2Accent1" refType="w" fact="0.3158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l" for="ch" forName="Child4Accent2" refType="w" fact="0.358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l" for="ch" forName="Child1Accent2" refType="w" fact="0.358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l" for="ch" forName="Child3Accent3" refType="w" fact="0.2151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l" for="ch" forName="Child2Accent2" refType="w" fact="0.2689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l" for="ch" forName="Child2Accent4" refType="w" fact="0.1614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l" for="ch" forName="Child2Accent5" refType="w" fact="0.1077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l" for="ch" forName="Child2Accent6" refType="w" fact="0.0539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l" for="ch" forName="Child2Accent7" refType="w" fact="0.0002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l" for="ch" forName="Child2Accent3" refType="w" fact="0.2151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l" for="ch" forName="ParentAccent1" refType="w" fact="0.9717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l" for="ch" forName="ParentAccent2" refType="w" fact="0.9199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l" for="ch" forName="ParentAccent3" refType="w" fact="0.8682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l" for="ch" forName="ParentAccent4" refType="w" fact="0.8164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l" for="ch" forName="ParentAccent5" refType="w" fact="0.7646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l" for="ch" forName="ParentAccent6" refType="w" fact="0.6846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l" for="ch" forName="ParentAccent7" refType="w" fact="0.9256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l" for="ch" forName="ParentAccent8" refType="w" fact="0.9256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l" for="ch" forName="ParentAccent9" refType="w" fact="0.9509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l" for="ch" forName="ParentAccent10" refType="w" fact="0.952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l" for="ch" forName="Child4" refType="w" fact="0.0081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l" for="ch" forName="Child3" refType="w" fact="0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l" for="ch" forName="Child2" refType="w" fact="0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l" for="ch" forName="Child1" refType="w" fact="0.0081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12">
                <dgm:alg type="composite">
                  <dgm:param type="ar" val="1.3278"/>
                </dgm:alg>
                <dgm:constrLst>
                  <dgm:constr type="l" for="ch" forName="Child2Accent1" refType="w" fact="0.3436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l" for="ch" forName="Child2Accent2" refType="w" fact="0.3068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l" for="ch" forName="Child2Accent3" refType="w" fact="0.245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l" for="ch" forName="Child2Accent4" refType="w" fact="0.1842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l" for="ch" forName="Child2Accent5" refType="w" fact="0.1229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l" for="ch" forName="Child3Accent1" refType="w" fact="0.284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l" for="ch" forName="Child3Accent2" refType="w" fact="0.2272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l" for="ch" forName="Child3Accent3" refType="w" fact="0.170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l" for="ch" forName="Child3Accent4" refType="w" fact="0.1137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l" for="ch" forName="Child2Accent6" refType="w" fact="0.061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l" for="ch" forName="Child3Accent5" refType="w" fact="0.057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l" for="ch" forName="Child2Accent7" refType="w" fact="0.0002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l" for="ch" forName="Child3Accent6" refType="w" fact="0.0002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l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l" for="ch" forName="Child4Accent1" refType="w" fact="0.3436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l" for="ch" forName="Child4Accent2" refType="w" fact="0.3068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l" for="ch" forName="Child4Accent3" refType="w" fact="0.245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l" for="ch" forName="Child4Accent4" refType="w" fact="0.1842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l" for="ch" forName="Child4Accent5" refType="w" fact="0.1229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l" for="ch" forName="Child4Accent6" refType="w" fact="0.061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l" for="ch" forName="Child4Accent7" refType="w" fact="0.0002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l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l" for="ch" forName="ParentAccent1" refType="w" fact="0.9713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l" for="ch" forName="ParentAccent2" refType="w" fact="0.9187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l" for="ch" forName="ParentAccent3" refType="w" fact="0.8661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l" for="ch" forName="ParentAccent4" refType="w" fact="0.8136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l" for="ch" forName="ParentAccent5" refType="w" fact="0.761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l" for="ch" forName="ParentAccent6" refType="w" fact="0.6797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l" for="ch" forName="ParentAccent7" refType="w" fact="0.924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l" for="ch" forName="ParentAccent8" refType="w" fact="0.924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l" for="ch" forName="ParentAccent9" refType="w" fact="0.9501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l" for="ch" forName="ParentAccent10" refType="w" fact="0.9518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l" for="ch" forName="Child1Accent1" refType="w" fact="0.4819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l" for="ch" forName="Child1Accent4" refType="w" fact="0.3653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l" for="ch" forName="Child1Accent5" refType="w" fact="0.304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l" for="ch" forName="Child1Accent6" refType="w" fact="0.2426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l" for="ch" forName="Child1Accent7" refType="w" fact="0.1813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l" for="ch" forName="Child1Accent8" refType="w" fact="0.12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l" for="ch" forName="Child1Accent9" refType="w" fact="0.0587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l" for="ch" forName="Child5Accent1" refType="w" fact="0.4819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l" for="ch" forName="Child5Accent4" refType="w" fact="0.3653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l" for="ch" forName="Child5Accent5" refType="w" fact="0.304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l" for="ch" forName="Child5Accent6" refType="w" fact="0.2426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l" for="ch" forName="Child5Accent7" refType="w" fact="0.1813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l" for="ch" forName="Child5Accent8" refType="w" fact="0.12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l" for="ch" forName="Child5Accent9" refType="w" fact="0.0587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l" for="ch" forName="Child5Accent2" refType="w" fact="0.453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l" for="ch" forName="Child5Accent3" refType="w" fact="0.4118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l" for="ch" forName="Child1Accent2" refType="w" fact="0.4458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l" for="ch" forName="Child1Accent3" refType="w" fact="0.4054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l" for="ch" forName="Child5" refType="w" fact="0.0581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l" for="ch" forName="Child4" refType="w" fact="0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l" for="ch" forName="Child3" refType="w" fact="0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l" for="ch" forName="Child2" refType="w" fact="0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l" for="ch" forName="Child1" refType="w" fact="0.0581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l" for="ch" forName="Parent" refType="w" fact="0.3653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if>
          <dgm:else name="Name13">
            <dgm:choose name="Name14">
              <dgm:if name="Name15" axis="ch" ptType="node" func="cnt" op="equ" val="0">
                <dgm:alg type="composite">
                  <dgm:param type="ar" val="2.1059"/>
                </dgm:alg>
                <dgm:constrLst>
                  <dgm:constr type="r" for="ch" forName="Parent" refType="w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r" for="ch" forName="ParentAccent1" refType="w" fact="0.0469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r" for="ch" forName="ParentAccent2" refType="w" fact="0.1266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r" for="ch" forName="ParentAccent3" refType="w" fact="0.2063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r" for="ch" forName="ParentAccent4" refType="w" fact="0.286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r" for="ch" forName="ParentAccent5" refType="w" fact="0.3657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r" for="ch" forName="ParentAccent6" refType="w" fact="0.4924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r" for="ch" forName="ParentAccent7" refType="w" fact="0.1234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r" for="ch" forName="ParentAccent8" refType="w" fact="0.1234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r" for="ch" forName="ParentAccent9" refType="w" fact="0.081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r" for="ch" forName="ParentAccent10" refType="w" fact="0.0787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16" axis="ch" ptType="node" func="cnt" op="equ" val="1">
                <dgm:alg type="composite">
                  <dgm:param type="ar" val="3.4411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r" for="ch" forName="Child1Accent1" refType="w" fact="0.716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r" for="ch" forName="Child1Accent2" refType="w" fact="0.7728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r" for="ch" forName="Child1Accent3" refType="w" fact="0.829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r" for="ch" forName="Child1Accent4" refType="w" fact="0.8863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r" for="ch" forName="Child1Accent5" refType="w" fact="0.943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r" for="ch" forName="Child1Accent6" refType="w" fact="0.9998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ParentAccent1" refType="w" fact="0.0287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r" for="ch" forName="ParentAccent2" refType="w" fact="0.0813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r" for="ch" forName="ParentAccent3" refType="w" fact="0.1339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r" for="ch" forName="ParentAccent4" refType="w" fact="0.1864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r" for="ch" forName="ParentAccent5" refType="w" fact="0.239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r" for="ch" forName="ParentAccent6" refType="w" fact="0.3203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r" for="ch" forName="ParentAccent7" refType="w" fact="0.075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r" for="ch" forName="ParentAccent8" refType="w" fact="0.075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r" for="ch" forName="ParentAccent9" refType="w" fact="0.0499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r" for="ch" forName="ParentAccent10" refType="w" fact="0.0482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r" for="ch" forName="Child1" refType="w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r" for="ch" forName="Parent" refType="w" fact="0.6347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17" axis="ch" ptType="node" func="cnt" op="equ" val="2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2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6564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6932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754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158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8771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38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.9998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2" refType="w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8" axis="ch" ptType="node" func="cnt" op="equ" val="3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r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716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7728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829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863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943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998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r" for="ch" forName="Child3Accent1" refType="w" fact="0.6564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r" for="ch" forName="Child3Accent2" refType="w" fact="0.6932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r" for="ch" forName="Child3Accent3" refType="w" fact="0.754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r" for="ch" forName="Child3Accent4" refType="w" fact="0.8158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r" for="ch" forName="Child3Accent5" refType="w" fact="0.8771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r" for="ch" forName="Child3Accent6" refType="w" fact="0.938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r" for="ch" forName="Child3Accent7" refType="w" fact="0.9998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3" refType="w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r" for="ch" forName="Child2" refType="w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9" axis="ch" ptType="node" func="cnt" op="equ" val="4">
                <dgm:alg type="composite">
                  <dgm:param type="ar" val="1.8304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r" for="ch" forName="Parent" refType="w" fact="0.6229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r" for="ch" forName="Child1Accent1" refType="w" fact="0.6096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r" for="ch" forName="Child1Accent3" refType="w" fact="0.6999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r" for="ch" forName="Child1Accent4" refType="w" fact="0.7582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r" for="ch" forName="Child1Accent5" refType="w" fact="0.816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r" for="ch" forName="Child1Accent6" refType="w" fact="0.8748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r" for="ch" forName="Child3Accent1" refType="w" fact="0.6842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r" for="ch" forName="Child3Accent2" refType="w" fact="0.7311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r" for="ch" forName="Child3Accent4" refType="w" fact="0.8386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r" for="ch" forName="Child3Accent5" refType="w" fact="0.8923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r" for="ch" forName="Child1Accent7" refType="w" fact="0.9332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r" for="ch" forName="Child3Accent6" refType="w" fact="0.9461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r" for="ch" forName="Child1Accent8" refType="w" fact="0.991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3Accent7" refType="w" fact="0.9998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r" for="ch" forName="Child4Accent1" refType="w" fact="0.6096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r" for="ch" forName="Child4Accent3" refType="w" fact="0.7002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r" for="ch" forName="Child4Accent4" refType="w" fact="0.758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r" for="ch" forName="Child4Accent5" refType="w" fact="0.8167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r" for="ch" forName="Child4Accent6" refType="w" fact="0.8749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r" for="ch" forName="Child4Accent7" refType="w" fact="0.9332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r" for="ch" forName="Child4Accent8" refType="w" fact="0.9914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r" for="ch" forName="Child2Accent1" refType="w" fact="0.6842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r" for="ch" forName="Child4Accent2" refType="w" fact="0.642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r" for="ch" forName="Child1Accent2" refType="w" fact="0.641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r" for="ch" forName="Child3Accent3" refType="w" fact="0.7849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r" for="ch" forName="Child2Accent2" refType="w" fact="0.7311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r" for="ch" forName="Child2Accent4" refType="w" fact="0.8386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r" for="ch" forName="Child2Accent5" refType="w" fact="0.8923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r" for="ch" forName="Child2Accent6" refType="w" fact="0.9461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r" for="ch" forName="Child2Accent7" refType="w" fact="0.9998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r" for="ch" forName="Child2Accent3" refType="w" fact="0.7849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r" for="ch" forName="ParentAccent1" refType="w" fact="0.0283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r" for="ch" forName="ParentAccent2" refType="w" fact="0.0801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r" for="ch" forName="ParentAccent3" refType="w" fact="0.1318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r" for="ch" forName="ParentAccent4" refType="w" fact="0.1836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r" for="ch" forName="ParentAccent5" refType="w" fact="0.2354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r" for="ch" forName="ParentAccent6" refType="w" fact="0.3154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r" for="ch" forName="ParentAccent7" refType="w" fact="0.0744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r" for="ch" forName="ParentAccent8" refType="w" fact="0.0744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r" for="ch" forName="ParentAccent9" refType="w" fact="0.0491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r" for="ch" forName="ParentAccent10" refType="w" fact="0.047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r" for="ch" forName="Child4" refType="w" fact="0.9919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r" for="ch" forName="Child3" refType="w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r" for="ch" forName="Child2" refType="w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r" for="ch" forName="Child1" refType="w" fact="0.9919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20">
                <dgm:alg type="composite">
                  <dgm:param type="ar" val="1.3278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5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primFontSz" for="des" forName="Child5" refType="primFontSz" refFor="des" refForName="Child1" op="equ"/>
                  <dgm:constr type="r" for="ch" forName="Child2Accent1" refType="w" fact="0.6564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r" for="ch" forName="Child2Accent2" refType="w" fact="0.6932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r" for="ch" forName="Child2Accent3" refType="w" fact="0.754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r" for="ch" forName="Child2Accent4" refType="w" fact="0.8158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r" for="ch" forName="Child2Accent5" refType="w" fact="0.8771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r" for="ch" forName="Child2Accent6" refType="w" fact="0.938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r" for="ch" forName="Child2Accent7" refType="w" fact="0.9998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r" for="ch" forName="Child3Accent1" refType="w" fact="0.716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r" for="ch" forName="Child3Accent2" refType="w" fact="0.7728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r" for="ch" forName="Child3Accent3" refType="w" fact="0.829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r" for="ch" forName="Child3Accent4" refType="w" fact="0.8863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r" for="ch" forName="Child3Accent5" refType="w" fact="0.943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r" for="ch" forName="Child3Accent6" refType="w" fact="0.9998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r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r" for="ch" forName="Child4Accent1" refType="w" fact="0.6564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r" for="ch" forName="Child4Accent2" refType="w" fact="0.6932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r" for="ch" forName="Child4Accent3" refType="w" fact="0.754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r" for="ch" forName="Child4Accent4" refType="w" fact="0.8158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r" for="ch" forName="Child4Accent5" refType="w" fact="0.8771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r" for="ch" forName="Child4Accent6" refType="w" fact="0.938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r" for="ch" forName="Child4Accent7" refType="w" fact="0.9998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r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r" for="ch" forName="ParentAccent1" refType="w" fact="0.0287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r" for="ch" forName="ParentAccent2" refType="w" fact="0.0813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r" for="ch" forName="ParentAccent3" refType="w" fact="0.1339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r" for="ch" forName="ParentAccent4" refType="w" fact="0.1864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r" for="ch" forName="ParentAccent5" refType="w" fact="0.239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r" for="ch" forName="ParentAccent6" refType="w" fact="0.3203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r" for="ch" forName="ParentAccent7" refType="w" fact="0.075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r" for="ch" forName="ParentAccent8" refType="w" fact="0.075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r" for="ch" forName="ParentAccent9" refType="w" fact="0.0499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r" for="ch" forName="ParentAccent10" refType="w" fact="0.0482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r" for="ch" forName="Child1Accent1" refType="w" fact="0.5181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r" for="ch" forName="Child1Accent2" refType="w" fact="0.5542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r" for="ch" forName="Child1Accent3" refType="w" fact="0.5946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r" for="ch" forName="Child1Accent4" refType="w" fact="0.6347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r" for="ch" forName="Child1Accent5" refType="w" fact="0.696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r" for="ch" forName="Child1Accent6" refType="w" fact="0.7574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r" for="ch" forName="Child1Accent7" refType="w" fact="0.8187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r" for="ch" forName="Child1Accent8" refType="w" fact="0.88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r" for="ch" forName="Child1Accent9" refType="w" fact="0.9413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r" for="ch" forName="Child5Accent1" refType="w" fact="0.5181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r" for="ch" forName="Child5Accent2" refType="w" fact="0.547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r" for="ch" forName="Child5Accent3" refType="w" fact="0.5882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r" for="ch" forName="Child5Accent4" refType="w" fact="0.6347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r" for="ch" forName="Child5Accent5" refType="w" fact="0.696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r" for="ch" forName="Child5Accent6" refType="w" fact="0.7574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r" for="ch" forName="Child5Accent7" refType="w" fact="0.8187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r" for="ch" forName="Child5Accent8" refType="w" fact="0.88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r" for="ch" forName="Child5Accent9" refType="w" fact="0.9423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r" for="ch" forName="Child5" refType="w" fact="0.9419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r" for="ch" forName="Child4" refType="w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r" for="ch" forName="Child3" refType="w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r" for="ch" forName="Child2" refType="w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r" for="ch" forName="Child1" refType="w" fact="0.9419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r" for="ch" forName="Parent" refType="w" fact="0.6347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else>
        </dgm:choose>
        <dgm:layoutNode name="ParentAccen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" styleLbl="alignNode1">
          <dgm:varLst>
            <dgm:chMax val="5"/>
            <dgm:chPref val="3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 ptType="node"/>
          <dgm:constrLst>
            <dgm:constr type="lMarg" refType="primFontSz" fact="0.1"/>
            <dgm:constr type="rMarg" refType="primFontSz" fact="0.1"/>
            <dgm:constr type="tMarg" refType="primFontSz" fact="0.1"/>
            <dgm:constr type="bMarg" refType="primFontSz" fact="0.1"/>
          </dgm:constrLst>
          <dgm:ruleLst>
            <dgm:rule type="primFontSz" val="5" fact="NaN" max="NaN"/>
          </dgm:ruleLst>
        </dgm:layoutNode>
        <dgm:forEach name="Name21" axis="ch" ptType="node" cnt="1">
          <dgm:layoutNode name="Child1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2" axis="ch" ptType="node" st="2" cnt="1">
          <dgm:layoutNode name="Child2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3" axis="ch" ptType="node" st="3" cnt="1">
          <dgm:layoutNode name="Child3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4" axis="ch" ptType="node" st="4" cnt="1">
          <dgm:layoutNode name="Child4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5" axis="ch" ptType="node" st="5" cnt="1">
          <dgm:layoutNode name="Child5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9169808-DF91-4173-A543-AA04CBE9E7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12771E-3178-4C0A-BAE9-512BD197FC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6454C-CD3F-4634-A885-CC5D0D018F8C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1D2138-B8F1-40ED-95E6-0D97C5B7A16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AE30E0-0FB9-41EA-A230-82F89D50FE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0548E-99D2-41A7-A30A-28C4CD771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425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32347E-B274-4F80-AC6A-D0B741F400FD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70CE3E-F898-4B0C-801D-D1A96D01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7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0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54" algn="l" defTabSz="68570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09" algn="l" defTabSz="68570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563" algn="l" defTabSz="68570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17" algn="l" defTabSz="68570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271" algn="l" defTabSz="68570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126" algn="l" defTabSz="68570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9980" algn="l" defTabSz="68570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834" algn="l" defTabSz="68570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0CE3E-F898-4B0C-801D-D1A96D01EE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14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ctr" latinLnBrk="0" hangingPunct="1"/>
            <a:r>
              <a:rPr lang="en-AU" sz="9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</a:t>
            </a:r>
            <a:endParaRPr lang="en-AU" sz="9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AU" sz="9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understand the workforce, as it is now and what it needs to be in the future </a:t>
            </a:r>
          </a:p>
          <a:p>
            <a:pPr rtl="0" eaLnBrk="1" fontAlgn="ctr" latinLnBrk="0" hangingPunct="1"/>
            <a:r>
              <a:rPr lang="en-AU" sz="9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 rapidly changing environment, we show what works and why</a:t>
            </a:r>
          </a:p>
          <a:p>
            <a:pPr rtl="0" eaLnBrk="1" fontAlgn="ctr" latinLnBrk="0" hangingPunct="1"/>
            <a:r>
              <a:rPr lang="en-AU" sz="9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LISTEN</a:t>
            </a:r>
            <a:endParaRPr lang="en-AU" sz="9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AU" sz="9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foster collaboration with people with lived experience and partners across industry, government and education</a:t>
            </a:r>
          </a:p>
          <a:p>
            <a:pPr rtl="0" eaLnBrk="1" fontAlgn="ctr" latinLnBrk="0" hangingPunct="1"/>
            <a:r>
              <a:rPr lang="en-AU" sz="9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</a:t>
            </a:r>
            <a:endParaRPr lang="en-AU" sz="9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AU" sz="9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pioneer new, partnered approaches to learning, teaching and holistic student support</a:t>
            </a:r>
          </a:p>
          <a:p>
            <a:pPr rtl="0" eaLnBrk="1" fontAlgn="ctr" latinLnBrk="0" hangingPunct="1"/>
            <a:r>
              <a:rPr lang="en-AU" sz="9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</a:t>
            </a:r>
            <a:endParaRPr lang="en-AU" sz="9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0" hangingPunct="1"/>
            <a:r>
              <a:rPr lang="en-AU" sz="9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“join the dots” of a vital, diverse &amp; complex sector </a:t>
            </a:r>
          </a:p>
          <a:p>
            <a:pPr rtl="0" eaLnBrk="1" fontAlgn="ctr" latinLnBrk="0" hangingPunct="1"/>
            <a:r>
              <a:rPr lang="en-AU" sz="9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build connections across the silos to enable collaboration and mobility throughout the sector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70CE3E-F898-4B0C-801D-D1A96D01EE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85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0CE3E-F898-4B0C-801D-D1A96D01EE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76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70CE3E-F898-4B0C-801D-D1A96D01EE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6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900" dirty="0"/>
              <a:t>The level of projected growth is even higher for FSSI defined Social Services than for Health Care and Social Assistance </a:t>
            </a:r>
          </a:p>
          <a:p>
            <a:r>
              <a:rPr lang="en-AU" sz="900" dirty="0"/>
              <a:t>The employment level for the social services broadly conceived is projected to grow by nearly 65,000 in the next few years jumping from 369k in 2018 to 434k in 2023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70CE3E-F898-4B0C-801D-D1A96D01EE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02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0CE3E-F898-4B0C-801D-D1A96D01EEA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19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70CE3E-F898-4B0C-801D-D1A96D01EEA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94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B905DD9-3975-4B61-AB19-29A6475E70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1" y="0"/>
            <a:ext cx="9141291" cy="5143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" y="828000"/>
            <a:ext cx="8064000" cy="1790700"/>
          </a:xfrm>
        </p:spPr>
        <p:txBody>
          <a:bodyPr anchor="b"/>
          <a:lstStyle>
            <a:lvl1pPr algn="ctr">
              <a:lnSpc>
                <a:spcPct val="100000"/>
              </a:lnSpc>
              <a:defRPr sz="4499" spc="-3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0000" y="2970000"/>
            <a:ext cx="8064000" cy="540000"/>
          </a:xfrm>
        </p:spPr>
        <p:txBody>
          <a:bodyPr/>
          <a:lstStyle>
            <a:lvl1pPr marL="0" indent="0" algn="ctr">
              <a:buNone/>
              <a:defRPr sz="1500" b="1" baseline="0">
                <a:solidFill>
                  <a:schemeClr val="bg1"/>
                </a:solidFill>
              </a:defRPr>
            </a:lvl1pPr>
            <a:lvl2pPr marL="342854" indent="0" algn="ctr">
              <a:buNone/>
              <a:defRPr sz="1500"/>
            </a:lvl2pPr>
            <a:lvl3pPr marL="685709" indent="0" algn="ctr">
              <a:buNone/>
              <a:defRPr sz="1350"/>
            </a:lvl3pPr>
            <a:lvl4pPr marL="1028563" indent="0" algn="ctr">
              <a:buNone/>
              <a:defRPr sz="1200"/>
            </a:lvl4pPr>
            <a:lvl5pPr marL="1371417" indent="0" algn="ctr">
              <a:buNone/>
              <a:defRPr sz="1200"/>
            </a:lvl5pPr>
            <a:lvl6pPr marL="1714271" indent="0" algn="ctr">
              <a:buNone/>
              <a:defRPr sz="1200"/>
            </a:lvl6pPr>
            <a:lvl7pPr marL="2057126" indent="0" algn="ctr">
              <a:buNone/>
              <a:defRPr sz="1200"/>
            </a:lvl7pPr>
            <a:lvl8pPr marL="2399980" indent="0" algn="ctr">
              <a:buNone/>
              <a:defRPr sz="1200"/>
            </a:lvl8pPr>
            <a:lvl9pPr marL="2742834" indent="0" algn="ctr">
              <a:buNone/>
              <a:defRPr sz="1200"/>
            </a:lvl9pPr>
          </a:lstStyle>
          <a:p>
            <a:r>
              <a:rPr lang="en-US" dirty="0"/>
              <a:t>Day Month Year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C944D8-AB18-482A-A583-F0A84F9E5330}"/>
              </a:ext>
            </a:extLst>
          </p:cNvPr>
          <p:cNvPicPr preferRelativeResize="0"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4259230"/>
            <a:ext cx="3491491" cy="34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151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Quote">
    <p:bg>
      <p:bgPr>
        <a:solidFill>
          <a:srgbClr val="C5C5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99" y="576000"/>
            <a:ext cx="8064000" cy="3960000"/>
          </a:xfrm>
        </p:spPr>
        <p:txBody>
          <a:bodyPr anchor="ctr"/>
          <a:lstStyle>
            <a:lvl1pPr algn="ctr">
              <a:lnSpc>
                <a:spcPct val="80000"/>
              </a:lnSpc>
              <a:defRPr sz="6263" spc="-6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2059-F01F-4E89-9804-07C8F61B9425}" type="datetime1">
              <a:rPr lang="en-US" smtClean="0"/>
              <a:t>3/5/2020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Presentation name to go here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9647-6476-4782-A0C7-CD5869730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42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Quote Image Backgroun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00" y="432000"/>
            <a:ext cx="3888000" cy="3960000"/>
          </a:xfrm>
        </p:spPr>
        <p:txBody>
          <a:bodyPr anchor="ctr"/>
          <a:lstStyle>
            <a:lvl1pPr algn="l">
              <a:lnSpc>
                <a:spcPct val="80000"/>
              </a:lnSpc>
              <a:defRPr sz="6263" spc="-6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2059-F01F-4E89-9804-07C8F61B9425}" type="datetime1">
              <a:rPr lang="en-US" smtClean="0"/>
              <a:t>3/5/2020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Presentation name to go here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9647-6476-4782-A0C7-CD5869730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59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los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1AC79E6-7951-448A-8BAF-47EA481CE7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" y="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000" y="918000"/>
            <a:ext cx="8064000" cy="2880000"/>
          </a:xfrm>
        </p:spPr>
        <p:txBody>
          <a:bodyPr anchor="ctr"/>
          <a:lstStyle>
            <a:lvl1pPr algn="ctr">
              <a:lnSpc>
                <a:spcPct val="80000"/>
              </a:lnSpc>
              <a:defRPr sz="11250" spc="-12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957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AU" dirty="0"/>
              <a:t>Click here to insert body text. Click the Increase Indent button once for a heading, twice for italic pull text, three times for a bullet. Click the Decrease Indent button to move backwards through styles.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20732-57E5-4B5B-A6EB-8DE071B630CC}" type="datetime1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Presentation name to go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9647-6476-4782-A0C7-CD5869730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23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40000" y="1098000"/>
            <a:ext cx="3924000" cy="342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AU" dirty="0"/>
              <a:t>Click here to insert body text. Click the Increase Indent button once for a heading, twice for italic pull text, three times for a bullet. Click the Decrease Indent button to move backwards through styles.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16000" y="1098000"/>
            <a:ext cx="3924000" cy="342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AU" dirty="0"/>
              <a:t>Click here to insert body text. Click the Increase Indent button once for a heading, twice for italic pull text, three times for a bullet. Click the Decrease Indent button to move backwards through styles.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C861-D8FB-4B6B-868A-CF20D559F2B8}" type="datetime1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Presentation name to go here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9647-6476-4782-A0C7-CD5869730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6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Pull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40000" y="1098000"/>
            <a:ext cx="3924000" cy="342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AU" dirty="0"/>
              <a:t>Click here to insert body text. Click the Increase Indent button once for a heading, twice for italic pull text, three times for a bullet. Click the Decrease Indent button to move backwards through styles.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16000" y="1098000"/>
            <a:ext cx="3924000" cy="162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AU" dirty="0"/>
              <a:t>Click here to insert body text. Click the Increase Indent button once for a heading, twice for italic pull text, three times for a bullet. Click the Decrease Indent button to move backwards through styles.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C861-D8FB-4B6B-868A-CF20D559F2B8}" type="datetime1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Presentation name to go here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9647-6476-4782-A0C7-CD5869730FA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C1E5AE-3AE1-4F7A-866C-BDE4AE241B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52000" y="2808000"/>
            <a:ext cx="3816000" cy="1188000"/>
          </a:xfrm>
          <a:solidFill>
            <a:srgbClr val="D2EADA"/>
          </a:solidFill>
        </p:spPr>
        <p:txBody>
          <a:bodyPr lIns="144000" tIns="90000" rIns="144000" bIns="90000"/>
          <a:lstStyle>
            <a:lvl1pPr>
              <a:defRPr b="1" i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55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Image Left, Content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16000" y="1098000"/>
            <a:ext cx="3924000" cy="237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AU" dirty="0"/>
              <a:t>Click here to insert body text. Click the Increase Indent button once for a heading, twice for italic pull text, three times for a bullet. Click the Decrease Indent button to move backwards through styles.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C861-D8FB-4B6B-868A-CF20D559F2B8}" type="datetime1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Presentation name to go here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9647-6476-4782-A0C7-CD5869730FA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55A20DA-EE8A-4F51-B99A-AF1A8276891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75999" y="1188000"/>
            <a:ext cx="3816000" cy="2970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AU" dirty="0"/>
              <a:t>Drag/paste picture to icon or click icon to add image.  Click Format &gt; Crop &gt; Fill to resize/move the image inside the placeholder or to reset the image.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9DB2B8E-1BA7-4E5D-A941-336E23FF76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16463" y="3492000"/>
            <a:ext cx="3924300" cy="720000"/>
          </a:xfrm>
        </p:spPr>
        <p:txBody>
          <a:bodyPr/>
          <a:lstStyle>
            <a:lvl1pPr>
              <a:defRPr sz="1125" b="1" i="0" baseline="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040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00" y="1098000"/>
            <a:ext cx="392400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54" indent="0">
              <a:buNone/>
              <a:defRPr sz="1500" b="1"/>
            </a:lvl2pPr>
            <a:lvl3pPr marL="685709" indent="0">
              <a:buNone/>
              <a:defRPr sz="1350" b="1"/>
            </a:lvl3pPr>
            <a:lvl4pPr marL="1028563" indent="0">
              <a:buNone/>
              <a:defRPr sz="1200" b="1"/>
            </a:lvl4pPr>
            <a:lvl5pPr marL="1371417" indent="0">
              <a:buNone/>
              <a:defRPr sz="1200" b="1"/>
            </a:lvl5pPr>
            <a:lvl6pPr marL="1714271" indent="0">
              <a:buNone/>
              <a:defRPr sz="1200" b="1"/>
            </a:lvl6pPr>
            <a:lvl7pPr marL="2057126" indent="0">
              <a:buNone/>
              <a:defRPr sz="1200" b="1"/>
            </a:lvl7pPr>
            <a:lvl8pPr marL="2399980" indent="0">
              <a:buNone/>
              <a:defRPr sz="1200" b="1"/>
            </a:lvl8pPr>
            <a:lvl9pPr marL="2742834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9999" y="1746000"/>
            <a:ext cx="3924000" cy="277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AU" dirty="0"/>
              <a:t>Click here to insert body text. Click the Increase Indent button once for a heading, twice for italic pull text, three times for a bullet. Click the Decrease Indent button to move backwards through styles.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6000" y="1098000"/>
            <a:ext cx="392400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54" indent="0">
              <a:buNone/>
              <a:defRPr sz="1500" b="1"/>
            </a:lvl2pPr>
            <a:lvl3pPr marL="685709" indent="0">
              <a:buNone/>
              <a:defRPr sz="1350" b="1"/>
            </a:lvl3pPr>
            <a:lvl4pPr marL="1028563" indent="0">
              <a:buNone/>
              <a:defRPr sz="1200" b="1"/>
            </a:lvl4pPr>
            <a:lvl5pPr marL="1371417" indent="0">
              <a:buNone/>
              <a:defRPr sz="1200" b="1"/>
            </a:lvl5pPr>
            <a:lvl6pPr marL="1714271" indent="0">
              <a:buNone/>
              <a:defRPr sz="1200" b="1"/>
            </a:lvl6pPr>
            <a:lvl7pPr marL="2057126" indent="0">
              <a:buNone/>
              <a:defRPr sz="1200" b="1"/>
            </a:lvl7pPr>
            <a:lvl8pPr marL="2399980" indent="0">
              <a:buNone/>
              <a:defRPr sz="1200" b="1"/>
            </a:lvl8pPr>
            <a:lvl9pPr marL="2742834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16000" y="1745999"/>
            <a:ext cx="3924000" cy="277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AU" dirty="0"/>
              <a:t>Click here to insert body text. Click the Increase Indent button once for a heading, twice for italic pull text, three times for a bullet. Click the Decrease Indent button to move backwards through styles.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7DAF-9AFF-4E4B-ADF5-781424C20DF2}" type="datetime1">
              <a:rPr lang="en-US" smtClean="0"/>
              <a:t>3/5/2020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Presentation name to go here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9647-6476-4782-A0C7-CD5869730FA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E9B267D-39B2-4214-8267-C03EBF9D5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39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ED4CD-5CD9-4FD6-A228-C233569A343C}" type="datetime1">
              <a:rPr lang="en-US" smtClean="0"/>
              <a:t>3/5/2020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Presentation name to go here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9647-6476-4782-A0C7-CD5869730FA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F06E1B4B-FDC1-43DC-949B-4F4AA4E57EED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576000" y="990000"/>
            <a:ext cx="7992000" cy="342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23984AC-519E-4A2B-8C2A-2002B22B7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76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2059-F01F-4E89-9804-07C8F61B9425}" type="datetime1">
              <a:rPr lang="en-US" smtClean="0"/>
              <a:t>3/5/2020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Presentation name to go here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9647-6476-4782-A0C7-CD5869730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27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ED4CD-5CD9-4FD6-A228-C233569A343C}" type="datetime1">
              <a:rPr lang="en-US" smtClean="0"/>
              <a:t>3/5/2020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Presentation name to go here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9647-6476-4782-A0C7-CD5869730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91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AA409E1-9D7F-484F-AB6B-898B2EF34A3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23943"/>
            <a:ext cx="9142413" cy="5195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100000" cy="720000"/>
          </a:xfrm>
          <a:prstGeom prst="rect">
            <a:avLst/>
          </a:prstGeom>
        </p:spPr>
        <p:txBody>
          <a:bodyPr vert="horz" lIns="36000" tIns="36000" rIns="36000" bIns="3600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999" y="1098000"/>
            <a:ext cx="8100000" cy="3420000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80000" y="4806000"/>
            <a:ext cx="1440000" cy="180000"/>
          </a:xfrm>
          <a:prstGeom prst="rect">
            <a:avLst/>
          </a:prstGeom>
        </p:spPr>
        <p:txBody>
          <a:bodyPr vert="horz" lIns="36000" tIns="36000" rIns="36000" bIns="36000" rtlCol="0" anchor="ctr">
            <a:noAutofit/>
          </a:bodyPr>
          <a:lstStyle>
            <a:lvl1pPr algn="r">
              <a:defRPr sz="825" baseline="0">
                <a:solidFill>
                  <a:schemeClr val="bg1"/>
                </a:solidFill>
              </a:defRPr>
            </a:lvl1pPr>
          </a:lstStyle>
          <a:p>
            <a:fld id="{371032E7-1985-4F36-AC96-6D44D851A067}" type="datetime1">
              <a:rPr lang="en-US" smtClean="0"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8000" y="4806000"/>
            <a:ext cx="3600000" cy="180000"/>
          </a:xfrm>
          <a:prstGeom prst="rect">
            <a:avLst/>
          </a:prstGeom>
        </p:spPr>
        <p:txBody>
          <a:bodyPr vert="horz" lIns="36000" tIns="36000" rIns="36000" bIns="36000" rtlCol="0" anchor="ctr">
            <a:noAutofit/>
          </a:bodyPr>
          <a:lstStyle>
            <a:lvl1pPr algn="l">
              <a:defRPr sz="825" baseline="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Presentation name to go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9999" y="4806000"/>
            <a:ext cx="216000" cy="180000"/>
          </a:xfrm>
          <a:prstGeom prst="rect">
            <a:avLst/>
          </a:prstGeom>
        </p:spPr>
        <p:txBody>
          <a:bodyPr vert="horz" lIns="36000" tIns="36000" rIns="36000" bIns="36000" rtlCol="0" anchor="ctr">
            <a:noAutofit/>
          </a:bodyPr>
          <a:lstStyle>
            <a:lvl1pPr algn="l">
              <a:defRPr sz="825" baseline="0">
                <a:solidFill>
                  <a:schemeClr val="bg1"/>
                </a:solidFill>
              </a:defRPr>
            </a:lvl1pPr>
          </a:lstStyle>
          <a:p>
            <a:fld id="{40539647-6476-4782-A0C7-CD5869730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265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77" r:id="rId4"/>
    <p:sldLayoutId id="2147483673" r:id="rId5"/>
    <p:sldLayoutId id="2147483665" r:id="rId6"/>
    <p:sldLayoutId id="2147483678" r:id="rId7"/>
    <p:sldLayoutId id="2147483666" r:id="rId8"/>
    <p:sldLayoutId id="2147483667" r:id="rId9"/>
    <p:sldLayoutId id="2147483674" r:id="rId10"/>
    <p:sldLayoutId id="2147483675" r:id="rId11"/>
    <p:sldLayoutId id="2147483676" r:id="rId12"/>
  </p:sldLayoutIdLst>
  <p:hf hdr="0" dt="0"/>
  <p:txStyles>
    <p:titleStyle>
      <a:lvl1pPr algn="l" defTabSz="685709" rtl="0" eaLnBrk="1" latinLnBrk="0" hangingPunct="1">
        <a:lnSpc>
          <a:spcPct val="90000"/>
        </a:lnSpc>
        <a:spcBef>
          <a:spcPct val="0"/>
        </a:spcBef>
        <a:buNone/>
        <a:defRPr sz="2625" b="1" i="0" kern="1200" spc="-1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685709" rtl="0" eaLnBrk="1" latinLnBrk="0" hangingPunct="1">
        <a:lnSpc>
          <a:spcPct val="100000"/>
        </a:lnSpc>
        <a:spcBef>
          <a:spcPts val="1200"/>
        </a:spcBef>
        <a:buFontTx/>
        <a:buNone/>
        <a:defRPr sz="165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685709" rtl="0" eaLnBrk="1" latinLnBrk="0" hangingPunct="1">
        <a:lnSpc>
          <a:spcPct val="100000"/>
        </a:lnSpc>
        <a:spcBef>
          <a:spcPts val="1600"/>
        </a:spcBef>
        <a:buFontTx/>
        <a:buNone/>
        <a:defRPr sz="1650" b="1" i="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0" indent="0" algn="l" defTabSz="685709" rtl="0" eaLnBrk="1" latinLnBrk="0" hangingPunct="1">
        <a:lnSpc>
          <a:spcPct val="100000"/>
        </a:lnSpc>
        <a:spcBef>
          <a:spcPts val="1300"/>
        </a:spcBef>
        <a:buFontTx/>
        <a:buNone/>
        <a:defRPr sz="1650" b="0" i="1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98000" indent="-198000" algn="l" defTabSz="685709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5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432000" indent="-216000" algn="l" defTabSz="685709" rtl="0" eaLnBrk="1" latinLnBrk="0" hangingPunct="1">
        <a:lnSpc>
          <a:spcPct val="100000"/>
        </a:lnSpc>
        <a:spcBef>
          <a:spcPts val="600"/>
        </a:spcBef>
        <a:buFont typeface="Calibri" panose="020F0502020204030204" pitchFamily="34" charset="0"/>
        <a:buChar char="–"/>
        <a:defRPr sz="165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648000" indent="-216000" algn="l" defTabSz="685709" rtl="0" eaLnBrk="1" latinLnBrk="0" hangingPunct="1">
        <a:lnSpc>
          <a:spcPct val="100000"/>
        </a:lnSpc>
        <a:spcBef>
          <a:spcPts val="600"/>
        </a:spcBef>
        <a:buFont typeface="Calibri" panose="020F0502020204030204" pitchFamily="34" charset="0"/>
        <a:buChar char="–"/>
        <a:defRPr sz="165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6857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6857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68570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685709" rtl="0" eaLnBrk="1" latinLnBrk="0" hangingPunct="1">
        <a:lnSpc>
          <a:spcPct val="100000"/>
        </a:lnSpc>
        <a:defRPr sz="830" kern="8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685709" rtl="0" eaLnBrk="1" latinLnBrk="0" hangingPunct="1">
        <a:lnSpc>
          <a:spcPct val="100000"/>
        </a:lnSpc>
        <a:defRPr sz="830" b="1" kern="800">
          <a:solidFill>
            <a:schemeClr val="tx1"/>
          </a:solidFill>
          <a:latin typeface="+mn-lt"/>
          <a:ea typeface="+mn-ea"/>
          <a:cs typeface="+mn-cs"/>
        </a:defRPr>
      </a:lvl2pPr>
      <a:lvl3pPr marL="99000" indent="-99000" algn="l" defTabSz="685709" rtl="0" eaLnBrk="1" latinLnBrk="0" hangingPunct="1">
        <a:lnSpc>
          <a:spcPct val="100000"/>
        </a:lnSpc>
        <a:buFont typeface="Symbol" panose="05050102010706020507" pitchFamily="18" charset="2"/>
        <a:buChar char="·"/>
        <a:defRPr sz="830" kern="800">
          <a:solidFill>
            <a:schemeClr val="tx1"/>
          </a:solidFill>
          <a:latin typeface="+mn-lt"/>
          <a:ea typeface="+mn-ea"/>
          <a:cs typeface="+mn-cs"/>
        </a:defRPr>
      </a:lvl3pPr>
      <a:lvl4pPr marL="198000" indent="-99000" algn="l" defTabSz="685709" rtl="0" eaLnBrk="1" latinLnBrk="0" hangingPunct="1">
        <a:lnSpc>
          <a:spcPct val="100000"/>
        </a:lnSpc>
        <a:buFont typeface="Calibri" panose="020F0502020204030204" pitchFamily="34" charset="0"/>
        <a:buChar char="–"/>
        <a:defRPr sz="830" kern="800">
          <a:solidFill>
            <a:schemeClr val="tx1"/>
          </a:solidFill>
          <a:latin typeface="+mn-lt"/>
          <a:ea typeface="+mn-ea"/>
          <a:cs typeface="+mn-cs"/>
        </a:defRPr>
      </a:lvl4pPr>
      <a:lvl5pPr marL="297000" indent="-99000" algn="l" defTabSz="685709" rtl="0" eaLnBrk="1" latinLnBrk="0" hangingPunct="1">
        <a:lnSpc>
          <a:spcPct val="100000"/>
        </a:lnSpc>
        <a:buFont typeface="Arial" panose="020B0604020202020204" pitchFamily="34" charset="0"/>
        <a:buChar char="•"/>
        <a:defRPr sz="830" kern="8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685709" rtl="0" eaLnBrk="1" latinLnBrk="0" hangingPunct="1">
        <a:lnSpc>
          <a:spcPct val="100000"/>
        </a:lnSpc>
        <a:defRPr sz="830" kern="8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685709" rtl="0" eaLnBrk="1" latinLnBrk="0" hangingPunct="1">
        <a:lnSpc>
          <a:spcPct val="100000"/>
        </a:lnSpc>
        <a:defRPr sz="830" kern="8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685709" rtl="0" eaLnBrk="1" latinLnBrk="0" hangingPunct="1">
        <a:lnSpc>
          <a:spcPct val="100000"/>
        </a:lnSpc>
        <a:defRPr sz="830" kern="8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685709" rtl="0" eaLnBrk="1" latinLnBrk="0" hangingPunct="1">
        <a:lnSpc>
          <a:spcPct val="100000"/>
        </a:lnSpc>
        <a:defRPr sz="830" kern="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5.xml"/><Relationship Id="rId7" Type="http://schemas.openxmlformats.org/officeDocument/2006/relationships/image" Target="../media/image16.png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8.xml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7.xml"/><Relationship Id="rId7" Type="http://schemas.openxmlformats.org/officeDocument/2006/relationships/image" Target="../media/image14.emf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notesSlide" Target="../notesSlides/notesSlide7.xml"/><Relationship Id="rId10" Type="http://schemas.openxmlformats.org/officeDocument/2006/relationships/image" Target="../media/image21.png"/><Relationship Id="rId4" Type="http://schemas.openxmlformats.org/officeDocument/2006/relationships/slideLayout" Target="../slideLayouts/slideLayout8.xml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9.xml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emf"/><Relationship Id="rId11" Type="http://schemas.openxmlformats.org/officeDocument/2006/relationships/image" Target="../media/image26.png"/><Relationship Id="rId5" Type="http://schemas.openxmlformats.org/officeDocument/2006/relationships/oleObject" Target="../embeddings/oleObject4.bin"/><Relationship Id="rId10" Type="http://schemas.openxmlformats.org/officeDocument/2006/relationships/image" Target="../media/image25.png"/><Relationship Id="rId4" Type="http://schemas.openxmlformats.org/officeDocument/2006/relationships/slideLayout" Target="../slideLayouts/slideLayout8.xml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image" Target="../media/image10.svg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9.png"/><Relationship Id="rId4" Type="http://schemas.openxmlformats.org/officeDocument/2006/relationships/diagramLayout" Target="../diagrams/layout4.xml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diagramLayout" Target="../diagrams/layout5.xml"/><Relationship Id="rId7" Type="http://schemas.openxmlformats.org/officeDocument/2006/relationships/image" Target="../media/image1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3.xml"/><Relationship Id="rId7" Type="http://schemas.openxmlformats.org/officeDocument/2006/relationships/image" Target="../media/image14.emf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1C5A7-618B-4B20-8E93-06A0C03A62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10139"/>
            <a:ext cx="8064000" cy="2839453"/>
          </a:xfrm>
        </p:spPr>
        <p:txBody>
          <a:bodyPr/>
          <a:lstStyle/>
          <a:p>
            <a:br>
              <a:rPr lang="en-AU" dirty="0"/>
            </a:br>
            <a:r>
              <a:rPr lang="en-AU" dirty="0"/>
              <a:t>Future Social Service Institute</a:t>
            </a:r>
            <a:br>
              <a:rPr lang="en-AU" dirty="0"/>
            </a:br>
            <a:br>
              <a:rPr lang="en-AU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F472E8-3525-4F28-9767-D5225CC9C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413" y="2920040"/>
            <a:ext cx="8064000" cy="540000"/>
          </a:xfrm>
        </p:spPr>
        <p:txBody>
          <a:bodyPr/>
          <a:lstStyle/>
          <a:p>
            <a:r>
              <a:rPr lang="en-US" dirty="0"/>
              <a:t>December 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693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A277B45D-BE7F-4B0B-AB02-C657419EA45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25537566"/>
              </p:ext>
            </p:extLst>
          </p:nvPr>
        </p:nvGraphicFramePr>
        <p:xfrm>
          <a:off x="2382" y="2035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think-cell Slide" r:id="rId5" imgW="470" imgH="469" progId="TCLayout.ActiveDocument.1">
                  <p:embed/>
                </p:oleObj>
              </mc:Choice>
              <mc:Fallback>
                <p:oleObj name="think-cell Slide" r:id="rId5" imgW="470" imgH="469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A277B45D-BE7F-4B0B-AB02-C657419EA4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82" y="2035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B84E0E96-B266-4E08-B4ED-1EF24EFA607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94" y="447"/>
            <a:ext cx="158723" cy="1587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601"/>
            <a:endParaRPr lang="en-AU" sz="2625" b="1" dirty="0" err="1">
              <a:solidFill>
                <a:srgbClr val="000000"/>
              </a:solidFill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41C296-F2CA-4465-84A9-05C0428A1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700" y="180416"/>
            <a:ext cx="8098594" cy="544642"/>
          </a:xfrm>
        </p:spPr>
        <p:txBody>
          <a:bodyPr/>
          <a:lstStyle/>
          <a:p>
            <a:r>
              <a:rPr lang="en-AU" dirty="0"/>
              <a:t>Social Services Demographic Snapshot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CCEFB-2942-4B44-A004-B80D55B42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601"/>
            <a:fld id="{40539647-6476-4782-A0C7-CD5869730FA4}" type="slidenum">
              <a:rPr lang="en-US">
                <a:solidFill>
                  <a:srgbClr val="FFFFFF"/>
                </a:solidFill>
                <a:latin typeface="Calibri"/>
              </a:rPr>
              <a:pPr defTabSz="685601"/>
              <a:t>10</a:t>
            </a:fld>
            <a:endParaRPr lang="en-US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14D7276A-3D3F-4AAC-BA42-F11A296DE1E1}"/>
              </a:ext>
            </a:extLst>
          </p:cNvPr>
          <p:cNvSpPr txBox="1">
            <a:spLocks/>
          </p:cNvSpPr>
          <p:nvPr/>
        </p:nvSpPr>
        <p:spPr>
          <a:xfrm>
            <a:off x="313130" y="1127920"/>
            <a:ext cx="1200128" cy="242958"/>
          </a:xfrm>
          <a:prstGeom prst="rect">
            <a:avLst/>
          </a:prstGeom>
        </p:spPr>
        <p:txBody>
          <a:bodyPr vert="horz" lIns="35994" tIns="35994" rIns="35994" bIns="35994" rtlCol="0" anchor="b">
            <a:noAutofit/>
          </a:bodyPr>
          <a:lstStyle>
            <a:lvl1pPr algn="l" defTabSz="6857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25" b="1" i="0" kern="1200" spc="-1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601"/>
            <a:r>
              <a:rPr lang="en-AU" sz="1100" dirty="0">
                <a:solidFill>
                  <a:srgbClr val="209847"/>
                </a:solidFill>
              </a:rPr>
              <a:t>Gender</a:t>
            </a:r>
            <a:endParaRPr lang="en-AU" sz="1100" dirty="0">
              <a:solidFill>
                <a:srgbClr val="209847"/>
              </a:solidFill>
              <a:latin typeface="Calibri"/>
            </a:endParaRP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B57A8B8-87DE-494F-B384-C42143FA39E1}"/>
              </a:ext>
            </a:extLst>
          </p:cNvPr>
          <p:cNvSpPr txBox="1">
            <a:spLocks/>
          </p:cNvSpPr>
          <p:nvPr/>
        </p:nvSpPr>
        <p:spPr>
          <a:xfrm>
            <a:off x="2411562" y="1119325"/>
            <a:ext cx="1200128" cy="242958"/>
          </a:xfrm>
          <a:prstGeom prst="rect">
            <a:avLst/>
          </a:prstGeom>
        </p:spPr>
        <p:txBody>
          <a:bodyPr vert="horz" lIns="35994" tIns="35994" rIns="35994" bIns="35994" rtlCol="0" anchor="b">
            <a:noAutofit/>
          </a:bodyPr>
          <a:lstStyle>
            <a:lvl1pPr algn="l" defTabSz="6857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25" b="1" i="0" kern="1200" spc="-1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601"/>
            <a:r>
              <a:rPr lang="en-AU" sz="1100" dirty="0">
                <a:solidFill>
                  <a:srgbClr val="209847"/>
                </a:solidFill>
                <a:latin typeface="Calibri"/>
              </a:rPr>
              <a:t>Age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C386E28-FE9A-43B2-BA4F-AF8F4B095C16}"/>
              </a:ext>
            </a:extLst>
          </p:cNvPr>
          <p:cNvSpPr txBox="1">
            <a:spLocks/>
          </p:cNvSpPr>
          <p:nvPr/>
        </p:nvSpPr>
        <p:spPr>
          <a:xfrm>
            <a:off x="755999" y="4764308"/>
            <a:ext cx="2767752" cy="242958"/>
          </a:xfrm>
          <a:prstGeom prst="rect">
            <a:avLst/>
          </a:prstGeom>
        </p:spPr>
        <p:txBody>
          <a:bodyPr vert="horz" lIns="35994" tIns="35994" rIns="35994" bIns="35994" rtlCol="0" anchor="b">
            <a:noAutofit/>
          </a:bodyPr>
          <a:lstStyle>
            <a:lvl1pPr algn="l" defTabSz="6857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25" b="1" i="0" kern="1200" spc="-1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601"/>
            <a:r>
              <a:rPr lang="en-AU" sz="787" dirty="0">
                <a:solidFill>
                  <a:schemeClr val="bg1"/>
                </a:solidFill>
              </a:rPr>
              <a:t>Source: Census 2016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EF20C1B-5C87-4DC3-B91F-237F92A982AB}"/>
              </a:ext>
            </a:extLst>
          </p:cNvPr>
          <p:cNvSpPr/>
          <p:nvPr/>
        </p:nvSpPr>
        <p:spPr>
          <a:xfrm>
            <a:off x="161834" y="744435"/>
            <a:ext cx="8825762" cy="332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4" tIns="45712" rIns="91424" bIns="457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01"/>
            <a:r>
              <a:rPr lang="en-AU" sz="1100" b="1" spc="-10" dirty="0">
                <a:solidFill>
                  <a:srgbClr val="209847"/>
                </a:solidFill>
                <a:latin typeface="+mj-lt"/>
                <a:ea typeface="+mj-ea"/>
                <a:cs typeface="+mj-cs"/>
              </a:rPr>
              <a:t>More than 4 out of 5 social services workers are female. The workforce are older than the Victorian average, with high levels of variation by occupation.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1941A7C-63D6-4212-9C9F-FE21F1DF3C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107" y="1395938"/>
            <a:ext cx="1646440" cy="276424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BD84C51-9142-46E1-A831-012C9AA029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1562" y="1364643"/>
            <a:ext cx="2818747" cy="208954"/>
          </a:xfrm>
          <a:prstGeom prst="rect">
            <a:avLst/>
          </a:prstGeom>
        </p:spPr>
      </p:pic>
      <p:sp>
        <p:nvSpPr>
          <p:cNvPr id="18" name="Freeform 34">
            <a:extLst>
              <a:ext uri="{FF2B5EF4-FFF2-40B4-BE49-F238E27FC236}">
                <a16:creationId xmlns:a16="http://schemas.microsoft.com/office/drawing/2014/main" id="{F2D77C6B-4261-4720-82F3-048490BB8B8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172450" y="237600"/>
            <a:ext cx="558800" cy="439738"/>
          </a:xfrm>
          <a:custGeom>
            <a:avLst/>
            <a:gdLst/>
            <a:ahLst/>
            <a:cxnLst>
              <a:cxn ang="0">
                <a:pos x="86" y="128"/>
              </a:cxn>
              <a:cxn ang="0">
                <a:pos x="81" y="126"/>
              </a:cxn>
              <a:cxn ang="0">
                <a:pos x="72" y="122"/>
              </a:cxn>
              <a:cxn ang="0">
                <a:pos x="68" y="117"/>
              </a:cxn>
              <a:cxn ang="0">
                <a:pos x="67" y="109"/>
              </a:cxn>
              <a:cxn ang="0">
                <a:pos x="73" y="102"/>
              </a:cxn>
              <a:cxn ang="0">
                <a:pos x="68" y="103"/>
              </a:cxn>
              <a:cxn ang="0">
                <a:pos x="55" y="116"/>
              </a:cxn>
              <a:cxn ang="0">
                <a:pos x="46" y="122"/>
              </a:cxn>
              <a:cxn ang="0">
                <a:pos x="34" y="118"/>
              </a:cxn>
              <a:cxn ang="0">
                <a:pos x="22" y="112"/>
              </a:cxn>
              <a:cxn ang="0">
                <a:pos x="2" y="105"/>
              </a:cxn>
              <a:cxn ang="0">
                <a:pos x="10" y="1"/>
              </a:cxn>
              <a:cxn ang="0">
                <a:pos x="47" y="13"/>
              </a:cxn>
              <a:cxn ang="0">
                <a:pos x="72" y="47"/>
              </a:cxn>
              <a:cxn ang="0">
                <a:pos x="88" y="49"/>
              </a:cxn>
              <a:cxn ang="0">
                <a:pos x="101" y="53"/>
              </a:cxn>
              <a:cxn ang="0">
                <a:pos x="144" y="62"/>
              </a:cxn>
              <a:cxn ang="0">
                <a:pos x="156" y="79"/>
              </a:cxn>
              <a:cxn ang="0">
                <a:pos x="172" y="90"/>
              </a:cxn>
              <a:cxn ang="0">
                <a:pos x="170" y="101"/>
              </a:cxn>
              <a:cxn ang="0">
                <a:pos x="157" y="110"/>
              </a:cxn>
              <a:cxn ang="0">
                <a:pos x="141" y="110"/>
              </a:cxn>
              <a:cxn ang="0">
                <a:pos x="130" y="113"/>
              </a:cxn>
              <a:cxn ang="0">
                <a:pos x="110" y="128"/>
              </a:cxn>
              <a:cxn ang="0">
                <a:pos x="104" y="131"/>
              </a:cxn>
              <a:cxn ang="0">
                <a:pos x="99" y="132"/>
              </a:cxn>
              <a:cxn ang="0">
                <a:pos x="101" y="126"/>
              </a:cxn>
              <a:cxn ang="0">
                <a:pos x="109" y="124"/>
              </a:cxn>
              <a:cxn ang="0">
                <a:pos x="124" y="111"/>
              </a:cxn>
              <a:cxn ang="0">
                <a:pos x="139" y="105"/>
              </a:cxn>
              <a:cxn ang="0">
                <a:pos x="147" y="106"/>
              </a:cxn>
              <a:cxn ang="0">
                <a:pos x="168" y="95"/>
              </a:cxn>
              <a:cxn ang="0">
                <a:pos x="157" y="86"/>
              </a:cxn>
              <a:cxn ang="0">
                <a:pos x="139" y="67"/>
              </a:cxn>
              <a:cxn ang="0">
                <a:pos x="99" y="58"/>
              </a:cxn>
              <a:cxn ang="0">
                <a:pos x="83" y="55"/>
              </a:cxn>
              <a:cxn ang="0">
                <a:pos x="67" y="49"/>
              </a:cxn>
              <a:cxn ang="0">
                <a:pos x="39" y="21"/>
              </a:cxn>
              <a:cxn ang="0">
                <a:pos x="9" y="6"/>
              </a:cxn>
              <a:cxn ang="0">
                <a:pos x="23" y="108"/>
              </a:cxn>
              <a:cxn ang="0">
                <a:pos x="35" y="112"/>
              </a:cxn>
              <a:cxn ang="0">
                <a:pos x="46" y="117"/>
              </a:cxn>
              <a:cxn ang="0">
                <a:pos x="61" y="100"/>
              </a:cxn>
              <a:cxn ang="0">
                <a:pos x="68" y="98"/>
              </a:cxn>
              <a:cxn ang="0">
                <a:pos x="77" y="99"/>
              </a:cxn>
              <a:cxn ang="0">
                <a:pos x="74" y="109"/>
              </a:cxn>
              <a:cxn ang="0">
                <a:pos x="70" y="113"/>
              </a:cxn>
              <a:cxn ang="0">
                <a:pos x="74" y="117"/>
              </a:cxn>
              <a:cxn ang="0">
                <a:pos x="80" y="121"/>
              </a:cxn>
              <a:cxn ang="0">
                <a:pos x="87" y="123"/>
              </a:cxn>
              <a:cxn ang="0">
                <a:pos x="96" y="131"/>
              </a:cxn>
            </a:cxnLst>
            <a:rect l="0" t="0" r="r" b="b"/>
            <a:pathLst>
              <a:path w="175" h="137">
                <a:moveTo>
                  <a:pt x="100" y="137"/>
                </a:moveTo>
                <a:cubicBezTo>
                  <a:pt x="94" y="137"/>
                  <a:pt x="94" y="137"/>
                  <a:pt x="94" y="137"/>
                </a:cubicBezTo>
                <a:cubicBezTo>
                  <a:pt x="93" y="137"/>
                  <a:pt x="93" y="137"/>
                  <a:pt x="92" y="136"/>
                </a:cubicBezTo>
                <a:cubicBezTo>
                  <a:pt x="91" y="133"/>
                  <a:pt x="91" y="133"/>
                  <a:pt x="91" y="133"/>
                </a:cubicBezTo>
                <a:cubicBezTo>
                  <a:pt x="86" y="128"/>
                  <a:pt x="86" y="128"/>
                  <a:pt x="86" y="128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4" y="127"/>
                  <a:pt x="84" y="127"/>
                  <a:pt x="84" y="127"/>
                </a:cubicBezTo>
                <a:cubicBezTo>
                  <a:pt x="84" y="127"/>
                  <a:pt x="84" y="127"/>
                  <a:pt x="83" y="127"/>
                </a:cubicBezTo>
                <a:cubicBezTo>
                  <a:pt x="81" y="126"/>
                  <a:pt x="81" y="126"/>
                  <a:pt x="81" y="126"/>
                </a:cubicBezTo>
                <a:cubicBezTo>
                  <a:pt x="80" y="126"/>
                  <a:pt x="80" y="126"/>
                  <a:pt x="80" y="126"/>
                </a:cubicBezTo>
                <a:cubicBezTo>
                  <a:pt x="79" y="126"/>
                  <a:pt x="79" y="126"/>
                  <a:pt x="79" y="125"/>
                </a:cubicBezTo>
                <a:cubicBezTo>
                  <a:pt x="75" y="124"/>
                  <a:pt x="75" y="124"/>
                  <a:pt x="75" y="124"/>
                </a:cubicBezTo>
                <a:cubicBezTo>
                  <a:pt x="73" y="123"/>
                  <a:pt x="73" y="123"/>
                  <a:pt x="73" y="123"/>
                </a:cubicBezTo>
                <a:cubicBezTo>
                  <a:pt x="72" y="123"/>
                  <a:pt x="72" y="122"/>
                  <a:pt x="72" y="122"/>
                </a:cubicBezTo>
                <a:cubicBezTo>
                  <a:pt x="71" y="120"/>
                  <a:pt x="71" y="120"/>
                  <a:pt x="71" y="120"/>
                </a:cubicBezTo>
                <a:cubicBezTo>
                  <a:pt x="70" y="120"/>
                  <a:pt x="70" y="120"/>
                  <a:pt x="70" y="120"/>
                </a:cubicBezTo>
                <a:cubicBezTo>
                  <a:pt x="70" y="120"/>
                  <a:pt x="70" y="120"/>
                  <a:pt x="69" y="120"/>
                </a:cubicBezTo>
                <a:cubicBezTo>
                  <a:pt x="68" y="118"/>
                  <a:pt x="68" y="118"/>
                  <a:pt x="68" y="118"/>
                </a:cubicBezTo>
                <a:cubicBezTo>
                  <a:pt x="68" y="118"/>
                  <a:pt x="68" y="118"/>
                  <a:pt x="68" y="117"/>
                </a:cubicBezTo>
                <a:cubicBezTo>
                  <a:pt x="66" y="116"/>
                  <a:pt x="66" y="116"/>
                  <a:pt x="66" y="116"/>
                </a:cubicBezTo>
                <a:cubicBezTo>
                  <a:pt x="66" y="115"/>
                  <a:pt x="65" y="115"/>
                  <a:pt x="65" y="114"/>
                </a:cubicBezTo>
                <a:cubicBezTo>
                  <a:pt x="65" y="111"/>
                  <a:pt x="65" y="111"/>
                  <a:pt x="65" y="111"/>
                </a:cubicBezTo>
                <a:cubicBezTo>
                  <a:pt x="65" y="110"/>
                  <a:pt x="66" y="110"/>
                  <a:pt x="66" y="109"/>
                </a:cubicBezTo>
                <a:cubicBezTo>
                  <a:pt x="67" y="109"/>
                  <a:pt x="67" y="109"/>
                  <a:pt x="67" y="109"/>
                </a:cubicBezTo>
                <a:cubicBezTo>
                  <a:pt x="67" y="108"/>
                  <a:pt x="67" y="108"/>
                  <a:pt x="67" y="108"/>
                </a:cubicBezTo>
                <a:cubicBezTo>
                  <a:pt x="67" y="107"/>
                  <a:pt x="67" y="106"/>
                  <a:pt x="69" y="106"/>
                </a:cubicBezTo>
                <a:cubicBezTo>
                  <a:pt x="72" y="105"/>
                  <a:pt x="72" y="105"/>
                  <a:pt x="72" y="105"/>
                </a:cubicBezTo>
                <a:cubicBezTo>
                  <a:pt x="73" y="104"/>
                  <a:pt x="73" y="104"/>
                  <a:pt x="73" y="104"/>
                </a:cubicBezTo>
                <a:cubicBezTo>
                  <a:pt x="73" y="102"/>
                  <a:pt x="73" y="102"/>
                  <a:pt x="73" y="102"/>
                </a:cubicBezTo>
                <a:cubicBezTo>
                  <a:pt x="73" y="102"/>
                  <a:pt x="73" y="102"/>
                  <a:pt x="73" y="102"/>
                </a:cubicBezTo>
                <a:cubicBezTo>
                  <a:pt x="73" y="102"/>
                  <a:pt x="73" y="102"/>
                  <a:pt x="73" y="102"/>
                </a:cubicBezTo>
                <a:cubicBezTo>
                  <a:pt x="70" y="102"/>
                  <a:pt x="70" y="102"/>
                  <a:pt x="70" y="102"/>
                </a:cubicBezTo>
                <a:cubicBezTo>
                  <a:pt x="70" y="102"/>
                  <a:pt x="70" y="102"/>
                  <a:pt x="70" y="102"/>
                </a:cubicBezTo>
                <a:cubicBezTo>
                  <a:pt x="70" y="102"/>
                  <a:pt x="69" y="103"/>
                  <a:pt x="68" y="103"/>
                </a:cubicBezTo>
                <a:cubicBezTo>
                  <a:pt x="66" y="103"/>
                  <a:pt x="66" y="103"/>
                  <a:pt x="66" y="103"/>
                </a:cubicBezTo>
                <a:cubicBezTo>
                  <a:pt x="64" y="104"/>
                  <a:pt x="64" y="104"/>
                  <a:pt x="64" y="104"/>
                </a:cubicBezTo>
                <a:cubicBezTo>
                  <a:pt x="63" y="105"/>
                  <a:pt x="63" y="105"/>
                  <a:pt x="63" y="105"/>
                </a:cubicBezTo>
                <a:cubicBezTo>
                  <a:pt x="57" y="113"/>
                  <a:pt x="57" y="113"/>
                  <a:pt x="57" y="113"/>
                </a:cubicBezTo>
                <a:cubicBezTo>
                  <a:pt x="55" y="116"/>
                  <a:pt x="55" y="116"/>
                  <a:pt x="55" y="116"/>
                </a:cubicBezTo>
                <a:cubicBezTo>
                  <a:pt x="55" y="117"/>
                  <a:pt x="54" y="117"/>
                  <a:pt x="54" y="117"/>
                </a:cubicBezTo>
                <a:cubicBezTo>
                  <a:pt x="52" y="120"/>
                  <a:pt x="52" y="120"/>
                  <a:pt x="52" y="120"/>
                </a:cubicBezTo>
                <a:cubicBezTo>
                  <a:pt x="51" y="120"/>
                  <a:pt x="51" y="120"/>
                  <a:pt x="51" y="120"/>
                </a:cubicBezTo>
                <a:cubicBezTo>
                  <a:pt x="47" y="122"/>
                  <a:pt x="47" y="122"/>
                  <a:pt x="47" y="122"/>
                </a:cubicBezTo>
                <a:cubicBezTo>
                  <a:pt x="47" y="122"/>
                  <a:pt x="46" y="122"/>
                  <a:pt x="46" y="122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7" y="120"/>
                  <a:pt x="36" y="120"/>
                  <a:pt x="36" y="119"/>
                </a:cubicBezTo>
                <a:cubicBezTo>
                  <a:pt x="36" y="119"/>
                  <a:pt x="36" y="119"/>
                  <a:pt x="36" y="119"/>
                </a:cubicBezTo>
                <a:cubicBezTo>
                  <a:pt x="35" y="119"/>
                  <a:pt x="34" y="118"/>
                  <a:pt x="34" y="118"/>
                </a:cubicBezTo>
                <a:cubicBezTo>
                  <a:pt x="32" y="116"/>
                  <a:pt x="32" y="116"/>
                  <a:pt x="32" y="116"/>
                </a:cubicBezTo>
                <a:cubicBezTo>
                  <a:pt x="29" y="116"/>
                  <a:pt x="29" y="116"/>
                  <a:pt x="29" y="116"/>
                </a:cubicBezTo>
                <a:cubicBezTo>
                  <a:pt x="29" y="116"/>
                  <a:pt x="29" y="116"/>
                  <a:pt x="29" y="116"/>
                </a:cubicBezTo>
                <a:cubicBezTo>
                  <a:pt x="25" y="114"/>
                  <a:pt x="25" y="114"/>
                  <a:pt x="25" y="114"/>
                </a:cubicBezTo>
                <a:cubicBezTo>
                  <a:pt x="22" y="112"/>
                  <a:pt x="22" y="112"/>
                  <a:pt x="22" y="112"/>
                </a:cubicBezTo>
                <a:cubicBezTo>
                  <a:pt x="18" y="111"/>
                  <a:pt x="18" y="111"/>
                  <a:pt x="18" y="111"/>
                </a:cubicBezTo>
                <a:cubicBezTo>
                  <a:pt x="14" y="110"/>
                  <a:pt x="14" y="110"/>
                  <a:pt x="14" y="110"/>
                </a:cubicBezTo>
                <a:cubicBezTo>
                  <a:pt x="10" y="108"/>
                  <a:pt x="10" y="108"/>
                  <a:pt x="10" y="108"/>
                </a:cubicBezTo>
                <a:cubicBezTo>
                  <a:pt x="6" y="106"/>
                  <a:pt x="6" y="106"/>
                  <a:pt x="6" y="106"/>
                </a:cubicBezTo>
                <a:cubicBezTo>
                  <a:pt x="2" y="105"/>
                  <a:pt x="2" y="105"/>
                  <a:pt x="2" y="105"/>
                </a:cubicBezTo>
                <a:cubicBezTo>
                  <a:pt x="1" y="104"/>
                  <a:pt x="0" y="104"/>
                  <a:pt x="0" y="102"/>
                </a:cubicBezTo>
                <a:cubicBezTo>
                  <a:pt x="4" y="3"/>
                  <a:pt x="4" y="3"/>
                  <a:pt x="4" y="3"/>
                </a:cubicBezTo>
                <a:cubicBezTo>
                  <a:pt x="4" y="2"/>
                  <a:pt x="4" y="2"/>
                  <a:pt x="5" y="1"/>
                </a:cubicBezTo>
                <a:cubicBezTo>
                  <a:pt x="5" y="1"/>
                  <a:pt x="6" y="0"/>
                  <a:pt x="7" y="1"/>
                </a:cubicBezTo>
                <a:cubicBezTo>
                  <a:pt x="10" y="1"/>
                  <a:pt x="10" y="1"/>
                  <a:pt x="10" y="1"/>
                </a:cubicBezTo>
                <a:cubicBezTo>
                  <a:pt x="18" y="3"/>
                  <a:pt x="28" y="7"/>
                  <a:pt x="32" y="9"/>
                </a:cubicBezTo>
                <a:cubicBezTo>
                  <a:pt x="32" y="9"/>
                  <a:pt x="33" y="10"/>
                  <a:pt x="33" y="10"/>
                </a:cubicBezTo>
                <a:cubicBezTo>
                  <a:pt x="34" y="11"/>
                  <a:pt x="35" y="12"/>
                  <a:pt x="36" y="13"/>
                </a:cubicBezTo>
                <a:cubicBezTo>
                  <a:pt x="37" y="14"/>
                  <a:pt x="38" y="16"/>
                  <a:pt x="39" y="16"/>
                </a:cubicBezTo>
                <a:cubicBezTo>
                  <a:pt x="42" y="14"/>
                  <a:pt x="44" y="13"/>
                  <a:pt x="47" y="13"/>
                </a:cubicBezTo>
                <a:cubicBezTo>
                  <a:pt x="49" y="13"/>
                  <a:pt x="55" y="14"/>
                  <a:pt x="56" y="23"/>
                </a:cubicBezTo>
                <a:cubicBezTo>
                  <a:pt x="56" y="30"/>
                  <a:pt x="58" y="32"/>
                  <a:pt x="60" y="33"/>
                </a:cubicBezTo>
                <a:cubicBezTo>
                  <a:pt x="60" y="33"/>
                  <a:pt x="60" y="34"/>
                  <a:pt x="60" y="34"/>
                </a:cubicBezTo>
                <a:cubicBezTo>
                  <a:pt x="61" y="35"/>
                  <a:pt x="63" y="38"/>
                  <a:pt x="70" y="45"/>
                </a:cubicBezTo>
                <a:cubicBezTo>
                  <a:pt x="71" y="45"/>
                  <a:pt x="72" y="46"/>
                  <a:pt x="72" y="47"/>
                </a:cubicBezTo>
                <a:cubicBezTo>
                  <a:pt x="72" y="47"/>
                  <a:pt x="72" y="47"/>
                  <a:pt x="72" y="47"/>
                </a:cubicBezTo>
                <a:cubicBezTo>
                  <a:pt x="73" y="50"/>
                  <a:pt x="75" y="51"/>
                  <a:pt x="78" y="51"/>
                </a:cubicBezTo>
                <a:cubicBezTo>
                  <a:pt x="78" y="51"/>
                  <a:pt x="79" y="51"/>
                  <a:pt x="79" y="50"/>
                </a:cubicBezTo>
                <a:cubicBezTo>
                  <a:pt x="80" y="50"/>
                  <a:pt x="80" y="50"/>
                  <a:pt x="81" y="50"/>
                </a:cubicBezTo>
                <a:cubicBezTo>
                  <a:pt x="84" y="49"/>
                  <a:pt x="86" y="49"/>
                  <a:pt x="88" y="49"/>
                </a:cubicBezTo>
                <a:cubicBezTo>
                  <a:pt x="92" y="49"/>
                  <a:pt x="95" y="50"/>
                  <a:pt x="96" y="52"/>
                </a:cubicBezTo>
                <a:cubicBezTo>
                  <a:pt x="97" y="52"/>
                  <a:pt x="97" y="52"/>
                  <a:pt x="97" y="52"/>
                </a:cubicBezTo>
                <a:cubicBezTo>
                  <a:pt x="97" y="52"/>
                  <a:pt x="98" y="52"/>
                  <a:pt x="98" y="52"/>
                </a:cubicBezTo>
                <a:cubicBezTo>
                  <a:pt x="99" y="52"/>
                  <a:pt x="99" y="52"/>
                  <a:pt x="99" y="52"/>
                </a:cubicBezTo>
                <a:cubicBezTo>
                  <a:pt x="101" y="53"/>
                  <a:pt x="101" y="53"/>
                  <a:pt x="101" y="53"/>
                </a:cubicBezTo>
                <a:cubicBezTo>
                  <a:pt x="104" y="54"/>
                  <a:pt x="108" y="54"/>
                  <a:pt x="113" y="54"/>
                </a:cubicBezTo>
                <a:cubicBezTo>
                  <a:pt x="114" y="54"/>
                  <a:pt x="116" y="54"/>
                  <a:pt x="118" y="54"/>
                </a:cubicBezTo>
                <a:cubicBezTo>
                  <a:pt x="120" y="53"/>
                  <a:pt x="123" y="53"/>
                  <a:pt x="126" y="53"/>
                </a:cubicBezTo>
                <a:cubicBezTo>
                  <a:pt x="130" y="53"/>
                  <a:pt x="142" y="54"/>
                  <a:pt x="144" y="62"/>
                </a:cubicBezTo>
                <a:cubicBezTo>
                  <a:pt x="144" y="62"/>
                  <a:pt x="144" y="62"/>
                  <a:pt x="144" y="62"/>
                </a:cubicBezTo>
                <a:cubicBezTo>
                  <a:pt x="144" y="63"/>
                  <a:pt x="144" y="64"/>
                  <a:pt x="144" y="65"/>
                </a:cubicBezTo>
                <a:cubicBezTo>
                  <a:pt x="144" y="66"/>
                  <a:pt x="144" y="66"/>
                  <a:pt x="144" y="66"/>
                </a:cubicBezTo>
                <a:cubicBezTo>
                  <a:pt x="145" y="70"/>
                  <a:pt x="145" y="71"/>
                  <a:pt x="147" y="72"/>
                </a:cubicBezTo>
                <a:cubicBezTo>
                  <a:pt x="152" y="73"/>
                  <a:pt x="154" y="77"/>
                  <a:pt x="156" y="79"/>
                </a:cubicBezTo>
                <a:cubicBezTo>
                  <a:pt x="156" y="79"/>
                  <a:pt x="156" y="79"/>
                  <a:pt x="156" y="79"/>
                </a:cubicBezTo>
                <a:cubicBezTo>
                  <a:pt x="158" y="81"/>
                  <a:pt x="158" y="81"/>
                  <a:pt x="158" y="81"/>
                </a:cubicBezTo>
                <a:cubicBezTo>
                  <a:pt x="159" y="82"/>
                  <a:pt x="159" y="82"/>
                  <a:pt x="159" y="82"/>
                </a:cubicBezTo>
                <a:cubicBezTo>
                  <a:pt x="160" y="82"/>
                  <a:pt x="160" y="82"/>
                  <a:pt x="160" y="82"/>
                </a:cubicBezTo>
                <a:cubicBezTo>
                  <a:pt x="162" y="83"/>
                  <a:pt x="162" y="83"/>
                  <a:pt x="162" y="83"/>
                </a:cubicBezTo>
                <a:cubicBezTo>
                  <a:pt x="164" y="85"/>
                  <a:pt x="169" y="87"/>
                  <a:pt x="172" y="90"/>
                </a:cubicBezTo>
                <a:cubicBezTo>
                  <a:pt x="174" y="92"/>
                  <a:pt x="174" y="92"/>
                  <a:pt x="174" y="92"/>
                </a:cubicBezTo>
                <a:cubicBezTo>
                  <a:pt x="175" y="92"/>
                  <a:pt x="175" y="93"/>
                  <a:pt x="175" y="94"/>
                </a:cubicBezTo>
                <a:cubicBezTo>
                  <a:pt x="175" y="94"/>
                  <a:pt x="175" y="95"/>
                  <a:pt x="174" y="96"/>
                </a:cubicBezTo>
                <a:cubicBezTo>
                  <a:pt x="172" y="98"/>
                  <a:pt x="172" y="98"/>
                  <a:pt x="172" y="98"/>
                </a:cubicBezTo>
                <a:cubicBezTo>
                  <a:pt x="170" y="101"/>
                  <a:pt x="170" y="101"/>
                  <a:pt x="170" y="101"/>
                </a:cubicBezTo>
                <a:cubicBezTo>
                  <a:pt x="170" y="101"/>
                  <a:pt x="170" y="101"/>
                  <a:pt x="170" y="101"/>
                </a:cubicBezTo>
                <a:cubicBezTo>
                  <a:pt x="165" y="106"/>
                  <a:pt x="165" y="106"/>
                  <a:pt x="165" y="106"/>
                </a:cubicBezTo>
                <a:cubicBezTo>
                  <a:pt x="163" y="108"/>
                  <a:pt x="163" y="108"/>
                  <a:pt x="163" y="108"/>
                </a:cubicBezTo>
                <a:cubicBezTo>
                  <a:pt x="159" y="110"/>
                  <a:pt x="159" y="110"/>
                  <a:pt x="159" y="110"/>
                </a:cubicBezTo>
                <a:cubicBezTo>
                  <a:pt x="158" y="110"/>
                  <a:pt x="158" y="110"/>
                  <a:pt x="157" y="110"/>
                </a:cubicBezTo>
                <a:cubicBezTo>
                  <a:pt x="147" y="110"/>
                  <a:pt x="147" y="110"/>
                  <a:pt x="147" y="110"/>
                </a:cubicBezTo>
                <a:cubicBezTo>
                  <a:pt x="146" y="110"/>
                  <a:pt x="146" y="110"/>
                  <a:pt x="146" y="110"/>
                </a:cubicBezTo>
                <a:cubicBezTo>
                  <a:pt x="144" y="110"/>
                  <a:pt x="144" y="110"/>
                  <a:pt x="144" y="110"/>
                </a:cubicBezTo>
                <a:cubicBezTo>
                  <a:pt x="142" y="110"/>
                  <a:pt x="142" y="110"/>
                  <a:pt x="142" y="110"/>
                </a:cubicBezTo>
                <a:cubicBezTo>
                  <a:pt x="142" y="110"/>
                  <a:pt x="141" y="110"/>
                  <a:pt x="141" y="110"/>
                </a:cubicBezTo>
                <a:cubicBezTo>
                  <a:pt x="140" y="109"/>
                  <a:pt x="140" y="109"/>
                  <a:pt x="140" y="109"/>
                </a:cubicBezTo>
                <a:cubicBezTo>
                  <a:pt x="134" y="111"/>
                  <a:pt x="134" y="111"/>
                  <a:pt x="134" y="111"/>
                </a:cubicBezTo>
                <a:cubicBezTo>
                  <a:pt x="132" y="112"/>
                  <a:pt x="132" y="112"/>
                  <a:pt x="132" y="112"/>
                </a:cubicBezTo>
                <a:cubicBezTo>
                  <a:pt x="132" y="112"/>
                  <a:pt x="132" y="112"/>
                  <a:pt x="132" y="112"/>
                </a:cubicBezTo>
                <a:cubicBezTo>
                  <a:pt x="130" y="113"/>
                  <a:pt x="130" y="113"/>
                  <a:pt x="130" y="113"/>
                </a:cubicBezTo>
                <a:cubicBezTo>
                  <a:pt x="126" y="115"/>
                  <a:pt x="126" y="115"/>
                  <a:pt x="126" y="115"/>
                </a:cubicBezTo>
                <a:cubicBezTo>
                  <a:pt x="114" y="127"/>
                  <a:pt x="114" y="127"/>
                  <a:pt x="114" y="127"/>
                </a:cubicBezTo>
                <a:cubicBezTo>
                  <a:pt x="114" y="128"/>
                  <a:pt x="113" y="128"/>
                  <a:pt x="112" y="128"/>
                </a:cubicBezTo>
                <a:cubicBezTo>
                  <a:pt x="111" y="128"/>
                  <a:pt x="111" y="128"/>
                  <a:pt x="111" y="128"/>
                </a:cubicBezTo>
                <a:cubicBezTo>
                  <a:pt x="110" y="128"/>
                  <a:pt x="110" y="128"/>
                  <a:pt x="110" y="128"/>
                </a:cubicBezTo>
                <a:cubicBezTo>
                  <a:pt x="110" y="128"/>
                  <a:pt x="109" y="128"/>
                  <a:pt x="109" y="128"/>
                </a:cubicBezTo>
                <a:cubicBezTo>
                  <a:pt x="106" y="128"/>
                  <a:pt x="106" y="128"/>
                  <a:pt x="106" y="128"/>
                </a:cubicBezTo>
                <a:cubicBezTo>
                  <a:pt x="105" y="129"/>
                  <a:pt x="105" y="129"/>
                  <a:pt x="105" y="129"/>
                </a:cubicBezTo>
                <a:cubicBezTo>
                  <a:pt x="104" y="130"/>
                  <a:pt x="104" y="130"/>
                  <a:pt x="104" y="130"/>
                </a:cubicBezTo>
                <a:cubicBezTo>
                  <a:pt x="104" y="131"/>
                  <a:pt x="104" y="131"/>
                  <a:pt x="104" y="131"/>
                </a:cubicBezTo>
                <a:cubicBezTo>
                  <a:pt x="104" y="132"/>
                  <a:pt x="104" y="132"/>
                  <a:pt x="104" y="133"/>
                </a:cubicBezTo>
                <a:cubicBezTo>
                  <a:pt x="102" y="136"/>
                  <a:pt x="102" y="136"/>
                  <a:pt x="102" y="136"/>
                </a:cubicBezTo>
                <a:cubicBezTo>
                  <a:pt x="101" y="137"/>
                  <a:pt x="101" y="137"/>
                  <a:pt x="100" y="137"/>
                </a:cubicBezTo>
                <a:close/>
                <a:moveTo>
                  <a:pt x="96" y="132"/>
                </a:moveTo>
                <a:cubicBezTo>
                  <a:pt x="99" y="132"/>
                  <a:pt x="99" y="132"/>
                  <a:pt x="99" y="132"/>
                </a:cubicBezTo>
                <a:cubicBezTo>
                  <a:pt x="100" y="131"/>
                  <a:pt x="100" y="131"/>
                  <a:pt x="100" y="131"/>
                </a:cubicBezTo>
                <a:cubicBezTo>
                  <a:pt x="100" y="129"/>
                  <a:pt x="100" y="129"/>
                  <a:pt x="100" y="129"/>
                </a:cubicBezTo>
                <a:cubicBezTo>
                  <a:pt x="100" y="129"/>
                  <a:pt x="100" y="129"/>
                  <a:pt x="100" y="129"/>
                </a:cubicBezTo>
                <a:cubicBezTo>
                  <a:pt x="100" y="127"/>
                  <a:pt x="100" y="127"/>
                  <a:pt x="100" y="127"/>
                </a:cubicBezTo>
                <a:cubicBezTo>
                  <a:pt x="100" y="127"/>
                  <a:pt x="101" y="126"/>
                  <a:pt x="101" y="126"/>
                </a:cubicBezTo>
                <a:cubicBezTo>
                  <a:pt x="101" y="125"/>
                  <a:pt x="101" y="125"/>
                  <a:pt x="101" y="125"/>
                </a:cubicBezTo>
                <a:cubicBezTo>
                  <a:pt x="102" y="125"/>
                  <a:pt x="102" y="125"/>
                  <a:pt x="102" y="125"/>
                </a:cubicBezTo>
                <a:cubicBezTo>
                  <a:pt x="103" y="124"/>
                  <a:pt x="103" y="124"/>
                  <a:pt x="103" y="124"/>
                </a:cubicBezTo>
                <a:cubicBezTo>
                  <a:pt x="104" y="124"/>
                  <a:pt x="104" y="124"/>
                  <a:pt x="105" y="124"/>
                </a:cubicBezTo>
                <a:cubicBezTo>
                  <a:pt x="109" y="124"/>
                  <a:pt x="109" y="124"/>
                  <a:pt x="109" y="124"/>
                </a:cubicBezTo>
                <a:cubicBezTo>
                  <a:pt x="109" y="123"/>
                  <a:pt x="109" y="123"/>
                  <a:pt x="109" y="123"/>
                </a:cubicBezTo>
                <a:cubicBezTo>
                  <a:pt x="109" y="123"/>
                  <a:pt x="110" y="123"/>
                  <a:pt x="110" y="123"/>
                </a:cubicBezTo>
                <a:cubicBezTo>
                  <a:pt x="111" y="123"/>
                  <a:pt x="111" y="123"/>
                  <a:pt x="111" y="123"/>
                </a:cubicBezTo>
                <a:cubicBezTo>
                  <a:pt x="123" y="111"/>
                  <a:pt x="123" y="111"/>
                  <a:pt x="123" y="111"/>
                </a:cubicBezTo>
                <a:cubicBezTo>
                  <a:pt x="123" y="111"/>
                  <a:pt x="124" y="111"/>
                  <a:pt x="124" y="111"/>
                </a:cubicBezTo>
                <a:cubicBezTo>
                  <a:pt x="128" y="109"/>
                  <a:pt x="128" y="109"/>
                  <a:pt x="128" y="109"/>
                </a:cubicBezTo>
                <a:cubicBezTo>
                  <a:pt x="130" y="108"/>
                  <a:pt x="130" y="108"/>
                  <a:pt x="130" y="108"/>
                </a:cubicBezTo>
                <a:cubicBezTo>
                  <a:pt x="132" y="107"/>
                  <a:pt x="132" y="107"/>
                  <a:pt x="132" y="107"/>
                </a:cubicBezTo>
                <a:cubicBezTo>
                  <a:pt x="132" y="106"/>
                  <a:pt x="132" y="106"/>
                  <a:pt x="132" y="106"/>
                </a:cubicBezTo>
                <a:cubicBezTo>
                  <a:pt x="139" y="105"/>
                  <a:pt x="139" y="105"/>
                  <a:pt x="139" y="105"/>
                </a:cubicBezTo>
                <a:cubicBezTo>
                  <a:pt x="139" y="105"/>
                  <a:pt x="140" y="105"/>
                  <a:pt x="140" y="105"/>
                </a:cubicBezTo>
                <a:cubicBezTo>
                  <a:pt x="142" y="105"/>
                  <a:pt x="142" y="105"/>
                  <a:pt x="142" y="105"/>
                </a:cubicBezTo>
                <a:cubicBezTo>
                  <a:pt x="144" y="105"/>
                  <a:pt x="144" y="105"/>
                  <a:pt x="144" y="105"/>
                </a:cubicBezTo>
                <a:cubicBezTo>
                  <a:pt x="145" y="105"/>
                  <a:pt x="145" y="105"/>
                  <a:pt x="145" y="105"/>
                </a:cubicBezTo>
                <a:cubicBezTo>
                  <a:pt x="147" y="106"/>
                  <a:pt x="147" y="106"/>
                  <a:pt x="147" y="106"/>
                </a:cubicBezTo>
                <a:cubicBezTo>
                  <a:pt x="157" y="106"/>
                  <a:pt x="157" y="106"/>
                  <a:pt x="157" y="106"/>
                </a:cubicBezTo>
                <a:cubicBezTo>
                  <a:pt x="160" y="104"/>
                  <a:pt x="160" y="104"/>
                  <a:pt x="160" y="104"/>
                </a:cubicBezTo>
                <a:cubicBezTo>
                  <a:pt x="162" y="102"/>
                  <a:pt x="162" y="102"/>
                  <a:pt x="162" y="102"/>
                </a:cubicBezTo>
                <a:cubicBezTo>
                  <a:pt x="166" y="98"/>
                  <a:pt x="166" y="98"/>
                  <a:pt x="166" y="98"/>
                </a:cubicBezTo>
                <a:cubicBezTo>
                  <a:pt x="168" y="95"/>
                  <a:pt x="168" y="95"/>
                  <a:pt x="168" y="95"/>
                </a:cubicBezTo>
                <a:cubicBezTo>
                  <a:pt x="168" y="95"/>
                  <a:pt x="168" y="95"/>
                  <a:pt x="168" y="95"/>
                </a:cubicBezTo>
                <a:cubicBezTo>
                  <a:pt x="169" y="94"/>
                  <a:pt x="169" y="94"/>
                  <a:pt x="169" y="94"/>
                </a:cubicBezTo>
                <a:cubicBezTo>
                  <a:pt x="166" y="91"/>
                  <a:pt x="162" y="89"/>
                  <a:pt x="159" y="87"/>
                </a:cubicBezTo>
                <a:cubicBezTo>
                  <a:pt x="158" y="87"/>
                  <a:pt x="158" y="87"/>
                  <a:pt x="158" y="87"/>
                </a:cubicBezTo>
                <a:cubicBezTo>
                  <a:pt x="158" y="87"/>
                  <a:pt x="157" y="86"/>
                  <a:pt x="157" y="86"/>
                </a:cubicBezTo>
                <a:cubicBezTo>
                  <a:pt x="157" y="86"/>
                  <a:pt x="157" y="86"/>
                  <a:pt x="157" y="86"/>
                </a:cubicBezTo>
                <a:cubicBezTo>
                  <a:pt x="156" y="86"/>
                  <a:pt x="156" y="86"/>
                  <a:pt x="155" y="85"/>
                </a:cubicBezTo>
                <a:cubicBezTo>
                  <a:pt x="152" y="82"/>
                  <a:pt x="152" y="82"/>
                  <a:pt x="152" y="82"/>
                </a:cubicBezTo>
                <a:cubicBezTo>
                  <a:pt x="150" y="80"/>
                  <a:pt x="149" y="77"/>
                  <a:pt x="145" y="77"/>
                </a:cubicBezTo>
                <a:cubicBezTo>
                  <a:pt x="140" y="75"/>
                  <a:pt x="140" y="71"/>
                  <a:pt x="139" y="67"/>
                </a:cubicBezTo>
                <a:cubicBezTo>
                  <a:pt x="139" y="65"/>
                  <a:pt x="139" y="64"/>
                  <a:pt x="139" y="63"/>
                </a:cubicBezTo>
                <a:cubicBezTo>
                  <a:pt x="138" y="60"/>
                  <a:pt x="132" y="58"/>
                  <a:pt x="126" y="58"/>
                </a:cubicBezTo>
                <a:cubicBezTo>
                  <a:pt x="123" y="58"/>
                  <a:pt x="121" y="58"/>
                  <a:pt x="119" y="59"/>
                </a:cubicBezTo>
                <a:cubicBezTo>
                  <a:pt x="117" y="59"/>
                  <a:pt x="115" y="59"/>
                  <a:pt x="113" y="59"/>
                </a:cubicBezTo>
                <a:cubicBezTo>
                  <a:pt x="108" y="59"/>
                  <a:pt x="103" y="59"/>
                  <a:pt x="99" y="58"/>
                </a:cubicBezTo>
                <a:cubicBezTo>
                  <a:pt x="98" y="57"/>
                  <a:pt x="98" y="57"/>
                  <a:pt x="98" y="57"/>
                </a:cubicBezTo>
                <a:cubicBezTo>
                  <a:pt x="96" y="57"/>
                  <a:pt x="95" y="56"/>
                  <a:pt x="94" y="56"/>
                </a:cubicBezTo>
                <a:cubicBezTo>
                  <a:pt x="94" y="56"/>
                  <a:pt x="94" y="56"/>
                  <a:pt x="94" y="56"/>
                </a:cubicBezTo>
                <a:cubicBezTo>
                  <a:pt x="92" y="55"/>
                  <a:pt x="91" y="54"/>
                  <a:pt x="88" y="54"/>
                </a:cubicBezTo>
                <a:cubicBezTo>
                  <a:pt x="86" y="54"/>
                  <a:pt x="85" y="54"/>
                  <a:pt x="83" y="55"/>
                </a:cubicBezTo>
                <a:cubicBezTo>
                  <a:pt x="82" y="55"/>
                  <a:pt x="81" y="55"/>
                  <a:pt x="80" y="55"/>
                </a:cubicBezTo>
                <a:cubicBezTo>
                  <a:pt x="80" y="55"/>
                  <a:pt x="79" y="55"/>
                  <a:pt x="78" y="55"/>
                </a:cubicBezTo>
                <a:cubicBezTo>
                  <a:pt x="74" y="55"/>
                  <a:pt x="70" y="53"/>
                  <a:pt x="68" y="50"/>
                </a:cubicBezTo>
                <a:cubicBezTo>
                  <a:pt x="68" y="49"/>
                  <a:pt x="68" y="49"/>
                  <a:pt x="68" y="49"/>
                </a:cubicBezTo>
                <a:cubicBezTo>
                  <a:pt x="67" y="49"/>
                  <a:pt x="67" y="49"/>
                  <a:pt x="67" y="49"/>
                </a:cubicBezTo>
                <a:cubicBezTo>
                  <a:pt x="62" y="43"/>
                  <a:pt x="58" y="39"/>
                  <a:pt x="56" y="37"/>
                </a:cubicBezTo>
                <a:cubicBezTo>
                  <a:pt x="53" y="34"/>
                  <a:pt x="51" y="31"/>
                  <a:pt x="51" y="23"/>
                </a:cubicBezTo>
                <a:cubicBezTo>
                  <a:pt x="51" y="18"/>
                  <a:pt x="48" y="18"/>
                  <a:pt x="47" y="18"/>
                </a:cubicBezTo>
                <a:cubicBezTo>
                  <a:pt x="45" y="18"/>
                  <a:pt x="44" y="18"/>
                  <a:pt x="42" y="20"/>
                </a:cubicBezTo>
                <a:cubicBezTo>
                  <a:pt x="41" y="21"/>
                  <a:pt x="40" y="21"/>
                  <a:pt x="39" y="21"/>
                </a:cubicBezTo>
                <a:cubicBezTo>
                  <a:pt x="36" y="21"/>
                  <a:pt x="34" y="18"/>
                  <a:pt x="32" y="16"/>
                </a:cubicBezTo>
                <a:cubicBezTo>
                  <a:pt x="32" y="16"/>
                  <a:pt x="32" y="16"/>
                  <a:pt x="31" y="15"/>
                </a:cubicBezTo>
                <a:cubicBezTo>
                  <a:pt x="31" y="15"/>
                  <a:pt x="31" y="14"/>
                  <a:pt x="30" y="14"/>
                </a:cubicBezTo>
                <a:cubicBezTo>
                  <a:pt x="30" y="14"/>
                  <a:pt x="30" y="14"/>
                  <a:pt x="30" y="14"/>
                </a:cubicBezTo>
                <a:cubicBezTo>
                  <a:pt x="26" y="12"/>
                  <a:pt x="16" y="7"/>
                  <a:pt x="9" y="6"/>
                </a:cubicBezTo>
                <a:cubicBezTo>
                  <a:pt x="5" y="101"/>
                  <a:pt x="5" y="101"/>
                  <a:pt x="5" y="101"/>
                </a:cubicBezTo>
                <a:cubicBezTo>
                  <a:pt x="12" y="104"/>
                  <a:pt x="12" y="104"/>
                  <a:pt x="12" y="104"/>
                </a:cubicBezTo>
                <a:cubicBezTo>
                  <a:pt x="16" y="106"/>
                  <a:pt x="16" y="106"/>
                  <a:pt x="16" y="106"/>
                </a:cubicBezTo>
                <a:cubicBezTo>
                  <a:pt x="19" y="107"/>
                  <a:pt x="19" y="107"/>
                  <a:pt x="19" y="107"/>
                </a:cubicBezTo>
                <a:cubicBezTo>
                  <a:pt x="23" y="108"/>
                  <a:pt x="23" y="108"/>
                  <a:pt x="23" y="108"/>
                </a:cubicBezTo>
                <a:cubicBezTo>
                  <a:pt x="23" y="108"/>
                  <a:pt x="24" y="108"/>
                  <a:pt x="24" y="108"/>
                </a:cubicBezTo>
                <a:cubicBezTo>
                  <a:pt x="27" y="110"/>
                  <a:pt x="27" y="110"/>
                  <a:pt x="27" y="110"/>
                </a:cubicBezTo>
                <a:cubicBezTo>
                  <a:pt x="30" y="111"/>
                  <a:pt x="30" y="111"/>
                  <a:pt x="30" y="111"/>
                </a:cubicBezTo>
                <a:cubicBezTo>
                  <a:pt x="34" y="112"/>
                  <a:pt x="34" y="112"/>
                  <a:pt x="34" y="112"/>
                </a:cubicBezTo>
                <a:cubicBezTo>
                  <a:pt x="34" y="112"/>
                  <a:pt x="35" y="112"/>
                  <a:pt x="35" y="112"/>
                </a:cubicBezTo>
                <a:cubicBezTo>
                  <a:pt x="37" y="114"/>
                  <a:pt x="37" y="114"/>
                  <a:pt x="37" y="114"/>
                </a:cubicBezTo>
                <a:cubicBezTo>
                  <a:pt x="38" y="114"/>
                  <a:pt x="38" y="114"/>
                  <a:pt x="39" y="115"/>
                </a:cubicBezTo>
                <a:cubicBezTo>
                  <a:pt x="39" y="116"/>
                  <a:pt x="39" y="116"/>
                  <a:pt x="39" y="116"/>
                </a:cubicBezTo>
                <a:cubicBezTo>
                  <a:pt x="43" y="117"/>
                  <a:pt x="43" y="117"/>
                  <a:pt x="43" y="117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9" y="116"/>
                  <a:pt x="49" y="116"/>
                  <a:pt x="49" y="116"/>
                </a:cubicBezTo>
                <a:cubicBezTo>
                  <a:pt x="51" y="114"/>
                  <a:pt x="51" y="114"/>
                  <a:pt x="51" y="114"/>
                </a:cubicBezTo>
                <a:cubicBezTo>
                  <a:pt x="53" y="111"/>
                  <a:pt x="53" y="111"/>
                  <a:pt x="53" y="111"/>
                </a:cubicBezTo>
                <a:cubicBezTo>
                  <a:pt x="59" y="102"/>
                  <a:pt x="59" y="102"/>
                  <a:pt x="59" y="102"/>
                </a:cubicBezTo>
                <a:cubicBezTo>
                  <a:pt x="61" y="100"/>
                  <a:pt x="61" y="100"/>
                  <a:pt x="61" y="100"/>
                </a:cubicBezTo>
                <a:cubicBezTo>
                  <a:pt x="61" y="100"/>
                  <a:pt x="62" y="99"/>
                  <a:pt x="62" y="99"/>
                </a:cubicBezTo>
                <a:cubicBezTo>
                  <a:pt x="65" y="98"/>
                  <a:pt x="65" y="98"/>
                  <a:pt x="65" y="98"/>
                </a:cubicBezTo>
                <a:cubicBezTo>
                  <a:pt x="65" y="98"/>
                  <a:pt x="65" y="98"/>
                  <a:pt x="66" y="98"/>
                </a:cubicBezTo>
                <a:cubicBezTo>
                  <a:pt x="67" y="98"/>
                  <a:pt x="67" y="98"/>
                  <a:pt x="67" y="98"/>
                </a:cubicBezTo>
                <a:cubicBezTo>
                  <a:pt x="67" y="98"/>
                  <a:pt x="67" y="98"/>
                  <a:pt x="68" y="98"/>
                </a:cubicBezTo>
                <a:cubicBezTo>
                  <a:pt x="68" y="97"/>
                  <a:pt x="69" y="97"/>
                  <a:pt x="69" y="97"/>
                </a:cubicBezTo>
                <a:cubicBezTo>
                  <a:pt x="73" y="97"/>
                  <a:pt x="73" y="97"/>
                  <a:pt x="73" y="97"/>
                </a:cubicBezTo>
                <a:cubicBezTo>
                  <a:pt x="74" y="97"/>
                  <a:pt x="74" y="97"/>
                  <a:pt x="74" y="97"/>
                </a:cubicBezTo>
                <a:cubicBezTo>
                  <a:pt x="76" y="98"/>
                  <a:pt x="76" y="98"/>
                  <a:pt x="76" y="98"/>
                </a:cubicBezTo>
                <a:cubicBezTo>
                  <a:pt x="76" y="98"/>
                  <a:pt x="77" y="98"/>
                  <a:pt x="77" y="99"/>
                </a:cubicBezTo>
                <a:cubicBezTo>
                  <a:pt x="78" y="101"/>
                  <a:pt x="78" y="101"/>
                  <a:pt x="78" y="101"/>
                </a:cubicBezTo>
                <a:cubicBezTo>
                  <a:pt x="78" y="102"/>
                  <a:pt x="78" y="102"/>
                  <a:pt x="78" y="103"/>
                </a:cubicBezTo>
                <a:cubicBezTo>
                  <a:pt x="77" y="106"/>
                  <a:pt x="77" y="106"/>
                  <a:pt x="77" y="106"/>
                </a:cubicBezTo>
                <a:cubicBezTo>
                  <a:pt x="77" y="106"/>
                  <a:pt x="77" y="107"/>
                  <a:pt x="77" y="107"/>
                </a:cubicBezTo>
                <a:cubicBezTo>
                  <a:pt x="74" y="109"/>
                  <a:pt x="74" y="109"/>
                  <a:pt x="74" y="109"/>
                </a:cubicBezTo>
                <a:cubicBezTo>
                  <a:pt x="74" y="110"/>
                  <a:pt x="74" y="110"/>
                  <a:pt x="73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111"/>
                  <a:pt x="71" y="111"/>
                  <a:pt x="71" y="111"/>
                </a:cubicBezTo>
                <a:cubicBezTo>
                  <a:pt x="70" y="112"/>
                  <a:pt x="70" y="112"/>
                  <a:pt x="70" y="112"/>
                </a:cubicBezTo>
                <a:cubicBezTo>
                  <a:pt x="70" y="113"/>
                  <a:pt x="70" y="113"/>
                  <a:pt x="70" y="113"/>
                </a:cubicBezTo>
                <a:cubicBezTo>
                  <a:pt x="72" y="115"/>
                  <a:pt x="72" y="115"/>
                  <a:pt x="72" y="115"/>
                </a:cubicBezTo>
                <a:cubicBezTo>
                  <a:pt x="72" y="115"/>
                  <a:pt x="72" y="115"/>
                  <a:pt x="72" y="116"/>
                </a:cubicBezTo>
                <a:cubicBezTo>
                  <a:pt x="73" y="116"/>
                  <a:pt x="73" y="116"/>
                  <a:pt x="73" y="116"/>
                </a:cubicBezTo>
                <a:cubicBezTo>
                  <a:pt x="73" y="116"/>
                  <a:pt x="73" y="116"/>
                  <a:pt x="73" y="116"/>
                </a:cubicBezTo>
                <a:cubicBezTo>
                  <a:pt x="73" y="116"/>
                  <a:pt x="74" y="116"/>
                  <a:pt x="74" y="117"/>
                </a:cubicBezTo>
                <a:cubicBezTo>
                  <a:pt x="74" y="117"/>
                  <a:pt x="74" y="117"/>
                  <a:pt x="74" y="117"/>
                </a:cubicBezTo>
                <a:cubicBezTo>
                  <a:pt x="75" y="117"/>
                  <a:pt x="75" y="117"/>
                  <a:pt x="75" y="118"/>
                </a:cubicBezTo>
                <a:cubicBezTo>
                  <a:pt x="75" y="119"/>
                  <a:pt x="75" y="119"/>
                  <a:pt x="75" y="119"/>
                </a:cubicBezTo>
                <a:cubicBezTo>
                  <a:pt x="77" y="119"/>
                  <a:pt x="77" y="119"/>
                  <a:pt x="77" y="119"/>
                </a:cubicBezTo>
                <a:cubicBezTo>
                  <a:pt x="80" y="121"/>
                  <a:pt x="80" y="121"/>
                  <a:pt x="80" y="121"/>
                </a:cubicBezTo>
                <a:cubicBezTo>
                  <a:pt x="81" y="121"/>
                  <a:pt x="81" y="121"/>
                  <a:pt x="81" y="121"/>
                </a:cubicBezTo>
                <a:cubicBezTo>
                  <a:pt x="82" y="121"/>
                  <a:pt x="82" y="121"/>
                  <a:pt x="82" y="121"/>
                </a:cubicBezTo>
                <a:cubicBezTo>
                  <a:pt x="84" y="122"/>
                  <a:pt x="84" y="122"/>
                  <a:pt x="84" y="122"/>
                </a:cubicBezTo>
                <a:cubicBezTo>
                  <a:pt x="85" y="122"/>
                  <a:pt x="85" y="122"/>
                  <a:pt x="85" y="122"/>
                </a:cubicBezTo>
                <a:cubicBezTo>
                  <a:pt x="86" y="122"/>
                  <a:pt x="86" y="122"/>
                  <a:pt x="87" y="123"/>
                </a:cubicBezTo>
                <a:cubicBezTo>
                  <a:pt x="88" y="124"/>
                  <a:pt x="88" y="124"/>
                  <a:pt x="88" y="124"/>
                </a:cubicBezTo>
                <a:cubicBezTo>
                  <a:pt x="89" y="125"/>
                  <a:pt x="89" y="125"/>
                  <a:pt x="89" y="125"/>
                </a:cubicBezTo>
                <a:cubicBezTo>
                  <a:pt x="89" y="125"/>
                  <a:pt x="90" y="125"/>
                  <a:pt x="90" y="125"/>
                </a:cubicBezTo>
                <a:cubicBezTo>
                  <a:pt x="95" y="130"/>
                  <a:pt x="95" y="130"/>
                  <a:pt x="95" y="130"/>
                </a:cubicBezTo>
                <a:cubicBezTo>
                  <a:pt x="95" y="131"/>
                  <a:pt x="95" y="131"/>
                  <a:pt x="96" y="131"/>
                </a:cubicBezTo>
                <a:lnTo>
                  <a:pt x="96" y="132"/>
                </a:lnTo>
                <a:close/>
                <a:moveTo>
                  <a:pt x="157" y="86"/>
                </a:moveTo>
                <a:cubicBezTo>
                  <a:pt x="157" y="86"/>
                  <a:pt x="157" y="86"/>
                  <a:pt x="157" y="86"/>
                </a:cubicBezTo>
                <a:cubicBezTo>
                  <a:pt x="157" y="86"/>
                  <a:pt x="157" y="86"/>
                  <a:pt x="157" y="86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CEB6EC-5993-47B5-9A4B-E72F235E62B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33335" y="1654893"/>
            <a:ext cx="6432624" cy="276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871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A277B45D-BE7F-4B0B-AB02-C657419EA45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05313217"/>
              </p:ext>
            </p:extLst>
          </p:nvPr>
        </p:nvGraphicFramePr>
        <p:xfrm>
          <a:off x="2382" y="2035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think-cell Slide" r:id="rId6" imgW="470" imgH="469" progId="TCLayout.ActiveDocument.1">
                  <p:embed/>
                </p:oleObj>
              </mc:Choice>
              <mc:Fallback>
                <p:oleObj name="think-cell Slide" r:id="rId6" imgW="470" imgH="469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A277B45D-BE7F-4B0B-AB02-C657419EA4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82" y="2035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B84E0E96-B266-4E08-B4ED-1EF24EFA607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94" y="447"/>
            <a:ext cx="158723" cy="1587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601"/>
            <a:endParaRPr lang="en-AU" sz="2625" b="1" dirty="0" err="1">
              <a:solidFill>
                <a:srgbClr val="000000"/>
              </a:solidFill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41C296-F2CA-4465-84A9-05C0428A1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700" y="180416"/>
            <a:ext cx="8098594" cy="544642"/>
          </a:xfrm>
        </p:spPr>
        <p:txBody>
          <a:bodyPr/>
          <a:lstStyle/>
          <a:p>
            <a:r>
              <a:rPr lang="en-AU" dirty="0"/>
              <a:t>Social Services Workforce Snapshot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CCEFB-2942-4B44-A004-B80D55B42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601"/>
            <a:fld id="{40539647-6476-4782-A0C7-CD5869730FA4}" type="slidenum">
              <a:rPr lang="en-US">
                <a:solidFill>
                  <a:srgbClr val="FFFFFF"/>
                </a:solidFill>
                <a:latin typeface="Calibri"/>
              </a:rPr>
              <a:pPr defTabSz="685601"/>
              <a:t>11</a:t>
            </a:fld>
            <a:endParaRPr lang="en-US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C386E28-FE9A-43B2-BA4F-AF8F4B095C16}"/>
              </a:ext>
            </a:extLst>
          </p:cNvPr>
          <p:cNvSpPr txBox="1">
            <a:spLocks/>
          </p:cNvSpPr>
          <p:nvPr/>
        </p:nvSpPr>
        <p:spPr>
          <a:xfrm>
            <a:off x="774967" y="4806387"/>
            <a:ext cx="2767752" cy="242958"/>
          </a:xfrm>
          <a:prstGeom prst="rect">
            <a:avLst/>
          </a:prstGeom>
        </p:spPr>
        <p:txBody>
          <a:bodyPr vert="horz" lIns="35994" tIns="35994" rIns="35994" bIns="35994" rtlCol="0" anchor="b">
            <a:noAutofit/>
          </a:bodyPr>
          <a:lstStyle>
            <a:lvl1pPr algn="l" defTabSz="6857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25" b="1" i="0" kern="1200" spc="-1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601"/>
            <a:r>
              <a:rPr lang="en-AU" sz="787" dirty="0">
                <a:solidFill>
                  <a:schemeClr val="bg1"/>
                </a:solidFill>
              </a:rPr>
              <a:t>Sources: </a:t>
            </a:r>
          </a:p>
          <a:p>
            <a:pPr defTabSz="685601"/>
            <a:r>
              <a:rPr lang="en-AU" sz="787" dirty="0">
                <a:solidFill>
                  <a:schemeClr val="bg1"/>
                </a:solidFill>
              </a:rPr>
              <a:t>Census 2016</a:t>
            </a:r>
          </a:p>
          <a:p>
            <a:pPr defTabSz="685601"/>
            <a:r>
              <a:rPr lang="en-AU" sz="787" dirty="0">
                <a:solidFill>
                  <a:schemeClr val="bg1"/>
                </a:solidFill>
              </a:rPr>
              <a:t>WorkSafe, Mental Injury Claims 2014-2017, 12/17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EF20C1B-5C87-4DC3-B91F-237F92A982AB}"/>
              </a:ext>
            </a:extLst>
          </p:cNvPr>
          <p:cNvSpPr/>
          <p:nvPr/>
        </p:nvSpPr>
        <p:spPr>
          <a:xfrm>
            <a:off x="161834" y="744435"/>
            <a:ext cx="8825762" cy="332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4" tIns="45712" rIns="91424" bIns="457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01"/>
            <a:r>
              <a:rPr lang="en-AU" sz="1100" b="1" spc="-10" dirty="0">
                <a:solidFill>
                  <a:srgbClr val="209847"/>
                </a:solidFill>
                <a:latin typeface="+mj-lt"/>
                <a:ea typeface="+mj-ea"/>
                <a:cs typeface="+mj-cs"/>
              </a:rPr>
              <a:t>The social services workforce are </a:t>
            </a:r>
            <a:r>
              <a:rPr lang="en-AU" sz="1100" b="1" spc="-10" dirty="0">
                <a:solidFill>
                  <a:srgbClr val="209847"/>
                </a:solidFill>
              </a:rPr>
              <a:t>well educated, </a:t>
            </a:r>
            <a:r>
              <a:rPr lang="en-AU" sz="1100" b="1" spc="-10" dirty="0">
                <a:solidFill>
                  <a:srgbClr val="209847"/>
                </a:solidFill>
                <a:latin typeface="+mj-lt"/>
                <a:ea typeface="+mj-ea"/>
                <a:cs typeface="+mj-cs"/>
              </a:rPr>
              <a:t>low paid and work fewer hours than non-social services occupations.  Around one in four of WorkSafe Victoria’s mental injury claims come from the wider health care and social assistance industry. 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4F1CA39-98C6-4EC3-AC0D-742D3AEC5985}"/>
              </a:ext>
            </a:extLst>
          </p:cNvPr>
          <p:cNvSpPr txBox="1">
            <a:spLocks/>
          </p:cNvSpPr>
          <p:nvPr/>
        </p:nvSpPr>
        <p:spPr>
          <a:xfrm>
            <a:off x="174903" y="1040515"/>
            <a:ext cx="3796265" cy="310824"/>
          </a:xfrm>
          <a:prstGeom prst="rect">
            <a:avLst/>
          </a:prstGeom>
        </p:spPr>
        <p:txBody>
          <a:bodyPr vert="horz" lIns="35994" tIns="35994" rIns="35994" bIns="35994" rtlCol="0" anchor="b">
            <a:noAutofit/>
          </a:bodyPr>
          <a:lstStyle>
            <a:lvl1pPr algn="l" defTabSz="6857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25" b="1" i="0" kern="1200" spc="-1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601"/>
            <a:r>
              <a:rPr lang="en-AU" sz="1100" dirty="0">
                <a:solidFill>
                  <a:srgbClr val="209847"/>
                </a:solidFill>
                <a:latin typeface="Calibri"/>
              </a:rPr>
              <a:t>Highest level of educational attainment</a:t>
            </a:r>
          </a:p>
        </p:txBody>
      </p:sp>
      <p:sp>
        <p:nvSpPr>
          <p:cNvPr id="36" name="Freeform 34">
            <a:extLst>
              <a:ext uri="{FF2B5EF4-FFF2-40B4-BE49-F238E27FC236}">
                <a16:creationId xmlns:a16="http://schemas.microsoft.com/office/drawing/2014/main" id="{028D86BC-6C04-40B5-BC69-D5EE5E5966D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172450" y="248499"/>
            <a:ext cx="558800" cy="439738"/>
          </a:xfrm>
          <a:custGeom>
            <a:avLst/>
            <a:gdLst/>
            <a:ahLst/>
            <a:cxnLst>
              <a:cxn ang="0">
                <a:pos x="86" y="128"/>
              </a:cxn>
              <a:cxn ang="0">
                <a:pos x="81" y="126"/>
              </a:cxn>
              <a:cxn ang="0">
                <a:pos x="72" y="122"/>
              </a:cxn>
              <a:cxn ang="0">
                <a:pos x="68" y="117"/>
              </a:cxn>
              <a:cxn ang="0">
                <a:pos x="67" y="109"/>
              </a:cxn>
              <a:cxn ang="0">
                <a:pos x="73" y="102"/>
              </a:cxn>
              <a:cxn ang="0">
                <a:pos x="68" y="103"/>
              </a:cxn>
              <a:cxn ang="0">
                <a:pos x="55" y="116"/>
              </a:cxn>
              <a:cxn ang="0">
                <a:pos x="46" y="122"/>
              </a:cxn>
              <a:cxn ang="0">
                <a:pos x="34" y="118"/>
              </a:cxn>
              <a:cxn ang="0">
                <a:pos x="22" y="112"/>
              </a:cxn>
              <a:cxn ang="0">
                <a:pos x="2" y="105"/>
              </a:cxn>
              <a:cxn ang="0">
                <a:pos x="10" y="1"/>
              </a:cxn>
              <a:cxn ang="0">
                <a:pos x="47" y="13"/>
              </a:cxn>
              <a:cxn ang="0">
                <a:pos x="72" y="47"/>
              </a:cxn>
              <a:cxn ang="0">
                <a:pos x="88" y="49"/>
              </a:cxn>
              <a:cxn ang="0">
                <a:pos x="101" y="53"/>
              </a:cxn>
              <a:cxn ang="0">
                <a:pos x="144" y="62"/>
              </a:cxn>
              <a:cxn ang="0">
                <a:pos x="156" y="79"/>
              </a:cxn>
              <a:cxn ang="0">
                <a:pos x="172" y="90"/>
              </a:cxn>
              <a:cxn ang="0">
                <a:pos x="170" y="101"/>
              </a:cxn>
              <a:cxn ang="0">
                <a:pos x="157" y="110"/>
              </a:cxn>
              <a:cxn ang="0">
                <a:pos x="141" y="110"/>
              </a:cxn>
              <a:cxn ang="0">
                <a:pos x="130" y="113"/>
              </a:cxn>
              <a:cxn ang="0">
                <a:pos x="110" y="128"/>
              </a:cxn>
              <a:cxn ang="0">
                <a:pos x="104" y="131"/>
              </a:cxn>
              <a:cxn ang="0">
                <a:pos x="99" y="132"/>
              </a:cxn>
              <a:cxn ang="0">
                <a:pos x="101" y="126"/>
              </a:cxn>
              <a:cxn ang="0">
                <a:pos x="109" y="124"/>
              </a:cxn>
              <a:cxn ang="0">
                <a:pos x="124" y="111"/>
              </a:cxn>
              <a:cxn ang="0">
                <a:pos x="139" y="105"/>
              </a:cxn>
              <a:cxn ang="0">
                <a:pos x="147" y="106"/>
              </a:cxn>
              <a:cxn ang="0">
                <a:pos x="168" y="95"/>
              </a:cxn>
              <a:cxn ang="0">
                <a:pos x="157" y="86"/>
              </a:cxn>
              <a:cxn ang="0">
                <a:pos x="139" y="67"/>
              </a:cxn>
              <a:cxn ang="0">
                <a:pos x="99" y="58"/>
              </a:cxn>
              <a:cxn ang="0">
                <a:pos x="83" y="55"/>
              </a:cxn>
              <a:cxn ang="0">
                <a:pos x="67" y="49"/>
              </a:cxn>
              <a:cxn ang="0">
                <a:pos x="39" y="21"/>
              </a:cxn>
              <a:cxn ang="0">
                <a:pos x="9" y="6"/>
              </a:cxn>
              <a:cxn ang="0">
                <a:pos x="23" y="108"/>
              </a:cxn>
              <a:cxn ang="0">
                <a:pos x="35" y="112"/>
              </a:cxn>
              <a:cxn ang="0">
                <a:pos x="46" y="117"/>
              </a:cxn>
              <a:cxn ang="0">
                <a:pos x="61" y="100"/>
              </a:cxn>
              <a:cxn ang="0">
                <a:pos x="68" y="98"/>
              </a:cxn>
              <a:cxn ang="0">
                <a:pos x="77" y="99"/>
              </a:cxn>
              <a:cxn ang="0">
                <a:pos x="74" y="109"/>
              </a:cxn>
              <a:cxn ang="0">
                <a:pos x="70" y="113"/>
              </a:cxn>
              <a:cxn ang="0">
                <a:pos x="74" y="117"/>
              </a:cxn>
              <a:cxn ang="0">
                <a:pos x="80" y="121"/>
              </a:cxn>
              <a:cxn ang="0">
                <a:pos x="87" y="123"/>
              </a:cxn>
              <a:cxn ang="0">
                <a:pos x="96" y="131"/>
              </a:cxn>
            </a:cxnLst>
            <a:rect l="0" t="0" r="r" b="b"/>
            <a:pathLst>
              <a:path w="175" h="137">
                <a:moveTo>
                  <a:pt x="100" y="137"/>
                </a:moveTo>
                <a:cubicBezTo>
                  <a:pt x="94" y="137"/>
                  <a:pt x="94" y="137"/>
                  <a:pt x="94" y="137"/>
                </a:cubicBezTo>
                <a:cubicBezTo>
                  <a:pt x="93" y="137"/>
                  <a:pt x="93" y="137"/>
                  <a:pt x="92" y="136"/>
                </a:cubicBezTo>
                <a:cubicBezTo>
                  <a:pt x="91" y="133"/>
                  <a:pt x="91" y="133"/>
                  <a:pt x="91" y="133"/>
                </a:cubicBezTo>
                <a:cubicBezTo>
                  <a:pt x="86" y="128"/>
                  <a:pt x="86" y="128"/>
                  <a:pt x="86" y="128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4" y="127"/>
                  <a:pt x="84" y="127"/>
                  <a:pt x="84" y="127"/>
                </a:cubicBezTo>
                <a:cubicBezTo>
                  <a:pt x="84" y="127"/>
                  <a:pt x="84" y="127"/>
                  <a:pt x="83" y="127"/>
                </a:cubicBezTo>
                <a:cubicBezTo>
                  <a:pt x="81" y="126"/>
                  <a:pt x="81" y="126"/>
                  <a:pt x="81" y="126"/>
                </a:cubicBezTo>
                <a:cubicBezTo>
                  <a:pt x="80" y="126"/>
                  <a:pt x="80" y="126"/>
                  <a:pt x="80" y="126"/>
                </a:cubicBezTo>
                <a:cubicBezTo>
                  <a:pt x="79" y="126"/>
                  <a:pt x="79" y="126"/>
                  <a:pt x="79" y="125"/>
                </a:cubicBezTo>
                <a:cubicBezTo>
                  <a:pt x="75" y="124"/>
                  <a:pt x="75" y="124"/>
                  <a:pt x="75" y="124"/>
                </a:cubicBezTo>
                <a:cubicBezTo>
                  <a:pt x="73" y="123"/>
                  <a:pt x="73" y="123"/>
                  <a:pt x="73" y="123"/>
                </a:cubicBezTo>
                <a:cubicBezTo>
                  <a:pt x="72" y="123"/>
                  <a:pt x="72" y="122"/>
                  <a:pt x="72" y="122"/>
                </a:cubicBezTo>
                <a:cubicBezTo>
                  <a:pt x="71" y="120"/>
                  <a:pt x="71" y="120"/>
                  <a:pt x="71" y="120"/>
                </a:cubicBezTo>
                <a:cubicBezTo>
                  <a:pt x="70" y="120"/>
                  <a:pt x="70" y="120"/>
                  <a:pt x="70" y="120"/>
                </a:cubicBezTo>
                <a:cubicBezTo>
                  <a:pt x="70" y="120"/>
                  <a:pt x="70" y="120"/>
                  <a:pt x="69" y="120"/>
                </a:cubicBezTo>
                <a:cubicBezTo>
                  <a:pt x="68" y="118"/>
                  <a:pt x="68" y="118"/>
                  <a:pt x="68" y="118"/>
                </a:cubicBezTo>
                <a:cubicBezTo>
                  <a:pt x="68" y="118"/>
                  <a:pt x="68" y="118"/>
                  <a:pt x="68" y="117"/>
                </a:cubicBezTo>
                <a:cubicBezTo>
                  <a:pt x="66" y="116"/>
                  <a:pt x="66" y="116"/>
                  <a:pt x="66" y="116"/>
                </a:cubicBezTo>
                <a:cubicBezTo>
                  <a:pt x="66" y="115"/>
                  <a:pt x="65" y="115"/>
                  <a:pt x="65" y="114"/>
                </a:cubicBezTo>
                <a:cubicBezTo>
                  <a:pt x="65" y="111"/>
                  <a:pt x="65" y="111"/>
                  <a:pt x="65" y="111"/>
                </a:cubicBezTo>
                <a:cubicBezTo>
                  <a:pt x="65" y="110"/>
                  <a:pt x="66" y="110"/>
                  <a:pt x="66" y="109"/>
                </a:cubicBezTo>
                <a:cubicBezTo>
                  <a:pt x="67" y="109"/>
                  <a:pt x="67" y="109"/>
                  <a:pt x="67" y="109"/>
                </a:cubicBezTo>
                <a:cubicBezTo>
                  <a:pt x="67" y="108"/>
                  <a:pt x="67" y="108"/>
                  <a:pt x="67" y="108"/>
                </a:cubicBezTo>
                <a:cubicBezTo>
                  <a:pt x="67" y="107"/>
                  <a:pt x="67" y="106"/>
                  <a:pt x="69" y="106"/>
                </a:cubicBezTo>
                <a:cubicBezTo>
                  <a:pt x="72" y="105"/>
                  <a:pt x="72" y="105"/>
                  <a:pt x="72" y="105"/>
                </a:cubicBezTo>
                <a:cubicBezTo>
                  <a:pt x="73" y="104"/>
                  <a:pt x="73" y="104"/>
                  <a:pt x="73" y="104"/>
                </a:cubicBezTo>
                <a:cubicBezTo>
                  <a:pt x="73" y="102"/>
                  <a:pt x="73" y="102"/>
                  <a:pt x="73" y="102"/>
                </a:cubicBezTo>
                <a:cubicBezTo>
                  <a:pt x="73" y="102"/>
                  <a:pt x="73" y="102"/>
                  <a:pt x="73" y="102"/>
                </a:cubicBezTo>
                <a:cubicBezTo>
                  <a:pt x="73" y="102"/>
                  <a:pt x="73" y="102"/>
                  <a:pt x="73" y="102"/>
                </a:cubicBezTo>
                <a:cubicBezTo>
                  <a:pt x="70" y="102"/>
                  <a:pt x="70" y="102"/>
                  <a:pt x="70" y="102"/>
                </a:cubicBezTo>
                <a:cubicBezTo>
                  <a:pt x="70" y="102"/>
                  <a:pt x="70" y="102"/>
                  <a:pt x="70" y="102"/>
                </a:cubicBezTo>
                <a:cubicBezTo>
                  <a:pt x="70" y="102"/>
                  <a:pt x="69" y="103"/>
                  <a:pt x="68" y="103"/>
                </a:cubicBezTo>
                <a:cubicBezTo>
                  <a:pt x="66" y="103"/>
                  <a:pt x="66" y="103"/>
                  <a:pt x="66" y="103"/>
                </a:cubicBezTo>
                <a:cubicBezTo>
                  <a:pt x="64" y="104"/>
                  <a:pt x="64" y="104"/>
                  <a:pt x="64" y="104"/>
                </a:cubicBezTo>
                <a:cubicBezTo>
                  <a:pt x="63" y="105"/>
                  <a:pt x="63" y="105"/>
                  <a:pt x="63" y="105"/>
                </a:cubicBezTo>
                <a:cubicBezTo>
                  <a:pt x="57" y="113"/>
                  <a:pt x="57" y="113"/>
                  <a:pt x="57" y="113"/>
                </a:cubicBezTo>
                <a:cubicBezTo>
                  <a:pt x="55" y="116"/>
                  <a:pt x="55" y="116"/>
                  <a:pt x="55" y="116"/>
                </a:cubicBezTo>
                <a:cubicBezTo>
                  <a:pt x="55" y="117"/>
                  <a:pt x="54" y="117"/>
                  <a:pt x="54" y="117"/>
                </a:cubicBezTo>
                <a:cubicBezTo>
                  <a:pt x="52" y="120"/>
                  <a:pt x="52" y="120"/>
                  <a:pt x="52" y="120"/>
                </a:cubicBezTo>
                <a:cubicBezTo>
                  <a:pt x="51" y="120"/>
                  <a:pt x="51" y="120"/>
                  <a:pt x="51" y="120"/>
                </a:cubicBezTo>
                <a:cubicBezTo>
                  <a:pt x="47" y="122"/>
                  <a:pt x="47" y="122"/>
                  <a:pt x="47" y="122"/>
                </a:cubicBezTo>
                <a:cubicBezTo>
                  <a:pt x="47" y="122"/>
                  <a:pt x="46" y="122"/>
                  <a:pt x="46" y="122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7" y="120"/>
                  <a:pt x="36" y="120"/>
                  <a:pt x="36" y="119"/>
                </a:cubicBezTo>
                <a:cubicBezTo>
                  <a:pt x="36" y="119"/>
                  <a:pt x="36" y="119"/>
                  <a:pt x="36" y="119"/>
                </a:cubicBezTo>
                <a:cubicBezTo>
                  <a:pt x="35" y="119"/>
                  <a:pt x="34" y="118"/>
                  <a:pt x="34" y="118"/>
                </a:cubicBezTo>
                <a:cubicBezTo>
                  <a:pt x="32" y="116"/>
                  <a:pt x="32" y="116"/>
                  <a:pt x="32" y="116"/>
                </a:cubicBezTo>
                <a:cubicBezTo>
                  <a:pt x="29" y="116"/>
                  <a:pt x="29" y="116"/>
                  <a:pt x="29" y="116"/>
                </a:cubicBezTo>
                <a:cubicBezTo>
                  <a:pt x="29" y="116"/>
                  <a:pt x="29" y="116"/>
                  <a:pt x="29" y="116"/>
                </a:cubicBezTo>
                <a:cubicBezTo>
                  <a:pt x="25" y="114"/>
                  <a:pt x="25" y="114"/>
                  <a:pt x="25" y="114"/>
                </a:cubicBezTo>
                <a:cubicBezTo>
                  <a:pt x="22" y="112"/>
                  <a:pt x="22" y="112"/>
                  <a:pt x="22" y="112"/>
                </a:cubicBezTo>
                <a:cubicBezTo>
                  <a:pt x="18" y="111"/>
                  <a:pt x="18" y="111"/>
                  <a:pt x="18" y="111"/>
                </a:cubicBezTo>
                <a:cubicBezTo>
                  <a:pt x="14" y="110"/>
                  <a:pt x="14" y="110"/>
                  <a:pt x="14" y="110"/>
                </a:cubicBezTo>
                <a:cubicBezTo>
                  <a:pt x="10" y="108"/>
                  <a:pt x="10" y="108"/>
                  <a:pt x="10" y="108"/>
                </a:cubicBezTo>
                <a:cubicBezTo>
                  <a:pt x="6" y="106"/>
                  <a:pt x="6" y="106"/>
                  <a:pt x="6" y="106"/>
                </a:cubicBezTo>
                <a:cubicBezTo>
                  <a:pt x="2" y="105"/>
                  <a:pt x="2" y="105"/>
                  <a:pt x="2" y="105"/>
                </a:cubicBezTo>
                <a:cubicBezTo>
                  <a:pt x="1" y="104"/>
                  <a:pt x="0" y="104"/>
                  <a:pt x="0" y="102"/>
                </a:cubicBezTo>
                <a:cubicBezTo>
                  <a:pt x="4" y="3"/>
                  <a:pt x="4" y="3"/>
                  <a:pt x="4" y="3"/>
                </a:cubicBezTo>
                <a:cubicBezTo>
                  <a:pt x="4" y="2"/>
                  <a:pt x="4" y="2"/>
                  <a:pt x="5" y="1"/>
                </a:cubicBezTo>
                <a:cubicBezTo>
                  <a:pt x="5" y="1"/>
                  <a:pt x="6" y="0"/>
                  <a:pt x="7" y="1"/>
                </a:cubicBezTo>
                <a:cubicBezTo>
                  <a:pt x="10" y="1"/>
                  <a:pt x="10" y="1"/>
                  <a:pt x="10" y="1"/>
                </a:cubicBezTo>
                <a:cubicBezTo>
                  <a:pt x="18" y="3"/>
                  <a:pt x="28" y="7"/>
                  <a:pt x="32" y="9"/>
                </a:cubicBezTo>
                <a:cubicBezTo>
                  <a:pt x="32" y="9"/>
                  <a:pt x="33" y="10"/>
                  <a:pt x="33" y="10"/>
                </a:cubicBezTo>
                <a:cubicBezTo>
                  <a:pt x="34" y="11"/>
                  <a:pt x="35" y="12"/>
                  <a:pt x="36" y="13"/>
                </a:cubicBezTo>
                <a:cubicBezTo>
                  <a:pt x="37" y="14"/>
                  <a:pt x="38" y="16"/>
                  <a:pt x="39" y="16"/>
                </a:cubicBezTo>
                <a:cubicBezTo>
                  <a:pt x="42" y="14"/>
                  <a:pt x="44" y="13"/>
                  <a:pt x="47" y="13"/>
                </a:cubicBezTo>
                <a:cubicBezTo>
                  <a:pt x="49" y="13"/>
                  <a:pt x="55" y="14"/>
                  <a:pt x="56" y="23"/>
                </a:cubicBezTo>
                <a:cubicBezTo>
                  <a:pt x="56" y="30"/>
                  <a:pt x="58" y="32"/>
                  <a:pt x="60" y="33"/>
                </a:cubicBezTo>
                <a:cubicBezTo>
                  <a:pt x="60" y="33"/>
                  <a:pt x="60" y="34"/>
                  <a:pt x="60" y="34"/>
                </a:cubicBezTo>
                <a:cubicBezTo>
                  <a:pt x="61" y="35"/>
                  <a:pt x="63" y="38"/>
                  <a:pt x="70" y="45"/>
                </a:cubicBezTo>
                <a:cubicBezTo>
                  <a:pt x="71" y="45"/>
                  <a:pt x="72" y="46"/>
                  <a:pt x="72" y="47"/>
                </a:cubicBezTo>
                <a:cubicBezTo>
                  <a:pt x="72" y="47"/>
                  <a:pt x="72" y="47"/>
                  <a:pt x="72" y="47"/>
                </a:cubicBezTo>
                <a:cubicBezTo>
                  <a:pt x="73" y="50"/>
                  <a:pt x="75" y="51"/>
                  <a:pt x="78" y="51"/>
                </a:cubicBezTo>
                <a:cubicBezTo>
                  <a:pt x="78" y="51"/>
                  <a:pt x="79" y="51"/>
                  <a:pt x="79" y="50"/>
                </a:cubicBezTo>
                <a:cubicBezTo>
                  <a:pt x="80" y="50"/>
                  <a:pt x="80" y="50"/>
                  <a:pt x="81" y="50"/>
                </a:cubicBezTo>
                <a:cubicBezTo>
                  <a:pt x="84" y="49"/>
                  <a:pt x="86" y="49"/>
                  <a:pt x="88" y="49"/>
                </a:cubicBezTo>
                <a:cubicBezTo>
                  <a:pt x="92" y="49"/>
                  <a:pt x="95" y="50"/>
                  <a:pt x="96" y="52"/>
                </a:cubicBezTo>
                <a:cubicBezTo>
                  <a:pt x="97" y="52"/>
                  <a:pt x="97" y="52"/>
                  <a:pt x="97" y="52"/>
                </a:cubicBezTo>
                <a:cubicBezTo>
                  <a:pt x="97" y="52"/>
                  <a:pt x="98" y="52"/>
                  <a:pt x="98" y="52"/>
                </a:cubicBezTo>
                <a:cubicBezTo>
                  <a:pt x="99" y="52"/>
                  <a:pt x="99" y="52"/>
                  <a:pt x="99" y="52"/>
                </a:cubicBezTo>
                <a:cubicBezTo>
                  <a:pt x="101" y="53"/>
                  <a:pt x="101" y="53"/>
                  <a:pt x="101" y="53"/>
                </a:cubicBezTo>
                <a:cubicBezTo>
                  <a:pt x="104" y="54"/>
                  <a:pt x="108" y="54"/>
                  <a:pt x="113" y="54"/>
                </a:cubicBezTo>
                <a:cubicBezTo>
                  <a:pt x="114" y="54"/>
                  <a:pt x="116" y="54"/>
                  <a:pt x="118" y="54"/>
                </a:cubicBezTo>
                <a:cubicBezTo>
                  <a:pt x="120" y="53"/>
                  <a:pt x="123" y="53"/>
                  <a:pt x="126" y="53"/>
                </a:cubicBezTo>
                <a:cubicBezTo>
                  <a:pt x="130" y="53"/>
                  <a:pt x="142" y="54"/>
                  <a:pt x="144" y="62"/>
                </a:cubicBezTo>
                <a:cubicBezTo>
                  <a:pt x="144" y="62"/>
                  <a:pt x="144" y="62"/>
                  <a:pt x="144" y="62"/>
                </a:cubicBezTo>
                <a:cubicBezTo>
                  <a:pt x="144" y="63"/>
                  <a:pt x="144" y="64"/>
                  <a:pt x="144" y="65"/>
                </a:cubicBezTo>
                <a:cubicBezTo>
                  <a:pt x="144" y="66"/>
                  <a:pt x="144" y="66"/>
                  <a:pt x="144" y="66"/>
                </a:cubicBezTo>
                <a:cubicBezTo>
                  <a:pt x="145" y="70"/>
                  <a:pt x="145" y="71"/>
                  <a:pt x="147" y="72"/>
                </a:cubicBezTo>
                <a:cubicBezTo>
                  <a:pt x="152" y="73"/>
                  <a:pt x="154" y="77"/>
                  <a:pt x="156" y="79"/>
                </a:cubicBezTo>
                <a:cubicBezTo>
                  <a:pt x="156" y="79"/>
                  <a:pt x="156" y="79"/>
                  <a:pt x="156" y="79"/>
                </a:cubicBezTo>
                <a:cubicBezTo>
                  <a:pt x="158" y="81"/>
                  <a:pt x="158" y="81"/>
                  <a:pt x="158" y="81"/>
                </a:cubicBezTo>
                <a:cubicBezTo>
                  <a:pt x="159" y="82"/>
                  <a:pt x="159" y="82"/>
                  <a:pt x="159" y="82"/>
                </a:cubicBezTo>
                <a:cubicBezTo>
                  <a:pt x="160" y="82"/>
                  <a:pt x="160" y="82"/>
                  <a:pt x="160" y="82"/>
                </a:cubicBezTo>
                <a:cubicBezTo>
                  <a:pt x="162" y="83"/>
                  <a:pt x="162" y="83"/>
                  <a:pt x="162" y="83"/>
                </a:cubicBezTo>
                <a:cubicBezTo>
                  <a:pt x="164" y="85"/>
                  <a:pt x="169" y="87"/>
                  <a:pt x="172" y="90"/>
                </a:cubicBezTo>
                <a:cubicBezTo>
                  <a:pt x="174" y="92"/>
                  <a:pt x="174" y="92"/>
                  <a:pt x="174" y="92"/>
                </a:cubicBezTo>
                <a:cubicBezTo>
                  <a:pt x="175" y="92"/>
                  <a:pt x="175" y="93"/>
                  <a:pt x="175" y="94"/>
                </a:cubicBezTo>
                <a:cubicBezTo>
                  <a:pt x="175" y="94"/>
                  <a:pt x="175" y="95"/>
                  <a:pt x="174" y="96"/>
                </a:cubicBezTo>
                <a:cubicBezTo>
                  <a:pt x="172" y="98"/>
                  <a:pt x="172" y="98"/>
                  <a:pt x="172" y="98"/>
                </a:cubicBezTo>
                <a:cubicBezTo>
                  <a:pt x="170" y="101"/>
                  <a:pt x="170" y="101"/>
                  <a:pt x="170" y="101"/>
                </a:cubicBezTo>
                <a:cubicBezTo>
                  <a:pt x="170" y="101"/>
                  <a:pt x="170" y="101"/>
                  <a:pt x="170" y="101"/>
                </a:cubicBezTo>
                <a:cubicBezTo>
                  <a:pt x="165" y="106"/>
                  <a:pt x="165" y="106"/>
                  <a:pt x="165" y="106"/>
                </a:cubicBezTo>
                <a:cubicBezTo>
                  <a:pt x="163" y="108"/>
                  <a:pt x="163" y="108"/>
                  <a:pt x="163" y="108"/>
                </a:cubicBezTo>
                <a:cubicBezTo>
                  <a:pt x="159" y="110"/>
                  <a:pt x="159" y="110"/>
                  <a:pt x="159" y="110"/>
                </a:cubicBezTo>
                <a:cubicBezTo>
                  <a:pt x="158" y="110"/>
                  <a:pt x="158" y="110"/>
                  <a:pt x="157" y="110"/>
                </a:cubicBezTo>
                <a:cubicBezTo>
                  <a:pt x="147" y="110"/>
                  <a:pt x="147" y="110"/>
                  <a:pt x="147" y="110"/>
                </a:cubicBezTo>
                <a:cubicBezTo>
                  <a:pt x="146" y="110"/>
                  <a:pt x="146" y="110"/>
                  <a:pt x="146" y="110"/>
                </a:cubicBezTo>
                <a:cubicBezTo>
                  <a:pt x="144" y="110"/>
                  <a:pt x="144" y="110"/>
                  <a:pt x="144" y="110"/>
                </a:cubicBezTo>
                <a:cubicBezTo>
                  <a:pt x="142" y="110"/>
                  <a:pt x="142" y="110"/>
                  <a:pt x="142" y="110"/>
                </a:cubicBezTo>
                <a:cubicBezTo>
                  <a:pt x="142" y="110"/>
                  <a:pt x="141" y="110"/>
                  <a:pt x="141" y="110"/>
                </a:cubicBezTo>
                <a:cubicBezTo>
                  <a:pt x="140" y="109"/>
                  <a:pt x="140" y="109"/>
                  <a:pt x="140" y="109"/>
                </a:cubicBezTo>
                <a:cubicBezTo>
                  <a:pt x="134" y="111"/>
                  <a:pt x="134" y="111"/>
                  <a:pt x="134" y="111"/>
                </a:cubicBezTo>
                <a:cubicBezTo>
                  <a:pt x="132" y="112"/>
                  <a:pt x="132" y="112"/>
                  <a:pt x="132" y="112"/>
                </a:cubicBezTo>
                <a:cubicBezTo>
                  <a:pt x="132" y="112"/>
                  <a:pt x="132" y="112"/>
                  <a:pt x="132" y="112"/>
                </a:cubicBezTo>
                <a:cubicBezTo>
                  <a:pt x="130" y="113"/>
                  <a:pt x="130" y="113"/>
                  <a:pt x="130" y="113"/>
                </a:cubicBezTo>
                <a:cubicBezTo>
                  <a:pt x="126" y="115"/>
                  <a:pt x="126" y="115"/>
                  <a:pt x="126" y="115"/>
                </a:cubicBezTo>
                <a:cubicBezTo>
                  <a:pt x="114" y="127"/>
                  <a:pt x="114" y="127"/>
                  <a:pt x="114" y="127"/>
                </a:cubicBezTo>
                <a:cubicBezTo>
                  <a:pt x="114" y="128"/>
                  <a:pt x="113" y="128"/>
                  <a:pt x="112" y="128"/>
                </a:cubicBezTo>
                <a:cubicBezTo>
                  <a:pt x="111" y="128"/>
                  <a:pt x="111" y="128"/>
                  <a:pt x="111" y="128"/>
                </a:cubicBezTo>
                <a:cubicBezTo>
                  <a:pt x="110" y="128"/>
                  <a:pt x="110" y="128"/>
                  <a:pt x="110" y="128"/>
                </a:cubicBezTo>
                <a:cubicBezTo>
                  <a:pt x="110" y="128"/>
                  <a:pt x="109" y="128"/>
                  <a:pt x="109" y="128"/>
                </a:cubicBezTo>
                <a:cubicBezTo>
                  <a:pt x="106" y="128"/>
                  <a:pt x="106" y="128"/>
                  <a:pt x="106" y="128"/>
                </a:cubicBezTo>
                <a:cubicBezTo>
                  <a:pt x="105" y="129"/>
                  <a:pt x="105" y="129"/>
                  <a:pt x="105" y="129"/>
                </a:cubicBezTo>
                <a:cubicBezTo>
                  <a:pt x="104" y="130"/>
                  <a:pt x="104" y="130"/>
                  <a:pt x="104" y="130"/>
                </a:cubicBezTo>
                <a:cubicBezTo>
                  <a:pt x="104" y="131"/>
                  <a:pt x="104" y="131"/>
                  <a:pt x="104" y="131"/>
                </a:cubicBezTo>
                <a:cubicBezTo>
                  <a:pt x="104" y="132"/>
                  <a:pt x="104" y="132"/>
                  <a:pt x="104" y="133"/>
                </a:cubicBezTo>
                <a:cubicBezTo>
                  <a:pt x="102" y="136"/>
                  <a:pt x="102" y="136"/>
                  <a:pt x="102" y="136"/>
                </a:cubicBezTo>
                <a:cubicBezTo>
                  <a:pt x="101" y="137"/>
                  <a:pt x="101" y="137"/>
                  <a:pt x="100" y="137"/>
                </a:cubicBezTo>
                <a:close/>
                <a:moveTo>
                  <a:pt x="96" y="132"/>
                </a:moveTo>
                <a:cubicBezTo>
                  <a:pt x="99" y="132"/>
                  <a:pt x="99" y="132"/>
                  <a:pt x="99" y="132"/>
                </a:cubicBezTo>
                <a:cubicBezTo>
                  <a:pt x="100" y="131"/>
                  <a:pt x="100" y="131"/>
                  <a:pt x="100" y="131"/>
                </a:cubicBezTo>
                <a:cubicBezTo>
                  <a:pt x="100" y="129"/>
                  <a:pt x="100" y="129"/>
                  <a:pt x="100" y="129"/>
                </a:cubicBezTo>
                <a:cubicBezTo>
                  <a:pt x="100" y="129"/>
                  <a:pt x="100" y="129"/>
                  <a:pt x="100" y="129"/>
                </a:cubicBezTo>
                <a:cubicBezTo>
                  <a:pt x="100" y="127"/>
                  <a:pt x="100" y="127"/>
                  <a:pt x="100" y="127"/>
                </a:cubicBezTo>
                <a:cubicBezTo>
                  <a:pt x="100" y="127"/>
                  <a:pt x="101" y="126"/>
                  <a:pt x="101" y="126"/>
                </a:cubicBezTo>
                <a:cubicBezTo>
                  <a:pt x="101" y="125"/>
                  <a:pt x="101" y="125"/>
                  <a:pt x="101" y="125"/>
                </a:cubicBezTo>
                <a:cubicBezTo>
                  <a:pt x="102" y="125"/>
                  <a:pt x="102" y="125"/>
                  <a:pt x="102" y="125"/>
                </a:cubicBezTo>
                <a:cubicBezTo>
                  <a:pt x="103" y="124"/>
                  <a:pt x="103" y="124"/>
                  <a:pt x="103" y="124"/>
                </a:cubicBezTo>
                <a:cubicBezTo>
                  <a:pt x="104" y="124"/>
                  <a:pt x="104" y="124"/>
                  <a:pt x="105" y="124"/>
                </a:cubicBezTo>
                <a:cubicBezTo>
                  <a:pt x="109" y="124"/>
                  <a:pt x="109" y="124"/>
                  <a:pt x="109" y="124"/>
                </a:cubicBezTo>
                <a:cubicBezTo>
                  <a:pt x="109" y="123"/>
                  <a:pt x="109" y="123"/>
                  <a:pt x="109" y="123"/>
                </a:cubicBezTo>
                <a:cubicBezTo>
                  <a:pt x="109" y="123"/>
                  <a:pt x="110" y="123"/>
                  <a:pt x="110" y="123"/>
                </a:cubicBezTo>
                <a:cubicBezTo>
                  <a:pt x="111" y="123"/>
                  <a:pt x="111" y="123"/>
                  <a:pt x="111" y="123"/>
                </a:cubicBezTo>
                <a:cubicBezTo>
                  <a:pt x="123" y="111"/>
                  <a:pt x="123" y="111"/>
                  <a:pt x="123" y="111"/>
                </a:cubicBezTo>
                <a:cubicBezTo>
                  <a:pt x="123" y="111"/>
                  <a:pt x="124" y="111"/>
                  <a:pt x="124" y="111"/>
                </a:cubicBezTo>
                <a:cubicBezTo>
                  <a:pt x="128" y="109"/>
                  <a:pt x="128" y="109"/>
                  <a:pt x="128" y="109"/>
                </a:cubicBezTo>
                <a:cubicBezTo>
                  <a:pt x="130" y="108"/>
                  <a:pt x="130" y="108"/>
                  <a:pt x="130" y="108"/>
                </a:cubicBezTo>
                <a:cubicBezTo>
                  <a:pt x="132" y="107"/>
                  <a:pt x="132" y="107"/>
                  <a:pt x="132" y="107"/>
                </a:cubicBezTo>
                <a:cubicBezTo>
                  <a:pt x="132" y="106"/>
                  <a:pt x="132" y="106"/>
                  <a:pt x="132" y="106"/>
                </a:cubicBezTo>
                <a:cubicBezTo>
                  <a:pt x="139" y="105"/>
                  <a:pt x="139" y="105"/>
                  <a:pt x="139" y="105"/>
                </a:cubicBezTo>
                <a:cubicBezTo>
                  <a:pt x="139" y="105"/>
                  <a:pt x="140" y="105"/>
                  <a:pt x="140" y="105"/>
                </a:cubicBezTo>
                <a:cubicBezTo>
                  <a:pt x="142" y="105"/>
                  <a:pt x="142" y="105"/>
                  <a:pt x="142" y="105"/>
                </a:cubicBezTo>
                <a:cubicBezTo>
                  <a:pt x="144" y="105"/>
                  <a:pt x="144" y="105"/>
                  <a:pt x="144" y="105"/>
                </a:cubicBezTo>
                <a:cubicBezTo>
                  <a:pt x="145" y="105"/>
                  <a:pt x="145" y="105"/>
                  <a:pt x="145" y="105"/>
                </a:cubicBezTo>
                <a:cubicBezTo>
                  <a:pt x="147" y="106"/>
                  <a:pt x="147" y="106"/>
                  <a:pt x="147" y="106"/>
                </a:cubicBezTo>
                <a:cubicBezTo>
                  <a:pt x="157" y="106"/>
                  <a:pt x="157" y="106"/>
                  <a:pt x="157" y="106"/>
                </a:cubicBezTo>
                <a:cubicBezTo>
                  <a:pt x="160" y="104"/>
                  <a:pt x="160" y="104"/>
                  <a:pt x="160" y="104"/>
                </a:cubicBezTo>
                <a:cubicBezTo>
                  <a:pt x="162" y="102"/>
                  <a:pt x="162" y="102"/>
                  <a:pt x="162" y="102"/>
                </a:cubicBezTo>
                <a:cubicBezTo>
                  <a:pt x="166" y="98"/>
                  <a:pt x="166" y="98"/>
                  <a:pt x="166" y="98"/>
                </a:cubicBezTo>
                <a:cubicBezTo>
                  <a:pt x="168" y="95"/>
                  <a:pt x="168" y="95"/>
                  <a:pt x="168" y="95"/>
                </a:cubicBezTo>
                <a:cubicBezTo>
                  <a:pt x="168" y="95"/>
                  <a:pt x="168" y="95"/>
                  <a:pt x="168" y="95"/>
                </a:cubicBezTo>
                <a:cubicBezTo>
                  <a:pt x="169" y="94"/>
                  <a:pt x="169" y="94"/>
                  <a:pt x="169" y="94"/>
                </a:cubicBezTo>
                <a:cubicBezTo>
                  <a:pt x="166" y="91"/>
                  <a:pt x="162" y="89"/>
                  <a:pt x="159" y="87"/>
                </a:cubicBezTo>
                <a:cubicBezTo>
                  <a:pt x="158" y="87"/>
                  <a:pt x="158" y="87"/>
                  <a:pt x="158" y="87"/>
                </a:cubicBezTo>
                <a:cubicBezTo>
                  <a:pt x="158" y="87"/>
                  <a:pt x="157" y="86"/>
                  <a:pt x="157" y="86"/>
                </a:cubicBezTo>
                <a:cubicBezTo>
                  <a:pt x="157" y="86"/>
                  <a:pt x="157" y="86"/>
                  <a:pt x="157" y="86"/>
                </a:cubicBezTo>
                <a:cubicBezTo>
                  <a:pt x="156" y="86"/>
                  <a:pt x="156" y="86"/>
                  <a:pt x="155" y="85"/>
                </a:cubicBezTo>
                <a:cubicBezTo>
                  <a:pt x="152" y="82"/>
                  <a:pt x="152" y="82"/>
                  <a:pt x="152" y="82"/>
                </a:cubicBezTo>
                <a:cubicBezTo>
                  <a:pt x="150" y="80"/>
                  <a:pt x="149" y="77"/>
                  <a:pt x="145" y="77"/>
                </a:cubicBezTo>
                <a:cubicBezTo>
                  <a:pt x="140" y="75"/>
                  <a:pt x="140" y="71"/>
                  <a:pt x="139" y="67"/>
                </a:cubicBezTo>
                <a:cubicBezTo>
                  <a:pt x="139" y="65"/>
                  <a:pt x="139" y="64"/>
                  <a:pt x="139" y="63"/>
                </a:cubicBezTo>
                <a:cubicBezTo>
                  <a:pt x="138" y="60"/>
                  <a:pt x="132" y="58"/>
                  <a:pt x="126" y="58"/>
                </a:cubicBezTo>
                <a:cubicBezTo>
                  <a:pt x="123" y="58"/>
                  <a:pt x="121" y="58"/>
                  <a:pt x="119" y="59"/>
                </a:cubicBezTo>
                <a:cubicBezTo>
                  <a:pt x="117" y="59"/>
                  <a:pt x="115" y="59"/>
                  <a:pt x="113" y="59"/>
                </a:cubicBezTo>
                <a:cubicBezTo>
                  <a:pt x="108" y="59"/>
                  <a:pt x="103" y="59"/>
                  <a:pt x="99" y="58"/>
                </a:cubicBezTo>
                <a:cubicBezTo>
                  <a:pt x="98" y="57"/>
                  <a:pt x="98" y="57"/>
                  <a:pt x="98" y="57"/>
                </a:cubicBezTo>
                <a:cubicBezTo>
                  <a:pt x="96" y="57"/>
                  <a:pt x="95" y="56"/>
                  <a:pt x="94" y="56"/>
                </a:cubicBezTo>
                <a:cubicBezTo>
                  <a:pt x="94" y="56"/>
                  <a:pt x="94" y="56"/>
                  <a:pt x="94" y="56"/>
                </a:cubicBezTo>
                <a:cubicBezTo>
                  <a:pt x="92" y="55"/>
                  <a:pt x="91" y="54"/>
                  <a:pt x="88" y="54"/>
                </a:cubicBezTo>
                <a:cubicBezTo>
                  <a:pt x="86" y="54"/>
                  <a:pt x="85" y="54"/>
                  <a:pt x="83" y="55"/>
                </a:cubicBezTo>
                <a:cubicBezTo>
                  <a:pt x="82" y="55"/>
                  <a:pt x="81" y="55"/>
                  <a:pt x="80" y="55"/>
                </a:cubicBezTo>
                <a:cubicBezTo>
                  <a:pt x="80" y="55"/>
                  <a:pt x="79" y="55"/>
                  <a:pt x="78" y="55"/>
                </a:cubicBezTo>
                <a:cubicBezTo>
                  <a:pt x="74" y="55"/>
                  <a:pt x="70" y="53"/>
                  <a:pt x="68" y="50"/>
                </a:cubicBezTo>
                <a:cubicBezTo>
                  <a:pt x="68" y="49"/>
                  <a:pt x="68" y="49"/>
                  <a:pt x="68" y="49"/>
                </a:cubicBezTo>
                <a:cubicBezTo>
                  <a:pt x="67" y="49"/>
                  <a:pt x="67" y="49"/>
                  <a:pt x="67" y="49"/>
                </a:cubicBezTo>
                <a:cubicBezTo>
                  <a:pt x="62" y="43"/>
                  <a:pt x="58" y="39"/>
                  <a:pt x="56" y="37"/>
                </a:cubicBezTo>
                <a:cubicBezTo>
                  <a:pt x="53" y="34"/>
                  <a:pt x="51" y="31"/>
                  <a:pt x="51" y="23"/>
                </a:cubicBezTo>
                <a:cubicBezTo>
                  <a:pt x="51" y="18"/>
                  <a:pt x="48" y="18"/>
                  <a:pt x="47" y="18"/>
                </a:cubicBezTo>
                <a:cubicBezTo>
                  <a:pt x="45" y="18"/>
                  <a:pt x="44" y="18"/>
                  <a:pt x="42" y="20"/>
                </a:cubicBezTo>
                <a:cubicBezTo>
                  <a:pt x="41" y="21"/>
                  <a:pt x="40" y="21"/>
                  <a:pt x="39" y="21"/>
                </a:cubicBezTo>
                <a:cubicBezTo>
                  <a:pt x="36" y="21"/>
                  <a:pt x="34" y="18"/>
                  <a:pt x="32" y="16"/>
                </a:cubicBezTo>
                <a:cubicBezTo>
                  <a:pt x="32" y="16"/>
                  <a:pt x="32" y="16"/>
                  <a:pt x="31" y="15"/>
                </a:cubicBezTo>
                <a:cubicBezTo>
                  <a:pt x="31" y="15"/>
                  <a:pt x="31" y="14"/>
                  <a:pt x="30" y="14"/>
                </a:cubicBezTo>
                <a:cubicBezTo>
                  <a:pt x="30" y="14"/>
                  <a:pt x="30" y="14"/>
                  <a:pt x="30" y="14"/>
                </a:cubicBezTo>
                <a:cubicBezTo>
                  <a:pt x="26" y="12"/>
                  <a:pt x="16" y="7"/>
                  <a:pt x="9" y="6"/>
                </a:cubicBezTo>
                <a:cubicBezTo>
                  <a:pt x="5" y="101"/>
                  <a:pt x="5" y="101"/>
                  <a:pt x="5" y="101"/>
                </a:cubicBezTo>
                <a:cubicBezTo>
                  <a:pt x="12" y="104"/>
                  <a:pt x="12" y="104"/>
                  <a:pt x="12" y="104"/>
                </a:cubicBezTo>
                <a:cubicBezTo>
                  <a:pt x="16" y="106"/>
                  <a:pt x="16" y="106"/>
                  <a:pt x="16" y="106"/>
                </a:cubicBezTo>
                <a:cubicBezTo>
                  <a:pt x="19" y="107"/>
                  <a:pt x="19" y="107"/>
                  <a:pt x="19" y="107"/>
                </a:cubicBezTo>
                <a:cubicBezTo>
                  <a:pt x="23" y="108"/>
                  <a:pt x="23" y="108"/>
                  <a:pt x="23" y="108"/>
                </a:cubicBezTo>
                <a:cubicBezTo>
                  <a:pt x="23" y="108"/>
                  <a:pt x="24" y="108"/>
                  <a:pt x="24" y="108"/>
                </a:cubicBezTo>
                <a:cubicBezTo>
                  <a:pt x="27" y="110"/>
                  <a:pt x="27" y="110"/>
                  <a:pt x="27" y="110"/>
                </a:cubicBezTo>
                <a:cubicBezTo>
                  <a:pt x="30" y="111"/>
                  <a:pt x="30" y="111"/>
                  <a:pt x="30" y="111"/>
                </a:cubicBezTo>
                <a:cubicBezTo>
                  <a:pt x="34" y="112"/>
                  <a:pt x="34" y="112"/>
                  <a:pt x="34" y="112"/>
                </a:cubicBezTo>
                <a:cubicBezTo>
                  <a:pt x="34" y="112"/>
                  <a:pt x="35" y="112"/>
                  <a:pt x="35" y="112"/>
                </a:cubicBezTo>
                <a:cubicBezTo>
                  <a:pt x="37" y="114"/>
                  <a:pt x="37" y="114"/>
                  <a:pt x="37" y="114"/>
                </a:cubicBezTo>
                <a:cubicBezTo>
                  <a:pt x="38" y="114"/>
                  <a:pt x="38" y="114"/>
                  <a:pt x="39" y="115"/>
                </a:cubicBezTo>
                <a:cubicBezTo>
                  <a:pt x="39" y="116"/>
                  <a:pt x="39" y="116"/>
                  <a:pt x="39" y="116"/>
                </a:cubicBezTo>
                <a:cubicBezTo>
                  <a:pt x="43" y="117"/>
                  <a:pt x="43" y="117"/>
                  <a:pt x="43" y="117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9" y="116"/>
                  <a:pt x="49" y="116"/>
                  <a:pt x="49" y="116"/>
                </a:cubicBezTo>
                <a:cubicBezTo>
                  <a:pt x="51" y="114"/>
                  <a:pt x="51" y="114"/>
                  <a:pt x="51" y="114"/>
                </a:cubicBezTo>
                <a:cubicBezTo>
                  <a:pt x="53" y="111"/>
                  <a:pt x="53" y="111"/>
                  <a:pt x="53" y="111"/>
                </a:cubicBezTo>
                <a:cubicBezTo>
                  <a:pt x="59" y="102"/>
                  <a:pt x="59" y="102"/>
                  <a:pt x="59" y="102"/>
                </a:cubicBezTo>
                <a:cubicBezTo>
                  <a:pt x="61" y="100"/>
                  <a:pt x="61" y="100"/>
                  <a:pt x="61" y="100"/>
                </a:cubicBezTo>
                <a:cubicBezTo>
                  <a:pt x="61" y="100"/>
                  <a:pt x="62" y="99"/>
                  <a:pt x="62" y="99"/>
                </a:cubicBezTo>
                <a:cubicBezTo>
                  <a:pt x="65" y="98"/>
                  <a:pt x="65" y="98"/>
                  <a:pt x="65" y="98"/>
                </a:cubicBezTo>
                <a:cubicBezTo>
                  <a:pt x="65" y="98"/>
                  <a:pt x="65" y="98"/>
                  <a:pt x="66" y="98"/>
                </a:cubicBezTo>
                <a:cubicBezTo>
                  <a:pt x="67" y="98"/>
                  <a:pt x="67" y="98"/>
                  <a:pt x="67" y="98"/>
                </a:cubicBezTo>
                <a:cubicBezTo>
                  <a:pt x="67" y="98"/>
                  <a:pt x="67" y="98"/>
                  <a:pt x="68" y="98"/>
                </a:cubicBezTo>
                <a:cubicBezTo>
                  <a:pt x="68" y="97"/>
                  <a:pt x="69" y="97"/>
                  <a:pt x="69" y="97"/>
                </a:cubicBezTo>
                <a:cubicBezTo>
                  <a:pt x="73" y="97"/>
                  <a:pt x="73" y="97"/>
                  <a:pt x="73" y="97"/>
                </a:cubicBezTo>
                <a:cubicBezTo>
                  <a:pt x="74" y="97"/>
                  <a:pt x="74" y="97"/>
                  <a:pt x="74" y="97"/>
                </a:cubicBezTo>
                <a:cubicBezTo>
                  <a:pt x="76" y="98"/>
                  <a:pt x="76" y="98"/>
                  <a:pt x="76" y="98"/>
                </a:cubicBezTo>
                <a:cubicBezTo>
                  <a:pt x="76" y="98"/>
                  <a:pt x="77" y="98"/>
                  <a:pt x="77" y="99"/>
                </a:cubicBezTo>
                <a:cubicBezTo>
                  <a:pt x="78" y="101"/>
                  <a:pt x="78" y="101"/>
                  <a:pt x="78" y="101"/>
                </a:cubicBezTo>
                <a:cubicBezTo>
                  <a:pt x="78" y="102"/>
                  <a:pt x="78" y="102"/>
                  <a:pt x="78" y="103"/>
                </a:cubicBezTo>
                <a:cubicBezTo>
                  <a:pt x="77" y="106"/>
                  <a:pt x="77" y="106"/>
                  <a:pt x="77" y="106"/>
                </a:cubicBezTo>
                <a:cubicBezTo>
                  <a:pt x="77" y="106"/>
                  <a:pt x="77" y="107"/>
                  <a:pt x="77" y="107"/>
                </a:cubicBezTo>
                <a:cubicBezTo>
                  <a:pt x="74" y="109"/>
                  <a:pt x="74" y="109"/>
                  <a:pt x="74" y="109"/>
                </a:cubicBezTo>
                <a:cubicBezTo>
                  <a:pt x="74" y="110"/>
                  <a:pt x="74" y="110"/>
                  <a:pt x="73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111"/>
                  <a:pt x="71" y="111"/>
                  <a:pt x="71" y="111"/>
                </a:cubicBezTo>
                <a:cubicBezTo>
                  <a:pt x="70" y="112"/>
                  <a:pt x="70" y="112"/>
                  <a:pt x="70" y="112"/>
                </a:cubicBezTo>
                <a:cubicBezTo>
                  <a:pt x="70" y="113"/>
                  <a:pt x="70" y="113"/>
                  <a:pt x="70" y="113"/>
                </a:cubicBezTo>
                <a:cubicBezTo>
                  <a:pt x="72" y="115"/>
                  <a:pt x="72" y="115"/>
                  <a:pt x="72" y="115"/>
                </a:cubicBezTo>
                <a:cubicBezTo>
                  <a:pt x="72" y="115"/>
                  <a:pt x="72" y="115"/>
                  <a:pt x="72" y="116"/>
                </a:cubicBezTo>
                <a:cubicBezTo>
                  <a:pt x="73" y="116"/>
                  <a:pt x="73" y="116"/>
                  <a:pt x="73" y="116"/>
                </a:cubicBezTo>
                <a:cubicBezTo>
                  <a:pt x="73" y="116"/>
                  <a:pt x="73" y="116"/>
                  <a:pt x="73" y="116"/>
                </a:cubicBezTo>
                <a:cubicBezTo>
                  <a:pt x="73" y="116"/>
                  <a:pt x="74" y="116"/>
                  <a:pt x="74" y="117"/>
                </a:cubicBezTo>
                <a:cubicBezTo>
                  <a:pt x="74" y="117"/>
                  <a:pt x="74" y="117"/>
                  <a:pt x="74" y="117"/>
                </a:cubicBezTo>
                <a:cubicBezTo>
                  <a:pt x="75" y="117"/>
                  <a:pt x="75" y="117"/>
                  <a:pt x="75" y="118"/>
                </a:cubicBezTo>
                <a:cubicBezTo>
                  <a:pt x="75" y="119"/>
                  <a:pt x="75" y="119"/>
                  <a:pt x="75" y="119"/>
                </a:cubicBezTo>
                <a:cubicBezTo>
                  <a:pt x="77" y="119"/>
                  <a:pt x="77" y="119"/>
                  <a:pt x="77" y="119"/>
                </a:cubicBezTo>
                <a:cubicBezTo>
                  <a:pt x="80" y="121"/>
                  <a:pt x="80" y="121"/>
                  <a:pt x="80" y="121"/>
                </a:cubicBezTo>
                <a:cubicBezTo>
                  <a:pt x="81" y="121"/>
                  <a:pt x="81" y="121"/>
                  <a:pt x="81" y="121"/>
                </a:cubicBezTo>
                <a:cubicBezTo>
                  <a:pt x="82" y="121"/>
                  <a:pt x="82" y="121"/>
                  <a:pt x="82" y="121"/>
                </a:cubicBezTo>
                <a:cubicBezTo>
                  <a:pt x="84" y="122"/>
                  <a:pt x="84" y="122"/>
                  <a:pt x="84" y="122"/>
                </a:cubicBezTo>
                <a:cubicBezTo>
                  <a:pt x="85" y="122"/>
                  <a:pt x="85" y="122"/>
                  <a:pt x="85" y="122"/>
                </a:cubicBezTo>
                <a:cubicBezTo>
                  <a:pt x="86" y="122"/>
                  <a:pt x="86" y="122"/>
                  <a:pt x="87" y="123"/>
                </a:cubicBezTo>
                <a:cubicBezTo>
                  <a:pt x="88" y="124"/>
                  <a:pt x="88" y="124"/>
                  <a:pt x="88" y="124"/>
                </a:cubicBezTo>
                <a:cubicBezTo>
                  <a:pt x="89" y="125"/>
                  <a:pt x="89" y="125"/>
                  <a:pt x="89" y="125"/>
                </a:cubicBezTo>
                <a:cubicBezTo>
                  <a:pt x="89" y="125"/>
                  <a:pt x="90" y="125"/>
                  <a:pt x="90" y="125"/>
                </a:cubicBezTo>
                <a:cubicBezTo>
                  <a:pt x="95" y="130"/>
                  <a:pt x="95" y="130"/>
                  <a:pt x="95" y="130"/>
                </a:cubicBezTo>
                <a:cubicBezTo>
                  <a:pt x="95" y="131"/>
                  <a:pt x="95" y="131"/>
                  <a:pt x="96" y="131"/>
                </a:cubicBezTo>
                <a:lnTo>
                  <a:pt x="96" y="132"/>
                </a:lnTo>
                <a:close/>
                <a:moveTo>
                  <a:pt x="157" y="86"/>
                </a:moveTo>
                <a:cubicBezTo>
                  <a:pt x="157" y="86"/>
                  <a:pt x="157" y="86"/>
                  <a:pt x="157" y="86"/>
                </a:cubicBezTo>
                <a:cubicBezTo>
                  <a:pt x="157" y="86"/>
                  <a:pt x="157" y="86"/>
                  <a:pt x="157" y="86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FDD50174-1C67-4083-B52E-02F7FBFBBE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164" y="2514835"/>
            <a:ext cx="8460086" cy="24353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F89FB0E-20B4-4EBE-8E5D-CCA93667BB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4903" y="1584243"/>
            <a:ext cx="8690599" cy="997963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F2503E84-F061-4FE4-B9C2-DE10E5A169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1164" y="1364059"/>
            <a:ext cx="5827211" cy="263054"/>
          </a:xfrm>
          <a:prstGeom prst="rect">
            <a:avLst/>
          </a:prstGeom>
        </p:spPr>
      </p:pic>
      <p:sp>
        <p:nvSpPr>
          <p:cNvPr id="49" name="Title 1">
            <a:extLst>
              <a:ext uri="{FF2B5EF4-FFF2-40B4-BE49-F238E27FC236}">
                <a16:creationId xmlns:a16="http://schemas.microsoft.com/office/drawing/2014/main" id="{1134B600-FCF2-4C79-825F-76F73C85E780}"/>
              </a:ext>
            </a:extLst>
          </p:cNvPr>
          <p:cNvSpPr txBox="1">
            <a:spLocks/>
          </p:cNvSpPr>
          <p:nvPr/>
        </p:nvSpPr>
        <p:spPr>
          <a:xfrm>
            <a:off x="174903" y="2775971"/>
            <a:ext cx="1200128" cy="242958"/>
          </a:xfrm>
          <a:prstGeom prst="rect">
            <a:avLst/>
          </a:prstGeom>
        </p:spPr>
        <p:txBody>
          <a:bodyPr vert="horz" lIns="35994" tIns="35994" rIns="35994" bIns="35994" rtlCol="0" anchor="b">
            <a:noAutofit/>
          </a:bodyPr>
          <a:lstStyle>
            <a:lvl1pPr algn="l" defTabSz="6857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25" b="1" i="0" kern="1200" spc="-1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601"/>
            <a:r>
              <a:rPr lang="en-AU" sz="1100" dirty="0">
                <a:solidFill>
                  <a:srgbClr val="209847"/>
                </a:solidFill>
              </a:rPr>
              <a:t>Hours</a:t>
            </a:r>
            <a:endParaRPr lang="en-AU" sz="1100" dirty="0">
              <a:solidFill>
                <a:srgbClr val="209847"/>
              </a:solidFill>
              <a:latin typeface="Calibri"/>
            </a:endParaRP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4596B4E6-43BD-4148-B381-10EB87F49948}"/>
              </a:ext>
            </a:extLst>
          </p:cNvPr>
          <p:cNvSpPr txBox="1">
            <a:spLocks/>
          </p:cNvSpPr>
          <p:nvPr/>
        </p:nvSpPr>
        <p:spPr>
          <a:xfrm>
            <a:off x="174903" y="3701125"/>
            <a:ext cx="1200128" cy="242958"/>
          </a:xfrm>
          <a:prstGeom prst="rect">
            <a:avLst/>
          </a:prstGeom>
        </p:spPr>
        <p:txBody>
          <a:bodyPr vert="horz" lIns="35994" tIns="35994" rIns="35994" bIns="35994" rtlCol="0" anchor="b">
            <a:noAutofit/>
          </a:bodyPr>
          <a:lstStyle>
            <a:lvl1pPr algn="l" defTabSz="6857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25" b="1" i="0" kern="1200" spc="-1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601"/>
            <a:r>
              <a:rPr lang="en-AU" sz="1100" dirty="0">
                <a:solidFill>
                  <a:srgbClr val="209847"/>
                </a:solidFill>
                <a:latin typeface="Calibri"/>
              </a:rPr>
              <a:t>Salary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1111593-4B14-4A16-BA31-FA3D73827693}"/>
              </a:ext>
            </a:extLst>
          </p:cNvPr>
          <p:cNvGrpSpPr>
            <a:grpSpLocks noChangeAspect="1"/>
          </p:cNvGrpSpPr>
          <p:nvPr/>
        </p:nvGrpSpPr>
        <p:grpSpPr>
          <a:xfrm>
            <a:off x="375742" y="3099955"/>
            <a:ext cx="541338" cy="539750"/>
            <a:chOff x="8283575" y="3267075"/>
            <a:chExt cx="541338" cy="539750"/>
          </a:xfrm>
          <a:solidFill>
            <a:schemeClr val="accent2"/>
          </a:solidFill>
        </p:grpSpPr>
        <p:sp>
          <p:nvSpPr>
            <p:cNvPr id="52" name="Freeform 62">
              <a:extLst>
                <a:ext uri="{FF2B5EF4-FFF2-40B4-BE49-F238E27FC236}">
                  <a16:creationId xmlns:a16="http://schemas.microsoft.com/office/drawing/2014/main" id="{624AA8B4-D474-4715-A5B8-CE497DE23C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83575" y="3267075"/>
              <a:ext cx="541338" cy="539750"/>
            </a:xfrm>
            <a:custGeom>
              <a:avLst/>
              <a:gdLst>
                <a:gd name="T0" fmla="*/ 85 w 170"/>
                <a:gd name="T1" fmla="*/ 0 h 169"/>
                <a:gd name="T2" fmla="*/ 0 w 170"/>
                <a:gd name="T3" fmla="*/ 85 h 169"/>
                <a:gd name="T4" fmla="*/ 85 w 170"/>
                <a:gd name="T5" fmla="*/ 169 h 169"/>
                <a:gd name="T6" fmla="*/ 170 w 170"/>
                <a:gd name="T7" fmla="*/ 85 h 169"/>
                <a:gd name="T8" fmla="*/ 85 w 170"/>
                <a:gd name="T9" fmla="*/ 0 h 169"/>
                <a:gd name="T10" fmla="*/ 85 w 170"/>
                <a:gd name="T11" fmla="*/ 162 h 169"/>
                <a:gd name="T12" fmla="*/ 7 w 170"/>
                <a:gd name="T13" fmla="*/ 85 h 169"/>
                <a:gd name="T14" fmla="*/ 85 w 170"/>
                <a:gd name="T15" fmla="*/ 7 h 169"/>
                <a:gd name="T16" fmla="*/ 162 w 170"/>
                <a:gd name="T17" fmla="*/ 85 h 169"/>
                <a:gd name="T18" fmla="*/ 85 w 170"/>
                <a:gd name="T19" fmla="*/ 162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69">
                  <a:moveTo>
                    <a:pt x="85" y="0"/>
                  </a:moveTo>
                  <a:cubicBezTo>
                    <a:pt x="38" y="0"/>
                    <a:pt x="0" y="38"/>
                    <a:pt x="0" y="85"/>
                  </a:cubicBezTo>
                  <a:cubicBezTo>
                    <a:pt x="0" y="131"/>
                    <a:pt x="38" y="169"/>
                    <a:pt x="85" y="169"/>
                  </a:cubicBezTo>
                  <a:cubicBezTo>
                    <a:pt x="131" y="169"/>
                    <a:pt x="170" y="131"/>
                    <a:pt x="170" y="85"/>
                  </a:cubicBezTo>
                  <a:cubicBezTo>
                    <a:pt x="170" y="38"/>
                    <a:pt x="131" y="0"/>
                    <a:pt x="85" y="0"/>
                  </a:cubicBezTo>
                  <a:close/>
                  <a:moveTo>
                    <a:pt x="85" y="162"/>
                  </a:moveTo>
                  <a:cubicBezTo>
                    <a:pt x="42" y="162"/>
                    <a:pt x="7" y="127"/>
                    <a:pt x="7" y="85"/>
                  </a:cubicBezTo>
                  <a:cubicBezTo>
                    <a:pt x="7" y="42"/>
                    <a:pt x="42" y="7"/>
                    <a:pt x="85" y="7"/>
                  </a:cubicBezTo>
                  <a:cubicBezTo>
                    <a:pt x="127" y="7"/>
                    <a:pt x="162" y="42"/>
                    <a:pt x="162" y="85"/>
                  </a:cubicBezTo>
                  <a:cubicBezTo>
                    <a:pt x="162" y="127"/>
                    <a:pt x="127" y="162"/>
                    <a:pt x="85" y="1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3" name="Freeform 63">
              <a:extLst>
                <a:ext uri="{FF2B5EF4-FFF2-40B4-BE49-F238E27FC236}">
                  <a16:creationId xmlns:a16="http://schemas.microsoft.com/office/drawing/2014/main" id="{225FAF8B-ABF0-444A-AE56-3B05617AD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2338" y="3340100"/>
              <a:ext cx="133350" cy="207963"/>
            </a:xfrm>
            <a:custGeom>
              <a:avLst/>
              <a:gdLst>
                <a:gd name="T0" fmla="*/ 38 w 42"/>
                <a:gd name="T1" fmla="*/ 58 h 65"/>
                <a:gd name="T2" fmla="*/ 7 w 42"/>
                <a:gd name="T3" fmla="*/ 58 h 65"/>
                <a:gd name="T4" fmla="*/ 7 w 42"/>
                <a:gd name="T5" fmla="*/ 4 h 65"/>
                <a:gd name="T6" fmla="*/ 4 w 42"/>
                <a:gd name="T7" fmla="*/ 0 h 65"/>
                <a:gd name="T8" fmla="*/ 0 w 42"/>
                <a:gd name="T9" fmla="*/ 4 h 65"/>
                <a:gd name="T10" fmla="*/ 0 w 42"/>
                <a:gd name="T11" fmla="*/ 62 h 65"/>
                <a:gd name="T12" fmla="*/ 4 w 42"/>
                <a:gd name="T13" fmla="*/ 65 h 65"/>
                <a:gd name="T14" fmla="*/ 38 w 42"/>
                <a:gd name="T15" fmla="*/ 65 h 65"/>
                <a:gd name="T16" fmla="*/ 42 w 42"/>
                <a:gd name="T17" fmla="*/ 62 h 65"/>
                <a:gd name="T18" fmla="*/ 38 w 42"/>
                <a:gd name="T19" fmla="*/ 5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65">
                  <a:moveTo>
                    <a:pt x="38" y="58"/>
                  </a:moveTo>
                  <a:cubicBezTo>
                    <a:pt x="7" y="58"/>
                    <a:pt x="7" y="58"/>
                    <a:pt x="7" y="58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3"/>
                    <a:pt x="2" y="65"/>
                    <a:pt x="4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40" y="65"/>
                    <a:pt x="42" y="64"/>
                    <a:pt x="42" y="62"/>
                  </a:cubicBezTo>
                  <a:cubicBezTo>
                    <a:pt x="42" y="60"/>
                    <a:pt x="40" y="58"/>
                    <a:pt x="38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54" name="Freeform 39">
            <a:extLst>
              <a:ext uri="{FF2B5EF4-FFF2-40B4-BE49-F238E27FC236}">
                <a16:creationId xmlns:a16="http://schemas.microsoft.com/office/drawing/2014/main" id="{0CADC169-4149-489D-BF5B-B6352A98F03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78917" y="3976124"/>
            <a:ext cx="538163" cy="544513"/>
          </a:xfrm>
          <a:custGeom>
            <a:avLst/>
            <a:gdLst>
              <a:gd name="T0" fmla="*/ 71 w 169"/>
              <a:gd name="T1" fmla="*/ 118 h 170"/>
              <a:gd name="T2" fmla="*/ 73 w 169"/>
              <a:gd name="T3" fmla="*/ 105 h 170"/>
              <a:gd name="T4" fmla="*/ 77 w 169"/>
              <a:gd name="T5" fmla="*/ 108 h 170"/>
              <a:gd name="T6" fmla="*/ 76 w 169"/>
              <a:gd name="T7" fmla="*/ 116 h 170"/>
              <a:gd name="T8" fmla="*/ 65 w 169"/>
              <a:gd name="T9" fmla="*/ 95 h 170"/>
              <a:gd name="T10" fmla="*/ 62 w 169"/>
              <a:gd name="T11" fmla="*/ 92 h 170"/>
              <a:gd name="T12" fmla="*/ 63 w 169"/>
              <a:gd name="T13" fmla="*/ 85 h 170"/>
              <a:gd name="T14" fmla="*/ 67 w 169"/>
              <a:gd name="T15" fmla="*/ 96 h 170"/>
              <a:gd name="T16" fmla="*/ 75 w 169"/>
              <a:gd name="T17" fmla="*/ 98 h 170"/>
              <a:gd name="T18" fmla="*/ 71 w 169"/>
              <a:gd name="T19" fmla="*/ 83 h 170"/>
              <a:gd name="T20" fmla="*/ 76 w 169"/>
              <a:gd name="T21" fmla="*/ 90 h 170"/>
              <a:gd name="T22" fmla="*/ 82 w 169"/>
              <a:gd name="T23" fmla="*/ 85 h 170"/>
              <a:gd name="T24" fmla="*/ 75 w 169"/>
              <a:gd name="T25" fmla="*/ 79 h 170"/>
              <a:gd name="T26" fmla="*/ 71 w 169"/>
              <a:gd name="T27" fmla="*/ 74 h 170"/>
              <a:gd name="T28" fmla="*/ 67 w 169"/>
              <a:gd name="T29" fmla="*/ 78 h 170"/>
              <a:gd name="T30" fmla="*/ 58 w 169"/>
              <a:gd name="T31" fmla="*/ 81 h 170"/>
              <a:gd name="T32" fmla="*/ 54 w 169"/>
              <a:gd name="T33" fmla="*/ 90 h 170"/>
              <a:gd name="T34" fmla="*/ 59 w 169"/>
              <a:gd name="T35" fmla="*/ 99 h 170"/>
              <a:gd name="T36" fmla="*/ 67 w 169"/>
              <a:gd name="T37" fmla="*/ 103 h 170"/>
              <a:gd name="T38" fmla="*/ 62 w 169"/>
              <a:gd name="T39" fmla="*/ 116 h 170"/>
              <a:gd name="T40" fmla="*/ 53 w 169"/>
              <a:gd name="T41" fmla="*/ 109 h 170"/>
              <a:gd name="T42" fmla="*/ 57 w 169"/>
              <a:gd name="T43" fmla="*/ 120 h 170"/>
              <a:gd name="T44" fmla="*/ 67 w 169"/>
              <a:gd name="T45" fmla="*/ 124 h 170"/>
              <a:gd name="T46" fmla="*/ 71 w 169"/>
              <a:gd name="T47" fmla="*/ 128 h 170"/>
              <a:gd name="T48" fmla="*/ 76 w 169"/>
              <a:gd name="T49" fmla="*/ 123 h 170"/>
              <a:gd name="T50" fmla="*/ 83 w 169"/>
              <a:gd name="T51" fmla="*/ 116 h 170"/>
              <a:gd name="T52" fmla="*/ 83 w 169"/>
              <a:gd name="T53" fmla="*/ 104 h 170"/>
              <a:gd name="T54" fmla="*/ 100 w 169"/>
              <a:gd name="T55" fmla="*/ 0 h 170"/>
              <a:gd name="T56" fmla="*/ 58 w 169"/>
              <a:gd name="T57" fmla="*/ 24 h 170"/>
              <a:gd name="T58" fmla="*/ 161 w 169"/>
              <a:gd name="T59" fmla="*/ 70 h 170"/>
              <a:gd name="T60" fmla="*/ 142 w 169"/>
              <a:gd name="T61" fmla="*/ 125 h 170"/>
              <a:gd name="T62" fmla="*/ 100 w 169"/>
              <a:gd name="T63" fmla="*/ 0 h 170"/>
              <a:gd name="T64" fmla="*/ 7 w 169"/>
              <a:gd name="T65" fmla="*/ 101 h 170"/>
              <a:gd name="T66" fmla="*/ 130 w 169"/>
              <a:gd name="T67" fmla="*/ 101 h 170"/>
              <a:gd name="T68" fmla="*/ 69 w 169"/>
              <a:gd name="T69" fmla="*/ 31 h 170"/>
              <a:gd name="T70" fmla="*/ 69 w 169"/>
              <a:gd name="T71" fmla="*/ 170 h 170"/>
              <a:gd name="T72" fmla="*/ 69 w 169"/>
              <a:gd name="T73" fmla="*/ 31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69" h="170">
                <a:moveTo>
                  <a:pt x="76" y="116"/>
                </a:moveTo>
                <a:cubicBezTo>
                  <a:pt x="74" y="117"/>
                  <a:pt x="73" y="118"/>
                  <a:pt x="71" y="118"/>
                </a:cubicBezTo>
                <a:cubicBezTo>
                  <a:pt x="71" y="104"/>
                  <a:pt x="71" y="104"/>
                  <a:pt x="71" y="104"/>
                </a:cubicBezTo>
                <a:cubicBezTo>
                  <a:pt x="72" y="104"/>
                  <a:pt x="72" y="104"/>
                  <a:pt x="73" y="105"/>
                </a:cubicBezTo>
                <a:cubicBezTo>
                  <a:pt x="74" y="105"/>
                  <a:pt x="75" y="106"/>
                  <a:pt x="75" y="106"/>
                </a:cubicBezTo>
                <a:cubicBezTo>
                  <a:pt x="76" y="107"/>
                  <a:pt x="77" y="107"/>
                  <a:pt x="77" y="108"/>
                </a:cubicBezTo>
                <a:cubicBezTo>
                  <a:pt x="77" y="109"/>
                  <a:pt x="78" y="110"/>
                  <a:pt x="78" y="111"/>
                </a:cubicBezTo>
                <a:cubicBezTo>
                  <a:pt x="78" y="113"/>
                  <a:pt x="77" y="115"/>
                  <a:pt x="76" y="116"/>
                </a:cubicBezTo>
                <a:moveTo>
                  <a:pt x="67" y="96"/>
                </a:moveTo>
                <a:cubicBezTo>
                  <a:pt x="66" y="95"/>
                  <a:pt x="66" y="95"/>
                  <a:pt x="65" y="95"/>
                </a:cubicBezTo>
                <a:cubicBezTo>
                  <a:pt x="65" y="95"/>
                  <a:pt x="64" y="94"/>
                  <a:pt x="63" y="94"/>
                </a:cubicBezTo>
                <a:cubicBezTo>
                  <a:pt x="63" y="93"/>
                  <a:pt x="62" y="93"/>
                  <a:pt x="62" y="92"/>
                </a:cubicBezTo>
                <a:cubicBezTo>
                  <a:pt x="61" y="91"/>
                  <a:pt x="61" y="90"/>
                  <a:pt x="61" y="89"/>
                </a:cubicBezTo>
                <a:cubicBezTo>
                  <a:pt x="61" y="87"/>
                  <a:pt x="62" y="86"/>
                  <a:pt x="63" y="85"/>
                </a:cubicBezTo>
                <a:cubicBezTo>
                  <a:pt x="64" y="84"/>
                  <a:pt x="65" y="83"/>
                  <a:pt x="67" y="83"/>
                </a:cubicBezTo>
                <a:cubicBezTo>
                  <a:pt x="67" y="96"/>
                  <a:pt x="67" y="96"/>
                  <a:pt x="67" y="96"/>
                </a:cubicBezTo>
                <a:close/>
                <a:moveTo>
                  <a:pt x="80" y="101"/>
                </a:moveTo>
                <a:cubicBezTo>
                  <a:pt x="79" y="100"/>
                  <a:pt x="77" y="99"/>
                  <a:pt x="75" y="98"/>
                </a:cubicBezTo>
                <a:cubicBezTo>
                  <a:pt x="74" y="97"/>
                  <a:pt x="73" y="97"/>
                  <a:pt x="71" y="96"/>
                </a:cubicBezTo>
                <a:cubicBezTo>
                  <a:pt x="71" y="83"/>
                  <a:pt x="71" y="83"/>
                  <a:pt x="71" y="83"/>
                </a:cubicBezTo>
                <a:cubicBezTo>
                  <a:pt x="73" y="83"/>
                  <a:pt x="74" y="84"/>
                  <a:pt x="75" y="85"/>
                </a:cubicBezTo>
                <a:cubicBezTo>
                  <a:pt x="76" y="86"/>
                  <a:pt x="76" y="88"/>
                  <a:pt x="76" y="90"/>
                </a:cubicBezTo>
                <a:cubicBezTo>
                  <a:pt x="83" y="90"/>
                  <a:pt x="83" y="90"/>
                  <a:pt x="83" y="90"/>
                </a:cubicBezTo>
                <a:cubicBezTo>
                  <a:pt x="83" y="88"/>
                  <a:pt x="83" y="86"/>
                  <a:pt x="82" y="85"/>
                </a:cubicBezTo>
                <a:cubicBezTo>
                  <a:pt x="81" y="83"/>
                  <a:pt x="81" y="82"/>
                  <a:pt x="79" y="81"/>
                </a:cubicBezTo>
                <a:cubicBezTo>
                  <a:pt x="78" y="80"/>
                  <a:pt x="77" y="79"/>
                  <a:pt x="75" y="79"/>
                </a:cubicBezTo>
                <a:cubicBezTo>
                  <a:pt x="74" y="78"/>
                  <a:pt x="73" y="78"/>
                  <a:pt x="71" y="78"/>
                </a:cubicBezTo>
                <a:cubicBezTo>
                  <a:pt x="71" y="74"/>
                  <a:pt x="71" y="74"/>
                  <a:pt x="71" y="74"/>
                </a:cubicBezTo>
                <a:cubicBezTo>
                  <a:pt x="67" y="74"/>
                  <a:pt x="67" y="74"/>
                  <a:pt x="67" y="74"/>
                </a:cubicBezTo>
                <a:cubicBezTo>
                  <a:pt x="67" y="78"/>
                  <a:pt x="67" y="78"/>
                  <a:pt x="67" y="78"/>
                </a:cubicBezTo>
                <a:cubicBezTo>
                  <a:pt x="65" y="78"/>
                  <a:pt x="64" y="78"/>
                  <a:pt x="63" y="79"/>
                </a:cubicBezTo>
                <a:cubicBezTo>
                  <a:pt x="61" y="79"/>
                  <a:pt x="60" y="80"/>
                  <a:pt x="58" y="81"/>
                </a:cubicBezTo>
                <a:cubicBezTo>
                  <a:pt x="57" y="82"/>
                  <a:pt x="56" y="83"/>
                  <a:pt x="55" y="85"/>
                </a:cubicBezTo>
                <a:cubicBezTo>
                  <a:pt x="55" y="86"/>
                  <a:pt x="54" y="88"/>
                  <a:pt x="54" y="90"/>
                </a:cubicBezTo>
                <a:cubicBezTo>
                  <a:pt x="54" y="92"/>
                  <a:pt x="55" y="94"/>
                  <a:pt x="56" y="96"/>
                </a:cubicBezTo>
                <a:cubicBezTo>
                  <a:pt x="56" y="97"/>
                  <a:pt x="57" y="98"/>
                  <a:pt x="59" y="99"/>
                </a:cubicBezTo>
                <a:cubicBezTo>
                  <a:pt x="60" y="100"/>
                  <a:pt x="61" y="101"/>
                  <a:pt x="63" y="102"/>
                </a:cubicBezTo>
                <a:cubicBezTo>
                  <a:pt x="65" y="102"/>
                  <a:pt x="66" y="103"/>
                  <a:pt x="67" y="103"/>
                </a:cubicBezTo>
                <a:cubicBezTo>
                  <a:pt x="67" y="118"/>
                  <a:pt x="67" y="118"/>
                  <a:pt x="67" y="118"/>
                </a:cubicBezTo>
                <a:cubicBezTo>
                  <a:pt x="65" y="118"/>
                  <a:pt x="63" y="117"/>
                  <a:pt x="62" y="116"/>
                </a:cubicBezTo>
                <a:cubicBezTo>
                  <a:pt x="61" y="114"/>
                  <a:pt x="60" y="112"/>
                  <a:pt x="60" y="109"/>
                </a:cubicBezTo>
                <a:cubicBezTo>
                  <a:pt x="53" y="109"/>
                  <a:pt x="53" y="109"/>
                  <a:pt x="53" y="109"/>
                </a:cubicBezTo>
                <a:cubicBezTo>
                  <a:pt x="53" y="112"/>
                  <a:pt x="54" y="114"/>
                  <a:pt x="54" y="115"/>
                </a:cubicBezTo>
                <a:cubicBezTo>
                  <a:pt x="55" y="117"/>
                  <a:pt x="56" y="119"/>
                  <a:pt x="57" y="120"/>
                </a:cubicBezTo>
                <a:cubicBezTo>
                  <a:pt x="59" y="121"/>
                  <a:pt x="60" y="122"/>
                  <a:pt x="62" y="123"/>
                </a:cubicBezTo>
                <a:cubicBezTo>
                  <a:pt x="64" y="123"/>
                  <a:pt x="65" y="124"/>
                  <a:pt x="67" y="124"/>
                </a:cubicBezTo>
                <a:cubicBezTo>
                  <a:pt x="67" y="128"/>
                  <a:pt x="67" y="128"/>
                  <a:pt x="67" y="128"/>
                </a:cubicBezTo>
                <a:cubicBezTo>
                  <a:pt x="71" y="128"/>
                  <a:pt x="71" y="128"/>
                  <a:pt x="71" y="128"/>
                </a:cubicBezTo>
                <a:cubicBezTo>
                  <a:pt x="71" y="124"/>
                  <a:pt x="71" y="124"/>
                  <a:pt x="71" y="124"/>
                </a:cubicBezTo>
                <a:cubicBezTo>
                  <a:pt x="73" y="124"/>
                  <a:pt x="74" y="123"/>
                  <a:pt x="76" y="123"/>
                </a:cubicBezTo>
                <a:cubicBezTo>
                  <a:pt x="77" y="122"/>
                  <a:pt x="79" y="121"/>
                  <a:pt x="80" y="120"/>
                </a:cubicBezTo>
                <a:cubicBezTo>
                  <a:pt x="81" y="119"/>
                  <a:pt x="82" y="118"/>
                  <a:pt x="83" y="116"/>
                </a:cubicBezTo>
                <a:cubicBezTo>
                  <a:pt x="84" y="114"/>
                  <a:pt x="84" y="112"/>
                  <a:pt x="84" y="110"/>
                </a:cubicBezTo>
                <a:cubicBezTo>
                  <a:pt x="84" y="108"/>
                  <a:pt x="84" y="106"/>
                  <a:pt x="83" y="104"/>
                </a:cubicBezTo>
                <a:cubicBezTo>
                  <a:pt x="82" y="103"/>
                  <a:pt x="81" y="102"/>
                  <a:pt x="80" y="101"/>
                </a:cubicBezTo>
                <a:moveTo>
                  <a:pt x="100" y="0"/>
                </a:moveTo>
                <a:cubicBezTo>
                  <a:pt x="77" y="0"/>
                  <a:pt x="58" y="11"/>
                  <a:pt x="45" y="27"/>
                </a:cubicBezTo>
                <a:cubicBezTo>
                  <a:pt x="49" y="26"/>
                  <a:pt x="54" y="25"/>
                  <a:pt x="58" y="24"/>
                </a:cubicBezTo>
                <a:cubicBezTo>
                  <a:pt x="69" y="14"/>
                  <a:pt x="84" y="8"/>
                  <a:pt x="100" y="8"/>
                </a:cubicBezTo>
                <a:cubicBezTo>
                  <a:pt x="134" y="8"/>
                  <a:pt x="161" y="36"/>
                  <a:pt x="161" y="70"/>
                </a:cubicBezTo>
                <a:cubicBezTo>
                  <a:pt x="161" y="86"/>
                  <a:pt x="155" y="101"/>
                  <a:pt x="145" y="112"/>
                </a:cubicBezTo>
                <a:cubicBezTo>
                  <a:pt x="144" y="116"/>
                  <a:pt x="143" y="121"/>
                  <a:pt x="142" y="125"/>
                </a:cubicBezTo>
                <a:cubicBezTo>
                  <a:pt x="158" y="112"/>
                  <a:pt x="169" y="92"/>
                  <a:pt x="169" y="70"/>
                </a:cubicBezTo>
                <a:cubicBezTo>
                  <a:pt x="169" y="32"/>
                  <a:pt x="138" y="0"/>
                  <a:pt x="100" y="0"/>
                </a:cubicBezTo>
                <a:moveTo>
                  <a:pt x="69" y="163"/>
                </a:moveTo>
                <a:cubicBezTo>
                  <a:pt x="35" y="163"/>
                  <a:pt x="7" y="135"/>
                  <a:pt x="7" y="101"/>
                </a:cubicBezTo>
                <a:cubicBezTo>
                  <a:pt x="7" y="67"/>
                  <a:pt x="35" y="39"/>
                  <a:pt x="69" y="39"/>
                </a:cubicBezTo>
                <a:cubicBezTo>
                  <a:pt x="103" y="39"/>
                  <a:pt x="130" y="67"/>
                  <a:pt x="130" y="101"/>
                </a:cubicBezTo>
                <a:cubicBezTo>
                  <a:pt x="130" y="135"/>
                  <a:pt x="103" y="163"/>
                  <a:pt x="69" y="163"/>
                </a:cubicBezTo>
                <a:moveTo>
                  <a:pt x="69" y="31"/>
                </a:moveTo>
                <a:cubicBezTo>
                  <a:pt x="31" y="31"/>
                  <a:pt x="0" y="62"/>
                  <a:pt x="0" y="101"/>
                </a:cubicBezTo>
                <a:cubicBezTo>
                  <a:pt x="0" y="139"/>
                  <a:pt x="31" y="170"/>
                  <a:pt x="69" y="170"/>
                </a:cubicBezTo>
                <a:cubicBezTo>
                  <a:pt x="107" y="170"/>
                  <a:pt x="138" y="139"/>
                  <a:pt x="138" y="101"/>
                </a:cubicBezTo>
                <a:cubicBezTo>
                  <a:pt x="138" y="62"/>
                  <a:pt x="107" y="31"/>
                  <a:pt x="69" y="31"/>
                </a:cubicBezTo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95635">
              <a:spcBef>
                <a:spcPts val="0"/>
              </a:spcBef>
            </a:pPr>
            <a:endParaRPr lang="en-AU" sz="2000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F0B6A157-160D-4827-A28C-3BE8D2E0A166}"/>
              </a:ext>
            </a:extLst>
          </p:cNvPr>
          <p:cNvSpPr txBox="1">
            <a:spLocks/>
          </p:cNvSpPr>
          <p:nvPr/>
        </p:nvSpPr>
        <p:spPr>
          <a:xfrm>
            <a:off x="1116419" y="3760945"/>
            <a:ext cx="3838353" cy="544513"/>
          </a:xfrm>
          <a:prstGeom prst="rect">
            <a:avLst/>
          </a:prstGeom>
        </p:spPr>
        <p:txBody>
          <a:bodyPr/>
          <a:lstStyle>
            <a:lvl1pPr marL="0" indent="0" algn="l" defTabSz="685709" rtl="0" eaLnBrk="1" latinLnBrk="0" hangingPunct="1">
              <a:lnSpc>
                <a:spcPct val="100000"/>
              </a:lnSpc>
              <a:spcBef>
                <a:spcPts val="1200"/>
              </a:spcBef>
              <a:buFontTx/>
              <a:buNone/>
              <a:defRPr sz="16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709" rtl="0" eaLnBrk="1" latinLnBrk="0" hangingPunct="1">
              <a:lnSpc>
                <a:spcPct val="100000"/>
              </a:lnSpc>
              <a:spcBef>
                <a:spcPts val="1600"/>
              </a:spcBef>
              <a:buFontTx/>
              <a:buNone/>
              <a:defRPr sz="1650" b="1" i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709" rtl="0" eaLnBrk="1" latinLnBrk="0" hangingPunct="1">
              <a:lnSpc>
                <a:spcPct val="100000"/>
              </a:lnSpc>
              <a:spcBef>
                <a:spcPts val="1300"/>
              </a:spcBef>
              <a:buFontTx/>
              <a:buNone/>
              <a:defRPr sz="1650" b="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98000" indent="-198000" algn="l" defTabSz="685709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2000" indent="-216000" algn="l" defTabSz="685709" rtl="0" eaLnBrk="1" latinLnBrk="0" hangingPunct="1">
              <a:lnSpc>
                <a:spcPct val="100000"/>
              </a:lnSpc>
              <a:spcBef>
                <a:spcPts val="600"/>
              </a:spcBef>
              <a:buFont typeface="Calibri" panose="020F0502020204030204" pitchFamily="34" charset="0"/>
              <a:buChar char="–"/>
              <a:defRPr sz="16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48000" indent="-216000" algn="l" defTabSz="685709" rtl="0" eaLnBrk="1" latinLnBrk="0" hangingPunct="1">
              <a:lnSpc>
                <a:spcPct val="100000"/>
              </a:lnSpc>
              <a:spcBef>
                <a:spcPts val="600"/>
              </a:spcBef>
              <a:buFont typeface="Calibri" panose="020F0502020204030204" pitchFamily="34" charset="0"/>
              <a:buChar char="–"/>
              <a:defRPr sz="16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68570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68570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68570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0" dirty="0"/>
              <a:t>Only 18 per cent of the social services workforce earn above $65,000 per year. The figure is 36 per cent for non-social service occupations.</a:t>
            </a: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A99ACAEC-FB4C-40FA-8614-1D66C69D5FDE}"/>
              </a:ext>
            </a:extLst>
          </p:cNvPr>
          <p:cNvSpPr txBox="1">
            <a:spLocks/>
          </p:cNvSpPr>
          <p:nvPr/>
        </p:nvSpPr>
        <p:spPr>
          <a:xfrm>
            <a:off x="1115714" y="2936391"/>
            <a:ext cx="3722100" cy="544513"/>
          </a:xfrm>
          <a:prstGeom prst="rect">
            <a:avLst/>
          </a:prstGeom>
        </p:spPr>
        <p:txBody>
          <a:bodyPr/>
          <a:lstStyle>
            <a:lvl1pPr marL="0" indent="0" algn="l" defTabSz="685709" rtl="0" eaLnBrk="1" latinLnBrk="0" hangingPunct="1">
              <a:lnSpc>
                <a:spcPct val="100000"/>
              </a:lnSpc>
              <a:spcBef>
                <a:spcPts val="1200"/>
              </a:spcBef>
              <a:buFontTx/>
              <a:buNone/>
              <a:defRPr sz="16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709" rtl="0" eaLnBrk="1" latinLnBrk="0" hangingPunct="1">
              <a:lnSpc>
                <a:spcPct val="100000"/>
              </a:lnSpc>
              <a:spcBef>
                <a:spcPts val="1600"/>
              </a:spcBef>
              <a:buFontTx/>
              <a:buNone/>
              <a:defRPr sz="1650" b="1" i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709" rtl="0" eaLnBrk="1" latinLnBrk="0" hangingPunct="1">
              <a:lnSpc>
                <a:spcPct val="100000"/>
              </a:lnSpc>
              <a:spcBef>
                <a:spcPts val="1300"/>
              </a:spcBef>
              <a:buFontTx/>
              <a:buNone/>
              <a:defRPr sz="1650" b="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98000" indent="-198000" algn="l" defTabSz="685709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2000" indent="-216000" algn="l" defTabSz="685709" rtl="0" eaLnBrk="1" latinLnBrk="0" hangingPunct="1">
              <a:lnSpc>
                <a:spcPct val="100000"/>
              </a:lnSpc>
              <a:spcBef>
                <a:spcPts val="600"/>
              </a:spcBef>
              <a:buFont typeface="Calibri" panose="020F0502020204030204" pitchFamily="34" charset="0"/>
              <a:buChar char="–"/>
              <a:defRPr sz="16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48000" indent="-216000" algn="l" defTabSz="685709" rtl="0" eaLnBrk="1" latinLnBrk="0" hangingPunct="1">
              <a:lnSpc>
                <a:spcPct val="100000"/>
              </a:lnSpc>
              <a:spcBef>
                <a:spcPts val="600"/>
              </a:spcBef>
              <a:buFont typeface="Calibri" panose="020F0502020204030204" pitchFamily="34" charset="0"/>
              <a:buChar char="–"/>
              <a:defRPr sz="16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68570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68570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68570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0" dirty="0"/>
              <a:t>60 per cent of the social service workforce work less than 34 hours per week. The figure is 35 per cent for non-social service occupations.</a:t>
            </a:r>
          </a:p>
          <a:p>
            <a:endParaRPr lang="en-AU" sz="1400" dirty="0"/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E95762D5-C721-4990-BCC8-54AEF2D65CFF}"/>
              </a:ext>
            </a:extLst>
          </p:cNvPr>
          <p:cNvSpPr txBox="1">
            <a:spLocks/>
          </p:cNvSpPr>
          <p:nvPr/>
        </p:nvSpPr>
        <p:spPr>
          <a:xfrm>
            <a:off x="5199344" y="2775971"/>
            <a:ext cx="1200128" cy="242958"/>
          </a:xfrm>
          <a:prstGeom prst="rect">
            <a:avLst/>
          </a:prstGeom>
        </p:spPr>
        <p:txBody>
          <a:bodyPr vert="horz" lIns="35994" tIns="35994" rIns="35994" bIns="35994" rtlCol="0" anchor="b">
            <a:noAutofit/>
          </a:bodyPr>
          <a:lstStyle>
            <a:lvl1pPr algn="l" defTabSz="6857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25" b="1" i="0" kern="1200" spc="-1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601"/>
            <a:r>
              <a:rPr lang="en-AU" sz="1100" dirty="0">
                <a:solidFill>
                  <a:srgbClr val="209847"/>
                </a:solidFill>
                <a:latin typeface="Calibri"/>
              </a:rPr>
              <a:t>Mental health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B4A85FE-7647-48E7-93BA-1EEDBA7FF89C}"/>
              </a:ext>
            </a:extLst>
          </p:cNvPr>
          <p:cNvGrpSpPr>
            <a:grpSpLocks noChangeAspect="1"/>
          </p:cNvGrpSpPr>
          <p:nvPr/>
        </p:nvGrpSpPr>
        <p:grpSpPr>
          <a:xfrm>
            <a:off x="5316302" y="3210210"/>
            <a:ext cx="447804" cy="540000"/>
            <a:chOff x="9409113" y="4341813"/>
            <a:chExt cx="485775" cy="585788"/>
          </a:xfrm>
          <a:solidFill>
            <a:schemeClr val="accent2"/>
          </a:solidFill>
        </p:grpSpPr>
        <p:sp>
          <p:nvSpPr>
            <p:cNvPr id="59" name="Freeform 38">
              <a:extLst>
                <a:ext uri="{FF2B5EF4-FFF2-40B4-BE49-F238E27FC236}">
                  <a16:creationId xmlns:a16="http://schemas.microsoft.com/office/drawing/2014/main" id="{2225821F-5115-4B43-9955-42BE836437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09113" y="4341813"/>
              <a:ext cx="485775" cy="585788"/>
            </a:xfrm>
            <a:custGeom>
              <a:avLst/>
              <a:gdLst>
                <a:gd name="T0" fmla="*/ 66 w 149"/>
                <a:gd name="T1" fmla="*/ 179 h 179"/>
                <a:gd name="T2" fmla="*/ 66 w 149"/>
                <a:gd name="T3" fmla="*/ 159 h 179"/>
                <a:gd name="T4" fmla="*/ 54 w 149"/>
                <a:gd name="T5" fmla="*/ 154 h 179"/>
                <a:gd name="T6" fmla="*/ 20 w 149"/>
                <a:gd name="T7" fmla="*/ 153 h 179"/>
                <a:gd name="T8" fmla="*/ 14 w 149"/>
                <a:gd name="T9" fmla="*/ 136 h 179"/>
                <a:gd name="T10" fmla="*/ 13 w 149"/>
                <a:gd name="T11" fmla="*/ 133 h 179"/>
                <a:gd name="T12" fmla="*/ 12 w 149"/>
                <a:gd name="T13" fmla="*/ 124 h 179"/>
                <a:gd name="T14" fmla="*/ 9 w 149"/>
                <a:gd name="T15" fmla="*/ 119 h 179"/>
                <a:gd name="T16" fmla="*/ 13 w 149"/>
                <a:gd name="T17" fmla="*/ 114 h 179"/>
                <a:gd name="T18" fmla="*/ 3 w 149"/>
                <a:gd name="T19" fmla="*/ 107 h 179"/>
                <a:gd name="T20" fmla="*/ 15 w 149"/>
                <a:gd name="T21" fmla="*/ 77 h 179"/>
                <a:gd name="T22" fmla="*/ 13 w 149"/>
                <a:gd name="T23" fmla="*/ 49 h 179"/>
                <a:gd name="T24" fmla="*/ 59 w 149"/>
                <a:gd name="T25" fmla="*/ 2 h 179"/>
                <a:gd name="T26" fmla="*/ 136 w 149"/>
                <a:gd name="T27" fmla="*/ 30 h 179"/>
                <a:gd name="T28" fmla="*/ 132 w 149"/>
                <a:gd name="T29" fmla="*/ 116 h 179"/>
                <a:gd name="T30" fmla="*/ 125 w 149"/>
                <a:gd name="T31" fmla="*/ 132 h 179"/>
                <a:gd name="T32" fmla="*/ 148 w 149"/>
                <a:gd name="T33" fmla="*/ 168 h 179"/>
                <a:gd name="T34" fmla="*/ 142 w 149"/>
                <a:gd name="T35" fmla="*/ 171 h 179"/>
                <a:gd name="T36" fmla="*/ 118 w 149"/>
                <a:gd name="T37" fmla="*/ 132 h 179"/>
                <a:gd name="T38" fmla="*/ 126 w 149"/>
                <a:gd name="T39" fmla="*/ 113 h 179"/>
                <a:gd name="T40" fmla="*/ 130 w 149"/>
                <a:gd name="T41" fmla="*/ 34 h 179"/>
                <a:gd name="T42" fmla="*/ 61 w 149"/>
                <a:gd name="T43" fmla="*/ 9 h 179"/>
                <a:gd name="T44" fmla="*/ 19 w 149"/>
                <a:gd name="T45" fmla="*/ 51 h 179"/>
                <a:gd name="T46" fmla="*/ 21 w 149"/>
                <a:gd name="T47" fmla="*/ 81 h 179"/>
                <a:gd name="T48" fmla="*/ 8 w 149"/>
                <a:gd name="T49" fmla="*/ 103 h 179"/>
                <a:gd name="T50" fmla="*/ 18 w 149"/>
                <a:gd name="T51" fmla="*/ 110 h 179"/>
                <a:gd name="T52" fmla="*/ 18 w 149"/>
                <a:gd name="T53" fmla="*/ 120 h 179"/>
                <a:gd name="T54" fmla="*/ 20 w 149"/>
                <a:gd name="T55" fmla="*/ 132 h 179"/>
                <a:gd name="T56" fmla="*/ 22 w 149"/>
                <a:gd name="T57" fmla="*/ 141 h 179"/>
                <a:gd name="T58" fmla="*/ 31 w 149"/>
                <a:gd name="T59" fmla="*/ 149 h 179"/>
                <a:gd name="T60" fmla="*/ 58 w 149"/>
                <a:gd name="T61" fmla="*/ 147 h 179"/>
                <a:gd name="T62" fmla="*/ 70 w 149"/>
                <a:gd name="T63" fmla="*/ 177 h 179"/>
                <a:gd name="T64" fmla="*/ 20 w 149"/>
                <a:gd name="T65" fmla="*/ 130 h 179"/>
                <a:gd name="T66" fmla="*/ 20 w 149"/>
                <a:gd name="T67" fmla="*/ 13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9" h="179">
                  <a:moveTo>
                    <a:pt x="67" y="179"/>
                  </a:moveTo>
                  <a:cubicBezTo>
                    <a:pt x="67" y="179"/>
                    <a:pt x="66" y="179"/>
                    <a:pt x="66" y="179"/>
                  </a:cubicBezTo>
                  <a:cubicBezTo>
                    <a:pt x="64" y="178"/>
                    <a:pt x="63" y="176"/>
                    <a:pt x="64" y="174"/>
                  </a:cubicBezTo>
                  <a:cubicBezTo>
                    <a:pt x="67" y="168"/>
                    <a:pt x="67" y="163"/>
                    <a:pt x="66" y="159"/>
                  </a:cubicBezTo>
                  <a:cubicBezTo>
                    <a:pt x="64" y="156"/>
                    <a:pt x="62" y="154"/>
                    <a:pt x="58" y="154"/>
                  </a:cubicBezTo>
                  <a:cubicBezTo>
                    <a:pt x="54" y="154"/>
                    <a:pt x="54" y="154"/>
                    <a:pt x="54" y="154"/>
                  </a:cubicBezTo>
                  <a:cubicBezTo>
                    <a:pt x="47" y="155"/>
                    <a:pt x="40" y="155"/>
                    <a:pt x="33" y="156"/>
                  </a:cubicBezTo>
                  <a:cubicBezTo>
                    <a:pt x="28" y="157"/>
                    <a:pt x="23" y="156"/>
                    <a:pt x="20" y="153"/>
                  </a:cubicBezTo>
                  <a:cubicBezTo>
                    <a:pt x="17" y="151"/>
                    <a:pt x="15" y="147"/>
                    <a:pt x="15" y="140"/>
                  </a:cubicBezTo>
                  <a:cubicBezTo>
                    <a:pt x="15" y="139"/>
                    <a:pt x="15" y="137"/>
                    <a:pt x="14" y="136"/>
                  </a:cubicBezTo>
                  <a:cubicBezTo>
                    <a:pt x="14" y="135"/>
                    <a:pt x="14" y="134"/>
                    <a:pt x="14" y="133"/>
                  </a:cubicBezTo>
                  <a:cubicBezTo>
                    <a:pt x="14" y="133"/>
                    <a:pt x="14" y="133"/>
                    <a:pt x="13" y="133"/>
                  </a:cubicBezTo>
                  <a:cubicBezTo>
                    <a:pt x="13" y="132"/>
                    <a:pt x="12" y="130"/>
                    <a:pt x="13" y="128"/>
                  </a:cubicBezTo>
                  <a:cubicBezTo>
                    <a:pt x="15" y="126"/>
                    <a:pt x="14" y="125"/>
                    <a:pt x="12" y="124"/>
                  </a:cubicBezTo>
                  <a:cubicBezTo>
                    <a:pt x="11" y="123"/>
                    <a:pt x="10" y="123"/>
                    <a:pt x="10" y="121"/>
                  </a:cubicBezTo>
                  <a:cubicBezTo>
                    <a:pt x="9" y="119"/>
                    <a:pt x="9" y="119"/>
                    <a:pt x="9" y="119"/>
                  </a:cubicBezTo>
                  <a:cubicBezTo>
                    <a:pt x="11" y="118"/>
                    <a:pt x="11" y="118"/>
                    <a:pt x="11" y="118"/>
                  </a:cubicBezTo>
                  <a:cubicBezTo>
                    <a:pt x="11" y="117"/>
                    <a:pt x="12" y="115"/>
                    <a:pt x="13" y="114"/>
                  </a:cubicBezTo>
                  <a:cubicBezTo>
                    <a:pt x="12" y="114"/>
                    <a:pt x="11" y="113"/>
                    <a:pt x="10" y="113"/>
                  </a:cubicBezTo>
                  <a:cubicBezTo>
                    <a:pt x="7" y="111"/>
                    <a:pt x="5" y="109"/>
                    <a:pt x="3" y="107"/>
                  </a:cubicBezTo>
                  <a:cubicBezTo>
                    <a:pt x="0" y="105"/>
                    <a:pt x="1" y="100"/>
                    <a:pt x="2" y="98"/>
                  </a:cubicBezTo>
                  <a:cubicBezTo>
                    <a:pt x="6" y="91"/>
                    <a:pt x="10" y="84"/>
                    <a:pt x="15" y="77"/>
                  </a:cubicBezTo>
                  <a:cubicBezTo>
                    <a:pt x="17" y="75"/>
                    <a:pt x="16" y="74"/>
                    <a:pt x="16" y="73"/>
                  </a:cubicBezTo>
                  <a:cubicBezTo>
                    <a:pt x="10" y="65"/>
                    <a:pt x="11" y="57"/>
                    <a:pt x="13" y="49"/>
                  </a:cubicBezTo>
                  <a:cubicBezTo>
                    <a:pt x="17" y="32"/>
                    <a:pt x="24" y="20"/>
                    <a:pt x="35" y="12"/>
                  </a:cubicBezTo>
                  <a:cubicBezTo>
                    <a:pt x="42" y="8"/>
                    <a:pt x="50" y="4"/>
                    <a:pt x="59" y="2"/>
                  </a:cubicBezTo>
                  <a:cubicBezTo>
                    <a:pt x="69" y="0"/>
                    <a:pt x="79" y="0"/>
                    <a:pt x="91" y="1"/>
                  </a:cubicBezTo>
                  <a:cubicBezTo>
                    <a:pt x="111" y="3"/>
                    <a:pt x="125" y="12"/>
                    <a:pt x="136" y="30"/>
                  </a:cubicBezTo>
                  <a:cubicBezTo>
                    <a:pt x="147" y="48"/>
                    <a:pt x="145" y="65"/>
                    <a:pt x="143" y="81"/>
                  </a:cubicBezTo>
                  <a:cubicBezTo>
                    <a:pt x="141" y="94"/>
                    <a:pt x="136" y="105"/>
                    <a:pt x="132" y="116"/>
                  </a:cubicBezTo>
                  <a:cubicBezTo>
                    <a:pt x="131" y="118"/>
                    <a:pt x="130" y="120"/>
                    <a:pt x="129" y="122"/>
                  </a:cubicBezTo>
                  <a:cubicBezTo>
                    <a:pt x="126" y="125"/>
                    <a:pt x="125" y="128"/>
                    <a:pt x="125" y="132"/>
                  </a:cubicBezTo>
                  <a:cubicBezTo>
                    <a:pt x="125" y="140"/>
                    <a:pt x="135" y="151"/>
                    <a:pt x="141" y="159"/>
                  </a:cubicBezTo>
                  <a:cubicBezTo>
                    <a:pt x="144" y="162"/>
                    <a:pt x="147" y="165"/>
                    <a:pt x="148" y="168"/>
                  </a:cubicBezTo>
                  <a:cubicBezTo>
                    <a:pt x="149" y="169"/>
                    <a:pt x="149" y="171"/>
                    <a:pt x="147" y="172"/>
                  </a:cubicBezTo>
                  <a:cubicBezTo>
                    <a:pt x="146" y="173"/>
                    <a:pt x="143" y="173"/>
                    <a:pt x="142" y="171"/>
                  </a:cubicBezTo>
                  <a:cubicBezTo>
                    <a:pt x="141" y="169"/>
                    <a:pt x="139" y="166"/>
                    <a:pt x="136" y="163"/>
                  </a:cubicBezTo>
                  <a:cubicBezTo>
                    <a:pt x="128" y="154"/>
                    <a:pt x="118" y="142"/>
                    <a:pt x="118" y="132"/>
                  </a:cubicBezTo>
                  <a:cubicBezTo>
                    <a:pt x="118" y="127"/>
                    <a:pt x="120" y="122"/>
                    <a:pt x="123" y="118"/>
                  </a:cubicBezTo>
                  <a:cubicBezTo>
                    <a:pt x="124" y="116"/>
                    <a:pt x="125" y="115"/>
                    <a:pt x="126" y="113"/>
                  </a:cubicBezTo>
                  <a:cubicBezTo>
                    <a:pt x="130" y="103"/>
                    <a:pt x="135" y="92"/>
                    <a:pt x="136" y="80"/>
                  </a:cubicBezTo>
                  <a:cubicBezTo>
                    <a:pt x="139" y="61"/>
                    <a:pt x="139" y="48"/>
                    <a:pt x="130" y="34"/>
                  </a:cubicBezTo>
                  <a:cubicBezTo>
                    <a:pt x="120" y="18"/>
                    <a:pt x="108" y="10"/>
                    <a:pt x="90" y="8"/>
                  </a:cubicBezTo>
                  <a:cubicBezTo>
                    <a:pt x="79" y="6"/>
                    <a:pt x="70" y="7"/>
                    <a:pt x="61" y="9"/>
                  </a:cubicBezTo>
                  <a:cubicBezTo>
                    <a:pt x="53" y="11"/>
                    <a:pt x="46" y="14"/>
                    <a:pt x="39" y="18"/>
                  </a:cubicBezTo>
                  <a:cubicBezTo>
                    <a:pt x="29" y="25"/>
                    <a:pt x="23" y="35"/>
                    <a:pt x="19" y="51"/>
                  </a:cubicBezTo>
                  <a:cubicBezTo>
                    <a:pt x="18" y="59"/>
                    <a:pt x="17" y="64"/>
                    <a:pt x="21" y="69"/>
                  </a:cubicBezTo>
                  <a:cubicBezTo>
                    <a:pt x="23" y="71"/>
                    <a:pt x="24" y="75"/>
                    <a:pt x="21" y="81"/>
                  </a:cubicBezTo>
                  <a:cubicBezTo>
                    <a:pt x="16" y="88"/>
                    <a:pt x="12" y="95"/>
                    <a:pt x="8" y="102"/>
                  </a:cubicBezTo>
                  <a:cubicBezTo>
                    <a:pt x="8" y="102"/>
                    <a:pt x="8" y="102"/>
                    <a:pt x="8" y="103"/>
                  </a:cubicBezTo>
                  <a:cubicBezTo>
                    <a:pt x="9" y="104"/>
                    <a:pt x="12" y="106"/>
                    <a:pt x="14" y="107"/>
                  </a:cubicBezTo>
                  <a:cubicBezTo>
                    <a:pt x="15" y="108"/>
                    <a:pt x="16" y="109"/>
                    <a:pt x="18" y="110"/>
                  </a:cubicBezTo>
                  <a:cubicBezTo>
                    <a:pt x="19" y="110"/>
                    <a:pt x="20" y="112"/>
                    <a:pt x="20" y="113"/>
                  </a:cubicBezTo>
                  <a:cubicBezTo>
                    <a:pt x="20" y="115"/>
                    <a:pt x="19" y="118"/>
                    <a:pt x="18" y="120"/>
                  </a:cubicBezTo>
                  <a:cubicBezTo>
                    <a:pt x="21" y="122"/>
                    <a:pt x="22" y="126"/>
                    <a:pt x="20" y="130"/>
                  </a:cubicBezTo>
                  <a:cubicBezTo>
                    <a:pt x="20" y="131"/>
                    <a:pt x="20" y="132"/>
                    <a:pt x="20" y="132"/>
                  </a:cubicBezTo>
                  <a:cubicBezTo>
                    <a:pt x="20" y="133"/>
                    <a:pt x="21" y="133"/>
                    <a:pt x="21" y="134"/>
                  </a:cubicBezTo>
                  <a:cubicBezTo>
                    <a:pt x="21" y="136"/>
                    <a:pt x="22" y="138"/>
                    <a:pt x="22" y="141"/>
                  </a:cubicBezTo>
                  <a:cubicBezTo>
                    <a:pt x="22" y="143"/>
                    <a:pt x="22" y="146"/>
                    <a:pt x="24" y="148"/>
                  </a:cubicBezTo>
                  <a:cubicBezTo>
                    <a:pt x="26" y="149"/>
                    <a:pt x="28" y="150"/>
                    <a:pt x="31" y="149"/>
                  </a:cubicBezTo>
                  <a:cubicBezTo>
                    <a:pt x="39" y="148"/>
                    <a:pt x="47" y="148"/>
                    <a:pt x="54" y="148"/>
                  </a:cubicBezTo>
                  <a:cubicBezTo>
                    <a:pt x="58" y="147"/>
                    <a:pt x="58" y="147"/>
                    <a:pt x="58" y="147"/>
                  </a:cubicBezTo>
                  <a:cubicBezTo>
                    <a:pt x="65" y="147"/>
                    <a:pt x="70" y="151"/>
                    <a:pt x="72" y="157"/>
                  </a:cubicBezTo>
                  <a:cubicBezTo>
                    <a:pt x="75" y="164"/>
                    <a:pt x="73" y="171"/>
                    <a:pt x="70" y="177"/>
                  </a:cubicBezTo>
                  <a:cubicBezTo>
                    <a:pt x="70" y="178"/>
                    <a:pt x="69" y="179"/>
                    <a:pt x="67" y="179"/>
                  </a:cubicBezTo>
                  <a:close/>
                  <a:moveTo>
                    <a:pt x="20" y="130"/>
                  </a:moveTo>
                  <a:cubicBezTo>
                    <a:pt x="20" y="130"/>
                    <a:pt x="20" y="130"/>
                    <a:pt x="20" y="130"/>
                  </a:cubicBezTo>
                  <a:cubicBezTo>
                    <a:pt x="20" y="130"/>
                    <a:pt x="20" y="130"/>
                    <a:pt x="20" y="1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0" name="Freeform 39">
              <a:extLst>
                <a:ext uri="{FF2B5EF4-FFF2-40B4-BE49-F238E27FC236}">
                  <a16:creationId xmlns:a16="http://schemas.microsoft.com/office/drawing/2014/main" id="{EFF2AE58-1569-4E73-852F-C68631BF5F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07538" y="4387851"/>
              <a:ext cx="328613" cy="271463"/>
            </a:xfrm>
            <a:custGeom>
              <a:avLst/>
              <a:gdLst>
                <a:gd name="T0" fmla="*/ 75 w 101"/>
                <a:gd name="T1" fmla="*/ 83 h 83"/>
                <a:gd name="T2" fmla="*/ 69 w 101"/>
                <a:gd name="T3" fmla="*/ 82 h 83"/>
                <a:gd name="T4" fmla="*/ 57 w 101"/>
                <a:gd name="T5" fmla="*/ 75 h 83"/>
                <a:gd name="T6" fmla="*/ 44 w 101"/>
                <a:gd name="T7" fmla="*/ 69 h 83"/>
                <a:gd name="T8" fmla="*/ 32 w 101"/>
                <a:gd name="T9" fmla="*/ 65 h 83"/>
                <a:gd name="T10" fmla="*/ 26 w 101"/>
                <a:gd name="T11" fmla="*/ 53 h 83"/>
                <a:gd name="T12" fmla="*/ 12 w 101"/>
                <a:gd name="T13" fmla="*/ 49 h 83"/>
                <a:gd name="T14" fmla="*/ 9 w 101"/>
                <a:gd name="T15" fmla="*/ 47 h 83"/>
                <a:gd name="T16" fmla="*/ 2 w 101"/>
                <a:gd name="T17" fmla="*/ 28 h 83"/>
                <a:gd name="T18" fmla="*/ 16 w 101"/>
                <a:gd name="T19" fmla="*/ 12 h 83"/>
                <a:gd name="T20" fmla="*/ 64 w 101"/>
                <a:gd name="T21" fmla="*/ 4 h 83"/>
                <a:gd name="T22" fmla="*/ 70 w 101"/>
                <a:gd name="T23" fmla="*/ 5 h 83"/>
                <a:gd name="T24" fmla="*/ 84 w 101"/>
                <a:gd name="T25" fmla="*/ 14 h 83"/>
                <a:gd name="T26" fmla="*/ 101 w 101"/>
                <a:gd name="T27" fmla="*/ 52 h 83"/>
                <a:gd name="T28" fmla="*/ 101 w 101"/>
                <a:gd name="T29" fmla="*/ 54 h 83"/>
                <a:gd name="T30" fmla="*/ 101 w 101"/>
                <a:gd name="T31" fmla="*/ 60 h 83"/>
                <a:gd name="T32" fmla="*/ 90 w 101"/>
                <a:gd name="T33" fmla="*/ 72 h 83"/>
                <a:gd name="T34" fmla="*/ 84 w 101"/>
                <a:gd name="T35" fmla="*/ 80 h 83"/>
                <a:gd name="T36" fmla="*/ 83 w 101"/>
                <a:gd name="T37" fmla="*/ 80 h 83"/>
                <a:gd name="T38" fmla="*/ 75 w 101"/>
                <a:gd name="T39" fmla="*/ 83 h 83"/>
                <a:gd name="T40" fmla="*/ 45 w 101"/>
                <a:gd name="T41" fmla="*/ 62 h 83"/>
                <a:gd name="T42" fmla="*/ 60 w 101"/>
                <a:gd name="T43" fmla="*/ 69 h 83"/>
                <a:gd name="T44" fmla="*/ 71 w 101"/>
                <a:gd name="T45" fmla="*/ 75 h 83"/>
                <a:gd name="T46" fmla="*/ 79 w 101"/>
                <a:gd name="T47" fmla="*/ 75 h 83"/>
                <a:gd name="T48" fmla="*/ 80 w 101"/>
                <a:gd name="T49" fmla="*/ 74 h 83"/>
                <a:gd name="T50" fmla="*/ 84 w 101"/>
                <a:gd name="T51" fmla="*/ 69 h 83"/>
                <a:gd name="T52" fmla="*/ 84 w 101"/>
                <a:gd name="T53" fmla="*/ 66 h 83"/>
                <a:gd name="T54" fmla="*/ 87 w 101"/>
                <a:gd name="T55" fmla="*/ 65 h 83"/>
                <a:gd name="T56" fmla="*/ 94 w 101"/>
                <a:gd name="T57" fmla="*/ 59 h 83"/>
                <a:gd name="T58" fmla="*/ 94 w 101"/>
                <a:gd name="T59" fmla="*/ 54 h 83"/>
                <a:gd name="T60" fmla="*/ 94 w 101"/>
                <a:gd name="T61" fmla="*/ 52 h 83"/>
                <a:gd name="T62" fmla="*/ 79 w 101"/>
                <a:gd name="T63" fmla="*/ 19 h 83"/>
                <a:gd name="T64" fmla="*/ 67 w 101"/>
                <a:gd name="T65" fmla="*/ 12 h 83"/>
                <a:gd name="T66" fmla="*/ 62 w 101"/>
                <a:gd name="T67" fmla="*/ 10 h 83"/>
                <a:gd name="T68" fmla="*/ 20 w 101"/>
                <a:gd name="T69" fmla="*/ 17 h 83"/>
                <a:gd name="T70" fmla="*/ 9 w 101"/>
                <a:gd name="T71" fmla="*/ 31 h 83"/>
                <a:gd name="T72" fmla="*/ 12 w 101"/>
                <a:gd name="T73" fmla="*/ 41 h 83"/>
                <a:gd name="T74" fmla="*/ 16 w 101"/>
                <a:gd name="T75" fmla="*/ 43 h 83"/>
                <a:gd name="T76" fmla="*/ 28 w 101"/>
                <a:gd name="T77" fmla="*/ 47 h 83"/>
                <a:gd name="T78" fmla="*/ 32 w 101"/>
                <a:gd name="T79" fmla="*/ 46 h 83"/>
                <a:gd name="T80" fmla="*/ 32 w 101"/>
                <a:gd name="T81" fmla="*/ 50 h 83"/>
                <a:gd name="T82" fmla="*/ 32 w 101"/>
                <a:gd name="T83" fmla="*/ 52 h 83"/>
                <a:gd name="T84" fmla="*/ 36 w 101"/>
                <a:gd name="T85" fmla="*/ 60 h 83"/>
                <a:gd name="T86" fmla="*/ 45 w 101"/>
                <a:gd name="T87" fmla="*/ 62 h 83"/>
                <a:gd name="T88" fmla="*/ 45 w 101"/>
                <a:gd name="T89" fmla="*/ 6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1" h="83">
                  <a:moveTo>
                    <a:pt x="75" y="83"/>
                  </a:moveTo>
                  <a:cubicBezTo>
                    <a:pt x="73" y="83"/>
                    <a:pt x="71" y="82"/>
                    <a:pt x="69" y="82"/>
                  </a:cubicBezTo>
                  <a:cubicBezTo>
                    <a:pt x="67" y="81"/>
                    <a:pt x="62" y="78"/>
                    <a:pt x="57" y="75"/>
                  </a:cubicBezTo>
                  <a:cubicBezTo>
                    <a:pt x="53" y="73"/>
                    <a:pt x="46" y="70"/>
                    <a:pt x="44" y="69"/>
                  </a:cubicBezTo>
                  <a:cubicBezTo>
                    <a:pt x="40" y="69"/>
                    <a:pt x="35" y="68"/>
                    <a:pt x="32" y="65"/>
                  </a:cubicBezTo>
                  <a:cubicBezTo>
                    <a:pt x="28" y="62"/>
                    <a:pt x="26" y="58"/>
                    <a:pt x="26" y="53"/>
                  </a:cubicBezTo>
                  <a:cubicBezTo>
                    <a:pt x="21" y="53"/>
                    <a:pt x="16" y="51"/>
                    <a:pt x="12" y="49"/>
                  </a:cubicBezTo>
                  <a:cubicBezTo>
                    <a:pt x="11" y="48"/>
                    <a:pt x="10" y="47"/>
                    <a:pt x="9" y="47"/>
                  </a:cubicBezTo>
                  <a:cubicBezTo>
                    <a:pt x="3" y="44"/>
                    <a:pt x="0" y="35"/>
                    <a:pt x="2" y="28"/>
                  </a:cubicBezTo>
                  <a:cubicBezTo>
                    <a:pt x="5" y="21"/>
                    <a:pt x="10" y="16"/>
                    <a:pt x="16" y="12"/>
                  </a:cubicBezTo>
                  <a:cubicBezTo>
                    <a:pt x="30" y="3"/>
                    <a:pt x="46" y="0"/>
                    <a:pt x="64" y="4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7" y="8"/>
                    <a:pt x="80" y="10"/>
                    <a:pt x="84" y="14"/>
                  </a:cubicBezTo>
                  <a:cubicBezTo>
                    <a:pt x="95" y="25"/>
                    <a:pt x="100" y="37"/>
                    <a:pt x="101" y="52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56"/>
                    <a:pt x="101" y="58"/>
                    <a:pt x="101" y="60"/>
                  </a:cubicBezTo>
                  <a:cubicBezTo>
                    <a:pt x="100" y="67"/>
                    <a:pt x="96" y="71"/>
                    <a:pt x="90" y="72"/>
                  </a:cubicBezTo>
                  <a:cubicBezTo>
                    <a:pt x="89" y="76"/>
                    <a:pt x="86" y="78"/>
                    <a:pt x="84" y="80"/>
                  </a:cubicBezTo>
                  <a:cubicBezTo>
                    <a:pt x="83" y="80"/>
                    <a:pt x="83" y="80"/>
                    <a:pt x="83" y="80"/>
                  </a:cubicBezTo>
                  <a:cubicBezTo>
                    <a:pt x="80" y="82"/>
                    <a:pt x="78" y="83"/>
                    <a:pt x="75" y="83"/>
                  </a:cubicBezTo>
                  <a:close/>
                  <a:moveTo>
                    <a:pt x="45" y="62"/>
                  </a:moveTo>
                  <a:cubicBezTo>
                    <a:pt x="46" y="62"/>
                    <a:pt x="48" y="63"/>
                    <a:pt x="60" y="69"/>
                  </a:cubicBezTo>
                  <a:cubicBezTo>
                    <a:pt x="65" y="72"/>
                    <a:pt x="70" y="75"/>
                    <a:pt x="71" y="75"/>
                  </a:cubicBezTo>
                  <a:cubicBezTo>
                    <a:pt x="74" y="76"/>
                    <a:pt x="77" y="76"/>
                    <a:pt x="79" y="75"/>
                  </a:cubicBezTo>
                  <a:cubicBezTo>
                    <a:pt x="80" y="74"/>
                    <a:pt x="80" y="74"/>
                    <a:pt x="80" y="74"/>
                  </a:cubicBezTo>
                  <a:cubicBezTo>
                    <a:pt x="83" y="72"/>
                    <a:pt x="84" y="71"/>
                    <a:pt x="84" y="69"/>
                  </a:cubicBezTo>
                  <a:cubicBezTo>
                    <a:pt x="84" y="66"/>
                    <a:pt x="84" y="66"/>
                    <a:pt x="84" y="66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92" y="65"/>
                    <a:pt x="93" y="64"/>
                    <a:pt x="94" y="59"/>
                  </a:cubicBezTo>
                  <a:cubicBezTo>
                    <a:pt x="94" y="58"/>
                    <a:pt x="94" y="56"/>
                    <a:pt x="94" y="54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3" y="39"/>
                    <a:pt x="89" y="29"/>
                    <a:pt x="79" y="19"/>
                  </a:cubicBezTo>
                  <a:cubicBezTo>
                    <a:pt x="76" y="15"/>
                    <a:pt x="73" y="14"/>
                    <a:pt x="67" y="12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47" y="7"/>
                    <a:pt x="33" y="10"/>
                    <a:pt x="20" y="17"/>
                  </a:cubicBezTo>
                  <a:cubicBezTo>
                    <a:pt x="14" y="21"/>
                    <a:pt x="11" y="25"/>
                    <a:pt x="9" y="31"/>
                  </a:cubicBezTo>
                  <a:cubicBezTo>
                    <a:pt x="7" y="34"/>
                    <a:pt x="9" y="39"/>
                    <a:pt x="12" y="41"/>
                  </a:cubicBezTo>
                  <a:cubicBezTo>
                    <a:pt x="13" y="41"/>
                    <a:pt x="14" y="42"/>
                    <a:pt x="16" y="43"/>
                  </a:cubicBezTo>
                  <a:cubicBezTo>
                    <a:pt x="20" y="45"/>
                    <a:pt x="24" y="47"/>
                    <a:pt x="28" y="47"/>
                  </a:cubicBezTo>
                  <a:cubicBezTo>
                    <a:pt x="32" y="46"/>
                    <a:pt x="32" y="46"/>
                    <a:pt x="32" y="46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2"/>
                  </a:cubicBezTo>
                  <a:cubicBezTo>
                    <a:pt x="33" y="55"/>
                    <a:pt x="34" y="58"/>
                    <a:pt x="36" y="60"/>
                  </a:cubicBezTo>
                  <a:cubicBezTo>
                    <a:pt x="38" y="61"/>
                    <a:pt x="41" y="62"/>
                    <a:pt x="45" y="62"/>
                  </a:cubicBezTo>
                  <a:cubicBezTo>
                    <a:pt x="45" y="62"/>
                    <a:pt x="45" y="62"/>
                    <a:pt x="45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C86EA306-2FCF-47C4-867B-0DCC8855E3FF}"/>
              </a:ext>
            </a:extLst>
          </p:cNvPr>
          <p:cNvSpPr txBox="1">
            <a:spLocks/>
          </p:cNvSpPr>
          <p:nvPr/>
        </p:nvSpPr>
        <p:spPr>
          <a:xfrm>
            <a:off x="6067145" y="3089486"/>
            <a:ext cx="2641252" cy="1188810"/>
          </a:xfrm>
          <a:prstGeom prst="rect">
            <a:avLst/>
          </a:prstGeom>
        </p:spPr>
        <p:txBody>
          <a:bodyPr/>
          <a:lstStyle>
            <a:lvl1pPr marL="0" indent="0" algn="l" defTabSz="685709" rtl="0" eaLnBrk="1" latinLnBrk="0" hangingPunct="1">
              <a:lnSpc>
                <a:spcPct val="100000"/>
              </a:lnSpc>
              <a:spcBef>
                <a:spcPts val="1200"/>
              </a:spcBef>
              <a:buFontTx/>
              <a:buNone/>
              <a:defRPr sz="16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709" rtl="0" eaLnBrk="1" latinLnBrk="0" hangingPunct="1">
              <a:lnSpc>
                <a:spcPct val="100000"/>
              </a:lnSpc>
              <a:spcBef>
                <a:spcPts val="1600"/>
              </a:spcBef>
              <a:buFontTx/>
              <a:buNone/>
              <a:defRPr sz="1650" b="1" i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709" rtl="0" eaLnBrk="1" latinLnBrk="0" hangingPunct="1">
              <a:lnSpc>
                <a:spcPct val="100000"/>
              </a:lnSpc>
              <a:spcBef>
                <a:spcPts val="1300"/>
              </a:spcBef>
              <a:buFontTx/>
              <a:buNone/>
              <a:defRPr sz="1650" b="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98000" indent="-198000" algn="l" defTabSz="685709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2000" indent="-216000" algn="l" defTabSz="685709" rtl="0" eaLnBrk="1" latinLnBrk="0" hangingPunct="1">
              <a:lnSpc>
                <a:spcPct val="100000"/>
              </a:lnSpc>
              <a:spcBef>
                <a:spcPts val="600"/>
              </a:spcBef>
              <a:buFont typeface="Calibri" panose="020F0502020204030204" pitchFamily="34" charset="0"/>
              <a:buChar char="–"/>
              <a:defRPr sz="16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48000" indent="-216000" algn="l" defTabSz="685709" rtl="0" eaLnBrk="1" latinLnBrk="0" hangingPunct="1">
              <a:lnSpc>
                <a:spcPct val="100000"/>
              </a:lnSpc>
              <a:spcBef>
                <a:spcPts val="600"/>
              </a:spcBef>
              <a:buFont typeface="Calibri" panose="020F0502020204030204" pitchFamily="34" charset="0"/>
              <a:buChar char="–"/>
              <a:defRPr sz="16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68570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68570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68570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0" dirty="0"/>
              <a:t>25 per cent of WorkSafe mental injury standardised claims between 2014 and 2017 came from the health care and social assistance industry</a:t>
            </a:r>
          </a:p>
          <a:p>
            <a:endParaRPr lang="en-AU" sz="1400" dirty="0"/>
          </a:p>
        </p:txBody>
      </p:sp>
      <p:sp>
        <p:nvSpPr>
          <p:cNvPr id="62" name="Title 1">
            <a:extLst>
              <a:ext uri="{FF2B5EF4-FFF2-40B4-BE49-F238E27FC236}">
                <a16:creationId xmlns:a16="http://schemas.microsoft.com/office/drawing/2014/main" id="{4A067889-2BE4-44AE-B601-18B22CC7096E}"/>
              </a:ext>
            </a:extLst>
          </p:cNvPr>
          <p:cNvSpPr txBox="1">
            <a:spLocks/>
          </p:cNvSpPr>
          <p:nvPr/>
        </p:nvSpPr>
        <p:spPr>
          <a:xfrm>
            <a:off x="767855" y="4879690"/>
            <a:ext cx="2767752" cy="242958"/>
          </a:xfrm>
          <a:prstGeom prst="rect">
            <a:avLst/>
          </a:prstGeom>
        </p:spPr>
        <p:txBody>
          <a:bodyPr vert="horz" lIns="35994" tIns="35994" rIns="35994" bIns="35994" rtlCol="0" anchor="b">
            <a:noAutofit/>
          </a:bodyPr>
          <a:lstStyle>
            <a:lvl1pPr algn="l" defTabSz="6857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25" b="1" i="0" kern="1200" spc="-1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601"/>
            <a:endParaRPr lang="en-AU" sz="787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647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A277B45D-BE7F-4B0B-AB02-C657419EA45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94337521"/>
              </p:ext>
            </p:extLst>
          </p:nvPr>
        </p:nvGraphicFramePr>
        <p:xfrm>
          <a:off x="2382" y="2035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think-cell Slide" r:id="rId5" imgW="470" imgH="469" progId="TCLayout.ActiveDocument.1">
                  <p:embed/>
                </p:oleObj>
              </mc:Choice>
              <mc:Fallback>
                <p:oleObj name="think-cell Slide" r:id="rId5" imgW="470" imgH="469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A277B45D-BE7F-4B0B-AB02-C657419EA4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82" y="2035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B84E0E96-B266-4E08-B4ED-1EF24EFA607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94" y="447"/>
            <a:ext cx="158723" cy="1587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601"/>
            <a:endParaRPr lang="en-AU" sz="2625" b="1" dirty="0" err="1">
              <a:solidFill>
                <a:srgbClr val="000000"/>
              </a:solidFill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41C296-F2CA-4465-84A9-05C0428A1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82" y="180416"/>
            <a:ext cx="8098594" cy="544642"/>
          </a:xfrm>
        </p:spPr>
        <p:txBody>
          <a:bodyPr/>
          <a:lstStyle/>
          <a:p>
            <a:r>
              <a:rPr lang="en-AU" dirty="0"/>
              <a:t>Occupation Insights: Aged and Disabled Carers Snapshot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CCEFB-2942-4B44-A004-B80D55B42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601"/>
            <a:fld id="{40539647-6476-4782-A0C7-CD5869730FA4}" type="slidenum">
              <a:rPr lang="en-US">
                <a:solidFill>
                  <a:srgbClr val="FFFFFF"/>
                </a:solidFill>
                <a:latin typeface="Calibri"/>
              </a:rPr>
              <a:pPr defTabSz="685601"/>
              <a:t>12</a:t>
            </a:fld>
            <a:endParaRPr lang="en-US" dirty="0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14F8E1E-DA9A-4FBF-829D-B0F159CF29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2719" y="1485841"/>
            <a:ext cx="1299728" cy="186868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F4DCA1D-E7CC-434C-85F6-7FE66E97C8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1771" y="1485841"/>
            <a:ext cx="3192124" cy="1827186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83AB75C0-BBBF-40EB-A53C-00FA6C32D77D}"/>
              </a:ext>
            </a:extLst>
          </p:cNvPr>
          <p:cNvSpPr txBox="1">
            <a:spLocks/>
          </p:cNvSpPr>
          <p:nvPr/>
        </p:nvSpPr>
        <p:spPr>
          <a:xfrm>
            <a:off x="204174" y="3279383"/>
            <a:ext cx="3796265" cy="310824"/>
          </a:xfrm>
          <a:prstGeom prst="rect">
            <a:avLst/>
          </a:prstGeom>
        </p:spPr>
        <p:txBody>
          <a:bodyPr vert="horz" lIns="35994" tIns="35994" rIns="35994" bIns="35994" rtlCol="0" anchor="b">
            <a:noAutofit/>
          </a:bodyPr>
          <a:lstStyle>
            <a:lvl1pPr algn="l" defTabSz="6857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25" b="1" i="0" kern="1200" spc="-1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601"/>
            <a:r>
              <a:rPr lang="en-AU" sz="1100" dirty="0">
                <a:solidFill>
                  <a:srgbClr val="209847"/>
                </a:solidFill>
                <a:latin typeface="Calibri"/>
              </a:rPr>
              <a:t>Highest level of educational attainment</a:t>
            </a:r>
            <a:r>
              <a:rPr lang="en-AU" sz="1100" dirty="0">
                <a:solidFill>
                  <a:srgbClr val="209847"/>
                </a:solidFill>
              </a:rPr>
              <a:t>³</a:t>
            </a:r>
            <a:endParaRPr lang="en-AU" sz="1100" dirty="0">
              <a:solidFill>
                <a:srgbClr val="209847"/>
              </a:solidFill>
              <a:latin typeface="Calibri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2001074-BF12-4D5B-B468-199A41BD8739}"/>
              </a:ext>
            </a:extLst>
          </p:cNvPr>
          <p:cNvSpPr txBox="1">
            <a:spLocks/>
          </p:cNvSpPr>
          <p:nvPr/>
        </p:nvSpPr>
        <p:spPr>
          <a:xfrm>
            <a:off x="153845" y="1192646"/>
            <a:ext cx="2767752" cy="242958"/>
          </a:xfrm>
          <a:prstGeom prst="rect">
            <a:avLst/>
          </a:prstGeom>
        </p:spPr>
        <p:txBody>
          <a:bodyPr vert="horz" lIns="35994" tIns="35994" rIns="35994" bIns="35994" rtlCol="0" anchor="b">
            <a:noAutofit/>
          </a:bodyPr>
          <a:lstStyle>
            <a:lvl1pPr algn="l" defTabSz="6857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25" b="1" i="0" kern="1200" spc="-1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601"/>
            <a:r>
              <a:rPr lang="en-AU" sz="1100" dirty="0">
                <a:solidFill>
                  <a:srgbClr val="209847"/>
                </a:solidFill>
                <a:latin typeface="Calibri"/>
              </a:rPr>
              <a:t>Average monthly internet job </a:t>
            </a:r>
            <a:r>
              <a:rPr lang="en-AU" sz="1100" dirty="0">
                <a:solidFill>
                  <a:srgbClr val="209847"/>
                </a:solidFill>
              </a:rPr>
              <a:t>vacancies²</a:t>
            </a:r>
            <a:endParaRPr lang="en-AU" sz="1100" dirty="0">
              <a:solidFill>
                <a:srgbClr val="209847"/>
              </a:solidFill>
              <a:latin typeface="Calibri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14D7276A-3D3F-4AAC-BA42-F11A296DE1E1}"/>
              </a:ext>
            </a:extLst>
          </p:cNvPr>
          <p:cNvSpPr txBox="1">
            <a:spLocks/>
          </p:cNvSpPr>
          <p:nvPr/>
        </p:nvSpPr>
        <p:spPr>
          <a:xfrm>
            <a:off x="3533755" y="1182708"/>
            <a:ext cx="1200128" cy="242958"/>
          </a:xfrm>
          <a:prstGeom prst="rect">
            <a:avLst/>
          </a:prstGeom>
        </p:spPr>
        <p:txBody>
          <a:bodyPr vert="horz" lIns="35994" tIns="35994" rIns="35994" bIns="35994" rtlCol="0" anchor="b">
            <a:noAutofit/>
          </a:bodyPr>
          <a:lstStyle>
            <a:lvl1pPr algn="l" defTabSz="6857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25" b="1" i="0" kern="1200" spc="-1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601"/>
            <a:r>
              <a:rPr lang="en-AU" sz="1100" dirty="0">
                <a:solidFill>
                  <a:srgbClr val="209847"/>
                </a:solidFill>
              </a:rPr>
              <a:t>Gender³</a:t>
            </a:r>
            <a:endParaRPr lang="en-AU" sz="1100" dirty="0">
              <a:solidFill>
                <a:srgbClr val="209847"/>
              </a:solidFill>
              <a:latin typeface="Calibri"/>
            </a:endParaRP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B57A8B8-87DE-494F-B384-C42143FA39E1}"/>
              </a:ext>
            </a:extLst>
          </p:cNvPr>
          <p:cNvSpPr txBox="1">
            <a:spLocks/>
          </p:cNvSpPr>
          <p:nvPr/>
        </p:nvSpPr>
        <p:spPr>
          <a:xfrm>
            <a:off x="5012306" y="1182708"/>
            <a:ext cx="1200128" cy="242958"/>
          </a:xfrm>
          <a:prstGeom prst="rect">
            <a:avLst/>
          </a:prstGeom>
        </p:spPr>
        <p:txBody>
          <a:bodyPr vert="horz" lIns="35994" tIns="35994" rIns="35994" bIns="35994" rtlCol="0" anchor="b">
            <a:noAutofit/>
          </a:bodyPr>
          <a:lstStyle>
            <a:lvl1pPr algn="l" defTabSz="6857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25" b="1" i="0" kern="1200" spc="-1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601"/>
            <a:r>
              <a:rPr lang="en-AU" sz="1100" dirty="0">
                <a:solidFill>
                  <a:srgbClr val="209847"/>
                </a:solidFill>
                <a:latin typeface="Calibri"/>
              </a:rPr>
              <a:t>Age</a:t>
            </a:r>
            <a:r>
              <a:rPr lang="en-AU" sz="1100" dirty="0">
                <a:solidFill>
                  <a:srgbClr val="209847"/>
                </a:solidFill>
              </a:rPr>
              <a:t>³</a:t>
            </a:r>
            <a:endParaRPr lang="en-AU" sz="1100" dirty="0">
              <a:solidFill>
                <a:srgbClr val="209847"/>
              </a:solidFill>
              <a:latin typeface="Calibri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CE7A5243-6B80-4803-910F-815D8D5C20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10447" y="1358087"/>
            <a:ext cx="655355" cy="168348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FC386E28-FE9A-43B2-BA4F-AF8F4B095C16}"/>
              </a:ext>
            </a:extLst>
          </p:cNvPr>
          <p:cNvSpPr txBox="1">
            <a:spLocks/>
          </p:cNvSpPr>
          <p:nvPr/>
        </p:nvSpPr>
        <p:spPr>
          <a:xfrm>
            <a:off x="774967" y="4880816"/>
            <a:ext cx="2767752" cy="242958"/>
          </a:xfrm>
          <a:prstGeom prst="rect">
            <a:avLst/>
          </a:prstGeom>
        </p:spPr>
        <p:txBody>
          <a:bodyPr vert="horz" lIns="35994" tIns="35994" rIns="35994" bIns="35994" rtlCol="0" anchor="b">
            <a:noAutofit/>
          </a:bodyPr>
          <a:lstStyle>
            <a:lvl1pPr algn="l" defTabSz="6857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25" b="1" i="0" kern="1200" spc="-1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601"/>
            <a:r>
              <a:rPr lang="en-AU" sz="787" dirty="0">
                <a:solidFill>
                  <a:schemeClr val="bg1"/>
                </a:solidFill>
              </a:rPr>
              <a:t>Sources: </a:t>
            </a:r>
          </a:p>
          <a:p>
            <a:pPr defTabSz="685601"/>
            <a:r>
              <a:rPr lang="en-AU" sz="787" dirty="0">
                <a:solidFill>
                  <a:schemeClr val="bg1"/>
                </a:solidFill>
              </a:rPr>
              <a:t>¹ LMIP Employment Projections, 2018</a:t>
            </a:r>
          </a:p>
          <a:p>
            <a:pPr defTabSz="685601"/>
            <a:r>
              <a:rPr lang="en-AU" sz="787" dirty="0">
                <a:solidFill>
                  <a:schemeClr val="bg1"/>
                </a:solidFill>
              </a:rPr>
              <a:t>² LMIP Internet Vacancy Index</a:t>
            </a:r>
          </a:p>
          <a:p>
            <a:pPr defTabSz="685601"/>
            <a:r>
              <a:rPr lang="en-AU" sz="787" dirty="0">
                <a:solidFill>
                  <a:schemeClr val="bg1"/>
                </a:solidFill>
              </a:rPr>
              <a:t>³ Census 2016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C4134A-7B53-4799-A927-82062E25C1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21271" y="1397156"/>
            <a:ext cx="3976262" cy="1912632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6EF20C1B-5C87-4DC3-B91F-237F92A982AB}"/>
              </a:ext>
            </a:extLst>
          </p:cNvPr>
          <p:cNvSpPr/>
          <p:nvPr/>
        </p:nvSpPr>
        <p:spPr>
          <a:xfrm>
            <a:off x="161834" y="744435"/>
            <a:ext cx="8825762" cy="332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4" tIns="45712" rIns="91424" bIns="457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01"/>
            <a:r>
              <a:rPr lang="en-AU" sz="1100" b="1" spc="-10" dirty="0">
                <a:solidFill>
                  <a:srgbClr val="209847"/>
                </a:solidFill>
                <a:latin typeface="+mj-lt"/>
                <a:ea typeface="+mj-ea"/>
                <a:cs typeface="+mj-cs"/>
              </a:rPr>
              <a:t>Projected to be the fastest growing occupation in Victoria 2018-2023 - 7.1% projected compound annual growth rate¹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7BDFD1-8D99-4F59-946C-594F747D448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8251" y="3778853"/>
            <a:ext cx="7812775" cy="7577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FD35C0-1303-41BE-8DE7-7C447B6C73F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4174" y="3536769"/>
            <a:ext cx="5101473" cy="250810"/>
          </a:xfrm>
          <a:prstGeom prst="rect">
            <a:avLst/>
          </a:prstGeom>
        </p:spPr>
      </p:pic>
      <p:sp>
        <p:nvSpPr>
          <p:cNvPr id="22" name="Freeform 34">
            <a:extLst>
              <a:ext uri="{FF2B5EF4-FFF2-40B4-BE49-F238E27FC236}">
                <a16:creationId xmlns:a16="http://schemas.microsoft.com/office/drawing/2014/main" id="{C18D214B-1A98-410E-8E01-ECC86FF5D2B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172450" y="248499"/>
            <a:ext cx="558800" cy="439738"/>
          </a:xfrm>
          <a:custGeom>
            <a:avLst/>
            <a:gdLst/>
            <a:ahLst/>
            <a:cxnLst>
              <a:cxn ang="0">
                <a:pos x="86" y="128"/>
              </a:cxn>
              <a:cxn ang="0">
                <a:pos x="81" y="126"/>
              </a:cxn>
              <a:cxn ang="0">
                <a:pos x="72" y="122"/>
              </a:cxn>
              <a:cxn ang="0">
                <a:pos x="68" y="117"/>
              </a:cxn>
              <a:cxn ang="0">
                <a:pos x="67" y="109"/>
              </a:cxn>
              <a:cxn ang="0">
                <a:pos x="73" y="102"/>
              </a:cxn>
              <a:cxn ang="0">
                <a:pos x="68" y="103"/>
              </a:cxn>
              <a:cxn ang="0">
                <a:pos x="55" y="116"/>
              </a:cxn>
              <a:cxn ang="0">
                <a:pos x="46" y="122"/>
              </a:cxn>
              <a:cxn ang="0">
                <a:pos x="34" y="118"/>
              </a:cxn>
              <a:cxn ang="0">
                <a:pos x="22" y="112"/>
              </a:cxn>
              <a:cxn ang="0">
                <a:pos x="2" y="105"/>
              </a:cxn>
              <a:cxn ang="0">
                <a:pos x="10" y="1"/>
              </a:cxn>
              <a:cxn ang="0">
                <a:pos x="47" y="13"/>
              </a:cxn>
              <a:cxn ang="0">
                <a:pos x="72" y="47"/>
              </a:cxn>
              <a:cxn ang="0">
                <a:pos x="88" y="49"/>
              </a:cxn>
              <a:cxn ang="0">
                <a:pos x="101" y="53"/>
              </a:cxn>
              <a:cxn ang="0">
                <a:pos x="144" y="62"/>
              </a:cxn>
              <a:cxn ang="0">
                <a:pos x="156" y="79"/>
              </a:cxn>
              <a:cxn ang="0">
                <a:pos x="172" y="90"/>
              </a:cxn>
              <a:cxn ang="0">
                <a:pos x="170" y="101"/>
              </a:cxn>
              <a:cxn ang="0">
                <a:pos x="157" y="110"/>
              </a:cxn>
              <a:cxn ang="0">
                <a:pos x="141" y="110"/>
              </a:cxn>
              <a:cxn ang="0">
                <a:pos x="130" y="113"/>
              </a:cxn>
              <a:cxn ang="0">
                <a:pos x="110" y="128"/>
              </a:cxn>
              <a:cxn ang="0">
                <a:pos x="104" y="131"/>
              </a:cxn>
              <a:cxn ang="0">
                <a:pos x="99" y="132"/>
              </a:cxn>
              <a:cxn ang="0">
                <a:pos x="101" y="126"/>
              </a:cxn>
              <a:cxn ang="0">
                <a:pos x="109" y="124"/>
              </a:cxn>
              <a:cxn ang="0">
                <a:pos x="124" y="111"/>
              </a:cxn>
              <a:cxn ang="0">
                <a:pos x="139" y="105"/>
              </a:cxn>
              <a:cxn ang="0">
                <a:pos x="147" y="106"/>
              </a:cxn>
              <a:cxn ang="0">
                <a:pos x="168" y="95"/>
              </a:cxn>
              <a:cxn ang="0">
                <a:pos x="157" y="86"/>
              </a:cxn>
              <a:cxn ang="0">
                <a:pos x="139" y="67"/>
              </a:cxn>
              <a:cxn ang="0">
                <a:pos x="99" y="58"/>
              </a:cxn>
              <a:cxn ang="0">
                <a:pos x="83" y="55"/>
              </a:cxn>
              <a:cxn ang="0">
                <a:pos x="67" y="49"/>
              </a:cxn>
              <a:cxn ang="0">
                <a:pos x="39" y="21"/>
              </a:cxn>
              <a:cxn ang="0">
                <a:pos x="9" y="6"/>
              </a:cxn>
              <a:cxn ang="0">
                <a:pos x="23" y="108"/>
              </a:cxn>
              <a:cxn ang="0">
                <a:pos x="35" y="112"/>
              </a:cxn>
              <a:cxn ang="0">
                <a:pos x="46" y="117"/>
              </a:cxn>
              <a:cxn ang="0">
                <a:pos x="61" y="100"/>
              </a:cxn>
              <a:cxn ang="0">
                <a:pos x="68" y="98"/>
              </a:cxn>
              <a:cxn ang="0">
                <a:pos x="77" y="99"/>
              </a:cxn>
              <a:cxn ang="0">
                <a:pos x="74" y="109"/>
              </a:cxn>
              <a:cxn ang="0">
                <a:pos x="70" y="113"/>
              </a:cxn>
              <a:cxn ang="0">
                <a:pos x="74" y="117"/>
              </a:cxn>
              <a:cxn ang="0">
                <a:pos x="80" y="121"/>
              </a:cxn>
              <a:cxn ang="0">
                <a:pos x="87" y="123"/>
              </a:cxn>
              <a:cxn ang="0">
                <a:pos x="96" y="131"/>
              </a:cxn>
            </a:cxnLst>
            <a:rect l="0" t="0" r="r" b="b"/>
            <a:pathLst>
              <a:path w="175" h="137">
                <a:moveTo>
                  <a:pt x="100" y="137"/>
                </a:moveTo>
                <a:cubicBezTo>
                  <a:pt x="94" y="137"/>
                  <a:pt x="94" y="137"/>
                  <a:pt x="94" y="137"/>
                </a:cubicBezTo>
                <a:cubicBezTo>
                  <a:pt x="93" y="137"/>
                  <a:pt x="93" y="137"/>
                  <a:pt x="92" y="136"/>
                </a:cubicBezTo>
                <a:cubicBezTo>
                  <a:pt x="91" y="133"/>
                  <a:pt x="91" y="133"/>
                  <a:pt x="91" y="133"/>
                </a:cubicBezTo>
                <a:cubicBezTo>
                  <a:pt x="86" y="128"/>
                  <a:pt x="86" y="128"/>
                  <a:pt x="86" y="128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4" y="127"/>
                  <a:pt x="84" y="127"/>
                  <a:pt x="84" y="127"/>
                </a:cubicBezTo>
                <a:cubicBezTo>
                  <a:pt x="84" y="127"/>
                  <a:pt x="84" y="127"/>
                  <a:pt x="83" y="127"/>
                </a:cubicBezTo>
                <a:cubicBezTo>
                  <a:pt x="81" y="126"/>
                  <a:pt x="81" y="126"/>
                  <a:pt x="81" y="126"/>
                </a:cubicBezTo>
                <a:cubicBezTo>
                  <a:pt x="80" y="126"/>
                  <a:pt x="80" y="126"/>
                  <a:pt x="80" y="126"/>
                </a:cubicBezTo>
                <a:cubicBezTo>
                  <a:pt x="79" y="126"/>
                  <a:pt x="79" y="126"/>
                  <a:pt x="79" y="125"/>
                </a:cubicBezTo>
                <a:cubicBezTo>
                  <a:pt x="75" y="124"/>
                  <a:pt x="75" y="124"/>
                  <a:pt x="75" y="124"/>
                </a:cubicBezTo>
                <a:cubicBezTo>
                  <a:pt x="73" y="123"/>
                  <a:pt x="73" y="123"/>
                  <a:pt x="73" y="123"/>
                </a:cubicBezTo>
                <a:cubicBezTo>
                  <a:pt x="72" y="123"/>
                  <a:pt x="72" y="122"/>
                  <a:pt x="72" y="122"/>
                </a:cubicBezTo>
                <a:cubicBezTo>
                  <a:pt x="71" y="120"/>
                  <a:pt x="71" y="120"/>
                  <a:pt x="71" y="120"/>
                </a:cubicBezTo>
                <a:cubicBezTo>
                  <a:pt x="70" y="120"/>
                  <a:pt x="70" y="120"/>
                  <a:pt x="70" y="120"/>
                </a:cubicBezTo>
                <a:cubicBezTo>
                  <a:pt x="70" y="120"/>
                  <a:pt x="70" y="120"/>
                  <a:pt x="69" y="120"/>
                </a:cubicBezTo>
                <a:cubicBezTo>
                  <a:pt x="68" y="118"/>
                  <a:pt x="68" y="118"/>
                  <a:pt x="68" y="118"/>
                </a:cubicBezTo>
                <a:cubicBezTo>
                  <a:pt x="68" y="118"/>
                  <a:pt x="68" y="118"/>
                  <a:pt x="68" y="117"/>
                </a:cubicBezTo>
                <a:cubicBezTo>
                  <a:pt x="66" y="116"/>
                  <a:pt x="66" y="116"/>
                  <a:pt x="66" y="116"/>
                </a:cubicBezTo>
                <a:cubicBezTo>
                  <a:pt x="66" y="115"/>
                  <a:pt x="65" y="115"/>
                  <a:pt x="65" y="114"/>
                </a:cubicBezTo>
                <a:cubicBezTo>
                  <a:pt x="65" y="111"/>
                  <a:pt x="65" y="111"/>
                  <a:pt x="65" y="111"/>
                </a:cubicBezTo>
                <a:cubicBezTo>
                  <a:pt x="65" y="110"/>
                  <a:pt x="66" y="110"/>
                  <a:pt x="66" y="109"/>
                </a:cubicBezTo>
                <a:cubicBezTo>
                  <a:pt x="67" y="109"/>
                  <a:pt x="67" y="109"/>
                  <a:pt x="67" y="109"/>
                </a:cubicBezTo>
                <a:cubicBezTo>
                  <a:pt x="67" y="108"/>
                  <a:pt x="67" y="108"/>
                  <a:pt x="67" y="108"/>
                </a:cubicBezTo>
                <a:cubicBezTo>
                  <a:pt x="67" y="107"/>
                  <a:pt x="67" y="106"/>
                  <a:pt x="69" y="106"/>
                </a:cubicBezTo>
                <a:cubicBezTo>
                  <a:pt x="72" y="105"/>
                  <a:pt x="72" y="105"/>
                  <a:pt x="72" y="105"/>
                </a:cubicBezTo>
                <a:cubicBezTo>
                  <a:pt x="73" y="104"/>
                  <a:pt x="73" y="104"/>
                  <a:pt x="73" y="104"/>
                </a:cubicBezTo>
                <a:cubicBezTo>
                  <a:pt x="73" y="102"/>
                  <a:pt x="73" y="102"/>
                  <a:pt x="73" y="102"/>
                </a:cubicBezTo>
                <a:cubicBezTo>
                  <a:pt x="73" y="102"/>
                  <a:pt x="73" y="102"/>
                  <a:pt x="73" y="102"/>
                </a:cubicBezTo>
                <a:cubicBezTo>
                  <a:pt x="73" y="102"/>
                  <a:pt x="73" y="102"/>
                  <a:pt x="73" y="102"/>
                </a:cubicBezTo>
                <a:cubicBezTo>
                  <a:pt x="70" y="102"/>
                  <a:pt x="70" y="102"/>
                  <a:pt x="70" y="102"/>
                </a:cubicBezTo>
                <a:cubicBezTo>
                  <a:pt x="70" y="102"/>
                  <a:pt x="70" y="102"/>
                  <a:pt x="70" y="102"/>
                </a:cubicBezTo>
                <a:cubicBezTo>
                  <a:pt x="70" y="102"/>
                  <a:pt x="69" y="103"/>
                  <a:pt x="68" y="103"/>
                </a:cubicBezTo>
                <a:cubicBezTo>
                  <a:pt x="66" y="103"/>
                  <a:pt x="66" y="103"/>
                  <a:pt x="66" y="103"/>
                </a:cubicBezTo>
                <a:cubicBezTo>
                  <a:pt x="64" y="104"/>
                  <a:pt x="64" y="104"/>
                  <a:pt x="64" y="104"/>
                </a:cubicBezTo>
                <a:cubicBezTo>
                  <a:pt x="63" y="105"/>
                  <a:pt x="63" y="105"/>
                  <a:pt x="63" y="105"/>
                </a:cubicBezTo>
                <a:cubicBezTo>
                  <a:pt x="57" y="113"/>
                  <a:pt x="57" y="113"/>
                  <a:pt x="57" y="113"/>
                </a:cubicBezTo>
                <a:cubicBezTo>
                  <a:pt x="55" y="116"/>
                  <a:pt x="55" y="116"/>
                  <a:pt x="55" y="116"/>
                </a:cubicBezTo>
                <a:cubicBezTo>
                  <a:pt x="55" y="117"/>
                  <a:pt x="54" y="117"/>
                  <a:pt x="54" y="117"/>
                </a:cubicBezTo>
                <a:cubicBezTo>
                  <a:pt x="52" y="120"/>
                  <a:pt x="52" y="120"/>
                  <a:pt x="52" y="120"/>
                </a:cubicBezTo>
                <a:cubicBezTo>
                  <a:pt x="51" y="120"/>
                  <a:pt x="51" y="120"/>
                  <a:pt x="51" y="120"/>
                </a:cubicBezTo>
                <a:cubicBezTo>
                  <a:pt x="47" y="122"/>
                  <a:pt x="47" y="122"/>
                  <a:pt x="47" y="122"/>
                </a:cubicBezTo>
                <a:cubicBezTo>
                  <a:pt x="47" y="122"/>
                  <a:pt x="46" y="122"/>
                  <a:pt x="46" y="122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7" y="120"/>
                  <a:pt x="36" y="120"/>
                  <a:pt x="36" y="119"/>
                </a:cubicBezTo>
                <a:cubicBezTo>
                  <a:pt x="36" y="119"/>
                  <a:pt x="36" y="119"/>
                  <a:pt x="36" y="119"/>
                </a:cubicBezTo>
                <a:cubicBezTo>
                  <a:pt x="35" y="119"/>
                  <a:pt x="34" y="118"/>
                  <a:pt x="34" y="118"/>
                </a:cubicBezTo>
                <a:cubicBezTo>
                  <a:pt x="32" y="116"/>
                  <a:pt x="32" y="116"/>
                  <a:pt x="32" y="116"/>
                </a:cubicBezTo>
                <a:cubicBezTo>
                  <a:pt x="29" y="116"/>
                  <a:pt x="29" y="116"/>
                  <a:pt x="29" y="116"/>
                </a:cubicBezTo>
                <a:cubicBezTo>
                  <a:pt x="29" y="116"/>
                  <a:pt x="29" y="116"/>
                  <a:pt x="29" y="116"/>
                </a:cubicBezTo>
                <a:cubicBezTo>
                  <a:pt x="25" y="114"/>
                  <a:pt x="25" y="114"/>
                  <a:pt x="25" y="114"/>
                </a:cubicBezTo>
                <a:cubicBezTo>
                  <a:pt x="22" y="112"/>
                  <a:pt x="22" y="112"/>
                  <a:pt x="22" y="112"/>
                </a:cubicBezTo>
                <a:cubicBezTo>
                  <a:pt x="18" y="111"/>
                  <a:pt x="18" y="111"/>
                  <a:pt x="18" y="111"/>
                </a:cubicBezTo>
                <a:cubicBezTo>
                  <a:pt x="14" y="110"/>
                  <a:pt x="14" y="110"/>
                  <a:pt x="14" y="110"/>
                </a:cubicBezTo>
                <a:cubicBezTo>
                  <a:pt x="10" y="108"/>
                  <a:pt x="10" y="108"/>
                  <a:pt x="10" y="108"/>
                </a:cubicBezTo>
                <a:cubicBezTo>
                  <a:pt x="6" y="106"/>
                  <a:pt x="6" y="106"/>
                  <a:pt x="6" y="106"/>
                </a:cubicBezTo>
                <a:cubicBezTo>
                  <a:pt x="2" y="105"/>
                  <a:pt x="2" y="105"/>
                  <a:pt x="2" y="105"/>
                </a:cubicBezTo>
                <a:cubicBezTo>
                  <a:pt x="1" y="104"/>
                  <a:pt x="0" y="104"/>
                  <a:pt x="0" y="102"/>
                </a:cubicBezTo>
                <a:cubicBezTo>
                  <a:pt x="4" y="3"/>
                  <a:pt x="4" y="3"/>
                  <a:pt x="4" y="3"/>
                </a:cubicBezTo>
                <a:cubicBezTo>
                  <a:pt x="4" y="2"/>
                  <a:pt x="4" y="2"/>
                  <a:pt x="5" y="1"/>
                </a:cubicBezTo>
                <a:cubicBezTo>
                  <a:pt x="5" y="1"/>
                  <a:pt x="6" y="0"/>
                  <a:pt x="7" y="1"/>
                </a:cubicBezTo>
                <a:cubicBezTo>
                  <a:pt x="10" y="1"/>
                  <a:pt x="10" y="1"/>
                  <a:pt x="10" y="1"/>
                </a:cubicBezTo>
                <a:cubicBezTo>
                  <a:pt x="18" y="3"/>
                  <a:pt x="28" y="7"/>
                  <a:pt x="32" y="9"/>
                </a:cubicBezTo>
                <a:cubicBezTo>
                  <a:pt x="32" y="9"/>
                  <a:pt x="33" y="10"/>
                  <a:pt x="33" y="10"/>
                </a:cubicBezTo>
                <a:cubicBezTo>
                  <a:pt x="34" y="11"/>
                  <a:pt x="35" y="12"/>
                  <a:pt x="36" y="13"/>
                </a:cubicBezTo>
                <a:cubicBezTo>
                  <a:pt x="37" y="14"/>
                  <a:pt x="38" y="16"/>
                  <a:pt x="39" y="16"/>
                </a:cubicBezTo>
                <a:cubicBezTo>
                  <a:pt x="42" y="14"/>
                  <a:pt x="44" y="13"/>
                  <a:pt x="47" y="13"/>
                </a:cubicBezTo>
                <a:cubicBezTo>
                  <a:pt x="49" y="13"/>
                  <a:pt x="55" y="14"/>
                  <a:pt x="56" y="23"/>
                </a:cubicBezTo>
                <a:cubicBezTo>
                  <a:pt x="56" y="30"/>
                  <a:pt x="58" y="32"/>
                  <a:pt x="60" y="33"/>
                </a:cubicBezTo>
                <a:cubicBezTo>
                  <a:pt x="60" y="33"/>
                  <a:pt x="60" y="34"/>
                  <a:pt x="60" y="34"/>
                </a:cubicBezTo>
                <a:cubicBezTo>
                  <a:pt x="61" y="35"/>
                  <a:pt x="63" y="38"/>
                  <a:pt x="70" y="45"/>
                </a:cubicBezTo>
                <a:cubicBezTo>
                  <a:pt x="71" y="45"/>
                  <a:pt x="72" y="46"/>
                  <a:pt x="72" y="47"/>
                </a:cubicBezTo>
                <a:cubicBezTo>
                  <a:pt x="72" y="47"/>
                  <a:pt x="72" y="47"/>
                  <a:pt x="72" y="47"/>
                </a:cubicBezTo>
                <a:cubicBezTo>
                  <a:pt x="73" y="50"/>
                  <a:pt x="75" y="51"/>
                  <a:pt x="78" y="51"/>
                </a:cubicBezTo>
                <a:cubicBezTo>
                  <a:pt x="78" y="51"/>
                  <a:pt x="79" y="51"/>
                  <a:pt x="79" y="50"/>
                </a:cubicBezTo>
                <a:cubicBezTo>
                  <a:pt x="80" y="50"/>
                  <a:pt x="80" y="50"/>
                  <a:pt x="81" y="50"/>
                </a:cubicBezTo>
                <a:cubicBezTo>
                  <a:pt x="84" y="49"/>
                  <a:pt x="86" y="49"/>
                  <a:pt x="88" y="49"/>
                </a:cubicBezTo>
                <a:cubicBezTo>
                  <a:pt x="92" y="49"/>
                  <a:pt x="95" y="50"/>
                  <a:pt x="96" y="52"/>
                </a:cubicBezTo>
                <a:cubicBezTo>
                  <a:pt x="97" y="52"/>
                  <a:pt x="97" y="52"/>
                  <a:pt x="97" y="52"/>
                </a:cubicBezTo>
                <a:cubicBezTo>
                  <a:pt x="97" y="52"/>
                  <a:pt x="98" y="52"/>
                  <a:pt x="98" y="52"/>
                </a:cubicBezTo>
                <a:cubicBezTo>
                  <a:pt x="99" y="52"/>
                  <a:pt x="99" y="52"/>
                  <a:pt x="99" y="52"/>
                </a:cubicBezTo>
                <a:cubicBezTo>
                  <a:pt x="101" y="53"/>
                  <a:pt x="101" y="53"/>
                  <a:pt x="101" y="53"/>
                </a:cubicBezTo>
                <a:cubicBezTo>
                  <a:pt x="104" y="54"/>
                  <a:pt x="108" y="54"/>
                  <a:pt x="113" y="54"/>
                </a:cubicBezTo>
                <a:cubicBezTo>
                  <a:pt x="114" y="54"/>
                  <a:pt x="116" y="54"/>
                  <a:pt x="118" y="54"/>
                </a:cubicBezTo>
                <a:cubicBezTo>
                  <a:pt x="120" y="53"/>
                  <a:pt x="123" y="53"/>
                  <a:pt x="126" y="53"/>
                </a:cubicBezTo>
                <a:cubicBezTo>
                  <a:pt x="130" y="53"/>
                  <a:pt x="142" y="54"/>
                  <a:pt x="144" y="62"/>
                </a:cubicBezTo>
                <a:cubicBezTo>
                  <a:pt x="144" y="62"/>
                  <a:pt x="144" y="62"/>
                  <a:pt x="144" y="62"/>
                </a:cubicBezTo>
                <a:cubicBezTo>
                  <a:pt x="144" y="63"/>
                  <a:pt x="144" y="64"/>
                  <a:pt x="144" y="65"/>
                </a:cubicBezTo>
                <a:cubicBezTo>
                  <a:pt x="144" y="66"/>
                  <a:pt x="144" y="66"/>
                  <a:pt x="144" y="66"/>
                </a:cubicBezTo>
                <a:cubicBezTo>
                  <a:pt x="145" y="70"/>
                  <a:pt x="145" y="71"/>
                  <a:pt x="147" y="72"/>
                </a:cubicBezTo>
                <a:cubicBezTo>
                  <a:pt x="152" y="73"/>
                  <a:pt x="154" y="77"/>
                  <a:pt x="156" y="79"/>
                </a:cubicBezTo>
                <a:cubicBezTo>
                  <a:pt x="156" y="79"/>
                  <a:pt x="156" y="79"/>
                  <a:pt x="156" y="79"/>
                </a:cubicBezTo>
                <a:cubicBezTo>
                  <a:pt x="158" y="81"/>
                  <a:pt x="158" y="81"/>
                  <a:pt x="158" y="81"/>
                </a:cubicBezTo>
                <a:cubicBezTo>
                  <a:pt x="159" y="82"/>
                  <a:pt x="159" y="82"/>
                  <a:pt x="159" y="82"/>
                </a:cubicBezTo>
                <a:cubicBezTo>
                  <a:pt x="160" y="82"/>
                  <a:pt x="160" y="82"/>
                  <a:pt x="160" y="82"/>
                </a:cubicBezTo>
                <a:cubicBezTo>
                  <a:pt x="162" y="83"/>
                  <a:pt x="162" y="83"/>
                  <a:pt x="162" y="83"/>
                </a:cubicBezTo>
                <a:cubicBezTo>
                  <a:pt x="164" y="85"/>
                  <a:pt x="169" y="87"/>
                  <a:pt x="172" y="90"/>
                </a:cubicBezTo>
                <a:cubicBezTo>
                  <a:pt x="174" y="92"/>
                  <a:pt x="174" y="92"/>
                  <a:pt x="174" y="92"/>
                </a:cubicBezTo>
                <a:cubicBezTo>
                  <a:pt x="175" y="92"/>
                  <a:pt x="175" y="93"/>
                  <a:pt x="175" y="94"/>
                </a:cubicBezTo>
                <a:cubicBezTo>
                  <a:pt x="175" y="94"/>
                  <a:pt x="175" y="95"/>
                  <a:pt x="174" y="96"/>
                </a:cubicBezTo>
                <a:cubicBezTo>
                  <a:pt x="172" y="98"/>
                  <a:pt x="172" y="98"/>
                  <a:pt x="172" y="98"/>
                </a:cubicBezTo>
                <a:cubicBezTo>
                  <a:pt x="170" y="101"/>
                  <a:pt x="170" y="101"/>
                  <a:pt x="170" y="101"/>
                </a:cubicBezTo>
                <a:cubicBezTo>
                  <a:pt x="170" y="101"/>
                  <a:pt x="170" y="101"/>
                  <a:pt x="170" y="101"/>
                </a:cubicBezTo>
                <a:cubicBezTo>
                  <a:pt x="165" y="106"/>
                  <a:pt x="165" y="106"/>
                  <a:pt x="165" y="106"/>
                </a:cubicBezTo>
                <a:cubicBezTo>
                  <a:pt x="163" y="108"/>
                  <a:pt x="163" y="108"/>
                  <a:pt x="163" y="108"/>
                </a:cubicBezTo>
                <a:cubicBezTo>
                  <a:pt x="159" y="110"/>
                  <a:pt x="159" y="110"/>
                  <a:pt x="159" y="110"/>
                </a:cubicBezTo>
                <a:cubicBezTo>
                  <a:pt x="158" y="110"/>
                  <a:pt x="158" y="110"/>
                  <a:pt x="157" y="110"/>
                </a:cubicBezTo>
                <a:cubicBezTo>
                  <a:pt x="147" y="110"/>
                  <a:pt x="147" y="110"/>
                  <a:pt x="147" y="110"/>
                </a:cubicBezTo>
                <a:cubicBezTo>
                  <a:pt x="146" y="110"/>
                  <a:pt x="146" y="110"/>
                  <a:pt x="146" y="110"/>
                </a:cubicBezTo>
                <a:cubicBezTo>
                  <a:pt x="144" y="110"/>
                  <a:pt x="144" y="110"/>
                  <a:pt x="144" y="110"/>
                </a:cubicBezTo>
                <a:cubicBezTo>
                  <a:pt x="142" y="110"/>
                  <a:pt x="142" y="110"/>
                  <a:pt x="142" y="110"/>
                </a:cubicBezTo>
                <a:cubicBezTo>
                  <a:pt x="142" y="110"/>
                  <a:pt x="141" y="110"/>
                  <a:pt x="141" y="110"/>
                </a:cubicBezTo>
                <a:cubicBezTo>
                  <a:pt x="140" y="109"/>
                  <a:pt x="140" y="109"/>
                  <a:pt x="140" y="109"/>
                </a:cubicBezTo>
                <a:cubicBezTo>
                  <a:pt x="134" y="111"/>
                  <a:pt x="134" y="111"/>
                  <a:pt x="134" y="111"/>
                </a:cubicBezTo>
                <a:cubicBezTo>
                  <a:pt x="132" y="112"/>
                  <a:pt x="132" y="112"/>
                  <a:pt x="132" y="112"/>
                </a:cubicBezTo>
                <a:cubicBezTo>
                  <a:pt x="132" y="112"/>
                  <a:pt x="132" y="112"/>
                  <a:pt x="132" y="112"/>
                </a:cubicBezTo>
                <a:cubicBezTo>
                  <a:pt x="130" y="113"/>
                  <a:pt x="130" y="113"/>
                  <a:pt x="130" y="113"/>
                </a:cubicBezTo>
                <a:cubicBezTo>
                  <a:pt x="126" y="115"/>
                  <a:pt x="126" y="115"/>
                  <a:pt x="126" y="115"/>
                </a:cubicBezTo>
                <a:cubicBezTo>
                  <a:pt x="114" y="127"/>
                  <a:pt x="114" y="127"/>
                  <a:pt x="114" y="127"/>
                </a:cubicBezTo>
                <a:cubicBezTo>
                  <a:pt x="114" y="128"/>
                  <a:pt x="113" y="128"/>
                  <a:pt x="112" y="128"/>
                </a:cubicBezTo>
                <a:cubicBezTo>
                  <a:pt x="111" y="128"/>
                  <a:pt x="111" y="128"/>
                  <a:pt x="111" y="128"/>
                </a:cubicBezTo>
                <a:cubicBezTo>
                  <a:pt x="110" y="128"/>
                  <a:pt x="110" y="128"/>
                  <a:pt x="110" y="128"/>
                </a:cubicBezTo>
                <a:cubicBezTo>
                  <a:pt x="110" y="128"/>
                  <a:pt x="109" y="128"/>
                  <a:pt x="109" y="128"/>
                </a:cubicBezTo>
                <a:cubicBezTo>
                  <a:pt x="106" y="128"/>
                  <a:pt x="106" y="128"/>
                  <a:pt x="106" y="128"/>
                </a:cubicBezTo>
                <a:cubicBezTo>
                  <a:pt x="105" y="129"/>
                  <a:pt x="105" y="129"/>
                  <a:pt x="105" y="129"/>
                </a:cubicBezTo>
                <a:cubicBezTo>
                  <a:pt x="104" y="130"/>
                  <a:pt x="104" y="130"/>
                  <a:pt x="104" y="130"/>
                </a:cubicBezTo>
                <a:cubicBezTo>
                  <a:pt x="104" y="131"/>
                  <a:pt x="104" y="131"/>
                  <a:pt x="104" y="131"/>
                </a:cubicBezTo>
                <a:cubicBezTo>
                  <a:pt x="104" y="132"/>
                  <a:pt x="104" y="132"/>
                  <a:pt x="104" y="133"/>
                </a:cubicBezTo>
                <a:cubicBezTo>
                  <a:pt x="102" y="136"/>
                  <a:pt x="102" y="136"/>
                  <a:pt x="102" y="136"/>
                </a:cubicBezTo>
                <a:cubicBezTo>
                  <a:pt x="101" y="137"/>
                  <a:pt x="101" y="137"/>
                  <a:pt x="100" y="137"/>
                </a:cubicBezTo>
                <a:close/>
                <a:moveTo>
                  <a:pt x="96" y="132"/>
                </a:moveTo>
                <a:cubicBezTo>
                  <a:pt x="99" y="132"/>
                  <a:pt x="99" y="132"/>
                  <a:pt x="99" y="132"/>
                </a:cubicBezTo>
                <a:cubicBezTo>
                  <a:pt x="100" y="131"/>
                  <a:pt x="100" y="131"/>
                  <a:pt x="100" y="131"/>
                </a:cubicBezTo>
                <a:cubicBezTo>
                  <a:pt x="100" y="129"/>
                  <a:pt x="100" y="129"/>
                  <a:pt x="100" y="129"/>
                </a:cubicBezTo>
                <a:cubicBezTo>
                  <a:pt x="100" y="129"/>
                  <a:pt x="100" y="129"/>
                  <a:pt x="100" y="129"/>
                </a:cubicBezTo>
                <a:cubicBezTo>
                  <a:pt x="100" y="127"/>
                  <a:pt x="100" y="127"/>
                  <a:pt x="100" y="127"/>
                </a:cubicBezTo>
                <a:cubicBezTo>
                  <a:pt x="100" y="127"/>
                  <a:pt x="101" y="126"/>
                  <a:pt x="101" y="126"/>
                </a:cubicBezTo>
                <a:cubicBezTo>
                  <a:pt x="101" y="125"/>
                  <a:pt x="101" y="125"/>
                  <a:pt x="101" y="125"/>
                </a:cubicBezTo>
                <a:cubicBezTo>
                  <a:pt x="102" y="125"/>
                  <a:pt x="102" y="125"/>
                  <a:pt x="102" y="125"/>
                </a:cubicBezTo>
                <a:cubicBezTo>
                  <a:pt x="103" y="124"/>
                  <a:pt x="103" y="124"/>
                  <a:pt x="103" y="124"/>
                </a:cubicBezTo>
                <a:cubicBezTo>
                  <a:pt x="104" y="124"/>
                  <a:pt x="104" y="124"/>
                  <a:pt x="105" y="124"/>
                </a:cubicBezTo>
                <a:cubicBezTo>
                  <a:pt x="109" y="124"/>
                  <a:pt x="109" y="124"/>
                  <a:pt x="109" y="124"/>
                </a:cubicBezTo>
                <a:cubicBezTo>
                  <a:pt x="109" y="123"/>
                  <a:pt x="109" y="123"/>
                  <a:pt x="109" y="123"/>
                </a:cubicBezTo>
                <a:cubicBezTo>
                  <a:pt x="109" y="123"/>
                  <a:pt x="110" y="123"/>
                  <a:pt x="110" y="123"/>
                </a:cubicBezTo>
                <a:cubicBezTo>
                  <a:pt x="111" y="123"/>
                  <a:pt x="111" y="123"/>
                  <a:pt x="111" y="123"/>
                </a:cubicBezTo>
                <a:cubicBezTo>
                  <a:pt x="123" y="111"/>
                  <a:pt x="123" y="111"/>
                  <a:pt x="123" y="111"/>
                </a:cubicBezTo>
                <a:cubicBezTo>
                  <a:pt x="123" y="111"/>
                  <a:pt x="124" y="111"/>
                  <a:pt x="124" y="111"/>
                </a:cubicBezTo>
                <a:cubicBezTo>
                  <a:pt x="128" y="109"/>
                  <a:pt x="128" y="109"/>
                  <a:pt x="128" y="109"/>
                </a:cubicBezTo>
                <a:cubicBezTo>
                  <a:pt x="130" y="108"/>
                  <a:pt x="130" y="108"/>
                  <a:pt x="130" y="108"/>
                </a:cubicBezTo>
                <a:cubicBezTo>
                  <a:pt x="132" y="107"/>
                  <a:pt x="132" y="107"/>
                  <a:pt x="132" y="107"/>
                </a:cubicBezTo>
                <a:cubicBezTo>
                  <a:pt x="132" y="106"/>
                  <a:pt x="132" y="106"/>
                  <a:pt x="132" y="106"/>
                </a:cubicBezTo>
                <a:cubicBezTo>
                  <a:pt x="139" y="105"/>
                  <a:pt x="139" y="105"/>
                  <a:pt x="139" y="105"/>
                </a:cubicBezTo>
                <a:cubicBezTo>
                  <a:pt x="139" y="105"/>
                  <a:pt x="140" y="105"/>
                  <a:pt x="140" y="105"/>
                </a:cubicBezTo>
                <a:cubicBezTo>
                  <a:pt x="142" y="105"/>
                  <a:pt x="142" y="105"/>
                  <a:pt x="142" y="105"/>
                </a:cubicBezTo>
                <a:cubicBezTo>
                  <a:pt x="144" y="105"/>
                  <a:pt x="144" y="105"/>
                  <a:pt x="144" y="105"/>
                </a:cubicBezTo>
                <a:cubicBezTo>
                  <a:pt x="145" y="105"/>
                  <a:pt x="145" y="105"/>
                  <a:pt x="145" y="105"/>
                </a:cubicBezTo>
                <a:cubicBezTo>
                  <a:pt x="147" y="106"/>
                  <a:pt x="147" y="106"/>
                  <a:pt x="147" y="106"/>
                </a:cubicBezTo>
                <a:cubicBezTo>
                  <a:pt x="157" y="106"/>
                  <a:pt x="157" y="106"/>
                  <a:pt x="157" y="106"/>
                </a:cubicBezTo>
                <a:cubicBezTo>
                  <a:pt x="160" y="104"/>
                  <a:pt x="160" y="104"/>
                  <a:pt x="160" y="104"/>
                </a:cubicBezTo>
                <a:cubicBezTo>
                  <a:pt x="162" y="102"/>
                  <a:pt x="162" y="102"/>
                  <a:pt x="162" y="102"/>
                </a:cubicBezTo>
                <a:cubicBezTo>
                  <a:pt x="166" y="98"/>
                  <a:pt x="166" y="98"/>
                  <a:pt x="166" y="98"/>
                </a:cubicBezTo>
                <a:cubicBezTo>
                  <a:pt x="168" y="95"/>
                  <a:pt x="168" y="95"/>
                  <a:pt x="168" y="95"/>
                </a:cubicBezTo>
                <a:cubicBezTo>
                  <a:pt x="168" y="95"/>
                  <a:pt x="168" y="95"/>
                  <a:pt x="168" y="95"/>
                </a:cubicBezTo>
                <a:cubicBezTo>
                  <a:pt x="169" y="94"/>
                  <a:pt x="169" y="94"/>
                  <a:pt x="169" y="94"/>
                </a:cubicBezTo>
                <a:cubicBezTo>
                  <a:pt x="166" y="91"/>
                  <a:pt x="162" y="89"/>
                  <a:pt x="159" y="87"/>
                </a:cubicBezTo>
                <a:cubicBezTo>
                  <a:pt x="158" y="87"/>
                  <a:pt x="158" y="87"/>
                  <a:pt x="158" y="87"/>
                </a:cubicBezTo>
                <a:cubicBezTo>
                  <a:pt x="158" y="87"/>
                  <a:pt x="157" y="86"/>
                  <a:pt x="157" y="86"/>
                </a:cubicBezTo>
                <a:cubicBezTo>
                  <a:pt x="157" y="86"/>
                  <a:pt x="157" y="86"/>
                  <a:pt x="157" y="86"/>
                </a:cubicBezTo>
                <a:cubicBezTo>
                  <a:pt x="156" y="86"/>
                  <a:pt x="156" y="86"/>
                  <a:pt x="155" y="85"/>
                </a:cubicBezTo>
                <a:cubicBezTo>
                  <a:pt x="152" y="82"/>
                  <a:pt x="152" y="82"/>
                  <a:pt x="152" y="82"/>
                </a:cubicBezTo>
                <a:cubicBezTo>
                  <a:pt x="150" y="80"/>
                  <a:pt x="149" y="77"/>
                  <a:pt x="145" y="77"/>
                </a:cubicBezTo>
                <a:cubicBezTo>
                  <a:pt x="140" y="75"/>
                  <a:pt x="140" y="71"/>
                  <a:pt x="139" y="67"/>
                </a:cubicBezTo>
                <a:cubicBezTo>
                  <a:pt x="139" y="65"/>
                  <a:pt x="139" y="64"/>
                  <a:pt x="139" y="63"/>
                </a:cubicBezTo>
                <a:cubicBezTo>
                  <a:pt x="138" y="60"/>
                  <a:pt x="132" y="58"/>
                  <a:pt x="126" y="58"/>
                </a:cubicBezTo>
                <a:cubicBezTo>
                  <a:pt x="123" y="58"/>
                  <a:pt x="121" y="58"/>
                  <a:pt x="119" y="59"/>
                </a:cubicBezTo>
                <a:cubicBezTo>
                  <a:pt x="117" y="59"/>
                  <a:pt x="115" y="59"/>
                  <a:pt x="113" y="59"/>
                </a:cubicBezTo>
                <a:cubicBezTo>
                  <a:pt x="108" y="59"/>
                  <a:pt x="103" y="59"/>
                  <a:pt x="99" y="58"/>
                </a:cubicBezTo>
                <a:cubicBezTo>
                  <a:pt x="98" y="57"/>
                  <a:pt x="98" y="57"/>
                  <a:pt x="98" y="57"/>
                </a:cubicBezTo>
                <a:cubicBezTo>
                  <a:pt x="96" y="57"/>
                  <a:pt x="95" y="56"/>
                  <a:pt x="94" y="56"/>
                </a:cubicBezTo>
                <a:cubicBezTo>
                  <a:pt x="94" y="56"/>
                  <a:pt x="94" y="56"/>
                  <a:pt x="94" y="56"/>
                </a:cubicBezTo>
                <a:cubicBezTo>
                  <a:pt x="92" y="55"/>
                  <a:pt x="91" y="54"/>
                  <a:pt x="88" y="54"/>
                </a:cubicBezTo>
                <a:cubicBezTo>
                  <a:pt x="86" y="54"/>
                  <a:pt x="85" y="54"/>
                  <a:pt x="83" y="55"/>
                </a:cubicBezTo>
                <a:cubicBezTo>
                  <a:pt x="82" y="55"/>
                  <a:pt x="81" y="55"/>
                  <a:pt x="80" y="55"/>
                </a:cubicBezTo>
                <a:cubicBezTo>
                  <a:pt x="80" y="55"/>
                  <a:pt x="79" y="55"/>
                  <a:pt x="78" y="55"/>
                </a:cubicBezTo>
                <a:cubicBezTo>
                  <a:pt x="74" y="55"/>
                  <a:pt x="70" y="53"/>
                  <a:pt x="68" y="50"/>
                </a:cubicBezTo>
                <a:cubicBezTo>
                  <a:pt x="68" y="49"/>
                  <a:pt x="68" y="49"/>
                  <a:pt x="68" y="49"/>
                </a:cubicBezTo>
                <a:cubicBezTo>
                  <a:pt x="67" y="49"/>
                  <a:pt x="67" y="49"/>
                  <a:pt x="67" y="49"/>
                </a:cubicBezTo>
                <a:cubicBezTo>
                  <a:pt x="62" y="43"/>
                  <a:pt x="58" y="39"/>
                  <a:pt x="56" y="37"/>
                </a:cubicBezTo>
                <a:cubicBezTo>
                  <a:pt x="53" y="34"/>
                  <a:pt x="51" y="31"/>
                  <a:pt x="51" y="23"/>
                </a:cubicBezTo>
                <a:cubicBezTo>
                  <a:pt x="51" y="18"/>
                  <a:pt x="48" y="18"/>
                  <a:pt x="47" y="18"/>
                </a:cubicBezTo>
                <a:cubicBezTo>
                  <a:pt x="45" y="18"/>
                  <a:pt x="44" y="18"/>
                  <a:pt x="42" y="20"/>
                </a:cubicBezTo>
                <a:cubicBezTo>
                  <a:pt x="41" y="21"/>
                  <a:pt x="40" y="21"/>
                  <a:pt x="39" y="21"/>
                </a:cubicBezTo>
                <a:cubicBezTo>
                  <a:pt x="36" y="21"/>
                  <a:pt x="34" y="18"/>
                  <a:pt x="32" y="16"/>
                </a:cubicBezTo>
                <a:cubicBezTo>
                  <a:pt x="32" y="16"/>
                  <a:pt x="32" y="16"/>
                  <a:pt x="31" y="15"/>
                </a:cubicBezTo>
                <a:cubicBezTo>
                  <a:pt x="31" y="15"/>
                  <a:pt x="31" y="14"/>
                  <a:pt x="30" y="14"/>
                </a:cubicBezTo>
                <a:cubicBezTo>
                  <a:pt x="30" y="14"/>
                  <a:pt x="30" y="14"/>
                  <a:pt x="30" y="14"/>
                </a:cubicBezTo>
                <a:cubicBezTo>
                  <a:pt x="26" y="12"/>
                  <a:pt x="16" y="7"/>
                  <a:pt x="9" y="6"/>
                </a:cubicBezTo>
                <a:cubicBezTo>
                  <a:pt x="5" y="101"/>
                  <a:pt x="5" y="101"/>
                  <a:pt x="5" y="101"/>
                </a:cubicBezTo>
                <a:cubicBezTo>
                  <a:pt x="12" y="104"/>
                  <a:pt x="12" y="104"/>
                  <a:pt x="12" y="104"/>
                </a:cubicBezTo>
                <a:cubicBezTo>
                  <a:pt x="16" y="106"/>
                  <a:pt x="16" y="106"/>
                  <a:pt x="16" y="106"/>
                </a:cubicBezTo>
                <a:cubicBezTo>
                  <a:pt x="19" y="107"/>
                  <a:pt x="19" y="107"/>
                  <a:pt x="19" y="107"/>
                </a:cubicBezTo>
                <a:cubicBezTo>
                  <a:pt x="23" y="108"/>
                  <a:pt x="23" y="108"/>
                  <a:pt x="23" y="108"/>
                </a:cubicBezTo>
                <a:cubicBezTo>
                  <a:pt x="23" y="108"/>
                  <a:pt x="24" y="108"/>
                  <a:pt x="24" y="108"/>
                </a:cubicBezTo>
                <a:cubicBezTo>
                  <a:pt x="27" y="110"/>
                  <a:pt x="27" y="110"/>
                  <a:pt x="27" y="110"/>
                </a:cubicBezTo>
                <a:cubicBezTo>
                  <a:pt x="30" y="111"/>
                  <a:pt x="30" y="111"/>
                  <a:pt x="30" y="111"/>
                </a:cubicBezTo>
                <a:cubicBezTo>
                  <a:pt x="34" y="112"/>
                  <a:pt x="34" y="112"/>
                  <a:pt x="34" y="112"/>
                </a:cubicBezTo>
                <a:cubicBezTo>
                  <a:pt x="34" y="112"/>
                  <a:pt x="35" y="112"/>
                  <a:pt x="35" y="112"/>
                </a:cubicBezTo>
                <a:cubicBezTo>
                  <a:pt x="37" y="114"/>
                  <a:pt x="37" y="114"/>
                  <a:pt x="37" y="114"/>
                </a:cubicBezTo>
                <a:cubicBezTo>
                  <a:pt x="38" y="114"/>
                  <a:pt x="38" y="114"/>
                  <a:pt x="39" y="115"/>
                </a:cubicBezTo>
                <a:cubicBezTo>
                  <a:pt x="39" y="116"/>
                  <a:pt x="39" y="116"/>
                  <a:pt x="39" y="116"/>
                </a:cubicBezTo>
                <a:cubicBezTo>
                  <a:pt x="43" y="117"/>
                  <a:pt x="43" y="117"/>
                  <a:pt x="43" y="117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9" y="116"/>
                  <a:pt x="49" y="116"/>
                  <a:pt x="49" y="116"/>
                </a:cubicBezTo>
                <a:cubicBezTo>
                  <a:pt x="51" y="114"/>
                  <a:pt x="51" y="114"/>
                  <a:pt x="51" y="114"/>
                </a:cubicBezTo>
                <a:cubicBezTo>
                  <a:pt x="53" y="111"/>
                  <a:pt x="53" y="111"/>
                  <a:pt x="53" y="111"/>
                </a:cubicBezTo>
                <a:cubicBezTo>
                  <a:pt x="59" y="102"/>
                  <a:pt x="59" y="102"/>
                  <a:pt x="59" y="102"/>
                </a:cubicBezTo>
                <a:cubicBezTo>
                  <a:pt x="61" y="100"/>
                  <a:pt x="61" y="100"/>
                  <a:pt x="61" y="100"/>
                </a:cubicBezTo>
                <a:cubicBezTo>
                  <a:pt x="61" y="100"/>
                  <a:pt x="62" y="99"/>
                  <a:pt x="62" y="99"/>
                </a:cubicBezTo>
                <a:cubicBezTo>
                  <a:pt x="65" y="98"/>
                  <a:pt x="65" y="98"/>
                  <a:pt x="65" y="98"/>
                </a:cubicBezTo>
                <a:cubicBezTo>
                  <a:pt x="65" y="98"/>
                  <a:pt x="65" y="98"/>
                  <a:pt x="66" y="98"/>
                </a:cubicBezTo>
                <a:cubicBezTo>
                  <a:pt x="67" y="98"/>
                  <a:pt x="67" y="98"/>
                  <a:pt x="67" y="98"/>
                </a:cubicBezTo>
                <a:cubicBezTo>
                  <a:pt x="67" y="98"/>
                  <a:pt x="67" y="98"/>
                  <a:pt x="68" y="98"/>
                </a:cubicBezTo>
                <a:cubicBezTo>
                  <a:pt x="68" y="97"/>
                  <a:pt x="69" y="97"/>
                  <a:pt x="69" y="97"/>
                </a:cubicBezTo>
                <a:cubicBezTo>
                  <a:pt x="73" y="97"/>
                  <a:pt x="73" y="97"/>
                  <a:pt x="73" y="97"/>
                </a:cubicBezTo>
                <a:cubicBezTo>
                  <a:pt x="74" y="97"/>
                  <a:pt x="74" y="97"/>
                  <a:pt x="74" y="97"/>
                </a:cubicBezTo>
                <a:cubicBezTo>
                  <a:pt x="76" y="98"/>
                  <a:pt x="76" y="98"/>
                  <a:pt x="76" y="98"/>
                </a:cubicBezTo>
                <a:cubicBezTo>
                  <a:pt x="76" y="98"/>
                  <a:pt x="77" y="98"/>
                  <a:pt x="77" y="99"/>
                </a:cubicBezTo>
                <a:cubicBezTo>
                  <a:pt x="78" y="101"/>
                  <a:pt x="78" y="101"/>
                  <a:pt x="78" y="101"/>
                </a:cubicBezTo>
                <a:cubicBezTo>
                  <a:pt x="78" y="102"/>
                  <a:pt x="78" y="102"/>
                  <a:pt x="78" y="103"/>
                </a:cubicBezTo>
                <a:cubicBezTo>
                  <a:pt x="77" y="106"/>
                  <a:pt x="77" y="106"/>
                  <a:pt x="77" y="106"/>
                </a:cubicBezTo>
                <a:cubicBezTo>
                  <a:pt x="77" y="106"/>
                  <a:pt x="77" y="107"/>
                  <a:pt x="77" y="107"/>
                </a:cubicBezTo>
                <a:cubicBezTo>
                  <a:pt x="74" y="109"/>
                  <a:pt x="74" y="109"/>
                  <a:pt x="74" y="109"/>
                </a:cubicBezTo>
                <a:cubicBezTo>
                  <a:pt x="74" y="110"/>
                  <a:pt x="74" y="110"/>
                  <a:pt x="73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111"/>
                  <a:pt x="71" y="111"/>
                  <a:pt x="71" y="111"/>
                </a:cubicBezTo>
                <a:cubicBezTo>
                  <a:pt x="70" y="112"/>
                  <a:pt x="70" y="112"/>
                  <a:pt x="70" y="112"/>
                </a:cubicBezTo>
                <a:cubicBezTo>
                  <a:pt x="70" y="113"/>
                  <a:pt x="70" y="113"/>
                  <a:pt x="70" y="113"/>
                </a:cubicBezTo>
                <a:cubicBezTo>
                  <a:pt x="72" y="115"/>
                  <a:pt x="72" y="115"/>
                  <a:pt x="72" y="115"/>
                </a:cubicBezTo>
                <a:cubicBezTo>
                  <a:pt x="72" y="115"/>
                  <a:pt x="72" y="115"/>
                  <a:pt x="72" y="116"/>
                </a:cubicBezTo>
                <a:cubicBezTo>
                  <a:pt x="73" y="116"/>
                  <a:pt x="73" y="116"/>
                  <a:pt x="73" y="116"/>
                </a:cubicBezTo>
                <a:cubicBezTo>
                  <a:pt x="73" y="116"/>
                  <a:pt x="73" y="116"/>
                  <a:pt x="73" y="116"/>
                </a:cubicBezTo>
                <a:cubicBezTo>
                  <a:pt x="73" y="116"/>
                  <a:pt x="74" y="116"/>
                  <a:pt x="74" y="117"/>
                </a:cubicBezTo>
                <a:cubicBezTo>
                  <a:pt x="74" y="117"/>
                  <a:pt x="74" y="117"/>
                  <a:pt x="74" y="117"/>
                </a:cubicBezTo>
                <a:cubicBezTo>
                  <a:pt x="75" y="117"/>
                  <a:pt x="75" y="117"/>
                  <a:pt x="75" y="118"/>
                </a:cubicBezTo>
                <a:cubicBezTo>
                  <a:pt x="75" y="119"/>
                  <a:pt x="75" y="119"/>
                  <a:pt x="75" y="119"/>
                </a:cubicBezTo>
                <a:cubicBezTo>
                  <a:pt x="77" y="119"/>
                  <a:pt x="77" y="119"/>
                  <a:pt x="77" y="119"/>
                </a:cubicBezTo>
                <a:cubicBezTo>
                  <a:pt x="80" y="121"/>
                  <a:pt x="80" y="121"/>
                  <a:pt x="80" y="121"/>
                </a:cubicBezTo>
                <a:cubicBezTo>
                  <a:pt x="81" y="121"/>
                  <a:pt x="81" y="121"/>
                  <a:pt x="81" y="121"/>
                </a:cubicBezTo>
                <a:cubicBezTo>
                  <a:pt x="82" y="121"/>
                  <a:pt x="82" y="121"/>
                  <a:pt x="82" y="121"/>
                </a:cubicBezTo>
                <a:cubicBezTo>
                  <a:pt x="84" y="122"/>
                  <a:pt x="84" y="122"/>
                  <a:pt x="84" y="122"/>
                </a:cubicBezTo>
                <a:cubicBezTo>
                  <a:pt x="85" y="122"/>
                  <a:pt x="85" y="122"/>
                  <a:pt x="85" y="122"/>
                </a:cubicBezTo>
                <a:cubicBezTo>
                  <a:pt x="86" y="122"/>
                  <a:pt x="86" y="122"/>
                  <a:pt x="87" y="123"/>
                </a:cubicBezTo>
                <a:cubicBezTo>
                  <a:pt x="88" y="124"/>
                  <a:pt x="88" y="124"/>
                  <a:pt x="88" y="124"/>
                </a:cubicBezTo>
                <a:cubicBezTo>
                  <a:pt x="89" y="125"/>
                  <a:pt x="89" y="125"/>
                  <a:pt x="89" y="125"/>
                </a:cubicBezTo>
                <a:cubicBezTo>
                  <a:pt x="89" y="125"/>
                  <a:pt x="90" y="125"/>
                  <a:pt x="90" y="125"/>
                </a:cubicBezTo>
                <a:cubicBezTo>
                  <a:pt x="95" y="130"/>
                  <a:pt x="95" y="130"/>
                  <a:pt x="95" y="130"/>
                </a:cubicBezTo>
                <a:cubicBezTo>
                  <a:pt x="95" y="131"/>
                  <a:pt x="95" y="131"/>
                  <a:pt x="96" y="131"/>
                </a:cubicBezTo>
                <a:lnTo>
                  <a:pt x="96" y="132"/>
                </a:lnTo>
                <a:close/>
                <a:moveTo>
                  <a:pt x="157" y="86"/>
                </a:moveTo>
                <a:cubicBezTo>
                  <a:pt x="157" y="86"/>
                  <a:pt x="157" y="86"/>
                  <a:pt x="157" y="86"/>
                </a:cubicBezTo>
                <a:cubicBezTo>
                  <a:pt x="157" y="86"/>
                  <a:pt x="157" y="86"/>
                  <a:pt x="157" y="86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7978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38290-78D2-4A71-8D97-B057C6C82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986" y="132043"/>
            <a:ext cx="8100000" cy="454811"/>
          </a:xfrm>
        </p:spPr>
        <p:txBody>
          <a:bodyPr/>
          <a:lstStyle/>
          <a:p>
            <a:r>
              <a:rPr lang="en-AU" dirty="0"/>
              <a:t>Burning questions about the social service workforce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563275F-F505-491F-9F6D-F09E4333DC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9337327"/>
              </p:ext>
            </p:extLst>
          </p:nvPr>
        </p:nvGraphicFramePr>
        <p:xfrm>
          <a:off x="538986" y="866537"/>
          <a:ext cx="8101014" cy="3616960"/>
        </p:xfrm>
        <a:graphic>
          <a:graphicData uri="http://schemas.openxmlformats.org/drawingml/2006/table">
            <a:tbl>
              <a:tblPr firstRow="1" bandRow="1">
                <a:tableStyleId>{C8B8AA78-00FD-43C4-82DB-AA3435B3B4D4}</a:tableStyleId>
              </a:tblPr>
              <a:tblGrid>
                <a:gridCol w="866733">
                  <a:extLst>
                    <a:ext uri="{9D8B030D-6E8A-4147-A177-3AD203B41FA5}">
                      <a16:colId xmlns:a16="http://schemas.microsoft.com/office/drawing/2014/main" val="264068995"/>
                    </a:ext>
                  </a:extLst>
                </a:gridCol>
                <a:gridCol w="7234281">
                  <a:extLst>
                    <a:ext uri="{9D8B030D-6E8A-4147-A177-3AD203B41FA5}">
                      <a16:colId xmlns:a16="http://schemas.microsoft.com/office/drawing/2014/main" val="1032512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900" dirty="0"/>
                        <a:t>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dirty="0"/>
                        <a:t>Questions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392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900" dirty="0"/>
                        <a:t>Workforce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AU" sz="900" dirty="0"/>
                        <a:t>What is the projected growth of the workforce? 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AU" sz="900" dirty="0"/>
                        <a:t>Where are the highest rates of growth – by occupation and area (e.g. specific </a:t>
                      </a:r>
                      <a:r>
                        <a:rPr lang="en-AU" sz="900" dirty="0" err="1"/>
                        <a:t>LGAs</a:t>
                      </a:r>
                      <a:r>
                        <a:rPr lang="en-AU" sz="900" dirty="0"/>
                        <a:t>)?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AU" sz="900" dirty="0"/>
                        <a:t>What are the job vacancy rates?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AU" sz="900" dirty="0"/>
                        <a:t>Numbers of jobs advertised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AU" sz="900" dirty="0"/>
                        <a:t>Where are the biggest gaps between supply and demand for services and supports?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251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900" dirty="0"/>
                        <a:t>Workforce Composition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AU" sz="900" dirty="0"/>
                        <a:t>How diverse is the workforce (e.g. gender, race, ethnicity, language group, age etc)?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AU" sz="900" dirty="0"/>
                        <a:t>Does the diversity of the workforce reflect the diversity within the communities it serves?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AU" sz="900" dirty="0"/>
                        <a:t>Which groups are underrepresented in the workforce (e.g. Aboriginal and Torres Strait Islanders, </a:t>
                      </a:r>
                      <a:r>
                        <a:rPr lang="en-AU" sz="900" dirty="0" err="1"/>
                        <a:t>CALD</a:t>
                      </a:r>
                      <a:r>
                        <a:rPr lang="en-AU" sz="900" dirty="0"/>
                        <a:t>)?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AU" sz="900" dirty="0"/>
                        <a:t>To what extent do workers move between different parts of the sector (e.g. disability to aged care)?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AU" sz="900" dirty="0"/>
                        <a:t>What proportion of the workforce is part of the “black economy” – quantity, value and trends of listings on sites like Gumtree and Craig’s List?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42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900" dirty="0"/>
                        <a:t>Employment Arrangements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6857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900" dirty="0"/>
                        <a:t>Breakdown by employment type – full-time, part-time, casual </a:t>
                      </a:r>
                    </a:p>
                    <a:p>
                      <a:pPr marL="171450" marR="0" lvl="0" indent="-171450" algn="l" defTabSz="6857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900" dirty="0"/>
                        <a:t>Are workers able to work their preferred hours?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AU" sz="900" dirty="0"/>
                        <a:t>Breakdown by employment level – entry-level, intermediate, management, senior management etc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AU" sz="900" dirty="0"/>
                        <a:t>How long do workers typically stay at the same employment level?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AU" sz="900" dirty="0"/>
                        <a:t>Are there particular roles that are not offered at specific employment levels (e.g. part-time managerial roles)?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AU" sz="900" dirty="0"/>
                        <a:t>What are the pay rates by employment level and how do they compare with pay rates in other industries?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94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900" dirty="0"/>
                        <a:t>Training and Qualifications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AU" sz="900" dirty="0"/>
                        <a:t>What level of qualifications do workers possess?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AU" sz="900" dirty="0"/>
                        <a:t>When does upskilling or retraining occur, at what point in career and at what level?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AU" sz="900" dirty="0"/>
                        <a:t>What are the barriers to training and ongoing professional development?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AU" sz="900" dirty="0"/>
                        <a:t>What are the skills gaps in the workforce?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AU" sz="900" dirty="0"/>
                        <a:t>Digital literacy and digital inclusion rates among the workforce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504796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4352C-E13F-4B0B-B057-02E428DF5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December 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0A9430-3910-47C3-A4E1-E95F3E258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9647-6476-4782-A0C7-CD5869730FA4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FD645D-F3B3-41A1-BECC-1FA28E918350}"/>
              </a:ext>
            </a:extLst>
          </p:cNvPr>
          <p:cNvSpPr txBox="1"/>
          <p:nvPr/>
        </p:nvSpPr>
        <p:spPr>
          <a:xfrm>
            <a:off x="537972" y="4444190"/>
            <a:ext cx="8101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i="1" dirty="0"/>
              <a:t>Interested in data that can be filtered by geographic area, occupation, demographic characteristics (e.g. gender).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15421A-7FB8-4480-B4FF-BBD3012405EF}"/>
              </a:ext>
            </a:extLst>
          </p:cNvPr>
          <p:cNvSpPr/>
          <p:nvPr/>
        </p:nvSpPr>
        <p:spPr>
          <a:xfrm>
            <a:off x="537972" y="532464"/>
            <a:ext cx="81913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400" i="1" dirty="0"/>
              <a:t>Data at the ANZSCO 4 (preferred) or ANZSIC 3 level allow us to apply FSSI’s  custom social services mapping. 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98717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38290-78D2-4A71-8D97-B057C6C82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180000"/>
            <a:ext cx="8100000" cy="481916"/>
          </a:xfrm>
        </p:spPr>
        <p:txBody>
          <a:bodyPr/>
          <a:lstStyle/>
          <a:p>
            <a:r>
              <a:rPr lang="en-AU" dirty="0"/>
              <a:t>Burning questions about the social service workforce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563275F-F505-491F-9F6D-F09E4333DC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8147582"/>
              </p:ext>
            </p:extLst>
          </p:nvPr>
        </p:nvGraphicFramePr>
        <p:xfrm>
          <a:off x="538986" y="957693"/>
          <a:ext cx="8101014" cy="2931160"/>
        </p:xfrm>
        <a:graphic>
          <a:graphicData uri="http://schemas.openxmlformats.org/drawingml/2006/table">
            <a:tbl>
              <a:tblPr firstRow="1" bandRow="1">
                <a:tableStyleId>{C8B8AA78-00FD-43C4-82DB-AA3435B3B4D4}</a:tableStyleId>
              </a:tblPr>
              <a:tblGrid>
                <a:gridCol w="1009271">
                  <a:extLst>
                    <a:ext uri="{9D8B030D-6E8A-4147-A177-3AD203B41FA5}">
                      <a16:colId xmlns:a16="http://schemas.microsoft.com/office/drawing/2014/main" val="264068995"/>
                    </a:ext>
                  </a:extLst>
                </a:gridCol>
                <a:gridCol w="7091743">
                  <a:extLst>
                    <a:ext uri="{9D8B030D-6E8A-4147-A177-3AD203B41FA5}">
                      <a16:colId xmlns:a16="http://schemas.microsoft.com/office/drawing/2014/main" val="1032512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900" dirty="0"/>
                        <a:t>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900" dirty="0"/>
                        <a:t>Questions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392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900" dirty="0"/>
                        <a:t>Health and Wellbeing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AU" sz="900" dirty="0"/>
                        <a:t>How healthy is the workforce, compared to other workforces?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AU" sz="900" dirty="0"/>
                        <a:t>How prevalent is the incidence of work-related stress in the workforce?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AU" sz="900" dirty="0"/>
                        <a:t>To what extent does the workforce experience occupational harm and violence?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AU" sz="900" dirty="0"/>
                        <a:t>Proximity to work / travel time to 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99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900" dirty="0"/>
                        <a:t>Financial Wellbeing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AU" sz="900" dirty="0"/>
                        <a:t>How do the superannuation balances of this workforce compare with the workforce of other industries?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AU" sz="900" dirty="0"/>
                        <a:t>At what age do workers retire?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AU" sz="900" dirty="0"/>
                        <a:t>Housing status of the workforce (e.g. renting, own etc) including risk of homelessness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145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900" dirty="0"/>
                        <a:t>Recruitment and Retention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AU" sz="900" dirty="0"/>
                        <a:t>What are employers looking for when they are hiring workers (qualifications, experience, values, mindset)?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AU" sz="900" dirty="0"/>
                        <a:t>What are the turn-over rates for workers?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AU" sz="900" dirty="0"/>
                        <a:t>Why do workers leave employment or change jobs?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AU" sz="900" dirty="0"/>
                        <a:t>What are the roles that are “hard to fill” and why (e.g. location)?  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AU" sz="900" dirty="0"/>
                        <a:t>Are workers willing/able to move for employment and/or education?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AU" sz="900" dirty="0"/>
                        <a:t>Do workplaces offer any incentives to encourage people to move for employment?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898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7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dirty="0"/>
                        <a:t>Lived Experience and Activities Outside of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AU" sz="900" dirty="0"/>
                        <a:t>How many workers are also accessing social services?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AU" sz="900" dirty="0"/>
                        <a:t>How many workers identify as having lived experience of the system that they are working in?</a:t>
                      </a:r>
                    </a:p>
                    <a:p>
                      <a:pPr marL="171450" marR="0" lvl="0" indent="-171450" algn="l" defTabSz="6857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900" dirty="0"/>
                        <a:t>Do workers undertake any unpaid or volunteering roles?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961938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4352C-E13F-4B0B-B057-02E428DF5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December 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0A9430-3910-47C3-A4E1-E95F3E258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9647-6476-4782-A0C7-CD5869730FA4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43F80F-694D-48B6-89EE-91A01CE301E3}"/>
              </a:ext>
            </a:extLst>
          </p:cNvPr>
          <p:cNvSpPr txBox="1"/>
          <p:nvPr/>
        </p:nvSpPr>
        <p:spPr>
          <a:xfrm>
            <a:off x="538986" y="4399464"/>
            <a:ext cx="8101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i="1" dirty="0"/>
              <a:t>Interested in data that can be filtered by geographic area, occupation, demographic characteristics (e.g. gender)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C1D7D0-E5FB-4FA0-BB6D-7912115F45C7}"/>
              </a:ext>
            </a:extLst>
          </p:cNvPr>
          <p:cNvSpPr/>
          <p:nvPr/>
        </p:nvSpPr>
        <p:spPr>
          <a:xfrm>
            <a:off x="537972" y="585629"/>
            <a:ext cx="81913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400" i="1" dirty="0"/>
              <a:t>Data at the ANZSCO 4 (preferred) or ANZSIC 3 level allow us to apply FSSI’s  custom social services mapping. 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1004378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CC337-82C3-EC4D-921C-BAE557B6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97" y="0"/>
            <a:ext cx="8262000" cy="720000"/>
          </a:xfrm>
        </p:spPr>
        <p:txBody>
          <a:bodyPr/>
          <a:lstStyle/>
          <a:p>
            <a:r>
              <a:rPr lang="en-US" sz="2630" dirty="0"/>
              <a:t>FSSI’s Vision and Mission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46851-E752-EB4C-94C4-AC85BC33F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997" y="817091"/>
            <a:ext cx="8386416" cy="1157667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600" b="1" dirty="0"/>
              <a:t>WHY WE ARE HERE</a:t>
            </a:r>
          </a:p>
          <a:p>
            <a:pPr>
              <a:spcBef>
                <a:spcPts val="300"/>
              </a:spcBef>
            </a:pPr>
            <a:r>
              <a:rPr lang="en-AU" sz="1400" dirty="0"/>
              <a:t>Every Victorian will engage with the social service sector during their lives.  The existing systems and models are failing us - evidenced by 6 Royal Commissions in 5 years – while we are seeing unprecedented growth in demand.</a:t>
            </a:r>
          </a:p>
          <a:p>
            <a:pPr>
              <a:lnSpc>
                <a:spcPct val="115000"/>
              </a:lnSpc>
              <a:spcBef>
                <a:spcPts val="600"/>
              </a:spcBef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6DC63-1A8B-CF4C-967E-A9EFD0A97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9647-6476-4782-A0C7-CD5869730FA4}" type="slidenum">
              <a:rPr lang="en-US" smtClean="0"/>
              <a:t>2</a:t>
            </a:fld>
            <a:endParaRPr lang="en-US"/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043136A5-EB8E-D946-87F5-E6B65EF50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8000" y="4806000"/>
            <a:ext cx="3600000" cy="180000"/>
          </a:xfrm>
        </p:spPr>
        <p:txBody>
          <a:bodyPr/>
          <a:lstStyle/>
          <a:p>
            <a:r>
              <a:rPr lang="en-AU" dirty="0"/>
              <a:t>December 2019</a:t>
            </a: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B0E6146-97CC-4D5B-A92C-5A44C8E1A7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4183666"/>
              </p:ext>
            </p:extLst>
          </p:nvPr>
        </p:nvGraphicFramePr>
        <p:xfrm>
          <a:off x="377997" y="1838224"/>
          <a:ext cx="6012170" cy="2661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Content Placeholder 9">
            <a:extLst>
              <a:ext uri="{FF2B5EF4-FFF2-40B4-BE49-F238E27FC236}">
                <a16:creationId xmlns:a16="http://schemas.microsoft.com/office/drawing/2014/main" id="{A7B2A786-6ED0-4E70-9B5D-35419151E7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021846"/>
              </p:ext>
            </p:extLst>
          </p:nvPr>
        </p:nvGraphicFramePr>
        <p:xfrm>
          <a:off x="6524729" y="1838223"/>
          <a:ext cx="2376309" cy="2661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507454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0A34D006-7557-441B-851D-EBFC6525A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4" y="180000"/>
            <a:ext cx="8778240" cy="830194"/>
          </a:xfrm>
        </p:spPr>
        <p:txBody>
          <a:bodyPr/>
          <a:lstStyle/>
          <a:p>
            <a:r>
              <a:rPr lang="en-AU" sz="2630" dirty="0"/>
              <a:t>Challenges facing the Social Service sector </a:t>
            </a:r>
            <a:br>
              <a:rPr lang="en-AU" sz="2630" dirty="0"/>
            </a:br>
            <a:r>
              <a:rPr lang="en-AU" sz="2630" dirty="0"/>
              <a:t>are driving innovation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December 2019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9647-6476-4782-A0C7-CD5869730FA4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1532A9DA-4BF9-4749-9D67-5F6E77F37ED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9750" y="1098550"/>
          <a:ext cx="8101013" cy="32254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/>
          <p:cNvSpPr/>
          <p:nvPr/>
        </p:nvSpPr>
        <p:spPr>
          <a:xfrm>
            <a:off x="1288485" y="2134892"/>
            <a:ext cx="181330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Investment approach</a:t>
            </a:r>
          </a:p>
        </p:txBody>
      </p:sp>
      <p:sp>
        <p:nvSpPr>
          <p:cNvPr id="8" name="Rectangle 7"/>
          <p:cNvSpPr/>
          <p:nvPr/>
        </p:nvSpPr>
        <p:spPr>
          <a:xfrm>
            <a:off x="4019873" y="2139950"/>
            <a:ext cx="181330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Widening entry 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751261" y="2134892"/>
            <a:ext cx="181330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New training products and approaches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88485" y="3872854"/>
            <a:ext cx="181330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Responsive curriculum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19873" y="3866827"/>
            <a:ext cx="181330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New pathways and models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51261" y="3866827"/>
            <a:ext cx="181330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1"/>
                </a:solidFill>
              </a:rPr>
              <a:t>Systematic monitoring and data integration</a:t>
            </a:r>
          </a:p>
        </p:txBody>
      </p:sp>
    </p:spTree>
    <p:extLst>
      <p:ext uri="{BB962C8B-B14F-4D97-AF65-F5344CB8AC3E}">
        <p14:creationId xmlns:p14="http://schemas.microsoft.com/office/powerpoint/2010/main" val="4882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CC337-82C3-EC4D-921C-BAE557B6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069" y="49531"/>
            <a:ext cx="8471176" cy="731727"/>
          </a:xfrm>
        </p:spPr>
        <p:txBody>
          <a:bodyPr/>
          <a:lstStyle/>
          <a:p>
            <a:r>
              <a:rPr lang="en-US" sz="2630" dirty="0"/>
              <a:t>Workforce Data: Breaking Through The Silos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6DC63-1A8B-CF4C-967E-A9EFD0A97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9647-6476-4782-A0C7-CD5869730FA4}" type="slidenum">
              <a:rPr lang="en-US" smtClean="0"/>
              <a:t>4</a:t>
            </a:fld>
            <a:endParaRPr lang="en-US"/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043136A5-EB8E-D946-87F5-E6B65EF50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8000" y="4806000"/>
            <a:ext cx="3600000" cy="180000"/>
          </a:xfrm>
        </p:spPr>
        <p:txBody>
          <a:bodyPr/>
          <a:lstStyle/>
          <a:p>
            <a:r>
              <a:rPr lang="en-AU" dirty="0"/>
              <a:t>December 2019</a:t>
            </a:r>
            <a:endParaRPr lang="en-US" dirty="0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8705FEC2-58C2-4413-89D9-A034C3AC461E}"/>
              </a:ext>
            </a:extLst>
          </p:cNvPr>
          <p:cNvGraphicFramePr/>
          <p:nvPr/>
        </p:nvGraphicFramePr>
        <p:xfrm>
          <a:off x="-259975" y="889306"/>
          <a:ext cx="7995480" cy="2974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Explosion: 8 Points 13">
            <a:extLst>
              <a:ext uri="{FF2B5EF4-FFF2-40B4-BE49-F238E27FC236}">
                <a16:creationId xmlns:a16="http://schemas.microsoft.com/office/drawing/2014/main" id="{16187C7D-76A8-476E-81C4-1BD4D2AFC4F0}"/>
              </a:ext>
            </a:extLst>
          </p:cNvPr>
          <p:cNvSpPr/>
          <p:nvPr/>
        </p:nvSpPr>
        <p:spPr>
          <a:xfrm>
            <a:off x="6043359" y="1481656"/>
            <a:ext cx="1999130" cy="1985789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Innovative workforce development initiatives</a:t>
            </a:r>
          </a:p>
        </p:txBody>
      </p:sp>
      <p:pic>
        <p:nvPicPr>
          <p:cNvPr id="11" name="Graphic 10" descr="Microscope">
            <a:extLst>
              <a:ext uri="{FF2B5EF4-FFF2-40B4-BE49-F238E27FC236}">
                <a16:creationId xmlns:a16="http://schemas.microsoft.com/office/drawing/2014/main" id="{39F518EE-F476-43B4-9E09-6A7CD59FF0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6069" y="3514624"/>
            <a:ext cx="914400" cy="914400"/>
          </a:xfrm>
          <a:prstGeom prst="rect">
            <a:avLst/>
          </a:prstGeom>
        </p:spPr>
      </p:pic>
      <p:pic>
        <p:nvPicPr>
          <p:cNvPr id="17" name="Graphic 16" descr="Telescope">
            <a:extLst>
              <a:ext uri="{FF2B5EF4-FFF2-40B4-BE49-F238E27FC236}">
                <a16:creationId xmlns:a16="http://schemas.microsoft.com/office/drawing/2014/main" id="{CA8D4BA3-00B2-45F4-B7D7-AE5A5472ED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85289" y="3514624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7D0ED28-7061-4D2E-8E74-654B1A83EF4A}"/>
              </a:ext>
            </a:extLst>
          </p:cNvPr>
          <p:cNvSpPr txBox="1"/>
          <p:nvPr/>
        </p:nvSpPr>
        <p:spPr>
          <a:xfrm>
            <a:off x="1301175" y="4098138"/>
            <a:ext cx="206576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Microscopic view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03AF0B-9D12-485D-9E4F-73C1FE120F8D}"/>
              </a:ext>
            </a:extLst>
          </p:cNvPr>
          <p:cNvSpPr txBox="1"/>
          <p:nvPr/>
        </p:nvSpPr>
        <p:spPr>
          <a:xfrm>
            <a:off x="5669738" y="4082775"/>
            <a:ext cx="206576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dirty="0"/>
              <a:t>Telescopic view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D6D063E4-7275-484C-873A-E1BE5D069EE7}"/>
              </a:ext>
            </a:extLst>
          </p:cNvPr>
          <p:cNvSpPr/>
          <p:nvPr/>
        </p:nvSpPr>
        <p:spPr>
          <a:xfrm>
            <a:off x="3129909" y="3986780"/>
            <a:ext cx="3118490" cy="565654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AU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967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07D40-992F-4703-8B2F-83B69B782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961" y="180000"/>
            <a:ext cx="8251039" cy="536507"/>
          </a:xfrm>
        </p:spPr>
        <p:txBody>
          <a:bodyPr/>
          <a:lstStyle/>
          <a:p>
            <a:r>
              <a:rPr lang="en-AU" dirty="0"/>
              <a:t>Developing Integrated Data Set: Process Overview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5F2AC4-5277-47C7-A285-8239F2FE6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December 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BFFF7-CE7B-413D-A489-952746775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9647-6476-4782-A0C7-CD5869730FA4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339DDC6-5200-4D1C-8F5B-5CB65BF3D037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340658" y="833718"/>
          <a:ext cx="8435789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Graphic 7" descr="Marker">
            <a:extLst>
              <a:ext uri="{FF2B5EF4-FFF2-40B4-BE49-F238E27FC236}">
                <a16:creationId xmlns:a16="http://schemas.microsoft.com/office/drawing/2014/main" id="{FC8C650A-0FFE-4DE6-AB69-AA39A76864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70408" y="3424517"/>
            <a:ext cx="617443" cy="61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779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5C4D2-CB86-4FB4-8EA7-B4EDE139B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Social Service Industry Defined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7373A26-8767-48A8-BB13-9E7792505B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5180042"/>
              </p:ext>
            </p:extLst>
          </p:nvPr>
        </p:nvGraphicFramePr>
        <p:xfrm>
          <a:off x="412378" y="1324116"/>
          <a:ext cx="8498539" cy="3065659"/>
        </p:xfrm>
        <a:graphic>
          <a:graphicData uri="http://schemas.openxmlformats.org/drawingml/2006/table">
            <a:tbl>
              <a:tblPr>
                <a:tableStyleId>{C8B8AA78-00FD-43C4-82DB-AA3435B3B4D4}</a:tableStyleId>
              </a:tblPr>
              <a:tblGrid>
                <a:gridCol w="1082789">
                  <a:extLst>
                    <a:ext uri="{9D8B030D-6E8A-4147-A177-3AD203B41FA5}">
                      <a16:colId xmlns:a16="http://schemas.microsoft.com/office/drawing/2014/main" val="1434782015"/>
                    </a:ext>
                  </a:extLst>
                </a:gridCol>
                <a:gridCol w="3707875">
                  <a:extLst>
                    <a:ext uri="{9D8B030D-6E8A-4147-A177-3AD203B41FA5}">
                      <a16:colId xmlns:a16="http://schemas.microsoft.com/office/drawing/2014/main" val="337822402"/>
                    </a:ext>
                  </a:extLst>
                </a:gridCol>
                <a:gridCol w="3707875">
                  <a:extLst>
                    <a:ext uri="{9D8B030D-6E8A-4147-A177-3AD203B41FA5}">
                      <a16:colId xmlns:a16="http://schemas.microsoft.com/office/drawing/2014/main" val="3626778546"/>
                    </a:ext>
                  </a:extLst>
                </a:gridCol>
              </a:tblGrid>
              <a:tr h="176476">
                <a:tc>
                  <a:txBody>
                    <a:bodyPr/>
                    <a:lstStyle/>
                    <a:p>
                      <a:pPr marL="85090" marR="88900" eaLnBrk="0" hangingPunct="0">
                        <a:spcBef>
                          <a:spcPts val="39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Classification</a:t>
                      </a:r>
                      <a:endParaRPr lang="en-AU" sz="1200" b="1" dirty="0">
                        <a:effectLst/>
                        <a:latin typeface="TradeGothic-Light"/>
                        <a:ea typeface="Times New Roman" panose="02020603050405020304" pitchFamily="18" charset="0"/>
                        <a:cs typeface="TradeGothic-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88900" algn="ctr" eaLnBrk="0" hangingPunct="0">
                        <a:spcBef>
                          <a:spcPts val="39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FSSI Social Services</a:t>
                      </a:r>
                      <a:endParaRPr lang="en-AU" sz="1200" b="1" dirty="0">
                        <a:effectLst/>
                        <a:latin typeface="TradeGothic-Light"/>
                        <a:ea typeface="Times New Roman" panose="02020603050405020304" pitchFamily="18" charset="0"/>
                        <a:cs typeface="TradeGothic-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88900" algn="ctr" eaLnBrk="0" hangingPunct="0">
                        <a:spcBef>
                          <a:spcPts val="390"/>
                        </a:spcBef>
                        <a:spcAft>
                          <a:spcPts val="0"/>
                        </a:spcAft>
                        <a:tabLst>
                          <a:tab pos="2071370" algn="l"/>
                        </a:tabLst>
                      </a:pPr>
                      <a:r>
                        <a:rPr lang="en-US" sz="1200" b="1" dirty="0">
                          <a:effectLst/>
                        </a:rPr>
                        <a:t>FSSI Social Services Broad</a:t>
                      </a:r>
                      <a:endParaRPr lang="en-AU" sz="1200" b="1" dirty="0">
                        <a:effectLst/>
                        <a:latin typeface="TradeGothic-Light"/>
                        <a:ea typeface="Times New Roman" panose="02020603050405020304" pitchFamily="18" charset="0"/>
                        <a:cs typeface="TradeGothic-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632577"/>
                  </a:ext>
                </a:extLst>
              </a:tr>
              <a:tr h="2153582">
                <a:tc>
                  <a:txBody>
                    <a:bodyPr/>
                    <a:lstStyle/>
                    <a:p>
                      <a:pPr marL="82550" eaLnBrk="0" hangingPunct="0">
                        <a:spcBef>
                          <a:spcPts val="7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</a:rPr>
                        <a:t>ANZSCO</a:t>
                      </a:r>
                      <a:r>
                        <a:rPr lang="en-US" sz="1200" b="1" dirty="0">
                          <a:effectLst/>
                        </a:rPr>
                        <a:t> 4 </a:t>
                      </a:r>
                      <a:endParaRPr lang="en-AU" sz="1200" b="1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201930" indent="0" eaLnBrk="0" hangingPunct="0">
                        <a:spcBef>
                          <a:spcPts val="6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4231 Aged and Disabled </a:t>
                      </a:r>
                      <a:r>
                        <a:rPr lang="en-US" sz="1200" dirty="0" err="1">
                          <a:effectLst/>
                        </a:rPr>
                        <a:t>Carers</a:t>
                      </a:r>
                      <a:r>
                        <a:rPr lang="en-US" sz="1200" dirty="0">
                          <a:effectLst/>
                        </a:rPr>
                        <a:t>; 4211 Child </a:t>
                      </a:r>
                      <a:r>
                        <a:rPr lang="en-US" sz="1200" dirty="0" err="1">
                          <a:effectLst/>
                        </a:rPr>
                        <a:t>Carers</a:t>
                      </a:r>
                      <a:r>
                        <a:rPr lang="en-US" sz="1200" dirty="0">
                          <a:effectLst/>
                        </a:rPr>
                        <a:t>; 2721 Counsellors; 4113 Diversional Therapists</a:t>
                      </a:r>
                      <a:r>
                        <a:rPr lang="en-AU" sz="1200" dirty="0">
                          <a:effectLst/>
                        </a:rPr>
                        <a:t>; </a:t>
                      </a:r>
                      <a:r>
                        <a:rPr lang="en-US" sz="1200" dirty="0">
                          <a:effectLst/>
                        </a:rPr>
                        <a:t>4221 Education Aides; Education, Health and Welfare Services Managers </a:t>
                      </a:r>
                      <a:r>
                        <a:rPr lang="en-US" sz="1200" dirty="0" err="1">
                          <a:effectLst/>
                        </a:rPr>
                        <a:t>nfd</a:t>
                      </a:r>
                      <a:r>
                        <a:rPr lang="en-US" sz="1200" dirty="0">
                          <a:effectLst/>
                        </a:rPr>
                        <a:t>; 1342 Health and Welfare Service Managers; 4115 Indigenous Health Workers; 4233 Nursing Support and Personal Care Workers; 2524 Occupational Therapists; 2534 Psychiatrists </a:t>
                      </a:r>
                      <a:r>
                        <a:rPr lang="en-AU" sz="1200" dirty="0">
                          <a:effectLst/>
                        </a:rPr>
                        <a:t>; </a:t>
                      </a:r>
                      <a:r>
                        <a:rPr lang="en-US" sz="1200" dirty="0">
                          <a:effectLst/>
                        </a:rPr>
                        <a:t>2723 Psychologists; Social and Welfare Professionals </a:t>
                      </a:r>
                      <a:r>
                        <a:rPr lang="en-US" sz="1200" dirty="0" err="1">
                          <a:effectLst/>
                        </a:rPr>
                        <a:t>nfd</a:t>
                      </a:r>
                      <a:r>
                        <a:rPr lang="en-AU" sz="1200" dirty="0">
                          <a:effectLst/>
                        </a:rPr>
                        <a:t>; </a:t>
                      </a:r>
                      <a:r>
                        <a:rPr lang="en-US" sz="1200" dirty="0">
                          <a:effectLst/>
                        </a:rPr>
                        <a:t>2724 Social Professionals; 2725 Social Workers; 4234 Special Care Workers; 2415 Special Education Teachers; 4117 Welfare Support Workers; 2726 Welfare, Recreation and Community Arts Workers</a:t>
                      </a:r>
                      <a:endParaRPr lang="en-AU" sz="1200" dirty="0">
                        <a:effectLst/>
                        <a:latin typeface="TradeGothic-Light"/>
                        <a:ea typeface="Times New Roman" panose="02020603050405020304" pitchFamily="18" charset="0"/>
                        <a:cs typeface="TradeGothic-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201930" indent="0" eaLnBrk="0" hangingPunct="0">
                        <a:spcBef>
                          <a:spcPts val="6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1341 Child Care Centre Managers; 2411 Early Childhood (Pre-primary School) Teachers; 2491 Education Advisers and Reviewers; 4114 Enrolled and </a:t>
                      </a:r>
                      <a:r>
                        <a:rPr lang="en-US" sz="1200" dirty="0" err="1">
                          <a:effectLst/>
                        </a:rPr>
                        <a:t>Mothercraft</a:t>
                      </a:r>
                      <a:r>
                        <a:rPr lang="en-US" sz="1200" dirty="0">
                          <a:effectLst/>
                        </a:rPr>
                        <a:t> Nurses</a:t>
                      </a:r>
                      <a:r>
                        <a:rPr lang="en-AU" sz="1200" dirty="0">
                          <a:effectLst/>
                        </a:rPr>
                        <a:t>; </a:t>
                      </a:r>
                      <a:r>
                        <a:rPr lang="en-US" sz="1200" dirty="0">
                          <a:effectLst/>
                        </a:rPr>
                        <a:t>Health Diagnostic and Promotion Professionals, </a:t>
                      </a:r>
                      <a:r>
                        <a:rPr lang="en-US" sz="1200" dirty="0" err="1">
                          <a:effectLst/>
                        </a:rPr>
                        <a:t>nfd</a:t>
                      </a:r>
                      <a:r>
                        <a:rPr lang="en-US" sz="1200" dirty="0">
                          <a:effectLst/>
                        </a:rPr>
                        <a:t>; Health Therapy Professionals, </a:t>
                      </a:r>
                      <a:r>
                        <a:rPr lang="en-US" sz="1200" dirty="0" err="1">
                          <a:effectLst/>
                        </a:rPr>
                        <a:t>nfd</a:t>
                      </a:r>
                      <a:r>
                        <a:rPr lang="en-US" sz="1200" dirty="0">
                          <a:effectLst/>
                        </a:rPr>
                        <a:t>; Midwifery and Nursing Professionals, </a:t>
                      </a:r>
                      <a:r>
                        <a:rPr lang="en-US" sz="1200" dirty="0" err="1">
                          <a:effectLst/>
                        </a:rPr>
                        <a:t>nfd</a:t>
                      </a:r>
                      <a:r>
                        <a:rPr lang="en-US" sz="1200" dirty="0">
                          <a:effectLst/>
                        </a:rPr>
                        <a:t>; 2722 Ministers of Religion; 2542 Nurse Educators and Researchers; 2543 Nurse Managers; 4518 Other Personal Service Workers; 2525 Physiotherapists; 2526 Podiatrists; 4421 Prison Officers; 2544 Registered Nurses; 2527 Speech Professionals and Audiologists</a:t>
                      </a:r>
                      <a:endParaRPr lang="en-AU" sz="1200" dirty="0">
                        <a:effectLst/>
                      </a:endParaRPr>
                    </a:p>
                    <a:p>
                      <a:pPr marR="201930" eaLnBrk="0" hangingPunct="0">
                        <a:spcBef>
                          <a:spcPts val="6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AU" sz="1200" dirty="0">
                        <a:effectLst/>
                        <a:latin typeface="TradeGothic-Light"/>
                        <a:ea typeface="Times New Roman" panose="02020603050405020304" pitchFamily="18" charset="0"/>
                        <a:cs typeface="TradeGothic-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903200"/>
                  </a:ext>
                </a:extLst>
              </a:tr>
              <a:tr h="599319">
                <a:tc>
                  <a:txBody>
                    <a:bodyPr/>
                    <a:lstStyle/>
                    <a:p>
                      <a:pPr marL="82550" eaLnBrk="0" hangingPunct="0">
                        <a:spcBef>
                          <a:spcPts val="7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</a:rPr>
                        <a:t>ANZSIC</a:t>
                      </a:r>
                      <a:r>
                        <a:rPr lang="en-US" sz="1200" b="1" dirty="0">
                          <a:effectLst/>
                        </a:rPr>
                        <a:t> 3 </a:t>
                      </a:r>
                      <a:endParaRPr lang="en-AU" sz="1200" b="1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201930" indent="0" eaLnBrk="0" hangingPunct="0">
                        <a:spcBef>
                          <a:spcPts val="6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871 Child Care Services; 879 Other Social Assistance Services; 860 Residential Care Services</a:t>
                      </a:r>
                      <a:endParaRPr lang="en-AU" sz="1200" dirty="0">
                        <a:effectLst/>
                        <a:latin typeface="TradeGothic-Light"/>
                        <a:ea typeface="Times New Roman" panose="02020603050405020304" pitchFamily="18" charset="0"/>
                        <a:cs typeface="TradeGothic-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201930" indent="0" eaLnBrk="0" hangingPunct="0">
                        <a:spcBef>
                          <a:spcPts val="69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853 Allied Health Services; 822 Education Support Services; 840 Hospitals; 859 Other Health Care Services; 801 Preschool Education</a:t>
                      </a:r>
                      <a:endParaRPr lang="en-AU" sz="1200" dirty="0">
                        <a:effectLst/>
                        <a:latin typeface="TradeGothic-Light"/>
                        <a:ea typeface="Times New Roman" panose="02020603050405020304" pitchFamily="18" charset="0"/>
                        <a:cs typeface="TradeGothic-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904449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01A2AE-2DD2-4E01-B398-C7FB9711F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December 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6DAE6-46B4-47BA-99EB-D1B6A0935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9647-6476-4782-A0C7-CD5869730FA4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C710BB-5AD7-491E-9F07-90815F8AB974}"/>
              </a:ext>
            </a:extLst>
          </p:cNvPr>
          <p:cNvSpPr txBox="1"/>
          <p:nvPr/>
        </p:nvSpPr>
        <p:spPr>
          <a:xfrm>
            <a:off x="336775" y="915729"/>
            <a:ext cx="8574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err="1"/>
              <a:t>FSSI’s</a:t>
            </a:r>
            <a:r>
              <a:rPr lang="en-AU" sz="1400" dirty="0"/>
              <a:t> definition includes selected occupations from Health Care and Social Assistance and Education and Training </a:t>
            </a:r>
          </a:p>
        </p:txBody>
      </p:sp>
    </p:spTree>
    <p:extLst>
      <p:ext uri="{BB962C8B-B14F-4D97-AF65-F5344CB8AC3E}">
        <p14:creationId xmlns:p14="http://schemas.microsoft.com/office/powerpoint/2010/main" val="2410605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07DFD-B0B8-4EA8-9672-36A54308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Core 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CBECB-D556-4C6E-BFAC-19DAB4771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Census 2016, Australian Bureau of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Employment Projections 2018-2023, Department of Employment, Skills, Small and Family Business 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Internet Vacancy Index, Department of Employment, Skills, Small and Family Business Employment Projection Data, 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WorkSafe, </a:t>
            </a:r>
            <a:r>
              <a:rPr lang="en-AU" dirty="0" err="1"/>
              <a:t>WorkHealth</a:t>
            </a:r>
            <a:r>
              <a:rPr lang="en-AU" dirty="0"/>
              <a:t> checks by age and gender and mental injury claims data, 2017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E6B177-661A-4889-8D03-5C34EA68F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December 2019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0A0E99-EE84-4A93-A756-4AB687FB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9647-6476-4782-A0C7-CD5869730FA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11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0A0E99-EE84-4A93-A756-4AB687FB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9647-6476-4782-A0C7-CD5869730FA4}" type="slidenum">
              <a:rPr lang="en-US" smtClean="0"/>
              <a:t>8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807DFD-B0B8-4EA8-9672-36A54308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114331"/>
            <a:ext cx="8488291" cy="584775"/>
          </a:xfrm>
        </p:spPr>
        <p:txBody>
          <a:bodyPr>
            <a:normAutofit/>
          </a:bodyPr>
          <a:lstStyle/>
          <a:p>
            <a:r>
              <a:rPr lang="en-AU" sz="2630" dirty="0"/>
              <a:t>Preliminary Insights: Unparalleled Growth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9EB2F7-C743-44E7-8769-C60254A5341A}"/>
              </a:ext>
            </a:extLst>
          </p:cNvPr>
          <p:cNvSpPr/>
          <p:nvPr/>
        </p:nvSpPr>
        <p:spPr>
          <a:xfrm>
            <a:off x="161834" y="744435"/>
            <a:ext cx="8825762" cy="332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4" tIns="45712" rIns="91424" bIns="457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01"/>
            <a:r>
              <a:rPr lang="en-AU" sz="1100" b="1" spc="-10" dirty="0">
                <a:solidFill>
                  <a:srgbClr val="209847"/>
                </a:solidFill>
                <a:latin typeface="+mj-lt"/>
                <a:ea typeface="+mj-ea"/>
                <a:cs typeface="+mj-cs"/>
              </a:rPr>
              <a:t>Social services is the fastest growing workforce in Australia, with 4% projected compound annual growth rate 2018-2023¹. An additional 172,000 social services workers will be required by 2023, 45,000 of these in Victoria</a:t>
            </a:r>
            <a:r>
              <a:rPr lang="en-AU" sz="1100" b="1" spc="-10" dirty="0">
                <a:solidFill>
                  <a:srgbClr val="209847"/>
                </a:solidFill>
              </a:rPr>
              <a:t>¹.</a:t>
            </a:r>
            <a:endParaRPr lang="en-AU" sz="1100" b="1" spc="-10" dirty="0">
              <a:solidFill>
                <a:srgbClr val="209847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02146EF-6DEA-4A6C-9315-BD5030F30F69}"/>
              </a:ext>
            </a:extLst>
          </p:cNvPr>
          <p:cNvGrpSpPr>
            <a:grpSpLocks noChangeAspect="1"/>
          </p:cNvGrpSpPr>
          <p:nvPr/>
        </p:nvGrpSpPr>
        <p:grpSpPr>
          <a:xfrm>
            <a:off x="8043614" y="176818"/>
            <a:ext cx="558800" cy="522288"/>
            <a:chOff x="766747" y="1116795"/>
            <a:chExt cx="558800" cy="522288"/>
          </a:xfrm>
          <a:solidFill>
            <a:schemeClr val="accent3"/>
          </a:solidFill>
        </p:grpSpPr>
        <p:sp>
          <p:nvSpPr>
            <p:cNvPr id="10" name="Freeform 30">
              <a:extLst>
                <a:ext uri="{FF2B5EF4-FFF2-40B4-BE49-F238E27FC236}">
                  <a16:creationId xmlns:a16="http://schemas.microsoft.com/office/drawing/2014/main" id="{800D0901-5DBC-4DAF-9D11-B70738A5A1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6747" y="1116795"/>
              <a:ext cx="558800" cy="442913"/>
            </a:xfrm>
            <a:custGeom>
              <a:avLst/>
              <a:gdLst/>
              <a:ahLst/>
              <a:cxnLst>
                <a:cxn ang="0">
                  <a:pos x="167" y="60"/>
                </a:cxn>
                <a:cxn ang="0">
                  <a:pos x="155" y="44"/>
                </a:cxn>
                <a:cxn ang="0">
                  <a:pos x="143" y="29"/>
                </a:cxn>
                <a:cxn ang="0">
                  <a:pos x="134" y="13"/>
                </a:cxn>
                <a:cxn ang="0">
                  <a:pos x="122" y="3"/>
                </a:cxn>
                <a:cxn ang="0">
                  <a:pos x="119" y="24"/>
                </a:cxn>
                <a:cxn ang="0">
                  <a:pos x="109" y="21"/>
                </a:cxn>
                <a:cxn ang="0">
                  <a:pos x="98" y="6"/>
                </a:cxn>
                <a:cxn ang="0">
                  <a:pos x="83" y="5"/>
                </a:cxn>
                <a:cxn ang="0">
                  <a:pos x="67" y="14"/>
                </a:cxn>
                <a:cxn ang="0">
                  <a:pos x="51" y="17"/>
                </a:cxn>
                <a:cxn ang="0">
                  <a:pos x="36" y="33"/>
                </a:cxn>
                <a:cxn ang="0">
                  <a:pos x="23" y="42"/>
                </a:cxn>
                <a:cxn ang="0">
                  <a:pos x="1" y="54"/>
                </a:cxn>
                <a:cxn ang="0">
                  <a:pos x="3" y="77"/>
                </a:cxn>
                <a:cxn ang="0">
                  <a:pos x="7" y="92"/>
                </a:cxn>
                <a:cxn ang="0">
                  <a:pos x="8" y="106"/>
                </a:cxn>
                <a:cxn ang="0">
                  <a:pos x="24" y="116"/>
                </a:cxn>
                <a:cxn ang="0">
                  <a:pos x="43" y="111"/>
                </a:cxn>
                <a:cxn ang="0">
                  <a:pos x="58" y="103"/>
                </a:cxn>
                <a:cxn ang="0">
                  <a:pos x="70" y="99"/>
                </a:cxn>
                <a:cxn ang="0">
                  <a:pos x="85" y="102"/>
                </a:cxn>
                <a:cxn ang="0">
                  <a:pos x="94" y="115"/>
                </a:cxn>
                <a:cxn ang="0">
                  <a:pos x="111" y="119"/>
                </a:cxn>
                <a:cxn ang="0">
                  <a:pos x="112" y="128"/>
                </a:cxn>
                <a:cxn ang="0">
                  <a:pos x="133" y="135"/>
                </a:cxn>
                <a:cxn ang="0">
                  <a:pos x="150" y="130"/>
                </a:cxn>
                <a:cxn ang="0">
                  <a:pos x="160" y="120"/>
                </a:cxn>
                <a:cxn ang="0">
                  <a:pos x="165" y="108"/>
                </a:cxn>
                <a:cxn ang="0">
                  <a:pos x="174" y="91"/>
                </a:cxn>
                <a:cxn ang="0">
                  <a:pos x="15" y="114"/>
                </a:cxn>
                <a:cxn ang="0">
                  <a:pos x="103" y="110"/>
                </a:cxn>
                <a:cxn ang="0">
                  <a:pos x="158" y="114"/>
                </a:cxn>
                <a:cxn ang="0">
                  <a:pos x="168" y="96"/>
                </a:cxn>
                <a:cxn ang="0">
                  <a:pos x="160" y="107"/>
                </a:cxn>
                <a:cxn ang="0">
                  <a:pos x="154" y="121"/>
                </a:cxn>
                <a:cxn ang="0">
                  <a:pos x="141" y="131"/>
                </a:cxn>
                <a:cxn ang="0">
                  <a:pos x="127" y="131"/>
                </a:cxn>
                <a:cxn ang="0">
                  <a:pos x="116" y="124"/>
                </a:cxn>
                <a:cxn ang="0">
                  <a:pos x="106" y="115"/>
                </a:cxn>
                <a:cxn ang="0">
                  <a:pos x="99" y="108"/>
                </a:cxn>
                <a:cxn ang="0">
                  <a:pos x="90" y="100"/>
                </a:cxn>
                <a:cxn ang="0">
                  <a:pos x="80" y="95"/>
                </a:cxn>
                <a:cxn ang="0">
                  <a:pos x="64" y="97"/>
                </a:cxn>
                <a:cxn ang="0">
                  <a:pos x="47" y="101"/>
                </a:cxn>
                <a:cxn ang="0">
                  <a:pos x="31" y="106"/>
                </a:cxn>
                <a:cxn ang="0">
                  <a:pos x="14" y="111"/>
                </a:cxn>
                <a:cxn ang="0">
                  <a:pos x="14" y="93"/>
                </a:cxn>
                <a:cxn ang="0">
                  <a:pos x="8" y="78"/>
                </a:cxn>
                <a:cxn ang="0">
                  <a:pos x="5" y="59"/>
                </a:cxn>
                <a:cxn ang="0">
                  <a:pos x="18" y="48"/>
                </a:cxn>
                <a:cxn ang="0">
                  <a:pos x="39" y="40"/>
                </a:cxn>
                <a:cxn ang="0">
                  <a:pos x="45" y="33"/>
                </a:cxn>
                <a:cxn ang="0">
                  <a:pos x="58" y="18"/>
                </a:cxn>
                <a:cxn ang="0">
                  <a:pos x="79" y="11"/>
                </a:cxn>
                <a:cxn ang="0">
                  <a:pos x="96" y="10"/>
                </a:cxn>
                <a:cxn ang="0">
                  <a:pos x="108" y="27"/>
                </a:cxn>
                <a:cxn ang="0">
                  <a:pos x="123" y="26"/>
                </a:cxn>
                <a:cxn ang="0">
                  <a:pos x="126" y="7"/>
                </a:cxn>
                <a:cxn ang="0">
                  <a:pos x="130" y="18"/>
                </a:cxn>
                <a:cxn ang="0">
                  <a:pos x="139" y="33"/>
                </a:cxn>
                <a:cxn ang="0">
                  <a:pos x="153" y="51"/>
                </a:cxn>
                <a:cxn ang="0">
                  <a:pos x="165" y="66"/>
                </a:cxn>
              </a:cxnLst>
              <a:rect l="0" t="0" r="r" b="b"/>
              <a:pathLst>
                <a:path w="175" h="138">
                  <a:moveTo>
                    <a:pt x="175" y="78"/>
                  </a:moveTo>
                  <a:cubicBezTo>
                    <a:pt x="175" y="78"/>
                    <a:pt x="175" y="78"/>
                    <a:pt x="175" y="78"/>
                  </a:cubicBezTo>
                  <a:cubicBezTo>
                    <a:pt x="175" y="77"/>
                    <a:pt x="174" y="76"/>
                    <a:pt x="174" y="75"/>
                  </a:cubicBezTo>
                  <a:cubicBezTo>
                    <a:pt x="174" y="75"/>
                    <a:pt x="174" y="75"/>
                    <a:pt x="174" y="74"/>
                  </a:cubicBezTo>
                  <a:cubicBezTo>
                    <a:pt x="174" y="73"/>
                    <a:pt x="174" y="73"/>
                    <a:pt x="174" y="73"/>
                  </a:cubicBezTo>
                  <a:cubicBezTo>
                    <a:pt x="174" y="72"/>
                    <a:pt x="174" y="72"/>
                    <a:pt x="174" y="72"/>
                  </a:cubicBezTo>
                  <a:cubicBezTo>
                    <a:pt x="174" y="71"/>
                    <a:pt x="173" y="70"/>
                    <a:pt x="172" y="69"/>
                  </a:cubicBezTo>
                  <a:cubicBezTo>
                    <a:pt x="172" y="69"/>
                    <a:pt x="172" y="69"/>
                    <a:pt x="172" y="69"/>
                  </a:cubicBezTo>
                  <a:cubicBezTo>
                    <a:pt x="172" y="68"/>
                    <a:pt x="172" y="67"/>
                    <a:pt x="171" y="67"/>
                  </a:cubicBezTo>
                  <a:cubicBezTo>
                    <a:pt x="171" y="67"/>
                    <a:pt x="171" y="67"/>
                    <a:pt x="171" y="66"/>
                  </a:cubicBezTo>
                  <a:cubicBezTo>
                    <a:pt x="171" y="66"/>
                    <a:pt x="171" y="66"/>
                    <a:pt x="171" y="66"/>
                  </a:cubicBezTo>
                  <a:cubicBezTo>
                    <a:pt x="171" y="65"/>
                    <a:pt x="171" y="65"/>
                    <a:pt x="170" y="64"/>
                  </a:cubicBezTo>
                  <a:cubicBezTo>
                    <a:pt x="170" y="63"/>
                    <a:pt x="170" y="63"/>
                    <a:pt x="169" y="62"/>
                  </a:cubicBezTo>
                  <a:cubicBezTo>
                    <a:pt x="169" y="61"/>
                    <a:pt x="169" y="61"/>
                    <a:pt x="168" y="61"/>
                  </a:cubicBezTo>
                  <a:cubicBezTo>
                    <a:pt x="168" y="60"/>
                    <a:pt x="168" y="60"/>
                    <a:pt x="167" y="60"/>
                  </a:cubicBezTo>
                  <a:cubicBezTo>
                    <a:pt x="167" y="59"/>
                    <a:pt x="166" y="58"/>
                    <a:pt x="165" y="58"/>
                  </a:cubicBezTo>
                  <a:cubicBezTo>
                    <a:pt x="165" y="58"/>
                    <a:pt x="165" y="58"/>
                    <a:pt x="165" y="58"/>
                  </a:cubicBezTo>
                  <a:cubicBezTo>
                    <a:pt x="165" y="58"/>
                    <a:pt x="165" y="58"/>
                    <a:pt x="165" y="58"/>
                  </a:cubicBezTo>
                  <a:cubicBezTo>
                    <a:pt x="165" y="57"/>
                    <a:pt x="165" y="57"/>
                    <a:pt x="165" y="57"/>
                  </a:cubicBezTo>
                  <a:cubicBezTo>
                    <a:pt x="165" y="56"/>
                    <a:pt x="165" y="56"/>
                    <a:pt x="165" y="56"/>
                  </a:cubicBezTo>
                  <a:cubicBezTo>
                    <a:pt x="165" y="56"/>
                    <a:pt x="165" y="56"/>
                    <a:pt x="165" y="55"/>
                  </a:cubicBezTo>
                  <a:cubicBezTo>
                    <a:pt x="165" y="55"/>
                    <a:pt x="164" y="54"/>
                    <a:pt x="164" y="54"/>
                  </a:cubicBezTo>
                  <a:cubicBezTo>
                    <a:pt x="164" y="53"/>
                    <a:pt x="164" y="53"/>
                    <a:pt x="163" y="52"/>
                  </a:cubicBezTo>
                  <a:cubicBezTo>
                    <a:pt x="162" y="52"/>
                    <a:pt x="162" y="52"/>
                    <a:pt x="162" y="52"/>
                  </a:cubicBezTo>
                  <a:cubicBezTo>
                    <a:pt x="162" y="51"/>
                    <a:pt x="161" y="50"/>
                    <a:pt x="160" y="50"/>
                  </a:cubicBezTo>
                  <a:cubicBezTo>
                    <a:pt x="160" y="50"/>
                    <a:pt x="159" y="49"/>
                    <a:pt x="158" y="50"/>
                  </a:cubicBezTo>
                  <a:cubicBezTo>
                    <a:pt x="158" y="50"/>
                    <a:pt x="158" y="49"/>
                    <a:pt x="157" y="49"/>
                  </a:cubicBezTo>
                  <a:cubicBezTo>
                    <a:pt x="157" y="48"/>
                    <a:pt x="157" y="48"/>
                    <a:pt x="156" y="47"/>
                  </a:cubicBezTo>
                  <a:cubicBezTo>
                    <a:pt x="156" y="46"/>
                    <a:pt x="156" y="46"/>
                    <a:pt x="156" y="45"/>
                  </a:cubicBezTo>
                  <a:cubicBezTo>
                    <a:pt x="156" y="45"/>
                    <a:pt x="156" y="45"/>
                    <a:pt x="155" y="44"/>
                  </a:cubicBezTo>
                  <a:cubicBezTo>
                    <a:pt x="155" y="43"/>
                    <a:pt x="155" y="43"/>
                    <a:pt x="154" y="43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53" y="42"/>
                    <a:pt x="153" y="42"/>
                  </a:cubicBezTo>
                  <a:cubicBezTo>
                    <a:pt x="153" y="41"/>
                    <a:pt x="153" y="40"/>
                    <a:pt x="153" y="40"/>
                  </a:cubicBezTo>
                  <a:cubicBezTo>
                    <a:pt x="152" y="39"/>
                    <a:pt x="151" y="39"/>
                    <a:pt x="151" y="39"/>
                  </a:cubicBezTo>
                  <a:cubicBezTo>
                    <a:pt x="151" y="38"/>
                    <a:pt x="150" y="38"/>
                    <a:pt x="150" y="38"/>
                  </a:cubicBezTo>
                  <a:cubicBezTo>
                    <a:pt x="149" y="38"/>
                    <a:pt x="149" y="38"/>
                    <a:pt x="149" y="38"/>
                  </a:cubicBezTo>
                  <a:cubicBezTo>
                    <a:pt x="149" y="37"/>
                    <a:pt x="149" y="37"/>
                    <a:pt x="149" y="37"/>
                  </a:cubicBezTo>
                  <a:cubicBezTo>
                    <a:pt x="148" y="37"/>
                    <a:pt x="148" y="37"/>
                    <a:pt x="147" y="37"/>
                  </a:cubicBezTo>
                  <a:cubicBezTo>
                    <a:pt x="147" y="36"/>
                    <a:pt x="146" y="36"/>
                    <a:pt x="145" y="36"/>
                  </a:cubicBezTo>
                  <a:cubicBezTo>
                    <a:pt x="145" y="35"/>
                    <a:pt x="145" y="35"/>
                    <a:pt x="145" y="34"/>
                  </a:cubicBezTo>
                  <a:cubicBezTo>
                    <a:pt x="145" y="33"/>
                    <a:pt x="144" y="32"/>
                    <a:pt x="144" y="31"/>
                  </a:cubicBezTo>
                  <a:cubicBezTo>
                    <a:pt x="144" y="31"/>
                    <a:pt x="144" y="31"/>
                    <a:pt x="144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3" y="29"/>
                    <a:pt x="143" y="29"/>
                  </a:cubicBezTo>
                  <a:cubicBezTo>
                    <a:pt x="143" y="29"/>
                    <a:pt x="143" y="28"/>
                    <a:pt x="143" y="28"/>
                  </a:cubicBezTo>
                  <a:cubicBezTo>
                    <a:pt x="142" y="27"/>
                    <a:pt x="142" y="27"/>
                    <a:pt x="142" y="27"/>
                  </a:cubicBezTo>
                  <a:cubicBezTo>
                    <a:pt x="142" y="27"/>
                    <a:pt x="142" y="27"/>
                    <a:pt x="142" y="26"/>
                  </a:cubicBezTo>
                  <a:cubicBezTo>
                    <a:pt x="141" y="26"/>
                    <a:pt x="141" y="25"/>
                    <a:pt x="141" y="25"/>
                  </a:cubicBezTo>
                  <a:cubicBezTo>
                    <a:pt x="141" y="24"/>
                    <a:pt x="141" y="24"/>
                    <a:pt x="141" y="24"/>
                  </a:cubicBezTo>
                  <a:cubicBezTo>
                    <a:pt x="141" y="24"/>
                    <a:pt x="140" y="24"/>
                    <a:pt x="140" y="23"/>
                  </a:cubicBezTo>
                  <a:cubicBezTo>
                    <a:pt x="140" y="23"/>
                    <a:pt x="140" y="23"/>
                    <a:pt x="140" y="22"/>
                  </a:cubicBezTo>
                  <a:cubicBezTo>
                    <a:pt x="140" y="22"/>
                    <a:pt x="140" y="22"/>
                    <a:pt x="140" y="21"/>
                  </a:cubicBezTo>
                  <a:cubicBezTo>
                    <a:pt x="140" y="21"/>
                    <a:pt x="140" y="20"/>
                    <a:pt x="140" y="20"/>
                  </a:cubicBezTo>
                  <a:cubicBezTo>
                    <a:pt x="140" y="20"/>
                    <a:pt x="140" y="20"/>
                    <a:pt x="140" y="19"/>
                  </a:cubicBezTo>
                  <a:cubicBezTo>
                    <a:pt x="139" y="18"/>
                    <a:pt x="138" y="16"/>
                    <a:pt x="136" y="15"/>
                  </a:cubicBezTo>
                  <a:cubicBezTo>
                    <a:pt x="135" y="15"/>
                    <a:pt x="135" y="15"/>
                    <a:pt x="134" y="15"/>
                  </a:cubicBezTo>
                  <a:cubicBezTo>
                    <a:pt x="134" y="15"/>
                    <a:pt x="134" y="15"/>
                    <a:pt x="134" y="15"/>
                  </a:cubicBezTo>
                  <a:cubicBezTo>
                    <a:pt x="134" y="14"/>
                    <a:pt x="134" y="14"/>
                    <a:pt x="134" y="14"/>
                  </a:cubicBezTo>
                  <a:cubicBezTo>
                    <a:pt x="134" y="13"/>
                    <a:pt x="134" y="13"/>
                    <a:pt x="134" y="13"/>
                  </a:cubicBezTo>
                  <a:cubicBezTo>
                    <a:pt x="134" y="12"/>
                    <a:pt x="133" y="12"/>
                    <a:pt x="133" y="11"/>
                  </a:cubicBezTo>
                  <a:cubicBezTo>
                    <a:pt x="133" y="11"/>
                    <a:pt x="133" y="11"/>
                    <a:pt x="133" y="10"/>
                  </a:cubicBezTo>
                  <a:cubicBezTo>
                    <a:pt x="133" y="10"/>
                    <a:pt x="133" y="10"/>
                    <a:pt x="133" y="9"/>
                  </a:cubicBezTo>
                  <a:cubicBezTo>
                    <a:pt x="133" y="9"/>
                    <a:pt x="133" y="9"/>
                    <a:pt x="132" y="9"/>
                  </a:cubicBezTo>
                  <a:cubicBezTo>
                    <a:pt x="132" y="8"/>
                    <a:pt x="132" y="8"/>
                    <a:pt x="132" y="8"/>
                  </a:cubicBezTo>
                  <a:cubicBezTo>
                    <a:pt x="132" y="8"/>
                    <a:pt x="132" y="7"/>
                    <a:pt x="132" y="7"/>
                  </a:cubicBezTo>
                  <a:cubicBezTo>
                    <a:pt x="132" y="7"/>
                    <a:pt x="132" y="7"/>
                    <a:pt x="132" y="6"/>
                  </a:cubicBezTo>
                  <a:cubicBezTo>
                    <a:pt x="132" y="6"/>
                    <a:pt x="132" y="6"/>
                    <a:pt x="131" y="5"/>
                  </a:cubicBezTo>
                  <a:cubicBezTo>
                    <a:pt x="131" y="5"/>
                    <a:pt x="131" y="4"/>
                    <a:pt x="131" y="4"/>
                  </a:cubicBezTo>
                  <a:cubicBezTo>
                    <a:pt x="131" y="4"/>
                    <a:pt x="130" y="3"/>
                    <a:pt x="130" y="3"/>
                  </a:cubicBezTo>
                  <a:cubicBezTo>
                    <a:pt x="130" y="3"/>
                    <a:pt x="130" y="2"/>
                    <a:pt x="130" y="2"/>
                  </a:cubicBezTo>
                  <a:cubicBezTo>
                    <a:pt x="128" y="0"/>
                    <a:pt x="126" y="0"/>
                    <a:pt x="126" y="0"/>
                  </a:cubicBezTo>
                  <a:cubicBezTo>
                    <a:pt x="125" y="0"/>
                    <a:pt x="125" y="0"/>
                    <a:pt x="125" y="1"/>
                  </a:cubicBezTo>
                  <a:cubicBezTo>
                    <a:pt x="124" y="1"/>
                    <a:pt x="123" y="1"/>
                    <a:pt x="123" y="3"/>
                  </a:cubicBezTo>
                  <a:cubicBezTo>
                    <a:pt x="123" y="3"/>
                    <a:pt x="122" y="3"/>
                    <a:pt x="122" y="3"/>
                  </a:cubicBezTo>
                  <a:cubicBezTo>
                    <a:pt x="122" y="3"/>
                    <a:pt x="122" y="3"/>
                    <a:pt x="122" y="3"/>
                  </a:cubicBezTo>
                  <a:cubicBezTo>
                    <a:pt x="122" y="3"/>
                    <a:pt x="122" y="3"/>
                    <a:pt x="122" y="3"/>
                  </a:cubicBezTo>
                  <a:cubicBezTo>
                    <a:pt x="121" y="4"/>
                    <a:pt x="121" y="4"/>
                    <a:pt x="121" y="5"/>
                  </a:cubicBezTo>
                  <a:cubicBezTo>
                    <a:pt x="121" y="5"/>
                    <a:pt x="121" y="5"/>
                    <a:pt x="121" y="5"/>
                  </a:cubicBezTo>
                  <a:cubicBezTo>
                    <a:pt x="121" y="6"/>
                    <a:pt x="120" y="6"/>
                    <a:pt x="120" y="7"/>
                  </a:cubicBezTo>
                  <a:cubicBezTo>
                    <a:pt x="120" y="8"/>
                    <a:pt x="120" y="9"/>
                    <a:pt x="120" y="9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8"/>
                    <a:pt x="120" y="18"/>
                    <a:pt x="120" y="19"/>
                  </a:cubicBezTo>
                  <a:cubicBezTo>
                    <a:pt x="120" y="19"/>
                    <a:pt x="120" y="19"/>
                    <a:pt x="120" y="19"/>
                  </a:cubicBezTo>
                  <a:cubicBezTo>
                    <a:pt x="120" y="20"/>
                    <a:pt x="120" y="20"/>
                    <a:pt x="120" y="20"/>
                  </a:cubicBezTo>
                  <a:cubicBezTo>
                    <a:pt x="119" y="20"/>
                    <a:pt x="119" y="21"/>
                    <a:pt x="119" y="21"/>
                  </a:cubicBezTo>
                  <a:cubicBezTo>
                    <a:pt x="119" y="21"/>
                    <a:pt x="119" y="21"/>
                    <a:pt x="119" y="21"/>
                  </a:cubicBezTo>
                  <a:cubicBezTo>
                    <a:pt x="119" y="22"/>
                    <a:pt x="119" y="23"/>
                    <a:pt x="119" y="23"/>
                  </a:cubicBezTo>
                  <a:cubicBezTo>
                    <a:pt x="119" y="23"/>
                    <a:pt x="119" y="24"/>
                    <a:pt x="119" y="24"/>
                  </a:cubicBezTo>
                  <a:cubicBezTo>
                    <a:pt x="119" y="24"/>
                    <a:pt x="119" y="24"/>
                    <a:pt x="119" y="24"/>
                  </a:cubicBezTo>
                  <a:cubicBezTo>
                    <a:pt x="119" y="24"/>
                    <a:pt x="118" y="25"/>
                    <a:pt x="118" y="25"/>
                  </a:cubicBezTo>
                  <a:cubicBezTo>
                    <a:pt x="118" y="25"/>
                    <a:pt x="118" y="26"/>
                    <a:pt x="118" y="26"/>
                  </a:cubicBezTo>
                  <a:cubicBezTo>
                    <a:pt x="118" y="26"/>
                    <a:pt x="118" y="26"/>
                    <a:pt x="117" y="26"/>
                  </a:cubicBezTo>
                  <a:cubicBezTo>
                    <a:pt x="117" y="26"/>
                    <a:pt x="116" y="27"/>
                    <a:pt x="116" y="27"/>
                  </a:cubicBezTo>
                  <a:cubicBezTo>
                    <a:pt x="116" y="27"/>
                    <a:pt x="116" y="28"/>
                    <a:pt x="116" y="28"/>
                  </a:cubicBezTo>
                  <a:cubicBezTo>
                    <a:pt x="116" y="28"/>
                    <a:pt x="116" y="28"/>
                    <a:pt x="116" y="28"/>
                  </a:cubicBezTo>
                  <a:cubicBezTo>
                    <a:pt x="116" y="27"/>
                    <a:pt x="115" y="27"/>
                    <a:pt x="115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7"/>
                    <a:pt x="115" y="27"/>
                    <a:pt x="114" y="27"/>
                  </a:cubicBezTo>
                  <a:cubicBezTo>
                    <a:pt x="114" y="27"/>
                    <a:pt x="114" y="26"/>
                    <a:pt x="114" y="26"/>
                  </a:cubicBezTo>
                  <a:cubicBezTo>
                    <a:pt x="114" y="26"/>
                    <a:pt x="114" y="25"/>
                    <a:pt x="113" y="25"/>
                  </a:cubicBezTo>
                  <a:cubicBezTo>
                    <a:pt x="113" y="25"/>
                    <a:pt x="113" y="25"/>
                    <a:pt x="113" y="24"/>
                  </a:cubicBezTo>
                  <a:cubicBezTo>
                    <a:pt x="112" y="24"/>
                    <a:pt x="112" y="24"/>
                    <a:pt x="112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0" y="22"/>
                    <a:pt x="109" y="21"/>
                  </a:cubicBezTo>
                  <a:cubicBezTo>
                    <a:pt x="108" y="21"/>
                    <a:pt x="107" y="21"/>
                    <a:pt x="106" y="20"/>
                  </a:cubicBezTo>
                  <a:cubicBezTo>
                    <a:pt x="105" y="20"/>
                    <a:pt x="104" y="19"/>
                    <a:pt x="103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2" y="18"/>
                    <a:pt x="101" y="18"/>
                    <a:pt x="101" y="18"/>
                  </a:cubicBezTo>
                  <a:cubicBezTo>
                    <a:pt x="101" y="18"/>
                    <a:pt x="100" y="18"/>
                    <a:pt x="100" y="18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100" y="18"/>
                    <a:pt x="101" y="17"/>
                    <a:pt x="101" y="16"/>
                  </a:cubicBezTo>
                  <a:cubicBezTo>
                    <a:pt x="101" y="16"/>
                    <a:pt x="101" y="16"/>
                    <a:pt x="101" y="16"/>
                  </a:cubicBezTo>
                  <a:cubicBezTo>
                    <a:pt x="102" y="15"/>
                    <a:pt x="102" y="15"/>
                    <a:pt x="102" y="14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3" y="12"/>
                    <a:pt x="103" y="11"/>
                    <a:pt x="103" y="10"/>
                  </a:cubicBezTo>
                  <a:cubicBezTo>
                    <a:pt x="103" y="10"/>
                    <a:pt x="103" y="10"/>
                    <a:pt x="103" y="9"/>
                  </a:cubicBezTo>
                  <a:cubicBezTo>
                    <a:pt x="103" y="7"/>
                    <a:pt x="101" y="6"/>
                    <a:pt x="100" y="6"/>
                  </a:cubicBezTo>
                  <a:cubicBezTo>
                    <a:pt x="99" y="6"/>
                    <a:pt x="99" y="6"/>
                    <a:pt x="98" y="6"/>
                  </a:cubicBezTo>
                  <a:cubicBezTo>
                    <a:pt x="98" y="6"/>
                    <a:pt x="98" y="6"/>
                    <a:pt x="98" y="6"/>
                  </a:cubicBezTo>
                  <a:cubicBezTo>
                    <a:pt x="97" y="6"/>
                    <a:pt x="97" y="5"/>
                    <a:pt x="97" y="5"/>
                  </a:cubicBezTo>
                  <a:cubicBezTo>
                    <a:pt x="96" y="5"/>
                    <a:pt x="96" y="5"/>
                    <a:pt x="95" y="5"/>
                  </a:cubicBezTo>
                  <a:cubicBezTo>
                    <a:pt x="95" y="5"/>
                    <a:pt x="94" y="5"/>
                    <a:pt x="94" y="5"/>
                  </a:cubicBezTo>
                  <a:cubicBezTo>
                    <a:pt x="93" y="5"/>
                    <a:pt x="93" y="5"/>
                    <a:pt x="93" y="5"/>
                  </a:cubicBezTo>
                  <a:cubicBezTo>
                    <a:pt x="93" y="5"/>
                    <a:pt x="92" y="5"/>
                    <a:pt x="92" y="5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0" y="5"/>
                    <a:pt x="90" y="5"/>
                    <a:pt x="90" y="5"/>
                  </a:cubicBezTo>
                  <a:cubicBezTo>
                    <a:pt x="90" y="5"/>
                    <a:pt x="90" y="4"/>
                    <a:pt x="90" y="4"/>
                  </a:cubicBezTo>
                  <a:cubicBezTo>
                    <a:pt x="89" y="4"/>
                    <a:pt x="89" y="4"/>
                    <a:pt x="89" y="4"/>
                  </a:cubicBezTo>
                  <a:cubicBezTo>
                    <a:pt x="88" y="3"/>
                    <a:pt x="88" y="3"/>
                    <a:pt x="88" y="3"/>
                  </a:cubicBezTo>
                  <a:cubicBezTo>
                    <a:pt x="88" y="3"/>
                    <a:pt x="87" y="1"/>
                    <a:pt x="86" y="1"/>
                  </a:cubicBezTo>
                  <a:cubicBezTo>
                    <a:pt x="85" y="1"/>
                    <a:pt x="84" y="2"/>
                    <a:pt x="83" y="2"/>
                  </a:cubicBezTo>
                  <a:cubicBezTo>
                    <a:pt x="82" y="3"/>
                    <a:pt x="83" y="4"/>
                    <a:pt x="83" y="5"/>
                  </a:cubicBezTo>
                  <a:cubicBezTo>
                    <a:pt x="83" y="5"/>
                    <a:pt x="83" y="5"/>
                    <a:pt x="83" y="5"/>
                  </a:cubicBezTo>
                  <a:cubicBezTo>
                    <a:pt x="83" y="5"/>
                    <a:pt x="82" y="5"/>
                    <a:pt x="82" y="5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82" y="5"/>
                    <a:pt x="82" y="5"/>
                    <a:pt x="81" y="5"/>
                  </a:cubicBezTo>
                  <a:cubicBezTo>
                    <a:pt x="81" y="5"/>
                    <a:pt x="81" y="5"/>
                    <a:pt x="80" y="5"/>
                  </a:cubicBezTo>
                  <a:cubicBezTo>
                    <a:pt x="80" y="5"/>
                    <a:pt x="80" y="6"/>
                    <a:pt x="80" y="6"/>
                  </a:cubicBezTo>
                  <a:cubicBezTo>
                    <a:pt x="80" y="6"/>
                    <a:pt x="79" y="6"/>
                    <a:pt x="79" y="6"/>
                  </a:cubicBezTo>
                  <a:cubicBezTo>
                    <a:pt x="78" y="6"/>
                    <a:pt x="75" y="5"/>
                    <a:pt x="74" y="8"/>
                  </a:cubicBezTo>
                  <a:cubicBezTo>
                    <a:pt x="74" y="9"/>
                    <a:pt x="74" y="10"/>
                    <a:pt x="74" y="10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4" y="11"/>
                    <a:pt x="73" y="11"/>
                    <a:pt x="73" y="11"/>
                  </a:cubicBezTo>
                  <a:cubicBezTo>
                    <a:pt x="73" y="11"/>
                    <a:pt x="72" y="11"/>
                    <a:pt x="72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1" y="13"/>
                    <a:pt x="70" y="14"/>
                    <a:pt x="70" y="15"/>
                  </a:cubicBezTo>
                  <a:cubicBezTo>
                    <a:pt x="70" y="15"/>
                    <a:pt x="70" y="15"/>
                    <a:pt x="70" y="15"/>
                  </a:cubicBezTo>
                  <a:cubicBezTo>
                    <a:pt x="69" y="14"/>
                    <a:pt x="68" y="13"/>
                    <a:pt x="67" y="14"/>
                  </a:cubicBezTo>
                  <a:cubicBezTo>
                    <a:pt x="66" y="14"/>
                    <a:pt x="65" y="14"/>
                    <a:pt x="65" y="15"/>
                  </a:cubicBezTo>
                  <a:cubicBezTo>
                    <a:pt x="65" y="14"/>
                    <a:pt x="64" y="14"/>
                    <a:pt x="64" y="14"/>
                  </a:cubicBezTo>
                  <a:cubicBezTo>
                    <a:pt x="63" y="13"/>
                    <a:pt x="62" y="13"/>
                    <a:pt x="61" y="13"/>
                  </a:cubicBezTo>
                  <a:cubicBezTo>
                    <a:pt x="61" y="13"/>
                    <a:pt x="60" y="13"/>
                    <a:pt x="60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13"/>
                    <a:pt x="59" y="13"/>
                    <a:pt x="59" y="13"/>
                  </a:cubicBezTo>
                  <a:cubicBezTo>
                    <a:pt x="59" y="13"/>
                    <a:pt x="59" y="13"/>
                    <a:pt x="58" y="13"/>
                  </a:cubicBezTo>
                  <a:cubicBezTo>
                    <a:pt x="58" y="13"/>
                    <a:pt x="58" y="13"/>
                    <a:pt x="57" y="13"/>
                  </a:cubicBezTo>
                  <a:cubicBezTo>
                    <a:pt x="56" y="13"/>
                    <a:pt x="55" y="13"/>
                    <a:pt x="55" y="13"/>
                  </a:cubicBezTo>
                  <a:cubicBezTo>
                    <a:pt x="54" y="13"/>
                    <a:pt x="54" y="14"/>
                    <a:pt x="54" y="14"/>
                  </a:cubicBezTo>
                  <a:cubicBezTo>
                    <a:pt x="53" y="14"/>
                    <a:pt x="53" y="14"/>
                    <a:pt x="53" y="15"/>
                  </a:cubicBezTo>
                  <a:cubicBezTo>
                    <a:pt x="52" y="15"/>
                    <a:pt x="52" y="15"/>
                    <a:pt x="52" y="16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6"/>
                    <a:pt x="52" y="16"/>
                    <a:pt x="52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0" y="17"/>
                    <a:pt x="49" y="18"/>
                    <a:pt x="48" y="19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7" y="21"/>
                    <a:pt x="47" y="21"/>
                    <a:pt x="47" y="22"/>
                  </a:cubicBezTo>
                  <a:cubicBezTo>
                    <a:pt x="46" y="22"/>
                    <a:pt x="45" y="24"/>
                    <a:pt x="45" y="25"/>
                  </a:cubicBezTo>
                  <a:cubicBezTo>
                    <a:pt x="43" y="24"/>
                    <a:pt x="41" y="25"/>
                    <a:pt x="40" y="26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39" y="27"/>
                    <a:pt x="38" y="27"/>
                    <a:pt x="38" y="28"/>
                  </a:cubicBezTo>
                  <a:cubicBezTo>
                    <a:pt x="37" y="29"/>
                    <a:pt x="37" y="30"/>
                    <a:pt x="37" y="30"/>
                  </a:cubicBezTo>
                  <a:cubicBezTo>
                    <a:pt x="37" y="30"/>
                    <a:pt x="37" y="30"/>
                    <a:pt x="37" y="31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7" y="31"/>
                    <a:pt x="37" y="31"/>
                    <a:pt x="37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6" y="34"/>
                    <a:pt x="35" y="34"/>
                    <a:pt x="35" y="35"/>
                  </a:cubicBezTo>
                  <a:cubicBezTo>
                    <a:pt x="35" y="35"/>
                    <a:pt x="35" y="35"/>
                    <a:pt x="35" y="36"/>
                  </a:cubicBezTo>
                  <a:cubicBezTo>
                    <a:pt x="35" y="36"/>
                    <a:pt x="35" y="36"/>
                    <a:pt x="35" y="37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5" y="37"/>
                    <a:pt x="34" y="37"/>
                    <a:pt x="34" y="37"/>
                  </a:cubicBezTo>
                  <a:cubicBezTo>
                    <a:pt x="34" y="37"/>
                    <a:pt x="33" y="38"/>
                    <a:pt x="33" y="38"/>
                  </a:cubicBezTo>
                  <a:cubicBezTo>
                    <a:pt x="33" y="38"/>
                    <a:pt x="32" y="38"/>
                    <a:pt x="32" y="38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39"/>
                    <a:pt x="30" y="39"/>
                    <a:pt x="30" y="39"/>
                  </a:cubicBezTo>
                  <a:cubicBezTo>
                    <a:pt x="29" y="39"/>
                    <a:pt x="28" y="40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40"/>
                    <a:pt x="26" y="41"/>
                    <a:pt x="25" y="41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2"/>
                    <a:pt x="24" y="42"/>
                    <a:pt x="23" y="42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2" y="42"/>
                    <a:pt x="22" y="42"/>
                    <a:pt x="21" y="43"/>
                  </a:cubicBezTo>
                  <a:cubicBezTo>
                    <a:pt x="21" y="43"/>
                    <a:pt x="21" y="43"/>
                    <a:pt x="20" y="43"/>
                  </a:cubicBezTo>
                  <a:cubicBezTo>
                    <a:pt x="19" y="43"/>
                    <a:pt x="18" y="42"/>
                    <a:pt x="17" y="43"/>
                  </a:cubicBezTo>
                  <a:cubicBezTo>
                    <a:pt x="16" y="43"/>
                    <a:pt x="16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3" y="44"/>
                    <a:pt x="12" y="44"/>
                    <a:pt x="11" y="45"/>
                  </a:cubicBezTo>
                  <a:cubicBezTo>
                    <a:pt x="10" y="45"/>
                    <a:pt x="9" y="47"/>
                    <a:pt x="9" y="48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8"/>
                    <a:pt x="8" y="48"/>
                    <a:pt x="8" y="49"/>
                  </a:cubicBezTo>
                  <a:cubicBezTo>
                    <a:pt x="8" y="49"/>
                    <a:pt x="7" y="49"/>
                    <a:pt x="7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5" y="49"/>
                    <a:pt x="4" y="49"/>
                    <a:pt x="2" y="50"/>
                  </a:cubicBezTo>
                  <a:cubicBezTo>
                    <a:pt x="1" y="51"/>
                    <a:pt x="1" y="52"/>
                    <a:pt x="1" y="53"/>
                  </a:cubicBezTo>
                  <a:cubicBezTo>
                    <a:pt x="1" y="53"/>
                    <a:pt x="1" y="53"/>
                    <a:pt x="1" y="54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6"/>
                    <a:pt x="1" y="56"/>
                  </a:cubicBezTo>
                  <a:cubicBezTo>
                    <a:pt x="0" y="57"/>
                    <a:pt x="0" y="57"/>
                    <a:pt x="0" y="58"/>
                  </a:cubicBezTo>
                  <a:cubicBezTo>
                    <a:pt x="0" y="59"/>
                    <a:pt x="0" y="59"/>
                    <a:pt x="0" y="60"/>
                  </a:cubicBezTo>
                  <a:cubicBezTo>
                    <a:pt x="0" y="61"/>
                    <a:pt x="1" y="61"/>
                    <a:pt x="1" y="61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1" y="64"/>
                    <a:pt x="1" y="65"/>
                    <a:pt x="1" y="66"/>
                  </a:cubicBezTo>
                  <a:cubicBezTo>
                    <a:pt x="1" y="67"/>
                    <a:pt x="3" y="68"/>
                    <a:pt x="3" y="69"/>
                  </a:cubicBezTo>
                  <a:cubicBezTo>
                    <a:pt x="3" y="69"/>
                    <a:pt x="3" y="70"/>
                    <a:pt x="3" y="70"/>
                  </a:cubicBezTo>
                  <a:cubicBezTo>
                    <a:pt x="2" y="71"/>
                    <a:pt x="2" y="72"/>
                    <a:pt x="1" y="73"/>
                  </a:cubicBezTo>
                  <a:cubicBezTo>
                    <a:pt x="1" y="75"/>
                    <a:pt x="2" y="76"/>
                    <a:pt x="2" y="77"/>
                  </a:cubicBezTo>
                  <a:cubicBezTo>
                    <a:pt x="2" y="77"/>
                    <a:pt x="3" y="77"/>
                    <a:pt x="3" y="77"/>
                  </a:cubicBezTo>
                  <a:cubicBezTo>
                    <a:pt x="3" y="78"/>
                    <a:pt x="3" y="78"/>
                    <a:pt x="3" y="78"/>
                  </a:cubicBezTo>
                  <a:cubicBezTo>
                    <a:pt x="3" y="78"/>
                    <a:pt x="3" y="78"/>
                    <a:pt x="3" y="78"/>
                  </a:cubicBezTo>
                  <a:cubicBezTo>
                    <a:pt x="3" y="79"/>
                    <a:pt x="3" y="79"/>
                    <a:pt x="3" y="80"/>
                  </a:cubicBezTo>
                  <a:cubicBezTo>
                    <a:pt x="3" y="80"/>
                    <a:pt x="3" y="81"/>
                    <a:pt x="3" y="81"/>
                  </a:cubicBezTo>
                  <a:cubicBezTo>
                    <a:pt x="4" y="81"/>
                    <a:pt x="4" y="82"/>
                    <a:pt x="5" y="82"/>
                  </a:cubicBezTo>
                  <a:cubicBezTo>
                    <a:pt x="5" y="83"/>
                    <a:pt x="5" y="83"/>
                    <a:pt x="5" y="83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5" y="84"/>
                    <a:pt x="5" y="85"/>
                    <a:pt x="6" y="86"/>
                  </a:cubicBezTo>
                  <a:cubicBezTo>
                    <a:pt x="6" y="86"/>
                    <a:pt x="6" y="86"/>
                    <a:pt x="6" y="87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6" y="87"/>
                    <a:pt x="6" y="88"/>
                    <a:pt x="6" y="88"/>
                  </a:cubicBezTo>
                  <a:cubicBezTo>
                    <a:pt x="6" y="88"/>
                    <a:pt x="6" y="89"/>
                    <a:pt x="6" y="89"/>
                  </a:cubicBezTo>
                  <a:cubicBezTo>
                    <a:pt x="6" y="89"/>
                    <a:pt x="6" y="90"/>
                    <a:pt x="6" y="90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7" y="91"/>
                    <a:pt x="7" y="91"/>
                    <a:pt x="7" y="92"/>
                  </a:cubicBezTo>
                  <a:cubicBezTo>
                    <a:pt x="7" y="92"/>
                    <a:pt x="8" y="93"/>
                    <a:pt x="8" y="93"/>
                  </a:cubicBezTo>
                  <a:cubicBezTo>
                    <a:pt x="9" y="93"/>
                    <a:pt x="9" y="94"/>
                    <a:pt x="9" y="94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9" y="95"/>
                    <a:pt x="9" y="95"/>
                    <a:pt x="10" y="95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10" y="96"/>
                    <a:pt x="10" y="97"/>
                    <a:pt x="10" y="97"/>
                  </a:cubicBezTo>
                  <a:cubicBezTo>
                    <a:pt x="10" y="97"/>
                    <a:pt x="10" y="97"/>
                    <a:pt x="10" y="97"/>
                  </a:cubicBezTo>
                  <a:cubicBezTo>
                    <a:pt x="10" y="100"/>
                    <a:pt x="10" y="100"/>
                    <a:pt x="10" y="100"/>
                  </a:cubicBezTo>
                  <a:cubicBezTo>
                    <a:pt x="10" y="100"/>
                    <a:pt x="10" y="101"/>
                    <a:pt x="10" y="101"/>
                  </a:cubicBezTo>
                  <a:cubicBezTo>
                    <a:pt x="10" y="102"/>
                    <a:pt x="10" y="102"/>
                    <a:pt x="10" y="103"/>
                  </a:cubicBezTo>
                  <a:cubicBezTo>
                    <a:pt x="10" y="103"/>
                    <a:pt x="9" y="103"/>
                    <a:pt x="9" y="104"/>
                  </a:cubicBezTo>
                  <a:cubicBezTo>
                    <a:pt x="8" y="104"/>
                    <a:pt x="8" y="105"/>
                    <a:pt x="8" y="106"/>
                  </a:cubicBezTo>
                  <a:cubicBezTo>
                    <a:pt x="10" y="107"/>
                    <a:pt x="10" y="107"/>
                    <a:pt x="10" y="107"/>
                  </a:cubicBezTo>
                  <a:cubicBezTo>
                    <a:pt x="8" y="106"/>
                    <a:pt x="8" y="106"/>
                    <a:pt x="8" y="106"/>
                  </a:cubicBezTo>
                  <a:cubicBezTo>
                    <a:pt x="8" y="106"/>
                    <a:pt x="8" y="107"/>
                    <a:pt x="7" y="107"/>
                  </a:cubicBezTo>
                  <a:cubicBezTo>
                    <a:pt x="7" y="108"/>
                    <a:pt x="7" y="110"/>
                    <a:pt x="8" y="111"/>
                  </a:cubicBezTo>
                  <a:cubicBezTo>
                    <a:pt x="8" y="112"/>
                    <a:pt x="8" y="112"/>
                    <a:pt x="8" y="113"/>
                  </a:cubicBezTo>
                  <a:cubicBezTo>
                    <a:pt x="8" y="113"/>
                    <a:pt x="9" y="113"/>
                    <a:pt x="9" y="113"/>
                  </a:cubicBezTo>
                  <a:cubicBezTo>
                    <a:pt x="9" y="113"/>
                    <a:pt x="9" y="113"/>
                    <a:pt x="10" y="114"/>
                  </a:cubicBezTo>
                  <a:cubicBezTo>
                    <a:pt x="10" y="114"/>
                    <a:pt x="10" y="114"/>
                    <a:pt x="10" y="114"/>
                  </a:cubicBezTo>
                  <a:cubicBezTo>
                    <a:pt x="10" y="114"/>
                    <a:pt x="10" y="115"/>
                    <a:pt x="10" y="115"/>
                  </a:cubicBezTo>
                  <a:cubicBezTo>
                    <a:pt x="11" y="115"/>
                    <a:pt x="11" y="116"/>
                    <a:pt x="12" y="116"/>
                  </a:cubicBezTo>
                  <a:cubicBezTo>
                    <a:pt x="12" y="116"/>
                    <a:pt x="12" y="116"/>
                    <a:pt x="12" y="116"/>
                  </a:cubicBezTo>
                  <a:cubicBezTo>
                    <a:pt x="12" y="116"/>
                    <a:pt x="12" y="116"/>
                    <a:pt x="12" y="116"/>
                  </a:cubicBezTo>
                  <a:cubicBezTo>
                    <a:pt x="13" y="117"/>
                    <a:pt x="13" y="117"/>
                    <a:pt x="13" y="117"/>
                  </a:cubicBezTo>
                  <a:cubicBezTo>
                    <a:pt x="14" y="118"/>
                    <a:pt x="15" y="118"/>
                    <a:pt x="16" y="118"/>
                  </a:cubicBezTo>
                  <a:cubicBezTo>
                    <a:pt x="19" y="118"/>
                    <a:pt x="19" y="118"/>
                    <a:pt x="19" y="118"/>
                  </a:cubicBezTo>
                  <a:cubicBezTo>
                    <a:pt x="19" y="118"/>
                    <a:pt x="20" y="117"/>
                    <a:pt x="21" y="117"/>
                  </a:cubicBezTo>
                  <a:cubicBezTo>
                    <a:pt x="22" y="117"/>
                    <a:pt x="23" y="116"/>
                    <a:pt x="24" y="116"/>
                  </a:cubicBezTo>
                  <a:cubicBezTo>
                    <a:pt x="24" y="115"/>
                    <a:pt x="24" y="115"/>
                    <a:pt x="24" y="115"/>
                  </a:cubicBezTo>
                  <a:cubicBezTo>
                    <a:pt x="25" y="115"/>
                    <a:pt x="25" y="115"/>
                    <a:pt x="26" y="114"/>
                  </a:cubicBezTo>
                  <a:cubicBezTo>
                    <a:pt x="26" y="114"/>
                    <a:pt x="26" y="114"/>
                    <a:pt x="26" y="114"/>
                  </a:cubicBezTo>
                  <a:cubicBezTo>
                    <a:pt x="27" y="114"/>
                    <a:pt x="27" y="114"/>
                    <a:pt x="28" y="114"/>
                  </a:cubicBezTo>
                  <a:cubicBezTo>
                    <a:pt x="28" y="114"/>
                    <a:pt x="28" y="113"/>
                    <a:pt x="29" y="113"/>
                  </a:cubicBezTo>
                  <a:cubicBezTo>
                    <a:pt x="29" y="113"/>
                    <a:pt x="30" y="113"/>
                    <a:pt x="30" y="112"/>
                  </a:cubicBezTo>
                  <a:cubicBezTo>
                    <a:pt x="30" y="112"/>
                    <a:pt x="30" y="112"/>
                    <a:pt x="30" y="112"/>
                  </a:cubicBezTo>
                  <a:cubicBezTo>
                    <a:pt x="31" y="111"/>
                    <a:pt x="31" y="111"/>
                    <a:pt x="31" y="111"/>
                  </a:cubicBezTo>
                  <a:cubicBezTo>
                    <a:pt x="31" y="111"/>
                    <a:pt x="32" y="111"/>
                    <a:pt x="32" y="110"/>
                  </a:cubicBezTo>
                  <a:cubicBezTo>
                    <a:pt x="33" y="110"/>
                    <a:pt x="33" y="110"/>
                    <a:pt x="33" y="110"/>
                  </a:cubicBezTo>
                  <a:cubicBezTo>
                    <a:pt x="34" y="110"/>
                    <a:pt x="35" y="110"/>
                    <a:pt x="35" y="110"/>
                  </a:cubicBezTo>
                  <a:cubicBezTo>
                    <a:pt x="36" y="110"/>
                    <a:pt x="36" y="110"/>
                    <a:pt x="38" y="111"/>
                  </a:cubicBezTo>
                  <a:cubicBezTo>
                    <a:pt x="38" y="111"/>
                    <a:pt x="39" y="111"/>
                    <a:pt x="39" y="111"/>
                  </a:cubicBezTo>
                  <a:cubicBezTo>
                    <a:pt x="40" y="111"/>
                    <a:pt x="41" y="111"/>
                    <a:pt x="42" y="111"/>
                  </a:cubicBezTo>
                  <a:cubicBezTo>
                    <a:pt x="42" y="111"/>
                    <a:pt x="42" y="111"/>
                    <a:pt x="43" y="111"/>
                  </a:cubicBezTo>
                  <a:cubicBezTo>
                    <a:pt x="43" y="111"/>
                    <a:pt x="44" y="111"/>
                    <a:pt x="44" y="111"/>
                  </a:cubicBezTo>
                  <a:cubicBezTo>
                    <a:pt x="44" y="111"/>
                    <a:pt x="45" y="111"/>
                    <a:pt x="45" y="111"/>
                  </a:cubicBezTo>
                  <a:cubicBezTo>
                    <a:pt x="45" y="111"/>
                    <a:pt x="45" y="111"/>
                    <a:pt x="45" y="111"/>
                  </a:cubicBezTo>
                  <a:cubicBezTo>
                    <a:pt x="46" y="110"/>
                    <a:pt x="47" y="110"/>
                    <a:pt x="47" y="110"/>
                  </a:cubicBezTo>
                  <a:cubicBezTo>
                    <a:pt x="48" y="110"/>
                    <a:pt x="50" y="109"/>
                    <a:pt x="50" y="107"/>
                  </a:cubicBezTo>
                  <a:cubicBezTo>
                    <a:pt x="50" y="106"/>
                    <a:pt x="50" y="106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50" y="105"/>
                    <a:pt x="51" y="105"/>
                    <a:pt x="51" y="104"/>
                  </a:cubicBezTo>
                  <a:cubicBezTo>
                    <a:pt x="51" y="104"/>
                    <a:pt x="51" y="104"/>
                    <a:pt x="51" y="104"/>
                  </a:cubicBezTo>
                  <a:cubicBezTo>
                    <a:pt x="51" y="104"/>
                    <a:pt x="51" y="104"/>
                    <a:pt x="51" y="104"/>
                  </a:cubicBezTo>
                  <a:cubicBezTo>
                    <a:pt x="52" y="104"/>
                    <a:pt x="52" y="104"/>
                    <a:pt x="52" y="104"/>
                  </a:cubicBezTo>
                  <a:cubicBezTo>
                    <a:pt x="53" y="104"/>
                    <a:pt x="53" y="104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5" y="104"/>
                    <a:pt x="55" y="104"/>
                    <a:pt x="56" y="104"/>
                  </a:cubicBezTo>
                  <a:cubicBezTo>
                    <a:pt x="57" y="104"/>
                    <a:pt x="58" y="104"/>
                    <a:pt x="58" y="103"/>
                  </a:cubicBezTo>
                  <a:cubicBezTo>
                    <a:pt x="59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2" y="102"/>
                    <a:pt x="63" y="102"/>
                    <a:pt x="63" y="102"/>
                  </a:cubicBezTo>
                  <a:cubicBezTo>
                    <a:pt x="63" y="102"/>
                    <a:pt x="63" y="102"/>
                    <a:pt x="63" y="102"/>
                  </a:cubicBezTo>
                  <a:cubicBezTo>
                    <a:pt x="64" y="102"/>
                    <a:pt x="64" y="102"/>
                    <a:pt x="65" y="102"/>
                  </a:cubicBezTo>
                  <a:cubicBezTo>
                    <a:pt x="65" y="102"/>
                    <a:pt x="65" y="102"/>
                    <a:pt x="66" y="101"/>
                  </a:cubicBezTo>
                  <a:cubicBezTo>
                    <a:pt x="66" y="101"/>
                    <a:pt x="67" y="101"/>
                    <a:pt x="67" y="101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1"/>
                    <a:pt x="68" y="100"/>
                    <a:pt x="69" y="100"/>
                  </a:cubicBezTo>
                  <a:cubicBezTo>
                    <a:pt x="69" y="100"/>
                    <a:pt x="69" y="100"/>
                    <a:pt x="70" y="100"/>
                  </a:cubicBezTo>
                  <a:cubicBezTo>
                    <a:pt x="70" y="100"/>
                    <a:pt x="70" y="100"/>
                    <a:pt x="70" y="99"/>
                  </a:cubicBezTo>
                  <a:cubicBezTo>
                    <a:pt x="70" y="99"/>
                    <a:pt x="71" y="99"/>
                    <a:pt x="71" y="99"/>
                  </a:cubicBezTo>
                  <a:cubicBezTo>
                    <a:pt x="71" y="99"/>
                    <a:pt x="71" y="99"/>
                    <a:pt x="72" y="99"/>
                  </a:cubicBezTo>
                  <a:cubicBezTo>
                    <a:pt x="72" y="100"/>
                    <a:pt x="73" y="100"/>
                    <a:pt x="73" y="100"/>
                  </a:cubicBezTo>
                  <a:cubicBezTo>
                    <a:pt x="75" y="99"/>
                    <a:pt x="75" y="99"/>
                    <a:pt x="75" y="99"/>
                  </a:cubicBezTo>
                  <a:cubicBezTo>
                    <a:pt x="76" y="99"/>
                    <a:pt x="77" y="99"/>
                    <a:pt x="78" y="100"/>
                  </a:cubicBezTo>
                  <a:cubicBezTo>
                    <a:pt x="78" y="100"/>
                    <a:pt x="79" y="100"/>
                    <a:pt x="79" y="100"/>
                  </a:cubicBezTo>
                  <a:cubicBezTo>
                    <a:pt x="80" y="100"/>
                    <a:pt x="80" y="100"/>
                    <a:pt x="80" y="100"/>
                  </a:cubicBezTo>
                  <a:cubicBezTo>
                    <a:pt x="80" y="100"/>
                    <a:pt x="81" y="100"/>
                    <a:pt x="81" y="100"/>
                  </a:cubicBezTo>
                  <a:cubicBezTo>
                    <a:pt x="81" y="101"/>
                    <a:pt x="81" y="101"/>
                    <a:pt x="81" y="101"/>
                  </a:cubicBezTo>
                  <a:cubicBezTo>
                    <a:pt x="81" y="101"/>
                    <a:pt x="82" y="101"/>
                    <a:pt x="82" y="101"/>
                  </a:cubicBezTo>
                  <a:cubicBezTo>
                    <a:pt x="82" y="101"/>
                    <a:pt x="82" y="101"/>
                    <a:pt x="82" y="101"/>
                  </a:cubicBezTo>
                  <a:cubicBezTo>
                    <a:pt x="83" y="101"/>
                    <a:pt x="83" y="102"/>
                    <a:pt x="83" y="102"/>
                  </a:cubicBezTo>
                  <a:cubicBezTo>
                    <a:pt x="83" y="102"/>
                    <a:pt x="83" y="102"/>
                    <a:pt x="83" y="102"/>
                  </a:cubicBezTo>
                  <a:cubicBezTo>
                    <a:pt x="84" y="102"/>
                    <a:pt x="84" y="102"/>
                    <a:pt x="84" y="102"/>
                  </a:cubicBezTo>
                  <a:cubicBezTo>
                    <a:pt x="84" y="102"/>
                    <a:pt x="84" y="102"/>
                    <a:pt x="85" y="102"/>
                  </a:cubicBezTo>
                  <a:cubicBezTo>
                    <a:pt x="85" y="103"/>
                    <a:pt x="86" y="103"/>
                    <a:pt x="86" y="103"/>
                  </a:cubicBezTo>
                  <a:cubicBezTo>
                    <a:pt x="86" y="103"/>
                    <a:pt x="86" y="103"/>
                    <a:pt x="87" y="103"/>
                  </a:cubicBezTo>
                  <a:cubicBezTo>
                    <a:pt x="87" y="104"/>
                    <a:pt x="87" y="104"/>
                    <a:pt x="87" y="104"/>
                  </a:cubicBezTo>
                  <a:cubicBezTo>
                    <a:pt x="87" y="104"/>
                    <a:pt x="87" y="104"/>
                    <a:pt x="88" y="104"/>
                  </a:cubicBezTo>
                  <a:cubicBezTo>
                    <a:pt x="88" y="104"/>
                    <a:pt x="88" y="105"/>
                    <a:pt x="88" y="105"/>
                  </a:cubicBezTo>
                  <a:cubicBezTo>
                    <a:pt x="88" y="105"/>
                    <a:pt x="88" y="105"/>
                    <a:pt x="88" y="105"/>
                  </a:cubicBezTo>
                  <a:cubicBezTo>
                    <a:pt x="89" y="106"/>
                    <a:pt x="89" y="106"/>
                    <a:pt x="89" y="106"/>
                  </a:cubicBezTo>
                  <a:cubicBezTo>
                    <a:pt x="89" y="107"/>
                    <a:pt x="89" y="107"/>
                    <a:pt x="89" y="107"/>
                  </a:cubicBezTo>
                  <a:cubicBezTo>
                    <a:pt x="90" y="107"/>
                    <a:pt x="90" y="108"/>
                    <a:pt x="90" y="108"/>
                  </a:cubicBezTo>
                  <a:cubicBezTo>
                    <a:pt x="91" y="109"/>
                    <a:pt x="91" y="109"/>
                    <a:pt x="92" y="109"/>
                  </a:cubicBezTo>
                  <a:cubicBezTo>
                    <a:pt x="93" y="110"/>
                    <a:pt x="93" y="110"/>
                    <a:pt x="93" y="110"/>
                  </a:cubicBezTo>
                  <a:cubicBezTo>
                    <a:pt x="93" y="110"/>
                    <a:pt x="93" y="110"/>
                    <a:pt x="93" y="110"/>
                  </a:cubicBezTo>
                  <a:cubicBezTo>
                    <a:pt x="93" y="110"/>
                    <a:pt x="93" y="110"/>
                    <a:pt x="93" y="110"/>
                  </a:cubicBezTo>
                  <a:cubicBezTo>
                    <a:pt x="93" y="111"/>
                    <a:pt x="93" y="111"/>
                    <a:pt x="93" y="111"/>
                  </a:cubicBezTo>
                  <a:cubicBezTo>
                    <a:pt x="93" y="112"/>
                    <a:pt x="92" y="114"/>
                    <a:pt x="94" y="115"/>
                  </a:cubicBezTo>
                  <a:cubicBezTo>
                    <a:pt x="94" y="115"/>
                    <a:pt x="95" y="115"/>
                    <a:pt x="95" y="115"/>
                  </a:cubicBezTo>
                  <a:cubicBezTo>
                    <a:pt x="95" y="115"/>
                    <a:pt x="96" y="115"/>
                    <a:pt x="96" y="116"/>
                  </a:cubicBezTo>
                  <a:cubicBezTo>
                    <a:pt x="97" y="116"/>
                    <a:pt x="97" y="116"/>
                    <a:pt x="98" y="116"/>
                  </a:cubicBezTo>
                  <a:cubicBezTo>
                    <a:pt x="98" y="116"/>
                    <a:pt x="99" y="116"/>
                    <a:pt x="99" y="116"/>
                  </a:cubicBezTo>
                  <a:cubicBezTo>
                    <a:pt x="99" y="115"/>
                    <a:pt x="100" y="115"/>
                    <a:pt x="100" y="115"/>
                  </a:cubicBezTo>
                  <a:cubicBezTo>
                    <a:pt x="100" y="116"/>
                    <a:pt x="100" y="117"/>
                    <a:pt x="100" y="117"/>
                  </a:cubicBezTo>
                  <a:cubicBezTo>
                    <a:pt x="100" y="118"/>
                    <a:pt x="100" y="119"/>
                    <a:pt x="101" y="120"/>
                  </a:cubicBezTo>
                  <a:cubicBezTo>
                    <a:pt x="101" y="120"/>
                    <a:pt x="102" y="122"/>
                    <a:pt x="104" y="121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105" y="118"/>
                    <a:pt x="105" y="118"/>
                    <a:pt x="105" y="118"/>
                  </a:cubicBezTo>
                  <a:cubicBezTo>
                    <a:pt x="105" y="120"/>
                    <a:pt x="105" y="120"/>
                    <a:pt x="105" y="120"/>
                  </a:cubicBezTo>
                  <a:cubicBezTo>
                    <a:pt x="106" y="120"/>
                    <a:pt x="107" y="120"/>
                    <a:pt x="107" y="120"/>
                  </a:cubicBezTo>
                  <a:cubicBezTo>
                    <a:pt x="108" y="120"/>
                    <a:pt x="108" y="120"/>
                    <a:pt x="108" y="120"/>
                  </a:cubicBezTo>
                  <a:cubicBezTo>
                    <a:pt x="108" y="120"/>
                    <a:pt x="109" y="120"/>
                    <a:pt x="109" y="119"/>
                  </a:cubicBezTo>
                  <a:cubicBezTo>
                    <a:pt x="110" y="119"/>
                    <a:pt x="110" y="119"/>
                    <a:pt x="111" y="119"/>
                  </a:cubicBezTo>
                  <a:cubicBezTo>
                    <a:pt x="111" y="118"/>
                    <a:pt x="111" y="118"/>
                    <a:pt x="111" y="118"/>
                  </a:cubicBezTo>
                  <a:cubicBezTo>
                    <a:pt x="111" y="118"/>
                    <a:pt x="111" y="118"/>
                    <a:pt x="111" y="118"/>
                  </a:cubicBezTo>
                  <a:cubicBezTo>
                    <a:pt x="112" y="117"/>
                    <a:pt x="112" y="117"/>
                    <a:pt x="112" y="117"/>
                  </a:cubicBezTo>
                  <a:cubicBezTo>
                    <a:pt x="110" y="119"/>
                    <a:pt x="110" y="119"/>
                    <a:pt x="110" y="119"/>
                  </a:cubicBezTo>
                  <a:cubicBezTo>
                    <a:pt x="110" y="119"/>
                    <a:pt x="111" y="119"/>
                    <a:pt x="111" y="120"/>
                  </a:cubicBezTo>
                  <a:cubicBezTo>
                    <a:pt x="111" y="120"/>
                    <a:pt x="111" y="120"/>
                    <a:pt x="111" y="120"/>
                  </a:cubicBezTo>
                  <a:cubicBezTo>
                    <a:pt x="111" y="120"/>
                    <a:pt x="111" y="121"/>
                    <a:pt x="111" y="121"/>
                  </a:cubicBezTo>
                  <a:cubicBezTo>
                    <a:pt x="111" y="121"/>
                    <a:pt x="111" y="121"/>
                    <a:pt x="112" y="121"/>
                  </a:cubicBezTo>
                  <a:cubicBezTo>
                    <a:pt x="111" y="122"/>
                    <a:pt x="111" y="122"/>
                    <a:pt x="111" y="123"/>
                  </a:cubicBezTo>
                  <a:cubicBezTo>
                    <a:pt x="111" y="123"/>
                    <a:pt x="111" y="123"/>
                    <a:pt x="111" y="123"/>
                  </a:cubicBezTo>
                  <a:cubicBezTo>
                    <a:pt x="111" y="123"/>
                    <a:pt x="111" y="124"/>
                    <a:pt x="111" y="124"/>
                  </a:cubicBezTo>
                  <a:cubicBezTo>
                    <a:pt x="111" y="124"/>
                    <a:pt x="111" y="124"/>
                    <a:pt x="111" y="124"/>
                  </a:cubicBezTo>
                  <a:cubicBezTo>
                    <a:pt x="111" y="125"/>
                    <a:pt x="111" y="125"/>
                    <a:pt x="111" y="126"/>
                  </a:cubicBezTo>
                  <a:cubicBezTo>
                    <a:pt x="111" y="126"/>
                    <a:pt x="111" y="127"/>
                    <a:pt x="111" y="128"/>
                  </a:cubicBezTo>
                  <a:cubicBezTo>
                    <a:pt x="112" y="128"/>
                    <a:pt x="112" y="128"/>
                    <a:pt x="112" y="128"/>
                  </a:cubicBezTo>
                  <a:cubicBezTo>
                    <a:pt x="112" y="129"/>
                    <a:pt x="113" y="131"/>
                    <a:pt x="115" y="132"/>
                  </a:cubicBezTo>
                  <a:cubicBezTo>
                    <a:pt x="115" y="132"/>
                    <a:pt x="116" y="132"/>
                    <a:pt x="117" y="132"/>
                  </a:cubicBezTo>
                  <a:cubicBezTo>
                    <a:pt x="117" y="132"/>
                    <a:pt x="117" y="132"/>
                    <a:pt x="117" y="132"/>
                  </a:cubicBezTo>
                  <a:cubicBezTo>
                    <a:pt x="118" y="133"/>
                    <a:pt x="118" y="133"/>
                    <a:pt x="119" y="133"/>
                  </a:cubicBezTo>
                  <a:cubicBezTo>
                    <a:pt x="119" y="133"/>
                    <a:pt x="119" y="133"/>
                    <a:pt x="120" y="133"/>
                  </a:cubicBezTo>
                  <a:cubicBezTo>
                    <a:pt x="121" y="133"/>
                    <a:pt x="121" y="133"/>
                    <a:pt x="122" y="133"/>
                  </a:cubicBezTo>
                  <a:cubicBezTo>
                    <a:pt x="123" y="133"/>
                    <a:pt x="123" y="133"/>
                    <a:pt x="123" y="133"/>
                  </a:cubicBezTo>
                  <a:cubicBezTo>
                    <a:pt x="123" y="133"/>
                    <a:pt x="123" y="133"/>
                    <a:pt x="123" y="133"/>
                  </a:cubicBezTo>
                  <a:cubicBezTo>
                    <a:pt x="123" y="133"/>
                    <a:pt x="123" y="134"/>
                    <a:pt x="123" y="134"/>
                  </a:cubicBezTo>
                  <a:cubicBezTo>
                    <a:pt x="123" y="135"/>
                    <a:pt x="124" y="135"/>
                    <a:pt x="124" y="135"/>
                  </a:cubicBezTo>
                  <a:cubicBezTo>
                    <a:pt x="126" y="137"/>
                    <a:pt x="128" y="138"/>
                    <a:pt x="130" y="137"/>
                  </a:cubicBezTo>
                  <a:cubicBezTo>
                    <a:pt x="131" y="137"/>
                    <a:pt x="132" y="137"/>
                    <a:pt x="133" y="136"/>
                  </a:cubicBezTo>
                  <a:cubicBezTo>
                    <a:pt x="133" y="136"/>
                    <a:pt x="133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ubicBezTo>
                    <a:pt x="133" y="135"/>
                    <a:pt x="133" y="135"/>
                    <a:pt x="134" y="135"/>
                  </a:cubicBezTo>
                  <a:cubicBezTo>
                    <a:pt x="134" y="135"/>
                    <a:pt x="135" y="135"/>
                    <a:pt x="135" y="134"/>
                  </a:cubicBezTo>
                  <a:cubicBezTo>
                    <a:pt x="136" y="135"/>
                    <a:pt x="136" y="135"/>
                    <a:pt x="137" y="135"/>
                  </a:cubicBezTo>
                  <a:cubicBezTo>
                    <a:pt x="137" y="135"/>
                    <a:pt x="137" y="136"/>
                    <a:pt x="137" y="136"/>
                  </a:cubicBezTo>
                  <a:cubicBezTo>
                    <a:pt x="138" y="137"/>
                    <a:pt x="139" y="138"/>
                    <a:pt x="140" y="138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43" y="138"/>
                    <a:pt x="144" y="137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ubicBezTo>
                    <a:pt x="144" y="136"/>
                    <a:pt x="144" y="135"/>
                    <a:pt x="145" y="135"/>
                  </a:cubicBezTo>
                  <a:cubicBezTo>
                    <a:pt x="145" y="135"/>
                    <a:pt x="145" y="134"/>
                    <a:pt x="146" y="134"/>
                  </a:cubicBezTo>
                  <a:cubicBezTo>
                    <a:pt x="146" y="133"/>
                    <a:pt x="146" y="133"/>
                    <a:pt x="146" y="133"/>
                  </a:cubicBezTo>
                  <a:cubicBezTo>
                    <a:pt x="147" y="132"/>
                    <a:pt x="147" y="132"/>
                    <a:pt x="147" y="132"/>
                  </a:cubicBezTo>
                  <a:cubicBezTo>
                    <a:pt x="148" y="132"/>
                    <a:pt x="149" y="131"/>
                    <a:pt x="149" y="131"/>
                  </a:cubicBezTo>
                  <a:cubicBezTo>
                    <a:pt x="149" y="131"/>
                    <a:pt x="150" y="130"/>
                    <a:pt x="150" y="130"/>
                  </a:cubicBezTo>
                  <a:cubicBezTo>
                    <a:pt x="151" y="130"/>
                    <a:pt x="151" y="130"/>
                    <a:pt x="151" y="130"/>
                  </a:cubicBezTo>
                  <a:cubicBezTo>
                    <a:pt x="151" y="130"/>
                    <a:pt x="151" y="130"/>
                    <a:pt x="151" y="130"/>
                  </a:cubicBezTo>
                  <a:cubicBezTo>
                    <a:pt x="151" y="130"/>
                    <a:pt x="152" y="130"/>
                    <a:pt x="152" y="130"/>
                  </a:cubicBezTo>
                  <a:cubicBezTo>
                    <a:pt x="153" y="131"/>
                    <a:pt x="153" y="131"/>
                    <a:pt x="153" y="131"/>
                  </a:cubicBezTo>
                  <a:cubicBezTo>
                    <a:pt x="153" y="131"/>
                    <a:pt x="154" y="131"/>
                    <a:pt x="155" y="132"/>
                  </a:cubicBezTo>
                  <a:cubicBezTo>
                    <a:pt x="156" y="132"/>
                    <a:pt x="157" y="131"/>
                    <a:pt x="157" y="131"/>
                  </a:cubicBezTo>
                  <a:cubicBezTo>
                    <a:pt x="158" y="130"/>
                    <a:pt x="158" y="128"/>
                    <a:pt x="158" y="127"/>
                  </a:cubicBezTo>
                  <a:cubicBezTo>
                    <a:pt x="158" y="127"/>
                    <a:pt x="158" y="127"/>
                    <a:pt x="158" y="127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26"/>
                    <a:pt x="158" y="125"/>
                    <a:pt x="158" y="125"/>
                  </a:cubicBezTo>
                  <a:cubicBezTo>
                    <a:pt x="158" y="125"/>
                    <a:pt x="158" y="125"/>
                    <a:pt x="158" y="125"/>
                  </a:cubicBezTo>
                  <a:cubicBezTo>
                    <a:pt x="159" y="124"/>
                    <a:pt x="159" y="124"/>
                    <a:pt x="159" y="123"/>
                  </a:cubicBezTo>
                  <a:cubicBezTo>
                    <a:pt x="159" y="123"/>
                    <a:pt x="159" y="123"/>
                    <a:pt x="159" y="122"/>
                  </a:cubicBezTo>
                  <a:cubicBezTo>
                    <a:pt x="159" y="121"/>
                    <a:pt x="160" y="121"/>
                    <a:pt x="160" y="121"/>
                  </a:cubicBezTo>
                  <a:cubicBezTo>
                    <a:pt x="160" y="120"/>
                    <a:pt x="160" y="120"/>
                    <a:pt x="160" y="120"/>
                  </a:cubicBezTo>
                  <a:cubicBezTo>
                    <a:pt x="161" y="119"/>
                    <a:pt x="161" y="119"/>
                    <a:pt x="161" y="119"/>
                  </a:cubicBezTo>
                  <a:cubicBezTo>
                    <a:pt x="161" y="119"/>
                    <a:pt x="161" y="118"/>
                    <a:pt x="161" y="118"/>
                  </a:cubicBezTo>
                  <a:cubicBezTo>
                    <a:pt x="162" y="118"/>
                    <a:pt x="162" y="118"/>
                    <a:pt x="162" y="118"/>
                  </a:cubicBezTo>
                  <a:cubicBezTo>
                    <a:pt x="162" y="117"/>
                    <a:pt x="162" y="117"/>
                    <a:pt x="162" y="116"/>
                  </a:cubicBezTo>
                  <a:cubicBezTo>
                    <a:pt x="162" y="116"/>
                    <a:pt x="163" y="116"/>
                    <a:pt x="163" y="116"/>
                  </a:cubicBezTo>
                  <a:cubicBezTo>
                    <a:pt x="163" y="115"/>
                    <a:pt x="163" y="114"/>
                    <a:pt x="163" y="114"/>
                  </a:cubicBezTo>
                  <a:cubicBezTo>
                    <a:pt x="163" y="113"/>
                    <a:pt x="163" y="113"/>
                    <a:pt x="163" y="113"/>
                  </a:cubicBezTo>
                  <a:cubicBezTo>
                    <a:pt x="163" y="113"/>
                    <a:pt x="163" y="112"/>
                    <a:pt x="163" y="112"/>
                  </a:cubicBezTo>
                  <a:cubicBezTo>
                    <a:pt x="163" y="112"/>
                    <a:pt x="164" y="112"/>
                    <a:pt x="164" y="111"/>
                  </a:cubicBezTo>
                  <a:cubicBezTo>
                    <a:pt x="164" y="111"/>
                    <a:pt x="164" y="111"/>
                    <a:pt x="164" y="111"/>
                  </a:cubicBezTo>
                  <a:cubicBezTo>
                    <a:pt x="164" y="111"/>
                    <a:pt x="164" y="110"/>
                    <a:pt x="164" y="110"/>
                  </a:cubicBezTo>
                  <a:cubicBezTo>
                    <a:pt x="164" y="109"/>
                    <a:pt x="164" y="109"/>
                    <a:pt x="164" y="109"/>
                  </a:cubicBezTo>
                  <a:cubicBezTo>
                    <a:pt x="164" y="109"/>
                    <a:pt x="165" y="109"/>
                    <a:pt x="165" y="109"/>
                  </a:cubicBezTo>
                  <a:cubicBezTo>
                    <a:pt x="165" y="108"/>
                    <a:pt x="165" y="108"/>
                    <a:pt x="165" y="108"/>
                  </a:cubicBezTo>
                  <a:cubicBezTo>
                    <a:pt x="165" y="108"/>
                    <a:pt x="165" y="108"/>
                    <a:pt x="165" y="108"/>
                  </a:cubicBezTo>
                  <a:cubicBezTo>
                    <a:pt x="165" y="108"/>
                    <a:pt x="165" y="108"/>
                    <a:pt x="165" y="108"/>
                  </a:cubicBezTo>
                  <a:cubicBezTo>
                    <a:pt x="166" y="107"/>
                    <a:pt x="166" y="107"/>
                    <a:pt x="166" y="107"/>
                  </a:cubicBezTo>
                  <a:cubicBezTo>
                    <a:pt x="166" y="107"/>
                    <a:pt x="167" y="106"/>
                    <a:pt x="167" y="106"/>
                  </a:cubicBezTo>
                  <a:cubicBezTo>
                    <a:pt x="167" y="106"/>
                    <a:pt x="167" y="106"/>
                    <a:pt x="167" y="105"/>
                  </a:cubicBezTo>
                  <a:cubicBezTo>
                    <a:pt x="168" y="105"/>
                    <a:pt x="168" y="105"/>
                    <a:pt x="169" y="104"/>
                  </a:cubicBezTo>
                  <a:cubicBezTo>
                    <a:pt x="169" y="104"/>
                    <a:pt x="170" y="103"/>
                    <a:pt x="170" y="102"/>
                  </a:cubicBezTo>
                  <a:cubicBezTo>
                    <a:pt x="171" y="101"/>
                    <a:pt x="171" y="100"/>
                    <a:pt x="171" y="100"/>
                  </a:cubicBezTo>
                  <a:cubicBezTo>
                    <a:pt x="171" y="100"/>
                    <a:pt x="172" y="100"/>
                    <a:pt x="172" y="99"/>
                  </a:cubicBezTo>
                  <a:cubicBezTo>
                    <a:pt x="172" y="99"/>
                    <a:pt x="172" y="99"/>
                    <a:pt x="172" y="99"/>
                  </a:cubicBezTo>
                  <a:cubicBezTo>
                    <a:pt x="172" y="99"/>
                    <a:pt x="172" y="98"/>
                    <a:pt x="173" y="98"/>
                  </a:cubicBezTo>
                  <a:cubicBezTo>
                    <a:pt x="173" y="97"/>
                    <a:pt x="173" y="96"/>
                    <a:pt x="173" y="96"/>
                  </a:cubicBezTo>
                  <a:cubicBezTo>
                    <a:pt x="173" y="94"/>
                    <a:pt x="173" y="94"/>
                    <a:pt x="173" y="94"/>
                  </a:cubicBezTo>
                  <a:cubicBezTo>
                    <a:pt x="173" y="94"/>
                    <a:pt x="173" y="94"/>
                    <a:pt x="173" y="93"/>
                  </a:cubicBezTo>
                  <a:cubicBezTo>
                    <a:pt x="173" y="93"/>
                    <a:pt x="173" y="93"/>
                    <a:pt x="173" y="93"/>
                  </a:cubicBezTo>
                  <a:cubicBezTo>
                    <a:pt x="173" y="92"/>
                    <a:pt x="174" y="92"/>
                    <a:pt x="174" y="91"/>
                  </a:cubicBezTo>
                  <a:cubicBezTo>
                    <a:pt x="174" y="91"/>
                    <a:pt x="174" y="90"/>
                    <a:pt x="174" y="89"/>
                  </a:cubicBezTo>
                  <a:cubicBezTo>
                    <a:pt x="174" y="89"/>
                    <a:pt x="174" y="88"/>
                    <a:pt x="174" y="88"/>
                  </a:cubicBezTo>
                  <a:cubicBezTo>
                    <a:pt x="174" y="87"/>
                    <a:pt x="174" y="86"/>
                    <a:pt x="174" y="86"/>
                  </a:cubicBezTo>
                  <a:cubicBezTo>
                    <a:pt x="174" y="85"/>
                    <a:pt x="174" y="85"/>
                    <a:pt x="174" y="85"/>
                  </a:cubicBezTo>
                  <a:cubicBezTo>
                    <a:pt x="174" y="85"/>
                    <a:pt x="174" y="84"/>
                    <a:pt x="174" y="84"/>
                  </a:cubicBezTo>
                  <a:cubicBezTo>
                    <a:pt x="175" y="84"/>
                    <a:pt x="175" y="83"/>
                    <a:pt x="175" y="82"/>
                  </a:cubicBezTo>
                  <a:cubicBezTo>
                    <a:pt x="175" y="82"/>
                    <a:pt x="175" y="82"/>
                    <a:pt x="175" y="82"/>
                  </a:cubicBezTo>
                  <a:cubicBezTo>
                    <a:pt x="175" y="82"/>
                    <a:pt x="175" y="81"/>
                    <a:pt x="175" y="80"/>
                  </a:cubicBezTo>
                  <a:cubicBezTo>
                    <a:pt x="175" y="80"/>
                    <a:pt x="175" y="79"/>
                    <a:pt x="175" y="78"/>
                  </a:cubicBezTo>
                  <a:close/>
                  <a:moveTo>
                    <a:pt x="15" y="113"/>
                  </a:moveTo>
                  <a:cubicBezTo>
                    <a:pt x="15" y="113"/>
                    <a:pt x="15" y="113"/>
                    <a:pt x="16" y="113"/>
                  </a:cubicBezTo>
                  <a:cubicBezTo>
                    <a:pt x="16" y="113"/>
                    <a:pt x="16" y="113"/>
                    <a:pt x="16" y="113"/>
                  </a:cubicBezTo>
                  <a:cubicBezTo>
                    <a:pt x="15" y="113"/>
                    <a:pt x="15" y="113"/>
                    <a:pt x="15" y="113"/>
                  </a:cubicBezTo>
                  <a:close/>
                  <a:moveTo>
                    <a:pt x="16" y="115"/>
                  </a:moveTo>
                  <a:cubicBezTo>
                    <a:pt x="15" y="114"/>
                    <a:pt x="15" y="114"/>
                    <a:pt x="15" y="114"/>
                  </a:cubicBezTo>
                  <a:cubicBezTo>
                    <a:pt x="16" y="113"/>
                    <a:pt x="16" y="113"/>
                    <a:pt x="16" y="113"/>
                  </a:cubicBezTo>
                  <a:lnTo>
                    <a:pt x="16" y="115"/>
                  </a:lnTo>
                  <a:close/>
                  <a:moveTo>
                    <a:pt x="16" y="113"/>
                  </a:moveTo>
                  <a:cubicBezTo>
                    <a:pt x="16" y="113"/>
                    <a:pt x="16" y="113"/>
                    <a:pt x="16" y="113"/>
                  </a:cubicBezTo>
                  <a:cubicBezTo>
                    <a:pt x="16" y="113"/>
                    <a:pt x="16" y="113"/>
                    <a:pt x="16" y="113"/>
                  </a:cubicBezTo>
                  <a:close/>
                  <a:moveTo>
                    <a:pt x="98" y="111"/>
                  </a:moveTo>
                  <a:cubicBezTo>
                    <a:pt x="98" y="111"/>
                    <a:pt x="98" y="111"/>
                    <a:pt x="98" y="111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111"/>
                    <a:pt x="98" y="111"/>
                    <a:pt x="98" y="111"/>
                  </a:cubicBezTo>
                  <a:close/>
                  <a:moveTo>
                    <a:pt x="104" y="110"/>
                  </a:moveTo>
                  <a:cubicBezTo>
                    <a:pt x="104" y="111"/>
                    <a:pt x="103" y="111"/>
                    <a:pt x="103" y="111"/>
                  </a:cubicBezTo>
                  <a:cubicBezTo>
                    <a:pt x="103" y="111"/>
                    <a:pt x="103" y="111"/>
                    <a:pt x="103" y="111"/>
                  </a:cubicBezTo>
                  <a:cubicBezTo>
                    <a:pt x="103" y="111"/>
                    <a:pt x="103" y="111"/>
                    <a:pt x="103" y="111"/>
                  </a:cubicBezTo>
                  <a:cubicBezTo>
                    <a:pt x="103" y="111"/>
                    <a:pt x="103" y="111"/>
                    <a:pt x="103" y="110"/>
                  </a:cubicBezTo>
                  <a:cubicBezTo>
                    <a:pt x="103" y="110"/>
                    <a:pt x="103" y="110"/>
                    <a:pt x="103" y="110"/>
                  </a:cubicBezTo>
                  <a:cubicBezTo>
                    <a:pt x="103" y="110"/>
                    <a:pt x="103" y="110"/>
                    <a:pt x="104" y="110"/>
                  </a:cubicBezTo>
                  <a:cubicBezTo>
                    <a:pt x="104" y="110"/>
                    <a:pt x="104" y="109"/>
                    <a:pt x="104" y="109"/>
                  </a:cubicBezTo>
                  <a:cubicBezTo>
                    <a:pt x="104" y="109"/>
                    <a:pt x="104" y="109"/>
                    <a:pt x="104" y="109"/>
                  </a:cubicBezTo>
                  <a:cubicBezTo>
                    <a:pt x="104" y="109"/>
                    <a:pt x="104" y="109"/>
                    <a:pt x="104" y="110"/>
                  </a:cubicBezTo>
                  <a:cubicBezTo>
                    <a:pt x="104" y="110"/>
                    <a:pt x="104" y="110"/>
                    <a:pt x="104" y="110"/>
                  </a:cubicBezTo>
                  <a:cubicBezTo>
                    <a:pt x="104" y="110"/>
                    <a:pt x="104" y="110"/>
                    <a:pt x="104" y="110"/>
                  </a:cubicBezTo>
                  <a:close/>
                  <a:moveTo>
                    <a:pt x="110" y="116"/>
                  </a:moveTo>
                  <a:cubicBezTo>
                    <a:pt x="110" y="116"/>
                    <a:pt x="110" y="116"/>
                    <a:pt x="110" y="116"/>
                  </a:cubicBezTo>
                  <a:cubicBezTo>
                    <a:pt x="110" y="116"/>
                    <a:pt x="110" y="116"/>
                    <a:pt x="110" y="116"/>
                  </a:cubicBezTo>
                  <a:close/>
                  <a:moveTo>
                    <a:pt x="111" y="117"/>
                  </a:moveTo>
                  <a:cubicBezTo>
                    <a:pt x="111" y="117"/>
                    <a:pt x="111" y="117"/>
                    <a:pt x="110" y="117"/>
                  </a:cubicBezTo>
                  <a:cubicBezTo>
                    <a:pt x="110" y="117"/>
                    <a:pt x="110" y="117"/>
                    <a:pt x="110" y="117"/>
                  </a:cubicBezTo>
                  <a:cubicBezTo>
                    <a:pt x="111" y="117"/>
                    <a:pt x="111" y="117"/>
                    <a:pt x="111" y="117"/>
                  </a:cubicBezTo>
                  <a:close/>
                  <a:moveTo>
                    <a:pt x="158" y="114"/>
                  </a:moveTo>
                  <a:cubicBezTo>
                    <a:pt x="158" y="114"/>
                    <a:pt x="158" y="114"/>
                    <a:pt x="158" y="114"/>
                  </a:cubicBezTo>
                  <a:cubicBezTo>
                    <a:pt x="161" y="114"/>
                    <a:pt x="161" y="114"/>
                    <a:pt x="161" y="114"/>
                  </a:cubicBezTo>
                  <a:lnTo>
                    <a:pt x="158" y="114"/>
                  </a:lnTo>
                  <a:close/>
                  <a:moveTo>
                    <a:pt x="170" y="81"/>
                  </a:moveTo>
                  <a:cubicBezTo>
                    <a:pt x="170" y="82"/>
                    <a:pt x="170" y="82"/>
                    <a:pt x="170" y="82"/>
                  </a:cubicBezTo>
                  <a:cubicBezTo>
                    <a:pt x="170" y="82"/>
                    <a:pt x="170" y="82"/>
                    <a:pt x="170" y="82"/>
                  </a:cubicBezTo>
                  <a:cubicBezTo>
                    <a:pt x="170" y="82"/>
                    <a:pt x="169" y="83"/>
                    <a:pt x="169" y="84"/>
                  </a:cubicBezTo>
                  <a:cubicBezTo>
                    <a:pt x="169" y="84"/>
                    <a:pt x="169" y="84"/>
                    <a:pt x="169" y="84"/>
                  </a:cubicBezTo>
                  <a:cubicBezTo>
                    <a:pt x="169" y="85"/>
                    <a:pt x="169" y="87"/>
                    <a:pt x="169" y="88"/>
                  </a:cubicBezTo>
                  <a:cubicBezTo>
                    <a:pt x="169" y="88"/>
                    <a:pt x="169" y="89"/>
                    <a:pt x="169" y="89"/>
                  </a:cubicBezTo>
                  <a:cubicBezTo>
                    <a:pt x="169" y="90"/>
                    <a:pt x="169" y="90"/>
                    <a:pt x="169" y="91"/>
                  </a:cubicBezTo>
                  <a:cubicBezTo>
                    <a:pt x="169" y="91"/>
                    <a:pt x="169" y="91"/>
                    <a:pt x="169" y="91"/>
                  </a:cubicBezTo>
                  <a:cubicBezTo>
                    <a:pt x="168" y="92"/>
                    <a:pt x="168" y="92"/>
                    <a:pt x="168" y="92"/>
                  </a:cubicBezTo>
                  <a:cubicBezTo>
                    <a:pt x="168" y="93"/>
                    <a:pt x="168" y="94"/>
                    <a:pt x="168" y="94"/>
                  </a:cubicBezTo>
                  <a:cubicBezTo>
                    <a:pt x="168" y="96"/>
                    <a:pt x="168" y="96"/>
                    <a:pt x="168" y="96"/>
                  </a:cubicBezTo>
                  <a:cubicBezTo>
                    <a:pt x="168" y="96"/>
                    <a:pt x="168" y="96"/>
                    <a:pt x="168" y="96"/>
                  </a:cubicBezTo>
                  <a:cubicBezTo>
                    <a:pt x="168" y="96"/>
                    <a:pt x="168" y="96"/>
                    <a:pt x="167" y="96"/>
                  </a:cubicBezTo>
                  <a:cubicBezTo>
                    <a:pt x="167" y="97"/>
                    <a:pt x="167" y="97"/>
                    <a:pt x="167" y="97"/>
                  </a:cubicBezTo>
                  <a:cubicBezTo>
                    <a:pt x="167" y="98"/>
                    <a:pt x="166" y="99"/>
                    <a:pt x="166" y="100"/>
                  </a:cubicBezTo>
                  <a:cubicBezTo>
                    <a:pt x="166" y="100"/>
                    <a:pt x="166" y="100"/>
                    <a:pt x="166" y="100"/>
                  </a:cubicBezTo>
                  <a:cubicBezTo>
                    <a:pt x="165" y="101"/>
                    <a:pt x="165" y="101"/>
                    <a:pt x="165" y="101"/>
                  </a:cubicBezTo>
                  <a:cubicBezTo>
                    <a:pt x="165" y="101"/>
                    <a:pt x="164" y="101"/>
                    <a:pt x="164" y="102"/>
                  </a:cubicBezTo>
                  <a:cubicBezTo>
                    <a:pt x="163" y="102"/>
                    <a:pt x="163" y="103"/>
                    <a:pt x="163" y="103"/>
                  </a:cubicBezTo>
                  <a:cubicBezTo>
                    <a:pt x="163" y="103"/>
                    <a:pt x="162" y="103"/>
                    <a:pt x="162" y="104"/>
                  </a:cubicBezTo>
                  <a:cubicBezTo>
                    <a:pt x="162" y="104"/>
                    <a:pt x="162" y="104"/>
                    <a:pt x="161" y="104"/>
                  </a:cubicBezTo>
                  <a:cubicBezTo>
                    <a:pt x="161" y="105"/>
                    <a:pt x="161" y="105"/>
                    <a:pt x="161" y="105"/>
                  </a:cubicBezTo>
                  <a:cubicBezTo>
                    <a:pt x="163" y="106"/>
                    <a:pt x="163" y="106"/>
                    <a:pt x="163" y="106"/>
                  </a:cubicBezTo>
                  <a:cubicBezTo>
                    <a:pt x="162" y="106"/>
                    <a:pt x="162" y="106"/>
                    <a:pt x="162" y="106"/>
                  </a:cubicBezTo>
                  <a:cubicBezTo>
                    <a:pt x="161" y="105"/>
                    <a:pt x="161" y="105"/>
                    <a:pt x="161" y="105"/>
                  </a:cubicBezTo>
                  <a:cubicBezTo>
                    <a:pt x="161" y="106"/>
                    <a:pt x="161" y="106"/>
                    <a:pt x="160" y="106"/>
                  </a:cubicBezTo>
                  <a:cubicBezTo>
                    <a:pt x="160" y="106"/>
                    <a:pt x="160" y="106"/>
                    <a:pt x="160" y="107"/>
                  </a:cubicBezTo>
                  <a:cubicBezTo>
                    <a:pt x="160" y="107"/>
                    <a:pt x="160" y="108"/>
                    <a:pt x="159" y="108"/>
                  </a:cubicBezTo>
                  <a:cubicBezTo>
                    <a:pt x="162" y="109"/>
                    <a:pt x="162" y="109"/>
                    <a:pt x="162" y="109"/>
                  </a:cubicBezTo>
                  <a:cubicBezTo>
                    <a:pt x="159" y="109"/>
                    <a:pt x="159" y="109"/>
                    <a:pt x="159" y="109"/>
                  </a:cubicBezTo>
                  <a:cubicBezTo>
                    <a:pt x="159" y="109"/>
                    <a:pt x="159" y="109"/>
                    <a:pt x="159" y="110"/>
                  </a:cubicBezTo>
                  <a:cubicBezTo>
                    <a:pt x="159" y="110"/>
                    <a:pt x="158" y="111"/>
                    <a:pt x="158" y="111"/>
                  </a:cubicBezTo>
                  <a:cubicBezTo>
                    <a:pt x="158" y="112"/>
                    <a:pt x="158" y="113"/>
                    <a:pt x="158" y="113"/>
                  </a:cubicBezTo>
                  <a:cubicBezTo>
                    <a:pt x="158" y="114"/>
                    <a:pt x="158" y="114"/>
                    <a:pt x="158" y="114"/>
                  </a:cubicBezTo>
                  <a:cubicBezTo>
                    <a:pt x="158" y="114"/>
                    <a:pt x="158" y="114"/>
                    <a:pt x="158" y="114"/>
                  </a:cubicBezTo>
                  <a:cubicBezTo>
                    <a:pt x="158" y="114"/>
                    <a:pt x="158" y="114"/>
                    <a:pt x="158" y="114"/>
                  </a:cubicBezTo>
                  <a:cubicBezTo>
                    <a:pt x="158" y="115"/>
                    <a:pt x="158" y="115"/>
                    <a:pt x="158" y="115"/>
                  </a:cubicBezTo>
                  <a:cubicBezTo>
                    <a:pt x="157" y="115"/>
                    <a:pt x="157" y="116"/>
                    <a:pt x="157" y="116"/>
                  </a:cubicBezTo>
                  <a:cubicBezTo>
                    <a:pt x="157" y="116"/>
                    <a:pt x="156" y="116"/>
                    <a:pt x="156" y="117"/>
                  </a:cubicBezTo>
                  <a:cubicBezTo>
                    <a:pt x="155" y="118"/>
                    <a:pt x="155" y="118"/>
                    <a:pt x="155" y="118"/>
                  </a:cubicBezTo>
                  <a:cubicBezTo>
                    <a:pt x="155" y="118"/>
                    <a:pt x="155" y="119"/>
                    <a:pt x="155" y="119"/>
                  </a:cubicBezTo>
                  <a:cubicBezTo>
                    <a:pt x="155" y="120"/>
                    <a:pt x="154" y="120"/>
                    <a:pt x="154" y="121"/>
                  </a:cubicBezTo>
                  <a:cubicBezTo>
                    <a:pt x="154" y="121"/>
                    <a:pt x="154" y="122"/>
                    <a:pt x="154" y="122"/>
                  </a:cubicBezTo>
                  <a:cubicBezTo>
                    <a:pt x="154" y="123"/>
                    <a:pt x="154" y="123"/>
                    <a:pt x="154" y="123"/>
                  </a:cubicBezTo>
                  <a:cubicBezTo>
                    <a:pt x="156" y="124"/>
                    <a:pt x="156" y="124"/>
                    <a:pt x="156" y="124"/>
                  </a:cubicBezTo>
                  <a:cubicBezTo>
                    <a:pt x="153" y="124"/>
                    <a:pt x="153" y="124"/>
                    <a:pt x="153" y="124"/>
                  </a:cubicBezTo>
                  <a:cubicBezTo>
                    <a:pt x="153" y="125"/>
                    <a:pt x="153" y="125"/>
                    <a:pt x="153" y="125"/>
                  </a:cubicBezTo>
                  <a:cubicBezTo>
                    <a:pt x="153" y="125"/>
                    <a:pt x="153" y="125"/>
                    <a:pt x="153" y="125"/>
                  </a:cubicBezTo>
                  <a:cubicBezTo>
                    <a:pt x="153" y="125"/>
                    <a:pt x="152" y="125"/>
                    <a:pt x="151" y="125"/>
                  </a:cubicBezTo>
                  <a:cubicBezTo>
                    <a:pt x="151" y="125"/>
                    <a:pt x="150" y="125"/>
                    <a:pt x="149" y="125"/>
                  </a:cubicBezTo>
                  <a:cubicBezTo>
                    <a:pt x="148" y="126"/>
                    <a:pt x="148" y="126"/>
                    <a:pt x="147" y="126"/>
                  </a:cubicBezTo>
                  <a:cubicBezTo>
                    <a:pt x="147" y="126"/>
                    <a:pt x="147" y="127"/>
                    <a:pt x="146" y="127"/>
                  </a:cubicBezTo>
                  <a:cubicBezTo>
                    <a:pt x="146" y="127"/>
                    <a:pt x="146" y="127"/>
                    <a:pt x="146" y="128"/>
                  </a:cubicBezTo>
                  <a:cubicBezTo>
                    <a:pt x="145" y="128"/>
                    <a:pt x="145" y="128"/>
                    <a:pt x="145" y="128"/>
                  </a:cubicBezTo>
                  <a:cubicBezTo>
                    <a:pt x="144" y="128"/>
                    <a:pt x="143" y="128"/>
                    <a:pt x="143" y="129"/>
                  </a:cubicBezTo>
                  <a:cubicBezTo>
                    <a:pt x="142" y="129"/>
                    <a:pt x="142" y="130"/>
                    <a:pt x="142" y="130"/>
                  </a:cubicBezTo>
                  <a:cubicBezTo>
                    <a:pt x="141" y="131"/>
                    <a:pt x="141" y="131"/>
                    <a:pt x="141" y="131"/>
                  </a:cubicBezTo>
                  <a:cubicBezTo>
                    <a:pt x="141" y="131"/>
                    <a:pt x="141" y="131"/>
                    <a:pt x="141" y="131"/>
                  </a:cubicBezTo>
                  <a:cubicBezTo>
                    <a:pt x="141" y="131"/>
                    <a:pt x="141" y="132"/>
                    <a:pt x="141" y="132"/>
                  </a:cubicBezTo>
                  <a:cubicBezTo>
                    <a:pt x="141" y="132"/>
                    <a:pt x="141" y="132"/>
                    <a:pt x="140" y="132"/>
                  </a:cubicBezTo>
                  <a:cubicBezTo>
                    <a:pt x="140" y="132"/>
                    <a:pt x="140" y="132"/>
                    <a:pt x="140" y="132"/>
                  </a:cubicBezTo>
                  <a:cubicBezTo>
                    <a:pt x="140" y="132"/>
                    <a:pt x="140" y="132"/>
                    <a:pt x="140" y="131"/>
                  </a:cubicBezTo>
                  <a:cubicBezTo>
                    <a:pt x="140" y="131"/>
                    <a:pt x="140" y="131"/>
                    <a:pt x="140" y="131"/>
                  </a:cubicBezTo>
                  <a:cubicBezTo>
                    <a:pt x="139" y="128"/>
                    <a:pt x="137" y="127"/>
                    <a:pt x="135" y="127"/>
                  </a:cubicBezTo>
                  <a:cubicBezTo>
                    <a:pt x="135" y="127"/>
                    <a:pt x="135" y="127"/>
                    <a:pt x="135" y="127"/>
                  </a:cubicBezTo>
                  <a:cubicBezTo>
                    <a:pt x="135" y="127"/>
                    <a:pt x="134" y="127"/>
                    <a:pt x="133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0"/>
                    <a:pt x="132" y="130"/>
                    <a:pt x="132" y="130"/>
                  </a:cubicBezTo>
                  <a:cubicBezTo>
                    <a:pt x="131" y="130"/>
                    <a:pt x="130" y="131"/>
                    <a:pt x="129" y="132"/>
                  </a:cubicBezTo>
                  <a:cubicBezTo>
                    <a:pt x="129" y="132"/>
                    <a:pt x="129" y="132"/>
                    <a:pt x="129" y="132"/>
                  </a:cubicBezTo>
                  <a:cubicBezTo>
                    <a:pt x="128" y="132"/>
                    <a:pt x="128" y="132"/>
                    <a:pt x="127" y="131"/>
                  </a:cubicBezTo>
                  <a:cubicBezTo>
                    <a:pt x="127" y="131"/>
                    <a:pt x="127" y="131"/>
                    <a:pt x="127" y="131"/>
                  </a:cubicBezTo>
                  <a:cubicBezTo>
                    <a:pt x="127" y="131"/>
                    <a:pt x="127" y="131"/>
                    <a:pt x="127" y="131"/>
                  </a:cubicBezTo>
                  <a:cubicBezTo>
                    <a:pt x="127" y="131"/>
                    <a:pt x="127" y="131"/>
                    <a:pt x="127" y="130"/>
                  </a:cubicBezTo>
                  <a:cubicBezTo>
                    <a:pt x="126" y="130"/>
                    <a:pt x="126" y="129"/>
                    <a:pt x="125" y="129"/>
                  </a:cubicBezTo>
                  <a:cubicBezTo>
                    <a:pt x="124" y="128"/>
                    <a:pt x="124" y="128"/>
                    <a:pt x="123" y="128"/>
                  </a:cubicBezTo>
                  <a:cubicBezTo>
                    <a:pt x="122" y="128"/>
                    <a:pt x="122" y="128"/>
                    <a:pt x="122" y="128"/>
                  </a:cubicBezTo>
                  <a:cubicBezTo>
                    <a:pt x="122" y="128"/>
                    <a:pt x="121" y="128"/>
                    <a:pt x="121" y="128"/>
                  </a:cubicBezTo>
                  <a:cubicBezTo>
                    <a:pt x="120" y="128"/>
                    <a:pt x="120" y="128"/>
                    <a:pt x="120" y="128"/>
                  </a:cubicBezTo>
                  <a:cubicBezTo>
                    <a:pt x="119" y="128"/>
                    <a:pt x="119" y="128"/>
                    <a:pt x="119" y="128"/>
                  </a:cubicBezTo>
                  <a:cubicBezTo>
                    <a:pt x="118" y="127"/>
                    <a:pt x="118" y="127"/>
                    <a:pt x="118" y="127"/>
                  </a:cubicBezTo>
                  <a:cubicBezTo>
                    <a:pt x="118" y="127"/>
                    <a:pt x="117" y="127"/>
                    <a:pt x="117" y="127"/>
                  </a:cubicBezTo>
                  <a:cubicBezTo>
                    <a:pt x="117" y="127"/>
                    <a:pt x="116" y="126"/>
                    <a:pt x="116" y="126"/>
                  </a:cubicBezTo>
                  <a:cubicBezTo>
                    <a:pt x="116" y="125"/>
                    <a:pt x="116" y="125"/>
                    <a:pt x="116" y="125"/>
                  </a:cubicBezTo>
                  <a:cubicBezTo>
                    <a:pt x="116" y="125"/>
                    <a:pt x="116" y="125"/>
                    <a:pt x="116" y="125"/>
                  </a:cubicBezTo>
                  <a:cubicBezTo>
                    <a:pt x="116" y="125"/>
                    <a:pt x="116" y="125"/>
                    <a:pt x="116" y="125"/>
                  </a:cubicBezTo>
                  <a:cubicBezTo>
                    <a:pt x="116" y="125"/>
                    <a:pt x="116" y="124"/>
                    <a:pt x="116" y="124"/>
                  </a:cubicBezTo>
                  <a:cubicBezTo>
                    <a:pt x="116" y="124"/>
                    <a:pt x="116" y="124"/>
                    <a:pt x="116" y="124"/>
                  </a:cubicBezTo>
                  <a:cubicBezTo>
                    <a:pt x="116" y="124"/>
                    <a:pt x="116" y="123"/>
                    <a:pt x="116" y="123"/>
                  </a:cubicBezTo>
                  <a:cubicBezTo>
                    <a:pt x="117" y="122"/>
                    <a:pt x="116" y="120"/>
                    <a:pt x="116" y="120"/>
                  </a:cubicBezTo>
                  <a:cubicBezTo>
                    <a:pt x="116" y="119"/>
                    <a:pt x="116" y="118"/>
                    <a:pt x="115" y="118"/>
                  </a:cubicBezTo>
                  <a:cubicBezTo>
                    <a:pt x="115" y="116"/>
                    <a:pt x="115" y="116"/>
                    <a:pt x="115" y="116"/>
                  </a:cubicBezTo>
                  <a:cubicBezTo>
                    <a:pt x="115" y="116"/>
                    <a:pt x="115" y="116"/>
                    <a:pt x="115" y="116"/>
                  </a:cubicBezTo>
                  <a:cubicBezTo>
                    <a:pt x="115" y="115"/>
                    <a:pt x="114" y="113"/>
                    <a:pt x="113" y="113"/>
                  </a:cubicBezTo>
                  <a:cubicBezTo>
                    <a:pt x="112" y="112"/>
                    <a:pt x="111" y="113"/>
                    <a:pt x="110" y="113"/>
                  </a:cubicBezTo>
                  <a:cubicBezTo>
                    <a:pt x="110" y="113"/>
                    <a:pt x="109" y="113"/>
                    <a:pt x="109" y="114"/>
                  </a:cubicBezTo>
                  <a:cubicBezTo>
                    <a:pt x="108" y="114"/>
                    <a:pt x="108" y="114"/>
                    <a:pt x="108" y="114"/>
                  </a:cubicBezTo>
                  <a:cubicBezTo>
                    <a:pt x="108" y="115"/>
                    <a:pt x="108" y="115"/>
                    <a:pt x="107" y="115"/>
                  </a:cubicBezTo>
                  <a:cubicBezTo>
                    <a:pt x="107" y="115"/>
                    <a:pt x="107" y="115"/>
                    <a:pt x="107" y="115"/>
                  </a:cubicBezTo>
                  <a:cubicBezTo>
                    <a:pt x="107" y="115"/>
                    <a:pt x="107" y="115"/>
                    <a:pt x="107" y="115"/>
                  </a:cubicBezTo>
                  <a:cubicBezTo>
                    <a:pt x="106" y="115"/>
                    <a:pt x="106" y="115"/>
                    <a:pt x="106" y="115"/>
                  </a:cubicBezTo>
                  <a:cubicBezTo>
                    <a:pt x="106" y="115"/>
                    <a:pt x="106" y="115"/>
                    <a:pt x="106" y="115"/>
                  </a:cubicBezTo>
                  <a:cubicBezTo>
                    <a:pt x="106" y="115"/>
                    <a:pt x="106" y="115"/>
                    <a:pt x="106" y="115"/>
                  </a:cubicBezTo>
                  <a:cubicBezTo>
                    <a:pt x="106" y="115"/>
                    <a:pt x="106" y="115"/>
                    <a:pt x="106" y="115"/>
                  </a:cubicBezTo>
                  <a:cubicBezTo>
                    <a:pt x="107" y="114"/>
                    <a:pt x="107" y="114"/>
                    <a:pt x="107" y="114"/>
                  </a:cubicBezTo>
                  <a:cubicBezTo>
                    <a:pt x="108" y="113"/>
                    <a:pt x="108" y="113"/>
                    <a:pt x="108" y="113"/>
                  </a:cubicBezTo>
                  <a:cubicBezTo>
                    <a:pt x="109" y="112"/>
                    <a:pt x="109" y="111"/>
                    <a:pt x="109" y="110"/>
                  </a:cubicBezTo>
                  <a:cubicBezTo>
                    <a:pt x="109" y="109"/>
                    <a:pt x="109" y="109"/>
                    <a:pt x="109" y="108"/>
                  </a:cubicBezTo>
                  <a:cubicBezTo>
                    <a:pt x="109" y="108"/>
                    <a:pt x="109" y="107"/>
                    <a:pt x="109" y="107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09" y="106"/>
                    <a:pt x="109" y="106"/>
                    <a:pt x="109" y="105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10" y="104"/>
                    <a:pt x="110" y="104"/>
                    <a:pt x="110" y="103"/>
                  </a:cubicBezTo>
                  <a:cubicBezTo>
                    <a:pt x="110" y="102"/>
                    <a:pt x="109" y="101"/>
                    <a:pt x="107" y="100"/>
                  </a:cubicBezTo>
                  <a:cubicBezTo>
                    <a:pt x="106" y="99"/>
                    <a:pt x="105" y="99"/>
                    <a:pt x="104" y="99"/>
                  </a:cubicBezTo>
                  <a:cubicBezTo>
                    <a:pt x="103" y="99"/>
                    <a:pt x="102" y="99"/>
                    <a:pt x="101" y="101"/>
                  </a:cubicBezTo>
                  <a:cubicBezTo>
                    <a:pt x="99" y="103"/>
                    <a:pt x="99" y="106"/>
                    <a:pt x="99" y="108"/>
                  </a:cubicBezTo>
                  <a:cubicBezTo>
                    <a:pt x="99" y="108"/>
                    <a:pt x="99" y="108"/>
                    <a:pt x="99" y="108"/>
                  </a:cubicBezTo>
                  <a:cubicBezTo>
                    <a:pt x="99" y="108"/>
                    <a:pt x="99" y="108"/>
                    <a:pt x="99" y="109"/>
                  </a:cubicBezTo>
                  <a:cubicBezTo>
                    <a:pt x="98" y="109"/>
                    <a:pt x="98" y="109"/>
                    <a:pt x="98" y="109"/>
                  </a:cubicBezTo>
                  <a:cubicBezTo>
                    <a:pt x="98" y="109"/>
                    <a:pt x="98" y="109"/>
                    <a:pt x="98" y="109"/>
                  </a:cubicBezTo>
                  <a:cubicBezTo>
                    <a:pt x="98" y="110"/>
                    <a:pt x="98" y="110"/>
                    <a:pt x="98" y="110"/>
                  </a:cubicBezTo>
                  <a:cubicBezTo>
                    <a:pt x="98" y="110"/>
                    <a:pt x="98" y="110"/>
                    <a:pt x="98" y="110"/>
                  </a:cubicBezTo>
                  <a:cubicBezTo>
                    <a:pt x="98" y="110"/>
                    <a:pt x="98" y="109"/>
                    <a:pt x="97" y="108"/>
                  </a:cubicBezTo>
                  <a:cubicBezTo>
                    <a:pt x="97" y="106"/>
                    <a:pt x="95" y="106"/>
                    <a:pt x="94" y="105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4" y="104"/>
                    <a:pt x="94" y="104"/>
                    <a:pt x="93" y="104"/>
                  </a:cubicBezTo>
                  <a:cubicBezTo>
                    <a:pt x="93" y="104"/>
                    <a:pt x="93" y="104"/>
                    <a:pt x="93" y="103"/>
                  </a:cubicBezTo>
                  <a:cubicBezTo>
                    <a:pt x="93" y="103"/>
                    <a:pt x="92" y="102"/>
                    <a:pt x="92" y="102"/>
                  </a:cubicBezTo>
                  <a:cubicBezTo>
                    <a:pt x="92" y="101"/>
                    <a:pt x="92" y="101"/>
                    <a:pt x="91" y="101"/>
                  </a:cubicBezTo>
                  <a:cubicBezTo>
                    <a:pt x="91" y="101"/>
                    <a:pt x="91" y="100"/>
                    <a:pt x="91" y="100"/>
                  </a:cubicBezTo>
                  <a:cubicBezTo>
                    <a:pt x="90" y="100"/>
                    <a:pt x="90" y="100"/>
                    <a:pt x="90" y="100"/>
                  </a:cubicBezTo>
                  <a:cubicBezTo>
                    <a:pt x="90" y="100"/>
                    <a:pt x="90" y="100"/>
                    <a:pt x="90" y="100"/>
                  </a:cubicBezTo>
                  <a:cubicBezTo>
                    <a:pt x="90" y="99"/>
                    <a:pt x="89" y="99"/>
                    <a:pt x="89" y="99"/>
                  </a:cubicBezTo>
                  <a:cubicBezTo>
                    <a:pt x="88" y="99"/>
                    <a:pt x="88" y="99"/>
                    <a:pt x="87" y="98"/>
                  </a:cubicBezTo>
                  <a:cubicBezTo>
                    <a:pt x="87" y="98"/>
                    <a:pt x="87" y="98"/>
                    <a:pt x="86" y="98"/>
                  </a:cubicBezTo>
                  <a:cubicBezTo>
                    <a:pt x="86" y="98"/>
                    <a:pt x="86" y="98"/>
                    <a:pt x="86" y="98"/>
                  </a:cubicBezTo>
                  <a:cubicBezTo>
                    <a:pt x="86" y="98"/>
                    <a:pt x="86" y="98"/>
                    <a:pt x="86" y="97"/>
                  </a:cubicBezTo>
                  <a:cubicBezTo>
                    <a:pt x="86" y="97"/>
                    <a:pt x="86" y="97"/>
                    <a:pt x="85" y="97"/>
                  </a:cubicBezTo>
                  <a:cubicBezTo>
                    <a:pt x="85" y="97"/>
                    <a:pt x="85" y="97"/>
                    <a:pt x="85" y="97"/>
                  </a:cubicBezTo>
                  <a:cubicBezTo>
                    <a:pt x="85" y="97"/>
                    <a:pt x="84" y="97"/>
                    <a:pt x="84" y="97"/>
                  </a:cubicBezTo>
                  <a:cubicBezTo>
                    <a:pt x="84" y="97"/>
                    <a:pt x="84" y="97"/>
                    <a:pt x="84" y="97"/>
                  </a:cubicBezTo>
                  <a:cubicBezTo>
                    <a:pt x="84" y="96"/>
                    <a:pt x="84" y="96"/>
                    <a:pt x="84" y="96"/>
                  </a:cubicBezTo>
                  <a:cubicBezTo>
                    <a:pt x="84" y="96"/>
                    <a:pt x="83" y="96"/>
                    <a:pt x="83" y="96"/>
                  </a:cubicBezTo>
                  <a:cubicBezTo>
                    <a:pt x="83" y="96"/>
                    <a:pt x="83" y="95"/>
                    <a:pt x="82" y="95"/>
                  </a:cubicBezTo>
                  <a:cubicBezTo>
                    <a:pt x="82" y="95"/>
                    <a:pt x="81" y="95"/>
                    <a:pt x="81" y="95"/>
                  </a:cubicBezTo>
                  <a:cubicBezTo>
                    <a:pt x="80" y="95"/>
                    <a:pt x="80" y="95"/>
                    <a:pt x="80" y="95"/>
                  </a:cubicBezTo>
                  <a:cubicBezTo>
                    <a:pt x="80" y="95"/>
                    <a:pt x="79" y="95"/>
                    <a:pt x="79" y="95"/>
                  </a:cubicBezTo>
                  <a:cubicBezTo>
                    <a:pt x="78" y="94"/>
                    <a:pt x="76" y="94"/>
                    <a:pt x="75" y="94"/>
                  </a:cubicBezTo>
                  <a:cubicBezTo>
                    <a:pt x="73" y="95"/>
                    <a:pt x="73" y="95"/>
                    <a:pt x="73" y="95"/>
                  </a:cubicBezTo>
                  <a:cubicBezTo>
                    <a:pt x="73" y="95"/>
                    <a:pt x="72" y="95"/>
                    <a:pt x="72" y="95"/>
                  </a:cubicBezTo>
                  <a:cubicBezTo>
                    <a:pt x="72" y="94"/>
                    <a:pt x="72" y="94"/>
                    <a:pt x="71" y="94"/>
                  </a:cubicBezTo>
                  <a:cubicBezTo>
                    <a:pt x="70" y="94"/>
                    <a:pt x="69" y="94"/>
                    <a:pt x="69" y="95"/>
                  </a:cubicBezTo>
                  <a:cubicBezTo>
                    <a:pt x="69" y="95"/>
                    <a:pt x="69" y="95"/>
                    <a:pt x="68" y="95"/>
                  </a:cubicBezTo>
                  <a:cubicBezTo>
                    <a:pt x="68" y="95"/>
                    <a:pt x="68" y="95"/>
                    <a:pt x="68" y="95"/>
                  </a:cubicBezTo>
                  <a:cubicBezTo>
                    <a:pt x="67" y="96"/>
                    <a:pt x="67" y="96"/>
                    <a:pt x="67" y="96"/>
                  </a:cubicBezTo>
                  <a:cubicBezTo>
                    <a:pt x="67" y="96"/>
                    <a:pt x="67" y="96"/>
                    <a:pt x="66" y="96"/>
                  </a:cubicBezTo>
                  <a:cubicBezTo>
                    <a:pt x="66" y="96"/>
                    <a:pt x="65" y="96"/>
                    <a:pt x="65" y="96"/>
                  </a:cubicBezTo>
                  <a:cubicBezTo>
                    <a:pt x="65" y="96"/>
                    <a:pt x="65" y="96"/>
                    <a:pt x="65" y="96"/>
                  </a:cubicBezTo>
                  <a:cubicBezTo>
                    <a:pt x="65" y="97"/>
                    <a:pt x="65" y="97"/>
                    <a:pt x="65" y="97"/>
                  </a:cubicBezTo>
                  <a:cubicBezTo>
                    <a:pt x="65" y="97"/>
                    <a:pt x="64" y="97"/>
                    <a:pt x="64" y="97"/>
                  </a:cubicBezTo>
                  <a:cubicBezTo>
                    <a:pt x="64" y="97"/>
                    <a:pt x="64" y="97"/>
                    <a:pt x="64" y="97"/>
                  </a:cubicBezTo>
                  <a:cubicBezTo>
                    <a:pt x="63" y="97"/>
                    <a:pt x="63" y="97"/>
                    <a:pt x="63" y="97"/>
                  </a:cubicBezTo>
                  <a:cubicBezTo>
                    <a:pt x="62" y="97"/>
                    <a:pt x="62" y="97"/>
                    <a:pt x="62" y="97"/>
                  </a:cubicBezTo>
                  <a:cubicBezTo>
                    <a:pt x="62" y="97"/>
                    <a:pt x="62" y="97"/>
                    <a:pt x="61" y="97"/>
                  </a:cubicBezTo>
                  <a:cubicBezTo>
                    <a:pt x="61" y="97"/>
                    <a:pt x="60" y="97"/>
                    <a:pt x="60" y="98"/>
                  </a:cubicBezTo>
                  <a:cubicBezTo>
                    <a:pt x="60" y="98"/>
                    <a:pt x="60" y="98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58" y="98"/>
                    <a:pt x="58" y="98"/>
                    <a:pt x="58" y="99"/>
                  </a:cubicBezTo>
                  <a:cubicBezTo>
                    <a:pt x="57" y="99"/>
                    <a:pt x="57" y="99"/>
                    <a:pt x="56" y="99"/>
                  </a:cubicBezTo>
                  <a:cubicBezTo>
                    <a:pt x="56" y="99"/>
                    <a:pt x="56" y="99"/>
                    <a:pt x="55" y="99"/>
                  </a:cubicBezTo>
                  <a:cubicBezTo>
                    <a:pt x="55" y="99"/>
                    <a:pt x="55" y="99"/>
                    <a:pt x="54" y="99"/>
                  </a:cubicBezTo>
                  <a:cubicBezTo>
                    <a:pt x="53" y="99"/>
                    <a:pt x="53" y="99"/>
                    <a:pt x="53" y="99"/>
                  </a:cubicBezTo>
                  <a:cubicBezTo>
                    <a:pt x="53" y="99"/>
                    <a:pt x="52" y="99"/>
                    <a:pt x="51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48" y="100"/>
                    <a:pt x="47" y="100"/>
                    <a:pt x="47" y="101"/>
                  </a:cubicBezTo>
                  <a:cubicBezTo>
                    <a:pt x="47" y="101"/>
                    <a:pt x="47" y="101"/>
                    <a:pt x="47" y="101"/>
                  </a:cubicBezTo>
                  <a:cubicBezTo>
                    <a:pt x="47" y="101"/>
                    <a:pt x="47" y="101"/>
                    <a:pt x="47" y="101"/>
                  </a:cubicBezTo>
                  <a:cubicBezTo>
                    <a:pt x="47" y="101"/>
                    <a:pt x="47" y="102"/>
                    <a:pt x="47" y="102"/>
                  </a:cubicBezTo>
                  <a:cubicBezTo>
                    <a:pt x="46" y="102"/>
                    <a:pt x="45" y="103"/>
                    <a:pt x="45" y="104"/>
                  </a:cubicBezTo>
                  <a:cubicBezTo>
                    <a:pt x="45" y="105"/>
                    <a:pt x="45" y="105"/>
                    <a:pt x="45" y="106"/>
                  </a:cubicBezTo>
                  <a:cubicBezTo>
                    <a:pt x="45" y="106"/>
                    <a:pt x="45" y="106"/>
                    <a:pt x="45" y="106"/>
                  </a:cubicBezTo>
                  <a:cubicBezTo>
                    <a:pt x="44" y="106"/>
                    <a:pt x="44" y="106"/>
                    <a:pt x="43" y="106"/>
                  </a:cubicBezTo>
                  <a:cubicBezTo>
                    <a:pt x="43" y="106"/>
                    <a:pt x="43" y="106"/>
                    <a:pt x="42" y="106"/>
                  </a:cubicBezTo>
                  <a:cubicBezTo>
                    <a:pt x="42" y="106"/>
                    <a:pt x="42" y="106"/>
                    <a:pt x="42" y="106"/>
                  </a:cubicBezTo>
                  <a:cubicBezTo>
                    <a:pt x="41" y="106"/>
                    <a:pt x="41" y="106"/>
                    <a:pt x="41" y="106"/>
                  </a:cubicBezTo>
                  <a:cubicBezTo>
                    <a:pt x="41" y="106"/>
                    <a:pt x="41" y="106"/>
                    <a:pt x="41" y="106"/>
                  </a:cubicBezTo>
                  <a:cubicBezTo>
                    <a:pt x="40" y="106"/>
                    <a:pt x="40" y="106"/>
                    <a:pt x="40" y="106"/>
                  </a:cubicBezTo>
                  <a:cubicBezTo>
                    <a:pt x="38" y="105"/>
                    <a:pt x="36" y="105"/>
                    <a:pt x="35" y="105"/>
                  </a:cubicBezTo>
                  <a:cubicBezTo>
                    <a:pt x="34" y="105"/>
                    <a:pt x="34" y="105"/>
                    <a:pt x="33" y="105"/>
                  </a:cubicBezTo>
                  <a:cubicBezTo>
                    <a:pt x="32" y="105"/>
                    <a:pt x="32" y="105"/>
                    <a:pt x="31" y="106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29" y="106"/>
                    <a:pt x="27" y="106"/>
                    <a:pt x="27" y="108"/>
                  </a:cubicBezTo>
                  <a:cubicBezTo>
                    <a:pt x="27" y="108"/>
                    <a:pt x="27" y="108"/>
                    <a:pt x="27" y="109"/>
                  </a:cubicBezTo>
                  <a:cubicBezTo>
                    <a:pt x="26" y="109"/>
                    <a:pt x="26" y="109"/>
                    <a:pt x="26" y="109"/>
                  </a:cubicBezTo>
                  <a:cubicBezTo>
                    <a:pt x="25" y="109"/>
                    <a:pt x="25" y="109"/>
                    <a:pt x="24" y="110"/>
                  </a:cubicBezTo>
                  <a:cubicBezTo>
                    <a:pt x="24" y="110"/>
                    <a:pt x="23" y="110"/>
                    <a:pt x="23" y="110"/>
                  </a:cubicBezTo>
                  <a:cubicBezTo>
                    <a:pt x="23" y="110"/>
                    <a:pt x="22" y="111"/>
                    <a:pt x="22" y="111"/>
                  </a:cubicBezTo>
                  <a:cubicBezTo>
                    <a:pt x="22" y="111"/>
                    <a:pt x="21" y="111"/>
                    <a:pt x="21" y="111"/>
                  </a:cubicBezTo>
                  <a:cubicBezTo>
                    <a:pt x="20" y="112"/>
                    <a:pt x="20" y="112"/>
                    <a:pt x="19" y="113"/>
                  </a:cubicBezTo>
                  <a:cubicBezTo>
                    <a:pt x="16" y="113"/>
                    <a:pt x="16" y="113"/>
                    <a:pt x="16" y="113"/>
                  </a:cubicBezTo>
                  <a:cubicBezTo>
                    <a:pt x="16" y="113"/>
                    <a:pt x="16" y="113"/>
                    <a:pt x="16" y="113"/>
                  </a:cubicBezTo>
                  <a:cubicBezTo>
                    <a:pt x="16" y="113"/>
                    <a:pt x="16" y="113"/>
                    <a:pt x="16" y="113"/>
                  </a:cubicBezTo>
                  <a:cubicBezTo>
                    <a:pt x="15" y="112"/>
                    <a:pt x="15" y="112"/>
                    <a:pt x="15" y="112"/>
                  </a:cubicBezTo>
                  <a:cubicBezTo>
                    <a:pt x="15" y="112"/>
                    <a:pt x="15" y="112"/>
                    <a:pt x="15" y="112"/>
                  </a:cubicBezTo>
                  <a:cubicBezTo>
                    <a:pt x="15" y="112"/>
                    <a:pt x="15" y="112"/>
                    <a:pt x="14" y="111"/>
                  </a:cubicBezTo>
                  <a:cubicBezTo>
                    <a:pt x="14" y="111"/>
                    <a:pt x="14" y="111"/>
                    <a:pt x="14" y="111"/>
                  </a:cubicBezTo>
                  <a:cubicBezTo>
                    <a:pt x="14" y="111"/>
                    <a:pt x="13" y="110"/>
                    <a:pt x="13" y="110"/>
                  </a:cubicBezTo>
                  <a:cubicBezTo>
                    <a:pt x="13" y="110"/>
                    <a:pt x="13" y="110"/>
                    <a:pt x="12" y="110"/>
                  </a:cubicBezTo>
                  <a:cubicBezTo>
                    <a:pt x="12" y="109"/>
                    <a:pt x="12" y="109"/>
                    <a:pt x="12" y="109"/>
                  </a:cubicBezTo>
                  <a:cubicBezTo>
                    <a:pt x="12" y="109"/>
                    <a:pt x="12" y="109"/>
                    <a:pt x="12" y="109"/>
                  </a:cubicBezTo>
                  <a:cubicBezTo>
                    <a:pt x="12" y="108"/>
                    <a:pt x="13" y="108"/>
                    <a:pt x="13" y="107"/>
                  </a:cubicBezTo>
                  <a:cubicBezTo>
                    <a:pt x="13" y="107"/>
                    <a:pt x="13" y="107"/>
                    <a:pt x="13" y="107"/>
                  </a:cubicBezTo>
                  <a:cubicBezTo>
                    <a:pt x="13" y="107"/>
                    <a:pt x="13" y="107"/>
                    <a:pt x="13" y="107"/>
                  </a:cubicBezTo>
                  <a:cubicBezTo>
                    <a:pt x="13" y="107"/>
                    <a:pt x="13" y="106"/>
                    <a:pt x="13" y="106"/>
                  </a:cubicBezTo>
                  <a:cubicBezTo>
                    <a:pt x="14" y="105"/>
                    <a:pt x="14" y="105"/>
                    <a:pt x="15" y="104"/>
                  </a:cubicBezTo>
                  <a:cubicBezTo>
                    <a:pt x="15" y="103"/>
                    <a:pt x="15" y="102"/>
                    <a:pt x="15" y="101"/>
                  </a:cubicBezTo>
                  <a:cubicBezTo>
                    <a:pt x="15" y="100"/>
                    <a:pt x="15" y="100"/>
                    <a:pt x="15" y="100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5" y="96"/>
                    <a:pt x="15" y="95"/>
                    <a:pt x="14" y="93"/>
                  </a:cubicBezTo>
                  <a:cubicBezTo>
                    <a:pt x="14" y="93"/>
                    <a:pt x="14" y="93"/>
                    <a:pt x="14" y="93"/>
                  </a:cubicBezTo>
                  <a:cubicBezTo>
                    <a:pt x="14" y="93"/>
                    <a:pt x="14" y="93"/>
                    <a:pt x="14" y="93"/>
                  </a:cubicBezTo>
                  <a:cubicBezTo>
                    <a:pt x="14" y="92"/>
                    <a:pt x="14" y="92"/>
                    <a:pt x="13" y="91"/>
                  </a:cubicBezTo>
                  <a:cubicBezTo>
                    <a:pt x="13" y="91"/>
                    <a:pt x="12" y="90"/>
                    <a:pt x="12" y="90"/>
                  </a:cubicBezTo>
                  <a:cubicBezTo>
                    <a:pt x="12" y="89"/>
                    <a:pt x="12" y="89"/>
                    <a:pt x="12" y="89"/>
                  </a:cubicBezTo>
                  <a:cubicBezTo>
                    <a:pt x="11" y="89"/>
                    <a:pt x="11" y="89"/>
                    <a:pt x="11" y="89"/>
                  </a:cubicBezTo>
                  <a:cubicBezTo>
                    <a:pt x="11" y="88"/>
                    <a:pt x="11" y="88"/>
                    <a:pt x="11" y="87"/>
                  </a:cubicBezTo>
                  <a:cubicBezTo>
                    <a:pt x="11" y="87"/>
                    <a:pt x="11" y="87"/>
                    <a:pt x="11" y="87"/>
                  </a:cubicBezTo>
                  <a:cubicBezTo>
                    <a:pt x="11" y="86"/>
                    <a:pt x="11" y="86"/>
                    <a:pt x="11" y="86"/>
                  </a:cubicBezTo>
                  <a:cubicBezTo>
                    <a:pt x="11" y="85"/>
                    <a:pt x="11" y="84"/>
                    <a:pt x="10" y="84"/>
                  </a:cubicBezTo>
                  <a:cubicBezTo>
                    <a:pt x="10" y="84"/>
                    <a:pt x="10" y="84"/>
                    <a:pt x="10" y="84"/>
                  </a:cubicBezTo>
                  <a:cubicBezTo>
                    <a:pt x="10" y="83"/>
                    <a:pt x="10" y="83"/>
                    <a:pt x="10" y="83"/>
                  </a:cubicBezTo>
                  <a:cubicBezTo>
                    <a:pt x="10" y="82"/>
                    <a:pt x="10" y="81"/>
                    <a:pt x="9" y="81"/>
                  </a:cubicBezTo>
                  <a:cubicBezTo>
                    <a:pt x="9" y="80"/>
                    <a:pt x="9" y="80"/>
                    <a:pt x="8" y="79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8" y="77"/>
                    <a:pt x="8" y="76"/>
                    <a:pt x="8" y="76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7" y="75"/>
                    <a:pt x="7" y="75"/>
                    <a:pt x="7" y="74"/>
                  </a:cubicBezTo>
                  <a:cubicBezTo>
                    <a:pt x="7" y="74"/>
                    <a:pt x="6" y="74"/>
                    <a:pt x="6" y="74"/>
                  </a:cubicBezTo>
                  <a:cubicBezTo>
                    <a:pt x="6" y="73"/>
                    <a:pt x="7" y="73"/>
                    <a:pt x="7" y="73"/>
                  </a:cubicBezTo>
                  <a:cubicBezTo>
                    <a:pt x="7" y="72"/>
                    <a:pt x="7" y="72"/>
                    <a:pt x="8" y="71"/>
                  </a:cubicBezTo>
                  <a:cubicBezTo>
                    <a:pt x="9" y="69"/>
                    <a:pt x="8" y="66"/>
                    <a:pt x="6" y="65"/>
                  </a:cubicBezTo>
                  <a:cubicBezTo>
                    <a:pt x="6" y="65"/>
                    <a:pt x="6" y="64"/>
                    <a:pt x="6" y="65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6" y="62"/>
                    <a:pt x="6" y="62"/>
                    <a:pt x="6" y="62"/>
                  </a:cubicBezTo>
                  <a:cubicBezTo>
                    <a:pt x="6" y="62"/>
                    <a:pt x="6" y="61"/>
                    <a:pt x="6" y="61"/>
                  </a:cubicBezTo>
                  <a:cubicBezTo>
                    <a:pt x="6" y="60"/>
                    <a:pt x="5" y="59"/>
                    <a:pt x="5" y="59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8"/>
                    <a:pt x="5" y="57"/>
                    <a:pt x="6" y="57"/>
                  </a:cubicBezTo>
                  <a:cubicBezTo>
                    <a:pt x="6" y="57"/>
                    <a:pt x="6" y="56"/>
                    <a:pt x="6" y="56"/>
                  </a:cubicBezTo>
                  <a:cubicBezTo>
                    <a:pt x="6" y="56"/>
                    <a:pt x="6" y="56"/>
                    <a:pt x="6" y="55"/>
                  </a:cubicBezTo>
                  <a:cubicBezTo>
                    <a:pt x="6" y="55"/>
                    <a:pt x="6" y="54"/>
                    <a:pt x="6" y="54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7" y="54"/>
                    <a:pt x="8" y="54"/>
                    <a:pt x="9" y="54"/>
                  </a:cubicBezTo>
                  <a:cubicBezTo>
                    <a:pt x="10" y="53"/>
                    <a:pt x="11" y="53"/>
                    <a:pt x="11" y="52"/>
                  </a:cubicBezTo>
                  <a:cubicBezTo>
                    <a:pt x="12" y="52"/>
                    <a:pt x="12" y="52"/>
                    <a:pt x="13" y="51"/>
                  </a:cubicBezTo>
                  <a:cubicBezTo>
                    <a:pt x="13" y="51"/>
                    <a:pt x="14" y="50"/>
                    <a:pt x="14" y="50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6" y="49"/>
                    <a:pt x="17" y="49"/>
                    <a:pt x="18" y="48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9" y="48"/>
                    <a:pt x="20" y="48"/>
                    <a:pt x="20" y="48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23" y="48"/>
                    <a:pt x="23" y="47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5" y="46"/>
                    <a:pt x="26" y="46"/>
                    <a:pt x="27" y="46"/>
                  </a:cubicBezTo>
                  <a:cubicBezTo>
                    <a:pt x="27" y="46"/>
                    <a:pt x="28" y="45"/>
                    <a:pt x="29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9" y="45"/>
                    <a:pt x="30" y="45"/>
                    <a:pt x="30" y="45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2" y="44"/>
                    <a:pt x="32" y="43"/>
                    <a:pt x="33" y="43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5" y="42"/>
                    <a:pt x="36" y="42"/>
                    <a:pt x="36" y="42"/>
                  </a:cubicBezTo>
                  <a:cubicBezTo>
                    <a:pt x="37" y="42"/>
                    <a:pt x="37" y="41"/>
                    <a:pt x="38" y="41"/>
                  </a:cubicBezTo>
                  <a:cubicBezTo>
                    <a:pt x="38" y="41"/>
                    <a:pt x="39" y="40"/>
                    <a:pt x="39" y="40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9" y="39"/>
                    <a:pt x="40" y="38"/>
                    <a:pt x="40" y="38"/>
                  </a:cubicBezTo>
                  <a:cubicBezTo>
                    <a:pt x="40" y="38"/>
                    <a:pt x="40" y="37"/>
                    <a:pt x="40" y="37"/>
                  </a:cubicBezTo>
                  <a:cubicBezTo>
                    <a:pt x="40" y="37"/>
                    <a:pt x="40" y="36"/>
                    <a:pt x="40" y="36"/>
                  </a:cubicBezTo>
                  <a:cubicBezTo>
                    <a:pt x="40" y="35"/>
                    <a:pt x="40" y="35"/>
                    <a:pt x="41" y="35"/>
                  </a:cubicBezTo>
                  <a:cubicBezTo>
                    <a:pt x="41" y="35"/>
                    <a:pt x="41" y="34"/>
                    <a:pt x="41" y="34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33"/>
                    <a:pt x="41" y="33"/>
                    <a:pt x="41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1"/>
                    <a:pt x="43" y="31"/>
                  </a:cubicBezTo>
                  <a:cubicBezTo>
                    <a:pt x="44" y="32"/>
                    <a:pt x="44" y="33"/>
                    <a:pt x="45" y="33"/>
                  </a:cubicBezTo>
                  <a:cubicBezTo>
                    <a:pt x="48" y="33"/>
                    <a:pt x="49" y="31"/>
                    <a:pt x="49" y="31"/>
                  </a:cubicBezTo>
                  <a:cubicBezTo>
                    <a:pt x="50" y="30"/>
                    <a:pt x="50" y="29"/>
                    <a:pt x="50" y="28"/>
                  </a:cubicBezTo>
                  <a:cubicBezTo>
                    <a:pt x="50" y="28"/>
                    <a:pt x="50" y="28"/>
                    <a:pt x="51" y="28"/>
                  </a:cubicBezTo>
                  <a:cubicBezTo>
                    <a:pt x="52" y="27"/>
                    <a:pt x="52" y="25"/>
                    <a:pt x="52" y="25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2" y="23"/>
                    <a:pt x="52" y="23"/>
                    <a:pt x="52" y="22"/>
                  </a:cubicBezTo>
                  <a:cubicBezTo>
                    <a:pt x="52" y="22"/>
                    <a:pt x="52" y="22"/>
                    <a:pt x="52" y="22"/>
                  </a:cubicBezTo>
                  <a:cubicBezTo>
                    <a:pt x="52" y="22"/>
                    <a:pt x="53" y="22"/>
                    <a:pt x="53" y="21"/>
                  </a:cubicBezTo>
                  <a:cubicBezTo>
                    <a:pt x="53" y="21"/>
                    <a:pt x="54" y="21"/>
                    <a:pt x="54" y="21"/>
                  </a:cubicBezTo>
                  <a:cubicBezTo>
                    <a:pt x="55" y="21"/>
                    <a:pt x="55" y="20"/>
                    <a:pt x="55" y="20"/>
                  </a:cubicBezTo>
                  <a:cubicBezTo>
                    <a:pt x="56" y="20"/>
                    <a:pt x="56" y="19"/>
                    <a:pt x="57" y="18"/>
                  </a:cubicBezTo>
                  <a:cubicBezTo>
                    <a:pt x="57" y="18"/>
                    <a:pt x="57" y="18"/>
                    <a:pt x="57" y="18"/>
                  </a:cubicBezTo>
                  <a:cubicBezTo>
                    <a:pt x="57" y="18"/>
                    <a:pt x="57" y="18"/>
                    <a:pt x="57" y="18"/>
                  </a:cubicBezTo>
                  <a:cubicBezTo>
                    <a:pt x="57" y="18"/>
                    <a:pt x="57" y="18"/>
                    <a:pt x="57" y="18"/>
                  </a:cubicBezTo>
                  <a:cubicBezTo>
                    <a:pt x="57" y="18"/>
                    <a:pt x="58" y="18"/>
                    <a:pt x="58" y="18"/>
                  </a:cubicBezTo>
                  <a:cubicBezTo>
                    <a:pt x="59" y="19"/>
                    <a:pt x="60" y="18"/>
                    <a:pt x="61" y="18"/>
                  </a:cubicBezTo>
                  <a:cubicBezTo>
                    <a:pt x="61" y="18"/>
                    <a:pt x="61" y="18"/>
                    <a:pt x="61" y="18"/>
                  </a:cubicBezTo>
                  <a:cubicBezTo>
                    <a:pt x="61" y="18"/>
                    <a:pt x="61" y="18"/>
                    <a:pt x="61" y="18"/>
                  </a:cubicBezTo>
                  <a:cubicBezTo>
                    <a:pt x="61" y="19"/>
                    <a:pt x="62" y="20"/>
                    <a:pt x="62" y="20"/>
                  </a:cubicBezTo>
                  <a:cubicBezTo>
                    <a:pt x="63" y="23"/>
                    <a:pt x="65" y="22"/>
                    <a:pt x="66" y="22"/>
                  </a:cubicBezTo>
                  <a:cubicBezTo>
                    <a:pt x="67" y="22"/>
                    <a:pt x="68" y="21"/>
                    <a:pt x="68" y="20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20"/>
                    <a:pt x="68" y="21"/>
                    <a:pt x="68" y="21"/>
                  </a:cubicBezTo>
                  <a:cubicBezTo>
                    <a:pt x="70" y="21"/>
                    <a:pt x="72" y="21"/>
                    <a:pt x="72" y="21"/>
                  </a:cubicBezTo>
                  <a:cubicBezTo>
                    <a:pt x="75" y="20"/>
                    <a:pt x="75" y="17"/>
                    <a:pt x="75" y="16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5" y="15"/>
                    <a:pt x="76" y="15"/>
                    <a:pt x="76" y="15"/>
                  </a:cubicBezTo>
                  <a:cubicBezTo>
                    <a:pt x="76" y="15"/>
                    <a:pt x="77" y="14"/>
                    <a:pt x="78" y="13"/>
                  </a:cubicBezTo>
                  <a:cubicBezTo>
                    <a:pt x="78" y="13"/>
                    <a:pt x="79" y="12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80" y="11"/>
                    <a:pt x="80" y="11"/>
                  </a:cubicBezTo>
                  <a:cubicBezTo>
                    <a:pt x="81" y="11"/>
                    <a:pt x="82" y="10"/>
                    <a:pt x="82" y="10"/>
                  </a:cubicBezTo>
                  <a:cubicBezTo>
                    <a:pt x="82" y="10"/>
                    <a:pt x="82" y="10"/>
                    <a:pt x="82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84" y="9"/>
                    <a:pt x="85" y="9"/>
                    <a:pt x="86" y="8"/>
                  </a:cubicBezTo>
                  <a:cubicBezTo>
                    <a:pt x="87" y="8"/>
                    <a:pt x="87" y="9"/>
                    <a:pt x="87" y="9"/>
                  </a:cubicBezTo>
                  <a:cubicBezTo>
                    <a:pt x="89" y="10"/>
                    <a:pt x="91" y="10"/>
                    <a:pt x="92" y="10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2" y="10"/>
                    <a:pt x="93" y="10"/>
                    <a:pt x="93" y="10"/>
                  </a:cubicBezTo>
                  <a:cubicBezTo>
                    <a:pt x="94" y="10"/>
                    <a:pt x="94" y="10"/>
                    <a:pt x="94" y="10"/>
                  </a:cubicBezTo>
                  <a:cubicBezTo>
                    <a:pt x="94" y="10"/>
                    <a:pt x="94" y="10"/>
                    <a:pt x="94" y="10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5" y="10"/>
                    <a:pt x="95" y="10"/>
                    <a:pt x="96" y="10"/>
                  </a:cubicBezTo>
                  <a:cubicBezTo>
                    <a:pt x="96" y="11"/>
                    <a:pt x="97" y="11"/>
                    <a:pt x="97" y="11"/>
                  </a:cubicBezTo>
                  <a:cubicBezTo>
                    <a:pt x="97" y="11"/>
                    <a:pt x="97" y="12"/>
                    <a:pt x="97" y="12"/>
                  </a:cubicBezTo>
                  <a:cubicBezTo>
                    <a:pt x="97" y="12"/>
                    <a:pt x="97" y="13"/>
                    <a:pt x="97" y="13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96" y="14"/>
                    <a:pt x="96" y="14"/>
                    <a:pt x="96" y="14"/>
                  </a:cubicBezTo>
                  <a:cubicBezTo>
                    <a:pt x="96" y="14"/>
                    <a:pt x="95" y="15"/>
                    <a:pt x="95" y="17"/>
                  </a:cubicBezTo>
                  <a:cubicBezTo>
                    <a:pt x="94" y="17"/>
                    <a:pt x="94" y="18"/>
                    <a:pt x="94" y="18"/>
                  </a:cubicBezTo>
                  <a:cubicBezTo>
                    <a:pt x="94" y="19"/>
                    <a:pt x="95" y="19"/>
                    <a:pt x="95" y="20"/>
                  </a:cubicBezTo>
                  <a:cubicBezTo>
                    <a:pt x="96" y="21"/>
                    <a:pt x="97" y="22"/>
                    <a:pt x="98" y="23"/>
                  </a:cubicBezTo>
                  <a:cubicBezTo>
                    <a:pt x="99" y="23"/>
                    <a:pt x="99" y="23"/>
                    <a:pt x="100" y="23"/>
                  </a:cubicBezTo>
                  <a:cubicBezTo>
                    <a:pt x="100" y="23"/>
                    <a:pt x="100" y="23"/>
                    <a:pt x="101" y="23"/>
                  </a:cubicBezTo>
                  <a:cubicBezTo>
                    <a:pt x="101" y="24"/>
                    <a:pt x="102" y="24"/>
                    <a:pt x="103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4" y="25"/>
                    <a:pt x="105" y="26"/>
                    <a:pt x="107" y="26"/>
                  </a:cubicBezTo>
                  <a:cubicBezTo>
                    <a:pt x="107" y="26"/>
                    <a:pt x="107" y="27"/>
                    <a:pt x="108" y="27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108" y="27"/>
                    <a:pt x="109" y="27"/>
                    <a:pt x="109" y="27"/>
                  </a:cubicBezTo>
                  <a:cubicBezTo>
                    <a:pt x="109" y="28"/>
                    <a:pt x="109" y="28"/>
                    <a:pt x="109" y="29"/>
                  </a:cubicBezTo>
                  <a:cubicBezTo>
                    <a:pt x="110" y="29"/>
                    <a:pt x="110" y="30"/>
                    <a:pt x="111" y="30"/>
                  </a:cubicBezTo>
                  <a:cubicBezTo>
                    <a:pt x="111" y="30"/>
                    <a:pt x="111" y="30"/>
                    <a:pt x="111" y="30"/>
                  </a:cubicBezTo>
                  <a:cubicBezTo>
                    <a:pt x="111" y="31"/>
                    <a:pt x="112" y="31"/>
                    <a:pt x="112" y="31"/>
                  </a:cubicBezTo>
                  <a:cubicBezTo>
                    <a:pt x="112" y="31"/>
                    <a:pt x="112" y="32"/>
                    <a:pt x="113" y="32"/>
                  </a:cubicBezTo>
                  <a:cubicBezTo>
                    <a:pt x="113" y="32"/>
                    <a:pt x="114" y="32"/>
                    <a:pt x="114" y="32"/>
                  </a:cubicBezTo>
                  <a:cubicBezTo>
                    <a:pt x="114" y="32"/>
                    <a:pt x="115" y="33"/>
                    <a:pt x="115" y="33"/>
                  </a:cubicBezTo>
                  <a:cubicBezTo>
                    <a:pt x="116" y="33"/>
                    <a:pt x="118" y="33"/>
                    <a:pt x="119" y="32"/>
                  </a:cubicBezTo>
                  <a:cubicBezTo>
                    <a:pt x="120" y="31"/>
                    <a:pt x="120" y="31"/>
                    <a:pt x="120" y="31"/>
                  </a:cubicBezTo>
                  <a:cubicBezTo>
                    <a:pt x="120" y="31"/>
                    <a:pt x="120" y="30"/>
                    <a:pt x="121" y="30"/>
                  </a:cubicBezTo>
                  <a:cubicBezTo>
                    <a:pt x="121" y="30"/>
                    <a:pt x="121" y="29"/>
                    <a:pt x="122" y="29"/>
                  </a:cubicBezTo>
                  <a:cubicBezTo>
                    <a:pt x="122" y="28"/>
                    <a:pt x="123" y="28"/>
                    <a:pt x="123" y="27"/>
                  </a:cubicBezTo>
                  <a:cubicBezTo>
                    <a:pt x="123" y="27"/>
                    <a:pt x="123" y="26"/>
                    <a:pt x="123" y="26"/>
                  </a:cubicBezTo>
                  <a:cubicBezTo>
                    <a:pt x="124" y="26"/>
                    <a:pt x="124" y="25"/>
                    <a:pt x="124" y="25"/>
                  </a:cubicBezTo>
                  <a:cubicBezTo>
                    <a:pt x="124" y="25"/>
                    <a:pt x="124" y="25"/>
                    <a:pt x="124" y="25"/>
                  </a:cubicBezTo>
                  <a:cubicBezTo>
                    <a:pt x="124" y="25"/>
                    <a:pt x="124" y="24"/>
                    <a:pt x="124" y="23"/>
                  </a:cubicBezTo>
                  <a:cubicBezTo>
                    <a:pt x="124" y="23"/>
                    <a:pt x="124" y="23"/>
                    <a:pt x="124" y="22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24" y="22"/>
                    <a:pt x="124" y="21"/>
                    <a:pt x="124" y="21"/>
                  </a:cubicBezTo>
                  <a:cubicBezTo>
                    <a:pt x="125" y="21"/>
                    <a:pt x="125" y="20"/>
                    <a:pt x="125" y="20"/>
                  </a:cubicBezTo>
                  <a:cubicBezTo>
                    <a:pt x="125" y="20"/>
                    <a:pt x="125" y="19"/>
                    <a:pt x="125" y="19"/>
                  </a:cubicBezTo>
                  <a:cubicBezTo>
                    <a:pt x="125" y="19"/>
                    <a:pt x="125" y="18"/>
                    <a:pt x="125" y="18"/>
                  </a:cubicBezTo>
                  <a:cubicBezTo>
                    <a:pt x="125" y="9"/>
                    <a:pt x="125" y="9"/>
                    <a:pt x="125" y="9"/>
                  </a:cubicBezTo>
                  <a:cubicBezTo>
                    <a:pt x="125" y="9"/>
                    <a:pt x="125" y="9"/>
                    <a:pt x="125" y="9"/>
                  </a:cubicBezTo>
                  <a:cubicBezTo>
                    <a:pt x="125" y="9"/>
                    <a:pt x="125" y="9"/>
                    <a:pt x="125" y="9"/>
                  </a:cubicBezTo>
                  <a:cubicBezTo>
                    <a:pt x="125" y="8"/>
                    <a:pt x="125" y="8"/>
                    <a:pt x="125" y="8"/>
                  </a:cubicBezTo>
                  <a:cubicBezTo>
                    <a:pt x="126" y="7"/>
                    <a:pt x="126" y="7"/>
                    <a:pt x="126" y="7"/>
                  </a:cubicBezTo>
                  <a:cubicBezTo>
                    <a:pt x="126" y="7"/>
                    <a:pt x="126" y="7"/>
                    <a:pt x="126" y="7"/>
                  </a:cubicBezTo>
                  <a:cubicBezTo>
                    <a:pt x="126" y="7"/>
                    <a:pt x="126" y="6"/>
                    <a:pt x="126" y="6"/>
                  </a:cubicBezTo>
                  <a:cubicBezTo>
                    <a:pt x="126" y="6"/>
                    <a:pt x="126" y="6"/>
                    <a:pt x="126" y="6"/>
                  </a:cubicBezTo>
                  <a:cubicBezTo>
                    <a:pt x="126" y="6"/>
                    <a:pt x="127" y="7"/>
                    <a:pt x="127" y="7"/>
                  </a:cubicBezTo>
                  <a:cubicBezTo>
                    <a:pt x="127" y="7"/>
                    <a:pt x="127" y="8"/>
                    <a:pt x="127" y="8"/>
                  </a:cubicBezTo>
                  <a:cubicBezTo>
                    <a:pt x="127" y="8"/>
                    <a:pt x="127" y="8"/>
                    <a:pt x="127" y="9"/>
                  </a:cubicBezTo>
                  <a:cubicBezTo>
                    <a:pt x="127" y="9"/>
                    <a:pt x="127" y="9"/>
                    <a:pt x="128" y="10"/>
                  </a:cubicBezTo>
                  <a:cubicBezTo>
                    <a:pt x="128" y="10"/>
                    <a:pt x="128" y="10"/>
                    <a:pt x="128" y="10"/>
                  </a:cubicBezTo>
                  <a:cubicBezTo>
                    <a:pt x="128" y="10"/>
                    <a:pt x="128" y="11"/>
                    <a:pt x="128" y="11"/>
                  </a:cubicBezTo>
                  <a:cubicBezTo>
                    <a:pt x="128" y="11"/>
                    <a:pt x="128" y="11"/>
                    <a:pt x="128" y="12"/>
                  </a:cubicBezTo>
                  <a:cubicBezTo>
                    <a:pt x="128" y="12"/>
                    <a:pt x="128" y="12"/>
                    <a:pt x="129" y="13"/>
                  </a:cubicBezTo>
                  <a:cubicBezTo>
                    <a:pt x="129" y="13"/>
                    <a:pt x="129" y="14"/>
                    <a:pt x="129" y="14"/>
                  </a:cubicBezTo>
                  <a:cubicBezTo>
                    <a:pt x="129" y="15"/>
                    <a:pt x="129" y="15"/>
                    <a:pt x="129" y="15"/>
                  </a:cubicBezTo>
                  <a:cubicBezTo>
                    <a:pt x="129" y="15"/>
                    <a:pt x="129" y="16"/>
                    <a:pt x="129" y="16"/>
                  </a:cubicBezTo>
                  <a:cubicBezTo>
                    <a:pt x="129" y="16"/>
                    <a:pt x="130" y="16"/>
                    <a:pt x="130" y="17"/>
                  </a:cubicBezTo>
                  <a:cubicBezTo>
                    <a:pt x="130" y="17"/>
                    <a:pt x="130" y="18"/>
                    <a:pt x="130" y="18"/>
                  </a:cubicBezTo>
                  <a:cubicBezTo>
                    <a:pt x="131" y="19"/>
                    <a:pt x="132" y="20"/>
                    <a:pt x="133" y="20"/>
                  </a:cubicBezTo>
                  <a:cubicBezTo>
                    <a:pt x="134" y="20"/>
                    <a:pt x="134" y="20"/>
                    <a:pt x="134" y="20"/>
                  </a:cubicBezTo>
                  <a:cubicBezTo>
                    <a:pt x="134" y="20"/>
                    <a:pt x="135" y="20"/>
                    <a:pt x="135" y="20"/>
                  </a:cubicBezTo>
                  <a:cubicBezTo>
                    <a:pt x="135" y="21"/>
                    <a:pt x="135" y="21"/>
                    <a:pt x="135" y="21"/>
                  </a:cubicBezTo>
                  <a:cubicBezTo>
                    <a:pt x="135" y="22"/>
                    <a:pt x="135" y="22"/>
                    <a:pt x="135" y="22"/>
                  </a:cubicBezTo>
                  <a:cubicBezTo>
                    <a:pt x="135" y="22"/>
                    <a:pt x="135" y="23"/>
                    <a:pt x="135" y="24"/>
                  </a:cubicBezTo>
                  <a:cubicBezTo>
                    <a:pt x="135" y="24"/>
                    <a:pt x="135" y="25"/>
                    <a:pt x="136" y="25"/>
                  </a:cubicBezTo>
                  <a:cubicBezTo>
                    <a:pt x="136" y="26"/>
                    <a:pt x="136" y="26"/>
                    <a:pt x="136" y="26"/>
                  </a:cubicBezTo>
                  <a:cubicBezTo>
                    <a:pt x="136" y="26"/>
                    <a:pt x="136" y="27"/>
                    <a:pt x="136" y="27"/>
                  </a:cubicBezTo>
                  <a:cubicBezTo>
                    <a:pt x="136" y="27"/>
                    <a:pt x="137" y="28"/>
                    <a:pt x="137" y="28"/>
                  </a:cubicBezTo>
                  <a:cubicBezTo>
                    <a:pt x="137" y="29"/>
                    <a:pt x="137" y="29"/>
                    <a:pt x="138" y="30"/>
                  </a:cubicBezTo>
                  <a:cubicBezTo>
                    <a:pt x="138" y="30"/>
                    <a:pt x="138" y="31"/>
                    <a:pt x="139" y="31"/>
                  </a:cubicBezTo>
                  <a:cubicBezTo>
                    <a:pt x="139" y="31"/>
                    <a:pt x="139" y="31"/>
                    <a:pt x="139" y="31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39" y="33"/>
                    <a:pt x="139" y="33"/>
                    <a:pt x="139" y="33"/>
                  </a:cubicBezTo>
                  <a:cubicBezTo>
                    <a:pt x="139" y="33"/>
                    <a:pt x="139" y="33"/>
                    <a:pt x="140" y="34"/>
                  </a:cubicBezTo>
                  <a:cubicBezTo>
                    <a:pt x="140" y="36"/>
                    <a:pt x="140" y="37"/>
                    <a:pt x="141" y="39"/>
                  </a:cubicBezTo>
                  <a:cubicBezTo>
                    <a:pt x="142" y="40"/>
                    <a:pt x="143" y="40"/>
                    <a:pt x="144" y="41"/>
                  </a:cubicBezTo>
                  <a:cubicBezTo>
                    <a:pt x="144" y="41"/>
                    <a:pt x="144" y="41"/>
                    <a:pt x="144" y="41"/>
                  </a:cubicBezTo>
                  <a:cubicBezTo>
                    <a:pt x="145" y="41"/>
                    <a:pt x="146" y="42"/>
                    <a:pt x="147" y="42"/>
                  </a:cubicBezTo>
                  <a:cubicBezTo>
                    <a:pt x="147" y="42"/>
                    <a:pt x="147" y="42"/>
                    <a:pt x="147" y="42"/>
                  </a:cubicBezTo>
                  <a:cubicBezTo>
                    <a:pt x="147" y="42"/>
                    <a:pt x="147" y="42"/>
                    <a:pt x="147" y="42"/>
                  </a:cubicBezTo>
                  <a:cubicBezTo>
                    <a:pt x="148" y="43"/>
                    <a:pt x="148" y="43"/>
                    <a:pt x="148" y="43"/>
                  </a:cubicBezTo>
                  <a:cubicBezTo>
                    <a:pt x="148" y="43"/>
                    <a:pt x="148" y="44"/>
                    <a:pt x="149" y="44"/>
                  </a:cubicBezTo>
                  <a:cubicBezTo>
                    <a:pt x="149" y="45"/>
                    <a:pt x="150" y="46"/>
                    <a:pt x="150" y="46"/>
                  </a:cubicBezTo>
                  <a:cubicBezTo>
                    <a:pt x="150" y="46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8"/>
                    <a:pt x="151" y="48"/>
                  </a:cubicBezTo>
                  <a:cubicBezTo>
                    <a:pt x="152" y="49"/>
                    <a:pt x="152" y="49"/>
                    <a:pt x="152" y="50"/>
                  </a:cubicBezTo>
                  <a:cubicBezTo>
                    <a:pt x="152" y="50"/>
                    <a:pt x="153" y="50"/>
                    <a:pt x="153" y="51"/>
                  </a:cubicBezTo>
                  <a:cubicBezTo>
                    <a:pt x="153" y="51"/>
                    <a:pt x="153" y="52"/>
                    <a:pt x="153" y="53"/>
                  </a:cubicBezTo>
                  <a:cubicBezTo>
                    <a:pt x="154" y="53"/>
                    <a:pt x="154" y="54"/>
                    <a:pt x="156" y="55"/>
                  </a:cubicBezTo>
                  <a:cubicBezTo>
                    <a:pt x="156" y="55"/>
                    <a:pt x="157" y="56"/>
                    <a:pt x="158" y="56"/>
                  </a:cubicBezTo>
                  <a:cubicBezTo>
                    <a:pt x="159" y="56"/>
                    <a:pt x="159" y="56"/>
                    <a:pt x="160" y="56"/>
                  </a:cubicBezTo>
                  <a:cubicBezTo>
                    <a:pt x="160" y="56"/>
                    <a:pt x="160" y="56"/>
                    <a:pt x="160" y="56"/>
                  </a:cubicBezTo>
                  <a:cubicBezTo>
                    <a:pt x="160" y="57"/>
                    <a:pt x="160" y="57"/>
                    <a:pt x="160" y="57"/>
                  </a:cubicBezTo>
                  <a:cubicBezTo>
                    <a:pt x="160" y="57"/>
                    <a:pt x="160" y="57"/>
                    <a:pt x="160" y="57"/>
                  </a:cubicBezTo>
                  <a:cubicBezTo>
                    <a:pt x="160" y="59"/>
                    <a:pt x="160" y="59"/>
                    <a:pt x="160" y="59"/>
                  </a:cubicBezTo>
                  <a:cubicBezTo>
                    <a:pt x="160" y="61"/>
                    <a:pt x="161" y="61"/>
                    <a:pt x="162" y="62"/>
                  </a:cubicBezTo>
                  <a:cubicBezTo>
                    <a:pt x="162" y="62"/>
                    <a:pt x="162" y="62"/>
                    <a:pt x="162" y="62"/>
                  </a:cubicBezTo>
                  <a:cubicBezTo>
                    <a:pt x="162" y="62"/>
                    <a:pt x="162" y="63"/>
                    <a:pt x="163" y="63"/>
                  </a:cubicBezTo>
                  <a:cubicBezTo>
                    <a:pt x="163" y="63"/>
                    <a:pt x="164" y="63"/>
                    <a:pt x="164" y="63"/>
                  </a:cubicBezTo>
                  <a:cubicBezTo>
                    <a:pt x="164" y="63"/>
                    <a:pt x="164" y="63"/>
                    <a:pt x="164" y="63"/>
                  </a:cubicBezTo>
                  <a:cubicBezTo>
                    <a:pt x="164" y="63"/>
                    <a:pt x="164" y="63"/>
                    <a:pt x="164" y="64"/>
                  </a:cubicBezTo>
                  <a:cubicBezTo>
                    <a:pt x="165" y="64"/>
                    <a:pt x="165" y="65"/>
                    <a:pt x="165" y="66"/>
                  </a:cubicBezTo>
                  <a:cubicBezTo>
                    <a:pt x="166" y="66"/>
                    <a:pt x="166" y="66"/>
                    <a:pt x="166" y="67"/>
                  </a:cubicBezTo>
                  <a:cubicBezTo>
                    <a:pt x="166" y="67"/>
                    <a:pt x="166" y="68"/>
                    <a:pt x="167" y="68"/>
                  </a:cubicBezTo>
                  <a:cubicBezTo>
                    <a:pt x="167" y="69"/>
                    <a:pt x="167" y="69"/>
                    <a:pt x="167" y="70"/>
                  </a:cubicBezTo>
                  <a:cubicBezTo>
                    <a:pt x="167" y="70"/>
                    <a:pt x="167" y="70"/>
                    <a:pt x="167" y="70"/>
                  </a:cubicBezTo>
                  <a:cubicBezTo>
                    <a:pt x="168" y="70"/>
                    <a:pt x="168" y="71"/>
                    <a:pt x="168" y="72"/>
                  </a:cubicBezTo>
                  <a:cubicBezTo>
                    <a:pt x="168" y="72"/>
                    <a:pt x="168" y="72"/>
                    <a:pt x="169" y="72"/>
                  </a:cubicBezTo>
                  <a:cubicBezTo>
                    <a:pt x="169" y="73"/>
                    <a:pt x="169" y="73"/>
                    <a:pt x="169" y="73"/>
                  </a:cubicBezTo>
                  <a:cubicBezTo>
                    <a:pt x="169" y="74"/>
                    <a:pt x="169" y="74"/>
                    <a:pt x="169" y="74"/>
                  </a:cubicBezTo>
                  <a:cubicBezTo>
                    <a:pt x="169" y="75"/>
                    <a:pt x="169" y="76"/>
                    <a:pt x="169" y="77"/>
                  </a:cubicBezTo>
                  <a:cubicBezTo>
                    <a:pt x="169" y="77"/>
                    <a:pt x="169" y="77"/>
                    <a:pt x="170" y="78"/>
                  </a:cubicBezTo>
                  <a:cubicBezTo>
                    <a:pt x="170" y="78"/>
                    <a:pt x="170" y="78"/>
                    <a:pt x="170" y="79"/>
                  </a:cubicBezTo>
                  <a:cubicBezTo>
                    <a:pt x="170" y="79"/>
                    <a:pt x="170" y="80"/>
                    <a:pt x="170" y="81"/>
                  </a:cubicBezTo>
                  <a:cubicBezTo>
                    <a:pt x="170" y="81"/>
                    <a:pt x="170" y="81"/>
                    <a:pt x="170" y="8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" name="Freeform 31">
              <a:extLst>
                <a:ext uri="{FF2B5EF4-FFF2-40B4-BE49-F238E27FC236}">
                  <a16:creationId xmlns:a16="http://schemas.microsoft.com/office/drawing/2014/main" id="{585B83D7-47CA-4158-816E-49FAA4AB5A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87435" y="1556533"/>
              <a:ext cx="71438" cy="82550"/>
            </a:xfrm>
            <a:custGeom>
              <a:avLst/>
              <a:gdLst/>
              <a:ahLst/>
              <a:cxnLst>
                <a:cxn ang="0">
                  <a:pos x="22" y="6"/>
                </a:cxn>
                <a:cxn ang="0">
                  <a:pos x="18" y="0"/>
                </a:cxn>
                <a:cxn ang="0">
                  <a:pos x="15" y="1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0" y="6"/>
                </a:cxn>
                <a:cxn ang="0">
                  <a:pos x="10" y="7"/>
                </a:cxn>
                <a:cxn ang="0">
                  <a:pos x="7" y="6"/>
                </a:cxn>
                <a:cxn ang="0">
                  <a:pos x="7" y="6"/>
                </a:cxn>
                <a:cxn ang="0">
                  <a:pos x="3" y="3"/>
                </a:cxn>
                <a:cxn ang="0">
                  <a:pos x="1" y="5"/>
                </a:cxn>
                <a:cxn ang="0">
                  <a:pos x="1" y="10"/>
                </a:cxn>
                <a:cxn ang="0">
                  <a:pos x="2" y="11"/>
                </a:cxn>
                <a:cxn ang="0">
                  <a:pos x="3" y="14"/>
                </a:cxn>
                <a:cxn ang="0">
                  <a:pos x="4" y="15"/>
                </a:cxn>
                <a:cxn ang="0">
                  <a:pos x="4" y="17"/>
                </a:cxn>
                <a:cxn ang="0">
                  <a:pos x="6" y="24"/>
                </a:cxn>
                <a:cxn ang="0">
                  <a:pos x="11" y="26"/>
                </a:cxn>
                <a:cxn ang="0">
                  <a:pos x="11" y="26"/>
                </a:cxn>
                <a:cxn ang="0">
                  <a:pos x="14" y="24"/>
                </a:cxn>
                <a:cxn ang="0">
                  <a:pos x="15" y="24"/>
                </a:cxn>
                <a:cxn ang="0">
                  <a:pos x="17" y="24"/>
                </a:cxn>
                <a:cxn ang="0">
                  <a:pos x="20" y="21"/>
                </a:cxn>
                <a:cxn ang="0">
                  <a:pos x="20" y="20"/>
                </a:cxn>
                <a:cxn ang="0">
                  <a:pos x="20" y="20"/>
                </a:cxn>
                <a:cxn ang="0">
                  <a:pos x="21" y="15"/>
                </a:cxn>
                <a:cxn ang="0">
                  <a:pos x="20" y="14"/>
                </a:cxn>
                <a:cxn ang="0">
                  <a:pos x="21" y="13"/>
                </a:cxn>
                <a:cxn ang="0">
                  <a:pos x="22" y="6"/>
                </a:cxn>
                <a:cxn ang="0">
                  <a:pos x="16" y="17"/>
                </a:cxn>
                <a:cxn ang="0">
                  <a:pos x="16" y="17"/>
                </a:cxn>
                <a:cxn ang="0">
                  <a:pos x="15" y="19"/>
                </a:cxn>
                <a:cxn ang="0">
                  <a:pos x="15" y="19"/>
                </a:cxn>
                <a:cxn ang="0">
                  <a:pos x="12" y="19"/>
                </a:cxn>
                <a:cxn ang="0">
                  <a:pos x="10" y="21"/>
                </a:cxn>
                <a:cxn ang="0">
                  <a:pos x="9" y="20"/>
                </a:cxn>
                <a:cxn ang="0">
                  <a:pos x="9" y="17"/>
                </a:cxn>
                <a:cxn ang="0">
                  <a:pos x="8" y="12"/>
                </a:cxn>
                <a:cxn ang="0">
                  <a:pos x="7" y="11"/>
                </a:cxn>
                <a:cxn ang="0">
                  <a:pos x="10" y="12"/>
                </a:cxn>
                <a:cxn ang="0">
                  <a:pos x="13" y="11"/>
                </a:cxn>
                <a:cxn ang="0">
                  <a:pos x="14" y="10"/>
                </a:cxn>
                <a:cxn ang="0">
                  <a:pos x="14" y="10"/>
                </a:cxn>
                <a:cxn ang="0">
                  <a:pos x="17" y="10"/>
                </a:cxn>
                <a:cxn ang="0">
                  <a:pos x="15" y="14"/>
                </a:cxn>
                <a:cxn ang="0">
                  <a:pos x="16" y="17"/>
                </a:cxn>
              </a:cxnLst>
              <a:rect l="0" t="0" r="r" b="b"/>
              <a:pathLst>
                <a:path w="22" h="26">
                  <a:moveTo>
                    <a:pt x="22" y="6"/>
                  </a:moveTo>
                  <a:cubicBezTo>
                    <a:pt x="21" y="5"/>
                    <a:pt x="21" y="1"/>
                    <a:pt x="18" y="0"/>
                  </a:cubicBezTo>
                  <a:cubicBezTo>
                    <a:pt x="17" y="0"/>
                    <a:pt x="16" y="1"/>
                    <a:pt x="15" y="1"/>
                  </a:cubicBezTo>
                  <a:cubicBezTo>
                    <a:pt x="14" y="2"/>
                    <a:pt x="14" y="4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2" y="5"/>
                    <a:pt x="11" y="6"/>
                    <a:pt x="10" y="6"/>
                  </a:cubicBezTo>
                  <a:cubicBezTo>
                    <a:pt x="10" y="6"/>
                    <a:pt x="10" y="7"/>
                    <a:pt x="10" y="7"/>
                  </a:cubicBezTo>
                  <a:cubicBezTo>
                    <a:pt x="8" y="7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4"/>
                    <a:pt x="5" y="2"/>
                    <a:pt x="3" y="3"/>
                  </a:cubicBezTo>
                  <a:cubicBezTo>
                    <a:pt x="2" y="3"/>
                    <a:pt x="1" y="4"/>
                    <a:pt x="1" y="5"/>
                  </a:cubicBezTo>
                  <a:cubicBezTo>
                    <a:pt x="0" y="6"/>
                    <a:pt x="1" y="8"/>
                    <a:pt x="1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3"/>
                    <a:pt x="3" y="14"/>
                  </a:cubicBezTo>
                  <a:cubicBezTo>
                    <a:pt x="3" y="14"/>
                    <a:pt x="3" y="15"/>
                    <a:pt x="4" y="15"/>
                  </a:cubicBezTo>
                  <a:cubicBezTo>
                    <a:pt x="4" y="15"/>
                    <a:pt x="4" y="16"/>
                    <a:pt x="4" y="17"/>
                  </a:cubicBezTo>
                  <a:cubicBezTo>
                    <a:pt x="4" y="19"/>
                    <a:pt x="4" y="21"/>
                    <a:pt x="6" y="24"/>
                  </a:cubicBezTo>
                  <a:cubicBezTo>
                    <a:pt x="7" y="25"/>
                    <a:pt x="9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4" y="26"/>
                    <a:pt x="14" y="24"/>
                  </a:cubicBezTo>
                  <a:cubicBezTo>
                    <a:pt x="14" y="24"/>
                    <a:pt x="14" y="24"/>
                    <a:pt x="15" y="24"/>
                  </a:cubicBezTo>
                  <a:cubicBezTo>
                    <a:pt x="15" y="24"/>
                    <a:pt x="16" y="24"/>
                    <a:pt x="17" y="24"/>
                  </a:cubicBezTo>
                  <a:cubicBezTo>
                    <a:pt x="19" y="23"/>
                    <a:pt x="19" y="22"/>
                    <a:pt x="20" y="21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2" y="18"/>
                    <a:pt x="21" y="16"/>
                    <a:pt x="21" y="15"/>
                  </a:cubicBezTo>
                  <a:cubicBezTo>
                    <a:pt x="21" y="14"/>
                    <a:pt x="20" y="14"/>
                    <a:pt x="20" y="14"/>
                  </a:cubicBezTo>
                  <a:cubicBezTo>
                    <a:pt x="20" y="14"/>
                    <a:pt x="20" y="14"/>
                    <a:pt x="21" y="13"/>
                  </a:cubicBezTo>
                  <a:cubicBezTo>
                    <a:pt x="22" y="12"/>
                    <a:pt x="22" y="11"/>
                    <a:pt x="22" y="6"/>
                  </a:cubicBezTo>
                  <a:close/>
                  <a:moveTo>
                    <a:pt x="16" y="17"/>
                  </a:move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5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18"/>
                    <a:pt x="13" y="18"/>
                    <a:pt x="12" y="19"/>
                  </a:cubicBezTo>
                  <a:cubicBezTo>
                    <a:pt x="11" y="19"/>
                    <a:pt x="11" y="20"/>
                    <a:pt x="10" y="21"/>
                  </a:cubicBezTo>
                  <a:cubicBezTo>
                    <a:pt x="10" y="21"/>
                    <a:pt x="10" y="20"/>
                    <a:pt x="9" y="20"/>
                  </a:cubicBezTo>
                  <a:cubicBezTo>
                    <a:pt x="9" y="20"/>
                    <a:pt x="9" y="19"/>
                    <a:pt x="9" y="17"/>
                  </a:cubicBezTo>
                  <a:cubicBezTo>
                    <a:pt x="9" y="16"/>
                    <a:pt x="9" y="14"/>
                    <a:pt x="8" y="12"/>
                  </a:cubicBezTo>
                  <a:cubicBezTo>
                    <a:pt x="8" y="12"/>
                    <a:pt x="7" y="12"/>
                    <a:pt x="7" y="11"/>
                  </a:cubicBezTo>
                  <a:cubicBezTo>
                    <a:pt x="8" y="12"/>
                    <a:pt x="9" y="12"/>
                    <a:pt x="10" y="12"/>
                  </a:cubicBezTo>
                  <a:cubicBezTo>
                    <a:pt x="11" y="12"/>
                    <a:pt x="12" y="11"/>
                    <a:pt x="13" y="11"/>
                  </a:cubicBezTo>
                  <a:cubicBezTo>
                    <a:pt x="13" y="10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5" y="10"/>
                    <a:pt x="16" y="10"/>
                    <a:pt x="17" y="10"/>
                  </a:cubicBezTo>
                  <a:cubicBezTo>
                    <a:pt x="16" y="11"/>
                    <a:pt x="15" y="13"/>
                    <a:pt x="15" y="14"/>
                  </a:cubicBezTo>
                  <a:cubicBezTo>
                    <a:pt x="16" y="15"/>
                    <a:pt x="16" y="16"/>
                    <a:pt x="16" y="1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149B3C0-A702-4F3B-8EBE-E791BD87E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99" y="1122292"/>
            <a:ext cx="7909035" cy="348908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417D820D-5983-4ED2-87B5-C2C8BEE43C2B}"/>
              </a:ext>
            </a:extLst>
          </p:cNvPr>
          <p:cNvSpPr txBox="1">
            <a:spLocks/>
          </p:cNvSpPr>
          <p:nvPr/>
        </p:nvSpPr>
        <p:spPr>
          <a:xfrm>
            <a:off x="755999" y="4743042"/>
            <a:ext cx="2767752" cy="242958"/>
          </a:xfrm>
          <a:prstGeom prst="rect">
            <a:avLst/>
          </a:prstGeom>
        </p:spPr>
        <p:txBody>
          <a:bodyPr vert="horz" lIns="35994" tIns="35994" rIns="35994" bIns="35994" rtlCol="0" anchor="b">
            <a:noAutofit/>
          </a:bodyPr>
          <a:lstStyle>
            <a:lvl1pPr algn="l" defTabSz="6857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25" b="1" i="0" kern="1200" spc="-1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601"/>
            <a:r>
              <a:rPr lang="en-AU" sz="787" dirty="0">
                <a:solidFill>
                  <a:schemeClr val="bg1"/>
                </a:solidFill>
              </a:rPr>
              <a:t>Source: LMIP Employment Projections, 2018</a:t>
            </a:r>
          </a:p>
        </p:txBody>
      </p:sp>
    </p:spTree>
    <p:extLst>
      <p:ext uri="{BB962C8B-B14F-4D97-AF65-F5344CB8AC3E}">
        <p14:creationId xmlns:p14="http://schemas.microsoft.com/office/powerpoint/2010/main" val="4218681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D6EFE9F3-4036-44FC-8C18-597348B2E4F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677623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think-cell Slide" r:id="rId6" imgW="470" imgH="469" progId="TCLayout.ActiveDocument.1">
                  <p:embed/>
                </p:oleObj>
              </mc:Choice>
              <mc:Fallback>
                <p:oleObj name="think-cell Slide" r:id="rId6" imgW="470" imgH="46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 hidden="1">
            <a:extLst>
              <a:ext uri="{FF2B5EF4-FFF2-40B4-BE49-F238E27FC236}">
                <a16:creationId xmlns:a16="http://schemas.microsoft.com/office/drawing/2014/main" id="{85AF1785-B68D-4036-BECA-5ED808A5876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endParaRPr lang="en-AU" sz="2650" b="1" dirty="0" err="1">
              <a:solidFill>
                <a:schemeClr val="tx1"/>
              </a:solidFill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807DFD-B0B8-4EA8-9672-36A54308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316" y="180371"/>
            <a:ext cx="8410905" cy="546050"/>
          </a:xfrm>
        </p:spPr>
        <p:txBody>
          <a:bodyPr/>
          <a:lstStyle/>
          <a:p>
            <a:r>
              <a:rPr lang="en-AU" sz="2650" dirty="0"/>
              <a:t>Preliminary Insights: Workforce Shortages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0A0E99-EE84-4A93-A756-4AB687FB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9647-6476-4782-A0C7-CD5869730FA4}" type="slidenum">
              <a:rPr lang="en-US" smtClean="0"/>
              <a:t>9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0C8BB0-E922-49E8-8090-B879BCFCB13F}"/>
              </a:ext>
            </a:extLst>
          </p:cNvPr>
          <p:cNvSpPr/>
          <p:nvPr/>
        </p:nvSpPr>
        <p:spPr>
          <a:xfrm>
            <a:off x="161834" y="744435"/>
            <a:ext cx="8825762" cy="332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4" tIns="45712" rIns="91424" bIns="457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01"/>
            <a:r>
              <a:rPr lang="en-US" sz="1100" b="1" spc="-10" dirty="0">
                <a:solidFill>
                  <a:srgbClr val="209847"/>
                </a:solidFill>
                <a:latin typeface="+mj-lt"/>
                <a:ea typeface="+mj-ea"/>
                <a:cs typeface="+mj-cs"/>
              </a:rPr>
              <a:t>The average monthly internet job vacancies for social service occupations has increased 88% since 2013.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36686A2-AAEE-4A06-ADD8-6EAFA82CE617}"/>
              </a:ext>
            </a:extLst>
          </p:cNvPr>
          <p:cNvSpPr txBox="1">
            <a:spLocks/>
          </p:cNvSpPr>
          <p:nvPr/>
        </p:nvSpPr>
        <p:spPr>
          <a:xfrm>
            <a:off x="161834" y="1136538"/>
            <a:ext cx="5253071" cy="180000"/>
          </a:xfrm>
          <a:prstGeom prst="rect">
            <a:avLst/>
          </a:prstGeom>
        </p:spPr>
        <p:txBody>
          <a:bodyPr vert="horz" lIns="35994" tIns="35994" rIns="35994" bIns="35994" rtlCol="0" anchor="b">
            <a:noAutofit/>
          </a:bodyPr>
          <a:lstStyle>
            <a:lvl1pPr algn="l" defTabSz="6857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25" b="1" i="0" kern="1200" spc="-1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601"/>
            <a:r>
              <a:rPr lang="en-US" sz="1100" dirty="0">
                <a:solidFill>
                  <a:srgbClr val="209847"/>
                </a:solidFill>
              </a:rPr>
              <a:t>Average monthly internet vacancies per occupation in Victoria</a:t>
            </a:r>
            <a:endParaRPr lang="en-AU" sz="1100" dirty="0">
              <a:solidFill>
                <a:srgbClr val="209847"/>
              </a:solidFill>
              <a:latin typeface="Calibri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4FDD73A-A504-493D-A862-5EE5F9580A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9425" y="1316538"/>
            <a:ext cx="7983463" cy="3138920"/>
          </a:xfrm>
          <a:prstGeom prst="rect">
            <a:avLst/>
          </a:prstGeom>
        </p:spPr>
      </p:pic>
      <p:sp>
        <p:nvSpPr>
          <p:cNvPr id="15" name="Freeform 34">
            <a:extLst>
              <a:ext uri="{FF2B5EF4-FFF2-40B4-BE49-F238E27FC236}">
                <a16:creationId xmlns:a16="http://schemas.microsoft.com/office/drawing/2014/main" id="{1885A0D5-41D4-401D-A9CB-82BBB0ABD0C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993488" y="245160"/>
            <a:ext cx="558800" cy="439738"/>
          </a:xfrm>
          <a:custGeom>
            <a:avLst/>
            <a:gdLst/>
            <a:ahLst/>
            <a:cxnLst>
              <a:cxn ang="0">
                <a:pos x="86" y="128"/>
              </a:cxn>
              <a:cxn ang="0">
                <a:pos x="81" y="126"/>
              </a:cxn>
              <a:cxn ang="0">
                <a:pos x="72" y="122"/>
              </a:cxn>
              <a:cxn ang="0">
                <a:pos x="68" y="117"/>
              </a:cxn>
              <a:cxn ang="0">
                <a:pos x="67" y="109"/>
              </a:cxn>
              <a:cxn ang="0">
                <a:pos x="73" y="102"/>
              </a:cxn>
              <a:cxn ang="0">
                <a:pos x="68" y="103"/>
              </a:cxn>
              <a:cxn ang="0">
                <a:pos x="55" y="116"/>
              </a:cxn>
              <a:cxn ang="0">
                <a:pos x="46" y="122"/>
              </a:cxn>
              <a:cxn ang="0">
                <a:pos x="34" y="118"/>
              </a:cxn>
              <a:cxn ang="0">
                <a:pos x="22" y="112"/>
              </a:cxn>
              <a:cxn ang="0">
                <a:pos x="2" y="105"/>
              </a:cxn>
              <a:cxn ang="0">
                <a:pos x="10" y="1"/>
              </a:cxn>
              <a:cxn ang="0">
                <a:pos x="47" y="13"/>
              </a:cxn>
              <a:cxn ang="0">
                <a:pos x="72" y="47"/>
              </a:cxn>
              <a:cxn ang="0">
                <a:pos x="88" y="49"/>
              </a:cxn>
              <a:cxn ang="0">
                <a:pos x="101" y="53"/>
              </a:cxn>
              <a:cxn ang="0">
                <a:pos x="144" y="62"/>
              </a:cxn>
              <a:cxn ang="0">
                <a:pos x="156" y="79"/>
              </a:cxn>
              <a:cxn ang="0">
                <a:pos x="172" y="90"/>
              </a:cxn>
              <a:cxn ang="0">
                <a:pos x="170" y="101"/>
              </a:cxn>
              <a:cxn ang="0">
                <a:pos x="157" y="110"/>
              </a:cxn>
              <a:cxn ang="0">
                <a:pos x="141" y="110"/>
              </a:cxn>
              <a:cxn ang="0">
                <a:pos x="130" y="113"/>
              </a:cxn>
              <a:cxn ang="0">
                <a:pos x="110" y="128"/>
              </a:cxn>
              <a:cxn ang="0">
                <a:pos x="104" y="131"/>
              </a:cxn>
              <a:cxn ang="0">
                <a:pos x="99" y="132"/>
              </a:cxn>
              <a:cxn ang="0">
                <a:pos x="101" y="126"/>
              </a:cxn>
              <a:cxn ang="0">
                <a:pos x="109" y="124"/>
              </a:cxn>
              <a:cxn ang="0">
                <a:pos x="124" y="111"/>
              </a:cxn>
              <a:cxn ang="0">
                <a:pos x="139" y="105"/>
              </a:cxn>
              <a:cxn ang="0">
                <a:pos x="147" y="106"/>
              </a:cxn>
              <a:cxn ang="0">
                <a:pos x="168" y="95"/>
              </a:cxn>
              <a:cxn ang="0">
                <a:pos x="157" y="86"/>
              </a:cxn>
              <a:cxn ang="0">
                <a:pos x="139" y="67"/>
              </a:cxn>
              <a:cxn ang="0">
                <a:pos x="99" y="58"/>
              </a:cxn>
              <a:cxn ang="0">
                <a:pos x="83" y="55"/>
              </a:cxn>
              <a:cxn ang="0">
                <a:pos x="67" y="49"/>
              </a:cxn>
              <a:cxn ang="0">
                <a:pos x="39" y="21"/>
              </a:cxn>
              <a:cxn ang="0">
                <a:pos x="9" y="6"/>
              </a:cxn>
              <a:cxn ang="0">
                <a:pos x="23" y="108"/>
              </a:cxn>
              <a:cxn ang="0">
                <a:pos x="35" y="112"/>
              </a:cxn>
              <a:cxn ang="0">
                <a:pos x="46" y="117"/>
              </a:cxn>
              <a:cxn ang="0">
                <a:pos x="61" y="100"/>
              </a:cxn>
              <a:cxn ang="0">
                <a:pos x="68" y="98"/>
              </a:cxn>
              <a:cxn ang="0">
                <a:pos x="77" y="99"/>
              </a:cxn>
              <a:cxn ang="0">
                <a:pos x="74" y="109"/>
              </a:cxn>
              <a:cxn ang="0">
                <a:pos x="70" y="113"/>
              </a:cxn>
              <a:cxn ang="0">
                <a:pos x="74" y="117"/>
              </a:cxn>
              <a:cxn ang="0">
                <a:pos x="80" y="121"/>
              </a:cxn>
              <a:cxn ang="0">
                <a:pos x="87" y="123"/>
              </a:cxn>
              <a:cxn ang="0">
                <a:pos x="96" y="131"/>
              </a:cxn>
            </a:cxnLst>
            <a:rect l="0" t="0" r="r" b="b"/>
            <a:pathLst>
              <a:path w="175" h="137">
                <a:moveTo>
                  <a:pt x="100" y="137"/>
                </a:moveTo>
                <a:cubicBezTo>
                  <a:pt x="94" y="137"/>
                  <a:pt x="94" y="137"/>
                  <a:pt x="94" y="137"/>
                </a:cubicBezTo>
                <a:cubicBezTo>
                  <a:pt x="93" y="137"/>
                  <a:pt x="93" y="137"/>
                  <a:pt x="92" y="136"/>
                </a:cubicBezTo>
                <a:cubicBezTo>
                  <a:pt x="91" y="133"/>
                  <a:pt x="91" y="133"/>
                  <a:pt x="91" y="133"/>
                </a:cubicBezTo>
                <a:cubicBezTo>
                  <a:pt x="86" y="128"/>
                  <a:pt x="86" y="128"/>
                  <a:pt x="86" y="128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5" y="127"/>
                  <a:pt x="85" y="127"/>
                  <a:pt x="85" y="127"/>
                </a:cubicBezTo>
                <a:cubicBezTo>
                  <a:pt x="84" y="127"/>
                  <a:pt x="84" y="127"/>
                  <a:pt x="84" y="127"/>
                </a:cubicBezTo>
                <a:cubicBezTo>
                  <a:pt x="84" y="127"/>
                  <a:pt x="84" y="127"/>
                  <a:pt x="83" y="127"/>
                </a:cubicBezTo>
                <a:cubicBezTo>
                  <a:pt x="81" y="126"/>
                  <a:pt x="81" y="126"/>
                  <a:pt x="81" y="126"/>
                </a:cubicBezTo>
                <a:cubicBezTo>
                  <a:pt x="80" y="126"/>
                  <a:pt x="80" y="126"/>
                  <a:pt x="80" y="126"/>
                </a:cubicBezTo>
                <a:cubicBezTo>
                  <a:pt x="79" y="126"/>
                  <a:pt x="79" y="126"/>
                  <a:pt x="79" y="125"/>
                </a:cubicBezTo>
                <a:cubicBezTo>
                  <a:pt x="75" y="124"/>
                  <a:pt x="75" y="124"/>
                  <a:pt x="75" y="124"/>
                </a:cubicBezTo>
                <a:cubicBezTo>
                  <a:pt x="73" y="123"/>
                  <a:pt x="73" y="123"/>
                  <a:pt x="73" y="123"/>
                </a:cubicBezTo>
                <a:cubicBezTo>
                  <a:pt x="72" y="123"/>
                  <a:pt x="72" y="122"/>
                  <a:pt x="72" y="122"/>
                </a:cubicBezTo>
                <a:cubicBezTo>
                  <a:pt x="71" y="120"/>
                  <a:pt x="71" y="120"/>
                  <a:pt x="71" y="120"/>
                </a:cubicBezTo>
                <a:cubicBezTo>
                  <a:pt x="70" y="120"/>
                  <a:pt x="70" y="120"/>
                  <a:pt x="70" y="120"/>
                </a:cubicBezTo>
                <a:cubicBezTo>
                  <a:pt x="70" y="120"/>
                  <a:pt x="70" y="120"/>
                  <a:pt x="69" y="120"/>
                </a:cubicBezTo>
                <a:cubicBezTo>
                  <a:pt x="68" y="118"/>
                  <a:pt x="68" y="118"/>
                  <a:pt x="68" y="118"/>
                </a:cubicBezTo>
                <a:cubicBezTo>
                  <a:pt x="68" y="118"/>
                  <a:pt x="68" y="118"/>
                  <a:pt x="68" y="117"/>
                </a:cubicBezTo>
                <a:cubicBezTo>
                  <a:pt x="66" y="116"/>
                  <a:pt x="66" y="116"/>
                  <a:pt x="66" y="116"/>
                </a:cubicBezTo>
                <a:cubicBezTo>
                  <a:pt x="66" y="115"/>
                  <a:pt x="65" y="115"/>
                  <a:pt x="65" y="114"/>
                </a:cubicBezTo>
                <a:cubicBezTo>
                  <a:pt x="65" y="111"/>
                  <a:pt x="65" y="111"/>
                  <a:pt x="65" y="111"/>
                </a:cubicBezTo>
                <a:cubicBezTo>
                  <a:pt x="65" y="110"/>
                  <a:pt x="66" y="110"/>
                  <a:pt x="66" y="109"/>
                </a:cubicBezTo>
                <a:cubicBezTo>
                  <a:pt x="67" y="109"/>
                  <a:pt x="67" y="109"/>
                  <a:pt x="67" y="109"/>
                </a:cubicBezTo>
                <a:cubicBezTo>
                  <a:pt x="67" y="108"/>
                  <a:pt x="67" y="108"/>
                  <a:pt x="67" y="108"/>
                </a:cubicBezTo>
                <a:cubicBezTo>
                  <a:pt x="67" y="107"/>
                  <a:pt x="67" y="106"/>
                  <a:pt x="69" y="106"/>
                </a:cubicBezTo>
                <a:cubicBezTo>
                  <a:pt x="72" y="105"/>
                  <a:pt x="72" y="105"/>
                  <a:pt x="72" y="105"/>
                </a:cubicBezTo>
                <a:cubicBezTo>
                  <a:pt x="73" y="104"/>
                  <a:pt x="73" y="104"/>
                  <a:pt x="73" y="104"/>
                </a:cubicBezTo>
                <a:cubicBezTo>
                  <a:pt x="73" y="102"/>
                  <a:pt x="73" y="102"/>
                  <a:pt x="73" y="102"/>
                </a:cubicBezTo>
                <a:cubicBezTo>
                  <a:pt x="73" y="102"/>
                  <a:pt x="73" y="102"/>
                  <a:pt x="73" y="102"/>
                </a:cubicBezTo>
                <a:cubicBezTo>
                  <a:pt x="73" y="102"/>
                  <a:pt x="73" y="102"/>
                  <a:pt x="73" y="102"/>
                </a:cubicBezTo>
                <a:cubicBezTo>
                  <a:pt x="70" y="102"/>
                  <a:pt x="70" y="102"/>
                  <a:pt x="70" y="102"/>
                </a:cubicBezTo>
                <a:cubicBezTo>
                  <a:pt x="70" y="102"/>
                  <a:pt x="70" y="102"/>
                  <a:pt x="70" y="102"/>
                </a:cubicBezTo>
                <a:cubicBezTo>
                  <a:pt x="70" y="102"/>
                  <a:pt x="69" y="103"/>
                  <a:pt x="68" y="103"/>
                </a:cubicBezTo>
                <a:cubicBezTo>
                  <a:pt x="66" y="103"/>
                  <a:pt x="66" y="103"/>
                  <a:pt x="66" y="103"/>
                </a:cubicBezTo>
                <a:cubicBezTo>
                  <a:pt x="64" y="104"/>
                  <a:pt x="64" y="104"/>
                  <a:pt x="64" y="104"/>
                </a:cubicBezTo>
                <a:cubicBezTo>
                  <a:pt x="63" y="105"/>
                  <a:pt x="63" y="105"/>
                  <a:pt x="63" y="105"/>
                </a:cubicBezTo>
                <a:cubicBezTo>
                  <a:pt x="57" y="113"/>
                  <a:pt x="57" y="113"/>
                  <a:pt x="57" y="113"/>
                </a:cubicBezTo>
                <a:cubicBezTo>
                  <a:pt x="55" y="116"/>
                  <a:pt x="55" y="116"/>
                  <a:pt x="55" y="116"/>
                </a:cubicBezTo>
                <a:cubicBezTo>
                  <a:pt x="55" y="117"/>
                  <a:pt x="54" y="117"/>
                  <a:pt x="54" y="117"/>
                </a:cubicBezTo>
                <a:cubicBezTo>
                  <a:pt x="52" y="120"/>
                  <a:pt x="52" y="120"/>
                  <a:pt x="52" y="120"/>
                </a:cubicBezTo>
                <a:cubicBezTo>
                  <a:pt x="51" y="120"/>
                  <a:pt x="51" y="120"/>
                  <a:pt x="51" y="120"/>
                </a:cubicBezTo>
                <a:cubicBezTo>
                  <a:pt x="47" y="122"/>
                  <a:pt x="47" y="122"/>
                  <a:pt x="47" y="122"/>
                </a:cubicBezTo>
                <a:cubicBezTo>
                  <a:pt x="47" y="122"/>
                  <a:pt x="46" y="122"/>
                  <a:pt x="46" y="122"/>
                </a:cubicBezTo>
                <a:cubicBezTo>
                  <a:pt x="42" y="121"/>
                  <a:pt x="42" y="121"/>
                  <a:pt x="42" y="121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7" y="120"/>
                  <a:pt x="36" y="120"/>
                  <a:pt x="36" y="119"/>
                </a:cubicBezTo>
                <a:cubicBezTo>
                  <a:pt x="36" y="119"/>
                  <a:pt x="36" y="119"/>
                  <a:pt x="36" y="119"/>
                </a:cubicBezTo>
                <a:cubicBezTo>
                  <a:pt x="35" y="119"/>
                  <a:pt x="34" y="118"/>
                  <a:pt x="34" y="118"/>
                </a:cubicBezTo>
                <a:cubicBezTo>
                  <a:pt x="32" y="116"/>
                  <a:pt x="32" y="116"/>
                  <a:pt x="32" y="116"/>
                </a:cubicBezTo>
                <a:cubicBezTo>
                  <a:pt x="29" y="116"/>
                  <a:pt x="29" y="116"/>
                  <a:pt x="29" y="116"/>
                </a:cubicBezTo>
                <a:cubicBezTo>
                  <a:pt x="29" y="116"/>
                  <a:pt x="29" y="116"/>
                  <a:pt x="29" y="116"/>
                </a:cubicBezTo>
                <a:cubicBezTo>
                  <a:pt x="25" y="114"/>
                  <a:pt x="25" y="114"/>
                  <a:pt x="25" y="114"/>
                </a:cubicBezTo>
                <a:cubicBezTo>
                  <a:pt x="22" y="112"/>
                  <a:pt x="22" y="112"/>
                  <a:pt x="22" y="112"/>
                </a:cubicBezTo>
                <a:cubicBezTo>
                  <a:pt x="18" y="111"/>
                  <a:pt x="18" y="111"/>
                  <a:pt x="18" y="111"/>
                </a:cubicBezTo>
                <a:cubicBezTo>
                  <a:pt x="14" y="110"/>
                  <a:pt x="14" y="110"/>
                  <a:pt x="14" y="110"/>
                </a:cubicBezTo>
                <a:cubicBezTo>
                  <a:pt x="10" y="108"/>
                  <a:pt x="10" y="108"/>
                  <a:pt x="10" y="108"/>
                </a:cubicBezTo>
                <a:cubicBezTo>
                  <a:pt x="6" y="106"/>
                  <a:pt x="6" y="106"/>
                  <a:pt x="6" y="106"/>
                </a:cubicBezTo>
                <a:cubicBezTo>
                  <a:pt x="2" y="105"/>
                  <a:pt x="2" y="105"/>
                  <a:pt x="2" y="105"/>
                </a:cubicBezTo>
                <a:cubicBezTo>
                  <a:pt x="1" y="104"/>
                  <a:pt x="0" y="104"/>
                  <a:pt x="0" y="102"/>
                </a:cubicBezTo>
                <a:cubicBezTo>
                  <a:pt x="4" y="3"/>
                  <a:pt x="4" y="3"/>
                  <a:pt x="4" y="3"/>
                </a:cubicBezTo>
                <a:cubicBezTo>
                  <a:pt x="4" y="2"/>
                  <a:pt x="4" y="2"/>
                  <a:pt x="5" y="1"/>
                </a:cubicBezTo>
                <a:cubicBezTo>
                  <a:pt x="5" y="1"/>
                  <a:pt x="6" y="0"/>
                  <a:pt x="7" y="1"/>
                </a:cubicBezTo>
                <a:cubicBezTo>
                  <a:pt x="10" y="1"/>
                  <a:pt x="10" y="1"/>
                  <a:pt x="10" y="1"/>
                </a:cubicBezTo>
                <a:cubicBezTo>
                  <a:pt x="18" y="3"/>
                  <a:pt x="28" y="7"/>
                  <a:pt x="32" y="9"/>
                </a:cubicBezTo>
                <a:cubicBezTo>
                  <a:pt x="32" y="9"/>
                  <a:pt x="33" y="10"/>
                  <a:pt x="33" y="10"/>
                </a:cubicBezTo>
                <a:cubicBezTo>
                  <a:pt x="34" y="11"/>
                  <a:pt x="35" y="12"/>
                  <a:pt x="36" y="13"/>
                </a:cubicBezTo>
                <a:cubicBezTo>
                  <a:pt x="37" y="14"/>
                  <a:pt x="38" y="16"/>
                  <a:pt x="39" y="16"/>
                </a:cubicBezTo>
                <a:cubicBezTo>
                  <a:pt x="42" y="14"/>
                  <a:pt x="44" y="13"/>
                  <a:pt x="47" y="13"/>
                </a:cubicBezTo>
                <a:cubicBezTo>
                  <a:pt x="49" y="13"/>
                  <a:pt x="55" y="14"/>
                  <a:pt x="56" y="23"/>
                </a:cubicBezTo>
                <a:cubicBezTo>
                  <a:pt x="56" y="30"/>
                  <a:pt x="58" y="32"/>
                  <a:pt x="60" y="33"/>
                </a:cubicBezTo>
                <a:cubicBezTo>
                  <a:pt x="60" y="33"/>
                  <a:pt x="60" y="34"/>
                  <a:pt x="60" y="34"/>
                </a:cubicBezTo>
                <a:cubicBezTo>
                  <a:pt x="61" y="35"/>
                  <a:pt x="63" y="38"/>
                  <a:pt x="70" y="45"/>
                </a:cubicBezTo>
                <a:cubicBezTo>
                  <a:pt x="71" y="45"/>
                  <a:pt x="72" y="46"/>
                  <a:pt x="72" y="47"/>
                </a:cubicBezTo>
                <a:cubicBezTo>
                  <a:pt x="72" y="47"/>
                  <a:pt x="72" y="47"/>
                  <a:pt x="72" y="47"/>
                </a:cubicBezTo>
                <a:cubicBezTo>
                  <a:pt x="73" y="50"/>
                  <a:pt x="75" y="51"/>
                  <a:pt x="78" y="51"/>
                </a:cubicBezTo>
                <a:cubicBezTo>
                  <a:pt x="78" y="51"/>
                  <a:pt x="79" y="51"/>
                  <a:pt x="79" y="50"/>
                </a:cubicBezTo>
                <a:cubicBezTo>
                  <a:pt x="80" y="50"/>
                  <a:pt x="80" y="50"/>
                  <a:pt x="81" y="50"/>
                </a:cubicBezTo>
                <a:cubicBezTo>
                  <a:pt x="84" y="49"/>
                  <a:pt x="86" y="49"/>
                  <a:pt x="88" y="49"/>
                </a:cubicBezTo>
                <a:cubicBezTo>
                  <a:pt x="92" y="49"/>
                  <a:pt x="95" y="50"/>
                  <a:pt x="96" y="52"/>
                </a:cubicBezTo>
                <a:cubicBezTo>
                  <a:pt x="97" y="52"/>
                  <a:pt x="97" y="52"/>
                  <a:pt x="97" y="52"/>
                </a:cubicBezTo>
                <a:cubicBezTo>
                  <a:pt x="97" y="52"/>
                  <a:pt x="98" y="52"/>
                  <a:pt x="98" y="52"/>
                </a:cubicBezTo>
                <a:cubicBezTo>
                  <a:pt x="99" y="52"/>
                  <a:pt x="99" y="52"/>
                  <a:pt x="99" y="52"/>
                </a:cubicBezTo>
                <a:cubicBezTo>
                  <a:pt x="101" y="53"/>
                  <a:pt x="101" y="53"/>
                  <a:pt x="101" y="53"/>
                </a:cubicBezTo>
                <a:cubicBezTo>
                  <a:pt x="104" y="54"/>
                  <a:pt x="108" y="54"/>
                  <a:pt x="113" y="54"/>
                </a:cubicBezTo>
                <a:cubicBezTo>
                  <a:pt x="114" y="54"/>
                  <a:pt x="116" y="54"/>
                  <a:pt x="118" y="54"/>
                </a:cubicBezTo>
                <a:cubicBezTo>
                  <a:pt x="120" y="53"/>
                  <a:pt x="123" y="53"/>
                  <a:pt x="126" y="53"/>
                </a:cubicBezTo>
                <a:cubicBezTo>
                  <a:pt x="130" y="53"/>
                  <a:pt x="142" y="54"/>
                  <a:pt x="144" y="62"/>
                </a:cubicBezTo>
                <a:cubicBezTo>
                  <a:pt x="144" y="62"/>
                  <a:pt x="144" y="62"/>
                  <a:pt x="144" y="62"/>
                </a:cubicBezTo>
                <a:cubicBezTo>
                  <a:pt x="144" y="63"/>
                  <a:pt x="144" y="64"/>
                  <a:pt x="144" y="65"/>
                </a:cubicBezTo>
                <a:cubicBezTo>
                  <a:pt x="144" y="66"/>
                  <a:pt x="144" y="66"/>
                  <a:pt x="144" y="66"/>
                </a:cubicBezTo>
                <a:cubicBezTo>
                  <a:pt x="145" y="70"/>
                  <a:pt x="145" y="71"/>
                  <a:pt x="147" y="72"/>
                </a:cubicBezTo>
                <a:cubicBezTo>
                  <a:pt x="152" y="73"/>
                  <a:pt x="154" y="77"/>
                  <a:pt x="156" y="79"/>
                </a:cubicBezTo>
                <a:cubicBezTo>
                  <a:pt x="156" y="79"/>
                  <a:pt x="156" y="79"/>
                  <a:pt x="156" y="79"/>
                </a:cubicBezTo>
                <a:cubicBezTo>
                  <a:pt x="158" y="81"/>
                  <a:pt x="158" y="81"/>
                  <a:pt x="158" y="81"/>
                </a:cubicBezTo>
                <a:cubicBezTo>
                  <a:pt x="159" y="82"/>
                  <a:pt x="159" y="82"/>
                  <a:pt x="159" y="82"/>
                </a:cubicBezTo>
                <a:cubicBezTo>
                  <a:pt x="160" y="82"/>
                  <a:pt x="160" y="82"/>
                  <a:pt x="160" y="82"/>
                </a:cubicBezTo>
                <a:cubicBezTo>
                  <a:pt x="162" y="83"/>
                  <a:pt x="162" y="83"/>
                  <a:pt x="162" y="83"/>
                </a:cubicBezTo>
                <a:cubicBezTo>
                  <a:pt x="164" y="85"/>
                  <a:pt x="169" y="87"/>
                  <a:pt x="172" y="90"/>
                </a:cubicBezTo>
                <a:cubicBezTo>
                  <a:pt x="174" y="92"/>
                  <a:pt x="174" y="92"/>
                  <a:pt x="174" y="92"/>
                </a:cubicBezTo>
                <a:cubicBezTo>
                  <a:pt x="175" y="92"/>
                  <a:pt x="175" y="93"/>
                  <a:pt x="175" y="94"/>
                </a:cubicBezTo>
                <a:cubicBezTo>
                  <a:pt x="175" y="94"/>
                  <a:pt x="175" y="95"/>
                  <a:pt x="174" y="96"/>
                </a:cubicBezTo>
                <a:cubicBezTo>
                  <a:pt x="172" y="98"/>
                  <a:pt x="172" y="98"/>
                  <a:pt x="172" y="98"/>
                </a:cubicBezTo>
                <a:cubicBezTo>
                  <a:pt x="170" y="101"/>
                  <a:pt x="170" y="101"/>
                  <a:pt x="170" y="101"/>
                </a:cubicBezTo>
                <a:cubicBezTo>
                  <a:pt x="170" y="101"/>
                  <a:pt x="170" y="101"/>
                  <a:pt x="170" y="101"/>
                </a:cubicBezTo>
                <a:cubicBezTo>
                  <a:pt x="165" y="106"/>
                  <a:pt x="165" y="106"/>
                  <a:pt x="165" y="106"/>
                </a:cubicBezTo>
                <a:cubicBezTo>
                  <a:pt x="163" y="108"/>
                  <a:pt x="163" y="108"/>
                  <a:pt x="163" y="108"/>
                </a:cubicBezTo>
                <a:cubicBezTo>
                  <a:pt x="159" y="110"/>
                  <a:pt x="159" y="110"/>
                  <a:pt x="159" y="110"/>
                </a:cubicBezTo>
                <a:cubicBezTo>
                  <a:pt x="158" y="110"/>
                  <a:pt x="158" y="110"/>
                  <a:pt x="157" y="110"/>
                </a:cubicBezTo>
                <a:cubicBezTo>
                  <a:pt x="147" y="110"/>
                  <a:pt x="147" y="110"/>
                  <a:pt x="147" y="110"/>
                </a:cubicBezTo>
                <a:cubicBezTo>
                  <a:pt x="146" y="110"/>
                  <a:pt x="146" y="110"/>
                  <a:pt x="146" y="110"/>
                </a:cubicBezTo>
                <a:cubicBezTo>
                  <a:pt x="144" y="110"/>
                  <a:pt x="144" y="110"/>
                  <a:pt x="144" y="110"/>
                </a:cubicBezTo>
                <a:cubicBezTo>
                  <a:pt x="142" y="110"/>
                  <a:pt x="142" y="110"/>
                  <a:pt x="142" y="110"/>
                </a:cubicBezTo>
                <a:cubicBezTo>
                  <a:pt x="142" y="110"/>
                  <a:pt x="141" y="110"/>
                  <a:pt x="141" y="110"/>
                </a:cubicBezTo>
                <a:cubicBezTo>
                  <a:pt x="140" y="109"/>
                  <a:pt x="140" y="109"/>
                  <a:pt x="140" y="109"/>
                </a:cubicBezTo>
                <a:cubicBezTo>
                  <a:pt x="134" y="111"/>
                  <a:pt x="134" y="111"/>
                  <a:pt x="134" y="111"/>
                </a:cubicBezTo>
                <a:cubicBezTo>
                  <a:pt x="132" y="112"/>
                  <a:pt x="132" y="112"/>
                  <a:pt x="132" y="112"/>
                </a:cubicBezTo>
                <a:cubicBezTo>
                  <a:pt x="132" y="112"/>
                  <a:pt x="132" y="112"/>
                  <a:pt x="132" y="112"/>
                </a:cubicBezTo>
                <a:cubicBezTo>
                  <a:pt x="130" y="113"/>
                  <a:pt x="130" y="113"/>
                  <a:pt x="130" y="113"/>
                </a:cubicBezTo>
                <a:cubicBezTo>
                  <a:pt x="126" y="115"/>
                  <a:pt x="126" y="115"/>
                  <a:pt x="126" y="115"/>
                </a:cubicBezTo>
                <a:cubicBezTo>
                  <a:pt x="114" y="127"/>
                  <a:pt x="114" y="127"/>
                  <a:pt x="114" y="127"/>
                </a:cubicBezTo>
                <a:cubicBezTo>
                  <a:pt x="114" y="128"/>
                  <a:pt x="113" y="128"/>
                  <a:pt x="112" y="128"/>
                </a:cubicBezTo>
                <a:cubicBezTo>
                  <a:pt x="111" y="128"/>
                  <a:pt x="111" y="128"/>
                  <a:pt x="111" y="128"/>
                </a:cubicBezTo>
                <a:cubicBezTo>
                  <a:pt x="110" y="128"/>
                  <a:pt x="110" y="128"/>
                  <a:pt x="110" y="128"/>
                </a:cubicBezTo>
                <a:cubicBezTo>
                  <a:pt x="110" y="128"/>
                  <a:pt x="109" y="128"/>
                  <a:pt x="109" y="128"/>
                </a:cubicBezTo>
                <a:cubicBezTo>
                  <a:pt x="106" y="128"/>
                  <a:pt x="106" y="128"/>
                  <a:pt x="106" y="128"/>
                </a:cubicBezTo>
                <a:cubicBezTo>
                  <a:pt x="105" y="129"/>
                  <a:pt x="105" y="129"/>
                  <a:pt x="105" y="129"/>
                </a:cubicBezTo>
                <a:cubicBezTo>
                  <a:pt x="104" y="130"/>
                  <a:pt x="104" y="130"/>
                  <a:pt x="104" y="130"/>
                </a:cubicBezTo>
                <a:cubicBezTo>
                  <a:pt x="104" y="131"/>
                  <a:pt x="104" y="131"/>
                  <a:pt x="104" y="131"/>
                </a:cubicBezTo>
                <a:cubicBezTo>
                  <a:pt x="104" y="132"/>
                  <a:pt x="104" y="132"/>
                  <a:pt x="104" y="133"/>
                </a:cubicBezTo>
                <a:cubicBezTo>
                  <a:pt x="102" y="136"/>
                  <a:pt x="102" y="136"/>
                  <a:pt x="102" y="136"/>
                </a:cubicBezTo>
                <a:cubicBezTo>
                  <a:pt x="101" y="137"/>
                  <a:pt x="101" y="137"/>
                  <a:pt x="100" y="137"/>
                </a:cubicBezTo>
                <a:close/>
                <a:moveTo>
                  <a:pt x="96" y="132"/>
                </a:moveTo>
                <a:cubicBezTo>
                  <a:pt x="99" y="132"/>
                  <a:pt x="99" y="132"/>
                  <a:pt x="99" y="132"/>
                </a:cubicBezTo>
                <a:cubicBezTo>
                  <a:pt x="100" y="131"/>
                  <a:pt x="100" y="131"/>
                  <a:pt x="100" y="131"/>
                </a:cubicBezTo>
                <a:cubicBezTo>
                  <a:pt x="100" y="129"/>
                  <a:pt x="100" y="129"/>
                  <a:pt x="100" y="129"/>
                </a:cubicBezTo>
                <a:cubicBezTo>
                  <a:pt x="100" y="129"/>
                  <a:pt x="100" y="129"/>
                  <a:pt x="100" y="129"/>
                </a:cubicBezTo>
                <a:cubicBezTo>
                  <a:pt x="100" y="127"/>
                  <a:pt x="100" y="127"/>
                  <a:pt x="100" y="127"/>
                </a:cubicBezTo>
                <a:cubicBezTo>
                  <a:pt x="100" y="127"/>
                  <a:pt x="101" y="126"/>
                  <a:pt x="101" y="126"/>
                </a:cubicBezTo>
                <a:cubicBezTo>
                  <a:pt x="101" y="125"/>
                  <a:pt x="101" y="125"/>
                  <a:pt x="101" y="125"/>
                </a:cubicBezTo>
                <a:cubicBezTo>
                  <a:pt x="102" y="125"/>
                  <a:pt x="102" y="125"/>
                  <a:pt x="102" y="125"/>
                </a:cubicBezTo>
                <a:cubicBezTo>
                  <a:pt x="103" y="124"/>
                  <a:pt x="103" y="124"/>
                  <a:pt x="103" y="124"/>
                </a:cubicBezTo>
                <a:cubicBezTo>
                  <a:pt x="104" y="124"/>
                  <a:pt x="104" y="124"/>
                  <a:pt x="105" y="124"/>
                </a:cubicBezTo>
                <a:cubicBezTo>
                  <a:pt x="109" y="124"/>
                  <a:pt x="109" y="124"/>
                  <a:pt x="109" y="124"/>
                </a:cubicBezTo>
                <a:cubicBezTo>
                  <a:pt x="109" y="123"/>
                  <a:pt x="109" y="123"/>
                  <a:pt x="109" y="123"/>
                </a:cubicBezTo>
                <a:cubicBezTo>
                  <a:pt x="109" y="123"/>
                  <a:pt x="110" y="123"/>
                  <a:pt x="110" y="123"/>
                </a:cubicBezTo>
                <a:cubicBezTo>
                  <a:pt x="111" y="123"/>
                  <a:pt x="111" y="123"/>
                  <a:pt x="111" y="123"/>
                </a:cubicBezTo>
                <a:cubicBezTo>
                  <a:pt x="123" y="111"/>
                  <a:pt x="123" y="111"/>
                  <a:pt x="123" y="111"/>
                </a:cubicBezTo>
                <a:cubicBezTo>
                  <a:pt x="123" y="111"/>
                  <a:pt x="124" y="111"/>
                  <a:pt x="124" y="111"/>
                </a:cubicBezTo>
                <a:cubicBezTo>
                  <a:pt x="128" y="109"/>
                  <a:pt x="128" y="109"/>
                  <a:pt x="128" y="109"/>
                </a:cubicBezTo>
                <a:cubicBezTo>
                  <a:pt x="130" y="108"/>
                  <a:pt x="130" y="108"/>
                  <a:pt x="130" y="108"/>
                </a:cubicBezTo>
                <a:cubicBezTo>
                  <a:pt x="132" y="107"/>
                  <a:pt x="132" y="107"/>
                  <a:pt x="132" y="107"/>
                </a:cubicBezTo>
                <a:cubicBezTo>
                  <a:pt x="132" y="106"/>
                  <a:pt x="132" y="106"/>
                  <a:pt x="132" y="106"/>
                </a:cubicBezTo>
                <a:cubicBezTo>
                  <a:pt x="139" y="105"/>
                  <a:pt x="139" y="105"/>
                  <a:pt x="139" y="105"/>
                </a:cubicBezTo>
                <a:cubicBezTo>
                  <a:pt x="139" y="105"/>
                  <a:pt x="140" y="105"/>
                  <a:pt x="140" y="105"/>
                </a:cubicBezTo>
                <a:cubicBezTo>
                  <a:pt x="142" y="105"/>
                  <a:pt x="142" y="105"/>
                  <a:pt x="142" y="105"/>
                </a:cubicBezTo>
                <a:cubicBezTo>
                  <a:pt x="144" y="105"/>
                  <a:pt x="144" y="105"/>
                  <a:pt x="144" y="105"/>
                </a:cubicBezTo>
                <a:cubicBezTo>
                  <a:pt x="145" y="105"/>
                  <a:pt x="145" y="105"/>
                  <a:pt x="145" y="105"/>
                </a:cubicBezTo>
                <a:cubicBezTo>
                  <a:pt x="147" y="106"/>
                  <a:pt x="147" y="106"/>
                  <a:pt x="147" y="106"/>
                </a:cubicBezTo>
                <a:cubicBezTo>
                  <a:pt x="157" y="106"/>
                  <a:pt x="157" y="106"/>
                  <a:pt x="157" y="106"/>
                </a:cubicBezTo>
                <a:cubicBezTo>
                  <a:pt x="160" y="104"/>
                  <a:pt x="160" y="104"/>
                  <a:pt x="160" y="104"/>
                </a:cubicBezTo>
                <a:cubicBezTo>
                  <a:pt x="162" y="102"/>
                  <a:pt x="162" y="102"/>
                  <a:pt x="162" y="102"/>
                </a:cubicBezTo>
                <a:cubicBezTo>
                  <a:pt x="166" y="98"/>
                  <a:pt x="166" y="98"/>
                  <a:pt x="166" y="98"/>
                </a:cubicBezTo>
                <a:cubicBezTo>
                  <a:pt x="168" y="95"/>
                  <a:pt x="168" y="95"/>
                  <a:pt x="168" y="95"/>
                </a:cubicBezTo>
                <a:cubicBezTo>
                  <a:pt x="168" y="95"/>
                  <a:pt x="168" y="95"/>
                  <a:pt x="168" y="95"/>
                </a:cubicBezTo>
                <a:cubicBezTo>
                  <a:pt x="169" y="94"/>
                  <a:pt x="169" y="94"/>
                  <a:pt x="169" y="94"/>
                </a:cubicBezTo>
                <a:cubicBezTo>
                  <a:pt x="166" y="91"/>
                  <a:pt x="162" y="89"/>
                  <a:pt x="159" y="87"/>
                </a:cubicBezTo>
                <a:cubicBezTo>
                  <a:pt x="158" y="87"/>
                  <a:pt x="158" y="87"/>
                  <a:pt x="158" y="87"/>
                </a:cubicBezTo>
                <a:cubicBezTo>
                  <a:pt x="158" y="87"/>
                  <a:pt x="157" y="86"/>
                  <a:pt x="157" y="86"/>
                </a:cubicBezTo>
                <a:cubicBezTo>
                  <a:pt x="157" y="86"/>
                  <a:pt x="157" y="86"/>
                  <a:pt x="157" y="86"/>
                </a:cubicBezTo>
                <a:cubicBezTo>
                  <a:pt x="156" y="86"/>
                  <a:pt x="156" y="86"/>
                  <a:pt x="155" y="85"/>
                </a:cubicBezTo>
                <a:cubicBezTo>
                  <a:pt x="152" y="82"/>
                  <a:pt x="152" y="82"/>
                  <a:pt x="152" y="82"/>
                </a:cubicBezTo>
                <a:cubicBezTo>
                  <a:pt x="150" y="80"/>
                  <a:pt x="149" y="77"/>
                  <a:pt x="145" y="77"/>
                </a:cubicBezTo>
                <a:cubicBezTo>
                  <a:pt x="140" y="75"/>
                  <a:pt x="140" y="71"/>
                  <a:pt x="139" y="67"/>
                </a:cubicBezTo>
                <a:cubicBezTo>
                  <a:pt x="139" y="65"/>
                  <a:pt x="139" y="64"/>
                  <a:pt x="139" y="63"/>
                </a:cubicBezTo>
                <a:cubicBezTo>
                  <a:pt x="138" y="60"/>
                  <a:pt x="132" y="58"/>
                  <a:pt x="126" y="58"/>
                </a:cubicBezTo>
                <a:cubicBezTo>
                  <a:pt x="123" y="58"/>
                  <a:pt x="121" y="58"/>
                  <a:pt x="119" y="59"/>
                </a:cubicBezTo>
                <a:cubicBezTo>
                  <a:pt x="117" y="59"/>
                  <a:pt x="115" y="59"/>
                  <a:pt x="113" y="59"/>
                </a:cubicBezTo>
                <a:cubicBezTo>
                  <a:pt x="108" y="59"/>
                  <a:pt x="103" y="59"/>
                  <a:pt x="99" y="58"/>
                </a:cubicBezTo>
                <a:cubicBezTo>
                  <a:pt x="98" y="57"/>
                  <a:pt x="98" y="57"/>
                  <a:pt x="98" y="57"/>
                </a:cubicBezTo>
                <a:cubicBezTo>
                  <a:pt x="96" y="57"/>
                  <a:pt x="95" y="56"/>
                  <a:pt x="94" y="56"/>
                </a:cubicBezTo>
                <a:cubicBezTo>
                  <a:pt x="94" y="56"/>
                  <a:pt x="94" y="56"/>
                  <a:pt x="94" y="56"/>
                </a:cubicBezTo>
                <a:cubicBezTo>
                  <a:pt x="92" y="55"/>
                  <a:pt x="91" y="54"/>
                  <a:pt x="88" y="54"/>
                </a:cubicBezTo>
                <a:cubicBezTo>
                  <a:pt x="86" y="54"/>
                  <a:pt x="85" y="54"/>
                  <a:pt x="83" y="55"/>
                </a:cubicBezTo>
                <a:cubicBezTo>
                  <a:pt x="82" y="55"/>
                  <a:pt x="81" y="55"/>
                  <a:pt x="80" y="55"/>
                </a:cubicBezTo>
                <a:cubicBezTo>
                  <a:pt x="80" y="55"/>
                  <a:pt x="79" y="55"/>
                  <a:pt x="78" y="55"/>
                </a:cubicBezTo>
                <a:cubicBezTo>
                  <a:pt x="74" y="55"/>
                  <a:pt x="70" y="53"/>
                  <a:pt x="68" y="50"/>
                </a:cubicBezTo>
                <a:cubicBezTo>
                  <a:pt x="68" y="49"/>
                  <a:pt x="68" y="49"/>
                  <a:pt x="68" y="49"/>
                </a:cubicBezTo>
                <a:cubicBezTo>
                  <a:pt x="67" y="49"/>
                  <a:pt x="67" y="49"/>
                  <a:pt x="67" y="49"/>
                </a:cubicBezTo>
                <a:cubicBezTo>
                  <a:pt x="62" y="43"/>
                  <a:pt x="58" y="39"/>
                  <a:pt x="56" y="37"/>
                </a:cubicBezTo>
                <a:cubicBezTo>
                  <a:pt x="53" y="34"/>
                  <a:pt x="51" y="31"/>
                  <a:pt x="51" y="23"/>
                </a:cubicBezTo>
                <a:cubicBezTo>
                  <a:pt x="51" y="18"/>
                  <a:pt x="48" y="18"/>
                  <a:pt x="47" y="18"/>
                </a:cubicBezTo>
                <a:cubicBezTo>
                  <a:pt x="45" y="18"/>
                  <a:pt x="44" y="18"/>
                  <a:pt x="42" y="20"/>
                </a:cubicBezTo>
                <a:cubicBezTo>
                  <a:pt x="41" y="21"/>
                  <a:pt x="40" y="21"/>
                  <a:pt x="39" y="21"/>
                </a:cubicBezTo>
                <a:cubicBezTo>
                  <a:pt x="36" y="21"/>
                  <a:pt x="34" y="18"/>
                  <a:pt x="32" y="16"/>
                </a:cubicBezTo>
                <a:cubicBezTo>
                  <a:pt x="32" y="16"/>
                  <a:pt x="32" y="16"/>
                  <a:pt x="31" y="15"/>
                </a:cubicBezTo>
                <a:cubicBezTo>
                  <a:pt x="31" y="15"/>
                  <a:pt x="31" y="14"/>
                  <a:pt x="30" y="14"/>
                </a:cubicBezTo>
                <a:cubicBezTo>
                  <a:pt x="30" y="14"/>
                  <a:pt x="30" y="14"/>
                  <a:pt x="30" y="14"/>
                </a:cubicBezTo>
                <a:cubicBezTo>
                  <a:pt x="26" y="12"/>
                  <a:pt x="16" y="7"/>
                  <a:pt x="9" y="6"/>
                </a:cubicBezTo>
                <a:cubicBezTo>
                  <a:pt x="5" y="101"/>
                  <a:pt x="5" y="101"/>
                  <a:pt x="5" y="101"/>
                </a:cubicBezTo>
                <a:cubicBezTo>
                  <a:pt x="12" y="104"/>
                  <a:pt x="12" y="104"/>
                  <a:pt x="12" y="104"/>
                </a:cubicBezTo>
                <a:cubicBezTo>
                  <a:pt x="16" y="106"/>
                  <a:pt x="16" y="106"/>
                  <a:pt x="16" y="106"/>
                </a:cubicBezTo>
                <a:cubicBezTo>
                  <a:pt x="19" y="107"/>
                  <a:pt x="19" y="107"/>
                  <a:pt x="19" y="107"/>
                </a:cubicBezTo>
                <a:cubicBezTo>
                  <a:pt x="23" y="108"/>
                  <a:pt x="23" y="108"/>
                  <a:pt x="23" y="108"/>
                </a:cubicBezTo>
                <a:cubicBezTo>
                  <a:pt x="23" y="108"/>
                  <a:pt x="24" y="108"/>
                  <a:pt x="24" y="108"/>
                </a:cubicBezTo>
                <a:cubicBezTo>
                  <a:pt x="27" y="110"/>
                  <a:pt x="27" y="110"/>
                  <a:pt x="27" y="110"/>
                </a:cubicBezTo>
                <a:cubicBezTo>
                  <a:pt x="30" y="111"/>
                  <a:pt x="30" y="111"/>
                  <a:pt x="30" y="111"/>
                </a:cubicBezTo>
                <a:cubicBezTo>
                  <a:pt x="34" y="112"/>
                  <a:pt x="34" y="112"/>
                  <a:pt x="34" y="112"/>
                </a:cubicBezTo>
                <a:cubicBezTo>
                  <a:pt x="34" y="112"/>
                  <a:pt x="35" y="112"/>
                  <a:pt x="35" y="112"/>
                </a:cubicBezTo>
                <a:cubicBezTo>
                  <a:pt x="37" y="114"/>
                  <a:pt x="37" y="114"/>
                  <a:pt x="37" y="114"/>
                </a:cubicBezTo>
                <a:cubicBezTo>
                  <a:pt x="38" y="114"/>
                  <a:pt x="38" y="114"/>
                  <a:pt x="39" y="115"/>
                </a:cubicBezTo>
                <a:cubicBezTo>
                  <a:pt x="39" y="116"/>
                  <a:pt x="39" y="116"/>
                  <a:pt x="39" y="116"/>
                </a:cubicBezTo>
                <a:cubicBezTo>
                  <a:pt x="43" y="117"/>
                  <a:pt x="43" y="117"/>
                  <a:pt x="43" y="117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9" y="116"/>
                  <a:pt x="49" y="116"/>
                  <a:pt x="49" y="116"/>
                </a:cubicBezTo>
                <a:cubicBezTo>
                  <a:pt x="51" y="114"/>
                  <a:pt x="51" y="114"/>
                  <a:pt x="51" y="114"/>
                </a:cubicBezTo>
                <a:cubicBezTo>
                  <a:pt x="53" y="111"/>
                  <a:pt x="53" y="111"/>
                  <a:pt x="53" y="111"/>
                </a:cubicBezTo>
                <a:cubicBezTo>
                  <a:pt x="59" y="102"/>
                  <a:pt x="59" y="102"/>
                  <a:pt x="59" y="102"/>
                </a:cubicBezTo>
                <a:cubicBezTo>
                  <a:pt x="61" y="100"/>
                  <a:pt x="61" y="100"/>
                  <a:pt x="61" y="100"/>
                </a:cubicBezTo>
                <a:cubicBezTo>
                  <a:pt x="61" y="100"/>
                  <a:pt x="62" y="99"/>
                  <a:pt x="62" y="99"/>
                </a:cubicBezTo>
                <a:cubicBezTo>
                  <a:pt x="65" y="98"/>
                  <a:pt x="65" y="98"/>
                  <a:pt x="65" y="98"/>
                </a:cubicBezTo>
                <a:cubicBezTo>
                  <a:pt x="65" y="98"/>
                  <a:pt x="65" y="98"/>
                  <a:pt x="66" y="98"/>
                </a:cubicBezTo>
                <a:cubicBezTo>
                  <a:pt x="67" y="98"/>
                  <a:pt x="67" y="98"/>
                  <a:pt x="67" y="98"/>
                </a:cubicBezTo>
                <a:cubicBezTo>
                  <a:pt x="67" y="98"/>
                  <a:pt x="67" y="98"/>
                  <a:pt x="68" y="98"/>
                </a:cubicBezTo>
                <a:cubicBezTo>
                  <a:pt x="68" y="97"/>
                  <a:pt x="69" y="97"/>
                  <a:pt x="69" y="97"/>
                </a:cubicBezTo>
                <a:cubicBezTo>
                  <a:pt x="73" y="97"/>
                  <a:pt x="73" y="97"/>
                  <a:pt x="73" y="97"/>
                </a:cubicBezTo>
                <a:cubicBezTo>
                  <a:pt x="74" y="97"/>
                  <a:pt x="74" y="97"/>
                  <a:pt x="74" y="97"/>
                </a:cubicBezTo>
                <a:cubicBezTo>
                  <a:pt x="76" y="98"/>
                  <a:pt x="76" y="98"/>
                  <a:pt x="76" y="98"/>
                </a:cubicBezTo>
                <a:cubicBezTo>
                  <a:pt x="76" y="98"/>
                  <a:pt x="77" y="98"/>
                  <a:pt x="77" y="99"/>
                </a:cubicBezTo>
                <a:cubicBezTo>
                  <a:pt x="78" y="101"/>
                  <a:pt x="78" y="101"/>
                  <a:pt x="78" y="101"/>
                </a:cubicBezTo>
                <a:cubicBezTo>
                  <a:pt x="78" y="102"/>
                  <a:pt x="78" y="102"/>
                  <a:pt x="78" y="103"/>
                </a:cubicBezTo>
                <a:cubicBezTo>
                  <a:pt x="77" y="106"/>
                  <a:pt x="77" y="106"/>
                  <a:pt x="77" y="106"/>
                </a:cubicBezTo>
                <a:cubicBezTo>
                  <a:pt x="77" y="106"/>
                  <a:pt x="77" y="107"/>
                  <a:pt x="77" y="107"/>
                </a:cubicBezTo>
                <a:cubicBezTo>
                  <a:pt x="74" y="109"/>
                  <a:pt x="74" y="109"/>
                  <a:pt x="74" y="109"/>
                </a:cubicBezTo>
                <a:cubicBezTo>
                  <a:pt x="74" y="110"/>
                  <a:pt x="74" y="110"/>
                  <a:pt x="73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111"/>
                  <a:pt x="71" y="111"/>
                  <a:pt x="71" y="111"/>
                </a:cubicBezTo>
                <a:cubicBezTo>
                  <a:pt x="70" y="112"/>
                  <a:pt x="70" y="112"/>
                  <a:pt x="70" y="112"/>
                </a:cubicBezTo>
                <a:cubicBezTo>
                  <a:pt x="70" y="113"/>
                  <a:pt x="70" y="113"/>
                  <a:pt x="70" y="113"/>
                </a:cubicBezTo>
                <a:cubicBezTo>
                  <a:pt x="72" y="115"/>
                  <a:pt x="72" y="115"/>
                  <a:pt x="72" y="115"/>
                </a:cubicBezTo>
                <a:cubicBezTo>
                  <a:pt x="72" y="115"/>
                  <a:pt x="72" y="115"/>
                  <a:pt x="72" y="116"/>
                </a:cubicBezTo>
                <a:cubicBezTo>
                  <a:pt x="73" y="116"/>
                  <a:pt x="73" y="116"/>
                  <a:pt x="73" y="116"/>
                </a:cubicBezTo>
                <a:cubicBezTo>
                  <a:pt x="73" y="116"/>
                  <a:pt x="73" y="116"/>
                  <a:pt x="73" y="116"/>
                </a:cubicBezTo>
                <a:cubicBezTo>
                  <a:pt x="73" y="116"/>
                  <a:pt x="74" y="116"/>
                  <a:pt x="74" y="117"/>
                </a:cubicBezTo>
                <a:cubicBezTo>
                  <a:pt x="74" y="117"/>
                  <a:pt x="74" y="117"/>
                  <a:pt x="74" y="117"/>
                </a:cubicBezTo>
                <a:cubicBezTo>
                  <a:pt x="75" y="117"/>
                  <a:pt x="75" y="117"/>
                  <a:pt x="75" y="118"/>
                </a:cubicBezTo>
                <a:cubicBezTo>
                  <a:pt x="75" y="119"/>
                  <a:pt x="75" y="119"/>
                  <a:pt x="75" y="119"/>
                </a:cubicBezTo>
                <a:cubicBezTo>
                  <a:pt x="77" y="119"/>
                  <a:pt x="77" y="119"/>
                  <a:pt x="77" y="119"/>
                </a:cubicBezTo>
                <a:cubicBezTo>
                  <a:pt x="80" y="121"/>
                  <a:pt x="80" y="121"/>
                  <a:pt x="80" y="121"/>
                </a:cubicBezTo>
                <a:cubicBezTo>
                  <a:pt x="81" y="121"/>
                  <a:pt x="81" y="121"/>
                  <a:pt x="81" y="121"/>
                </a:cubicBezTo>
                <a:cubicBezTo>
                  <a:pt x="82" y="121"/>
                  <a:pt x="82" y="121"/>
                  <a:pt x="82" y="121"/>
                </a:cubicBezTo>
                <a:cubicBezTo>
                  <a:pt x="84" y="122"/>
                  <a:pt x="84" y="122"/>
                  <a:pt x="84" y="122"/>
                </a:cubicBezTo>
                <a:cubicBezTo>
                  <a:pt x="85" y="122"/>
                  <a:pt x="85" y="122"/>
                  <a:pt x="85" y="122"/>
                </a:cubicBezTo>
                <a:cubicBezTo>
                  <a:pt x="86" y="122"/>
                  <a:pt x="86" y="122"/>
                  <a:pt x="87" y="123"/>
                </a:cubicBezTo>
                <a:cubicBezTo>
                  <a:pt x="88" y="124"/>
                  <a:pt x="88" y="124"/>
                  <a:pt x="88" y="124"/>
                </a:cubicBezTo>
                <a:cubicBezTo>
                  <a:pt x="89" y="125"/>
                  <a:pt x="89" y="125"/>
                  <a:pt x="89" y="125"/>
                </a:cubicBezTo>
                <a:cubicBezTo>
                  <a:pt x="89" y="125"/>
                  <a:pt x="90" y="125"/>
                  <a:pt x="90" y="125"/>
                </a:cubicBezTo>
                <a:cubicBezTo>
                  <a:pt x="95" y="130"/>
                  <a:pt x="95" y="130"/>
                  <a:pt x="95" y="130"/>
                </a:cubicBezTo>
                <a:cubicBezTo>
                  <a:pt x="95" y="131"/>
                  <a:pt x="95" y="131"/>
                  <a:pt x="96" y="131"/>
                </a:cubicBezTo>
                <a:lnTo>
                  <a:pt x="96" y="132"/>
                </a:lnTo>
                <a:close/>
                <a:moveTo>
                  <a:pt x="157" y="86"/>
                </a:moveTo>
                <a:cubicBezTo>
                  <a:pt x="157" y="86"/>
                  <a:pt x="157" y="86"/>
                  <a:pt x="157" y="86"/>
                </a:cubicBezTo>
                <a:cubicBezTo>
                  <a:pt x="157" y="86"/>
                  <a:pt x="157" y="86"/>
                  <a:pt x="157" y="86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5509F014-D9E6-4804-BB3E-57649D5244ED}"/>
              </a:ext>
            </a:extLst>
          </p:cNvPr>
          <p:cNvSpPr txBox="1">
            <a:spLocks/>
          </p:cNvSpPr>
          <p:nvPr/>
        </p:nvSpPr>
        <p:spPr>
          <a:xfrm>
            <a:off x="539999" y="4806000"/>
            <a:ext cx="216000" cy="180000"/>
          </a:xfrm>
          <a:prstGeom prst="rect">
            <a:avLst/>
          </a:prstGeom>
        </p:spPr>
        <p:txBody>
          <a:bodyPr vert="horz" lIns="36000" tIns="36000" rIns="36000" bIns="36000" rtlCol="0" anchor="ctr">
            <a:noAutofit/>
          </a:bodyPr>
          <a:lstStyle>
            <a:defPPr>
              <a:defRPr lang="en-US"/>
            </a:defPPr>
            <a:lvl1pPr marL="0" indent="0" algn="l" defTabSz="685709" rtl="0" eaLnBrk="1" latinLnBrk="0" hangingPunct="1">
              <a:lnSpc>
                <a:spcPct val="100000"/>
              </a:lnSpc>
              <a:spcBef>
                <a:spcPts val="1200"/>
              </a:spcBef>
              <a:buFontTx/>
              <a:buNone/>
              <a:defRPr sz="825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709" rtl="0" eaLnBrk="1" latinLnBrk="0" hangingPunct="1">
              <a:lnSpc>
                <a:spcPct val="100000"/>
              </a:lnSpc>
              <a:spcBef>
                <a:spcPts val="375"/>
              </a:spcBef>
              <a:buFontTx/>
              <a:buNone/>
              <a:defRPr sz="1650" b="1" i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709" rtl="0" eaLnBrk="1" latinLnBrk="0" hangingPunct="1">
              <a:lnSpc>
                <a:spcPct val="100000"/>
              </a:lnSpc>
              <a:spcBef>
                <a:spcPts val="1300"/>
              </a:spcBef>
              <a:buFontTx/>
              <a:buNone/>
              <a:defRPr sz="1650" b="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98000" indent="-198000" algn="l" defTabSz="685709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2000" indent="-216000" algn="l" defTabSz="685709" rtl="0" eaLnBrk="1" latinLnBrk="0" hangingPunct="1">
              <a:lnSpc>
                <a:spcPct val="100000"/>
              </a:lnSpc>
              <a:spcBef>
                <a:spcPts val="600"/>
              </a:spcBef>
              <a:buFont typeface="Calibri" panose="020F0502020204030204" pitchFamily="34" charset="0"/>
              <a:buChar char="–"/>
              <a:defRPr sz="16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48000" indent="-216000" algn="l" defTabSz="685709" rtl="0" eaLnBrk="1" latinLnBrk="0" hangingPunct="1">
              <a:lnSpc>
                <a:spcPct val="100000"/>
              </a:lnSpc>
              <a:spcBef>
                <a:spcPts val="600"/>
              </a:spcBef>
              <a:buFont typeface="Calibri" panose="020F0502020204030204" pitchFamily="34" charset="0"/>
              <a:buChar char="–"/>
              <a:defRPr sz="16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68570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68570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685709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601"/>
            <a:fld id="{40539647-6476-4782-A0C7-CD5869730FA4}" type="slidenum">
              <a:rPr lang="en-US" smtClean="0">
                <a:solidFill>
                  <a:srgbClr val="FFFFFF"/>
                </a:solidFill>
                <a:latin typeface="Calibri"/>
              </a:rPr>
              <a:pPr defTabSz="685601"/>
              <a:t>9</a:t>
            </a:fld>
            <a:endParaRPr lang="en-US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23F277A8-7E09-4C0A-9FDE-609514E6B4E8}"/>
              </a:ext>
            </a:extLst>
          </p:cNvPr>
          <p:cNvSpPr txBox="1">
            <a:spLocks/>
          </p:cNvSpPr>
          <p:nvPr/>
        </p:nvSpPr>
        <p:spPr>
          <a:xfrm>
            <a:off x="755999" y="4853852"/>
            <a:ext cx="2767752" cy="132148"/>
          </a:xfrm>
          <a:prstGeom prst="rect">
            <a:avLst/>
          </a:prstGeom>
        </p:spPr>
        <p:txBody>
          <a:bodyPr vert="horz" lIns="35994" tIns="35994" rIns="35994" bIns="35994" rtlCol="0" anchor="b">
            <a:noAutofit/>
          </a:bodyPr>
          <a:lstStyle>
            <a:lvl1pPr algn="l" defTabSz="6857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25" b="1" i="0" kern="1200" spc="-1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601"/>
            <a:r>
              <a:rPr lang="en-AU" sz="787" dirty="0">
                <a:solidFill>
                  <a:schemeClr val="bg1"/>
                </a:solidFill>
              </a:rPr>
              <a:t>Source: LMIP Internet Vacancy Index</a:t>
            </a:r>
          </a:p>
        </p:txBody>
      </p:sp>
    </p:spTree>
    <p:extLst>
      <p:ext uri="{BB962C8B-B14F-4D97-AF65-F5344CB8AC3E}">
        <p14:creationId xmlns:p14="http://schemas.microsoft.com/office/powerpoint/2010/main" val="32833244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RmHOZdquS6eKlgkOVtnH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b5TcbJ9DtC1npbVG5LAs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b5TcbJ9DtC1npbVG5LAs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b5TcbJ9DtC1npbVG5LAsw"/>
</p:tagLst>
</file>

<file path=ppt/theme/theme1.xml><?xml version="1.0" encoding="utf-8"?>
<a:theme xmlns:a="http://schemas.openxmlformats.org/drawingml/2006/main" name="Office Theme">
  <a:themeElements>
    <a:clrScheme name="FSS PPT">
      <a:dk1>
        <a:srgbClr val="000000"/>
      </a:dk1>
      <a:lt1>
        <a:srgbClr val="FFFFFF"/>
      </a:lt1>
      <a:dk2>
        <a:srgbClr val="209847"/>
      </a:dk2>
      <a:lt2>
        <a:srgbClr val="D2EADA"/>
      </a:lt2>
      <a:accent1>
        <a:srgbClr val="209847"/>
      </a:accent1>
      <a:accent2>
        <a:srgbClr val="79C191"/>
      </a:accent2>
      <a:accent3>
        <a:srgbClr val="BCE0C8"/>
      </a:accent3>
      <a:accent4>
        <a:srgbClr val="C5C5C4"/>
      </a:accent4>
      <a:accent5>
        <a:srgbClr val="D1D0D0"/>
      </a:accent5>
      <a:accent6>
        <a:srgbClr val="E2E2E2"/>
      </a:accent6>
      <a:hlink>
        <a:srgbClr val="0563C1"/>
      </a:hlink>
      <a:folHlink>
        <a:srgbClr val="954F72"/>
      </a:folHlink>
    </a:clrScheme>
    <a:fontScheme name="FSS PP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l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FSSI PowerPoint Template.pptx" id="{E4061006-C4B7-4B5D-A8BC-0CA9F9B5EFF4}" vid="{B808AF7D-8201-44DF-A671-EBE906D88F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AD2FECAD0A484880450D78887CDE9B" ma:contentTypeVersion="8" ma:contentTypeDescription="Create a new document." ma:contentTypeScope="" ma:versionID="a446ef4be1fb530f544a430ec58039d3">
  <xsd:schema xmlns:xsd="http://www.w3.org/2001/XMLSchema" xmlns:xs="http://www.w3.org/2001/XMLSchema" xmlns:p="http://schemas.microsoft.com/office/2006/metadata/properties" xmlns:ns2="78bb7e01-156a-49d7-b0d1-bf5de749bfa9" targetNamespace="http://schemas.microsoft.com/office/2006/metadata/properties" ma:root="true" ma:fieldsID="f76595fd75d1b75942e6fb3f72405d3b" ns2:_="">
    <xsd:import namespace="78bb7e01-156a-49d7-b0d1-bf5de749bfa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bb7e01-156a-49d7-b0d1-bf5de749bf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097BB4E-115E-4863-A39A-2E0B8C21DDA1}"/>
</file>

<file path=customXml/itemProps2.xml><?xml version="1.0" encoding="utf-8"?>
<ds:datastoreItem xmlns:ds="http://schemas.openxmlformats.org/officeDocument/2006/customXml" ds:itemID="{A3588DCA-D1C0-4A91-B5FE-CCB78E8ABEB6}"/>
</file>

<file path=customXml/itemProps3.xml><?xml version="1.0" encoding="utf-8"?>
<ds:datastoreItem xmlns:ds="http://schemas.openxmlformats.org/officeDocument/2006/customXml" ds:itemID="{5F95E6F5-BBDC-4451-9E4D-3D14EC1280C7}"/>
</file>

<file path=docProps/app.xml><?xml version="1.0" encoding="utf-8"?>
<Properties xmlns="http://schemas.openxmlformats.org/officeDocument/2006/extended-properties" xmlns:vt="http://schemas.openxmlformats.org/officeDocument/2006/docPropsVTypes">
  <Template>FSSI PowerPoint Template</Template>
  <TotalTime>12905</TotalTime>
  <Words>1778</Words>
  <Application>Microsoft Office PowerPoint</Application>
  <PresentationFormat>Custom</PresentationFormat>
  <Paragraphs>203</Paragraphs>
  <Slides>14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Segoe UI</vt:lpstr>
      <vt:lpstr>Times New Roman</vt:lpstr>
      <vt:lpstr>TradeGothic-Light</vt:lpstr>
      <vt:lpstr>Office Theme</vt:lpstr>
      <vt:lpstr>think-cell Slide</vt:lpstr>
      <vt:lpstr> Future Social Service Institute  </vt:lpstr>
      <vt:lpstr>FSSI’s Vision and Mission </vt:lpstr>
      <vt:lpstr>Challenges facing the Social Service sector  are driving innovation</vt:lpstr>
      <vt:lpstr>Workforce Data: Breaking Through The Silos </vt:lpstr>
      <vt:lpstr>Developing Integrated Data Set: Process Overview</vt:lpstr>
      <vt:lpstr>The Social Service Industry Defined</vt:lpstr>
      <vt:lpstr>Core Data Sets</vt:lpstr>
      <vt:lpstr>Preliminary Insights: Unparalleled Growth</vt:lpstr>
      <vt:lpstr>Preliminary Insights: Workforce Shortages</vt:lpstr>
      <vt:lpstr>Social Services Demographic Snapshot</vt:lpstr>
      <vt:lpstr>Social Services Workforce Snapshot</vt:lpstr>
      <vt:lpstr>Occupation Insights: Aged and Disabled Carers Snapshot</vt:lpstr>
      <vt:lpstr>Burning questions about the social service workforce</vt:lpstr>
      <vt:lpstr>Burning questions about the social service workforce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</dc:title>
  <dc:creator>Jessica Lee-Ack</dc:creator>
  <cp:lastModifiedBy>Jessica Lee-Ack</cp:lastModifiedBy>
  <cp:revision>311</cp:revision>
  <cp:lastPrinted>2019-11-14T04:06:41Z</cp:lastPrinted>
  <dcterms:created xsi:type="dcterms:W3CDTF">2019-09-29T22:23:11Z</dcterms:created>
  <dcterms:modified xsi:type="dcterms:W3CDTF">2020-03-04T22:34:17Z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0x010100ECAD2FECAD0A484880450D78887CDE9B</vt:lpwstr>
  </property>
</Properties>
</file>