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8"/>
    <p:restoredTop sz="92722"/>
  </p:normalViewPr>
  <p:slideViewPr>
    <p:cSldViewPr snapToGrid="0" snapToObjects="1">
      <p:cViewPr varScale="1">
        <p:scale>
          <a:sx n="96" d="100"/>
          <a:sy n="96" d="100"/>
        </p:scale>
        <p:origin x="1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9904D-2B7C-EE42-82A1-5E0D2A5C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C9F1A-41AD-E445-8969-05B3B0C7A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7D9D8-AE32-0D46-AC19-E43BD1CD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184EC-2EDA-4D47-AEB2-C6D2A29D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C6ACC-8EE1-014A-A0A7-141A85E9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77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84C2-0D68-AB44-A605-899EF2A5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ACAAF-B7E0-B940-A469-7A24AC2C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89C90-2CF9-5C4D-B8DA-EDDBC0FB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6F51F-6B18-754D-A25D-F2010793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39D19-23E8-9F40-886E-D572F5DE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7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187FDC-7294-FF4D-AEBB-5167D7D33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51EFA-E6BC-A047-95FA-8028461E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F5BD2-EF41-5C4E-8568-73ED8270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24EDE-07F3-8440-8D32-7005FF72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DA2E2-7444-6B49-82BC-8C812E7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2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F2941-F976-7D45-A6F1-C57BBC4C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64A31-F603-AD4E-BBF6-1C3312E9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EFDCA-2722-3B4F-A2B0-7B22AA3C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D7E01-A3E8-6449-9D3C-033D4EE9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0E452-96A8-A943-A62C-47D89E7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33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DA93-0E14-6F47-9EC1-28683255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2840C-8F22-9842-B00C-BDAC3AC46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50EA2-2A46-0F46-B7A4-03D6332E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467BA-BCCD-C04F-A1DD-8446F1FE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CECF6-9B4E-C149-9F70-89842DB8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33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F3967-D2EC-D44C-BC84-2C60BDA9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5D9FD-1645-9F4C-A6A1-43A04A724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CDC6E-4DB1-0E47-8CC7-9D237BCEF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0AC58-2AAC-9349-AF16-117A9990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D2F34-B9FC-8D41-9592-0153BD8D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E3C2B-2936-684C-AE99-FF803133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73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FBC04-CD30-DE40-B2AE-8B835AE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53BB7-481C-C641-B06E-EB05F781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6E3CB-D163-4444-8A5A-39210804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13BC5-3144-4B42-AEF5-2E17CE751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168F31-1D37-154A-8C01-653CD7272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2B72A6-C91D-AC47-8442-A2B402D1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57A67B-01AE-8846-872B-CE80541A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92BC70-A6CB-F047-8C83-E1260C35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31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3D0A0-1462-EE4A-966A-F473F123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3DF248-D6DE-AB4E-A81C-24365849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B7A0A-8A64-3842-B35F-F6E4DF78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0D5960-AAB6-AE40-8D9D-4D73B38E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5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62A75-A365-774E-AF42-360BD5D6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C8D56E-E810-B244-8E29-74D4575B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4EBE9-6EE7-C242-82F5-14C11D83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71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C3818-3B96-1F45-B675-C5839932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B6B5E-A9C0-894B-8CB3-44BD26BC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ADA9F-C840-7846-93AA-2375E5487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44CCD-9DBF-8B46-8F7E-57DF9FB3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B633B-32CC-F444-8573-12AFDB86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0C547-5007-1E4C-BB8D-5D9B012C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14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6AB2-C77F-2143-9E9C-D0101E91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3A11AF-DE69-3448-8042-33725DEAD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607CB-F2D1-A641-B5CC-7C567408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3943B-9599-F94F-A07C-8A017BC5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61A4D-2E55-5143-BB7F-D3C155DB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6CE90E-D3FB-DF4E-8F47-77FD79C2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95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24DB1-EDA9-2C47-8C15-7BC27655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144B9-A188-F342-9A4C-9852907F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933D7-3A2B-E049-90E4-66CA6C7B7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D277-D817-6047-9DA6-E3D09A732647}" type="datetimeFigureOut">
              <a:rPr kumimoji="1" lang="zh-CN" altLang="en-US" smtClean="0"/>
              <a:t>2019/5/2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F586A-4DC7-5A4C-91F1-3921C748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90EEA-C6E2-7644-854B-FD8F03A5D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A0C5-84B4-0F49-8F0B-DF535B15B1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0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ityofmadison.com/finance/budg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4BB59-49EC-4F46-A109-BB2655E3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Spend Planning: </a:t>
            </a:r>
            <a:br>
              <a:rPr lang="en" altLang="zh-CN" dirty="0"/>
            </a:br>
            <a:r>
              <a:rPr lang="en" altLang="zh-CN" dirty="0"/>
              <a:t>How are We Doing?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B4512A-11DB-C240-ABD4-06E823023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                </a:t>
            </a:r>
          </a:p>
          <a:p>
            <a:r>
              <a:rPr kumimoji="1" lang="en-US" altLang="zh-CN" sz="3600" dirty="0"/>
              <a:t>                                               April Zhong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565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97A-6664-4548-98AF-AA67A0BC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9824"/>
            <a:ext cx="11353800" cy="53261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source to get more data:</a:t>
            </a:r>
          </a:p>
          <a:p>
            <a:r>
              <a:rPr lang="en" altLang="zh-CN" dirty="0">
                <a:hlinkClick r:id="rId2"/>
              </a:rPr>
              <a:t>https://www.cityofmadison.com/finance/budget/</a:t>
            </a:r>
            <a:endParaRPr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pPr marL="0" indent="0">
              <a:buNone/>
            </a:pP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DE460E-08FC-8F44-9CAF-0705173110D8}"/>
              </a:ext>
            </a:extLst>
          </p:cNvPr>
          <p:cNvSpPr/>
          <p:nvPr/>
        </p:nvSpPr>
        <p:spPr>
          <a:xfrm>
            <a:off x="838199" y="374133"/>
            <a:ext cx="96342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400" dirty="0"/>
              <a:t>Where does the data come from ?</a:t>
            </a:r>
            <a:endParaRPr lang="zh-CN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7F2E8-11B4-9243-B5FA-8E2AC65F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788320"/>
            <a:ext cx="11391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31AF1-143B-C94E-B133-EDC6A6D3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does the data come from 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14558-B1DF-1D49-A283-7A3C678E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912360"/>
            <a:ext cx="112014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sz="3600" dirty="0"/>
              <a:t>Five categories:</a:t>
            </a:r>
          </a:p>
          <a:p>
            <a:r>
              <a:rPr kumimoji="1" lang="en" altLang="zh-CN" dirty="0"/>
              <a:t>Actual budget: </a:t>
            </a:r>
            <a:r>
              <a:rPr lang="en" altLang="zh-CN" dirty="0"/>
              <a:t>the actual expenditures from the prior year</a:t>
            </a:r>
          </a:p>
          <a:p>
            <a:r>
              <a:rPr kumimoji="1" lang="en" altLang="zh-CN" dirty="0"/>
              <a:t>Executive budget: </a:t>
            </a:r>
            <a:r>
              <a:rPr lang="en" altLang="zh-CN" dirty="0">
                <a:latin typeface="+mn-ea"/>
              </a:rPr>
              <a:t> Mayor</a:t>
            </a:r>
            <a:r>
              <a:rPr lang="en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’</a:t>
            </a:r>
            <a:r>
              <a:rPr lang="en" altLang="zh-CN" dirty="0">
                <a:latin typeface="+mn-ea"/>
              </a:rPr>
              <a:t>s </a:t>
            </a:r>
            <a:r>
              <a:rPr lang="en" altLang="zh-CN" dirty="0"/>
              <a:t>plan for expenditures and funding sources </a:t>
            </a:r>
          </a:p>
          <a:p>
            <a:r>
              <a:rPr kumimoji="1" lang="en" altLang="zh-CN" dirty="0"/>
              <a:t>Adopted budget:</a:t>
            </a:r>
            <a:r>
              <a:rPr kumimoji="1" lang="zh-CN" altLang="en-US" dirty="0"/>
              <a:t> </a:t>
            </a:r>
            <a:r>
              <a:rPr lang="en" altLang="zh-CN" dirty="0"/>
              <a:t>Funding for the continuation of existing services</a:t>
            </a:r>
          </a:p>
          <a:p>
            <a:r>
              <a:rPr kumimoji="1" lang="en" altLang="zh-CN" dirty="0"/>
              <a:t>Projected budget: </a:t>
            </a:r>
            <a:r>
              <a:rPr lang="en" altLang="zh-CN" dirty="0"/>
              <a:t>projected expenditures for the current year</a:t>
            </a:r>
          </a:p>
          <a:p>
            <a:r>
              <a:rPr kumimoji="1" lang="en" altLang="zh-CN" dirty="0"/>
              <a:t>Requested budget: </a:t>
            </a:r>
            <a:r>
              <a:rPr lang="en" altLang="zh-CN" dirty="0"/>
              <a:t>the agency request for the upcoming year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40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354089-AB68-9149-9277-935423C43DC9}"/>
              </a:ext>
            </a:extLst>
          </p:cNvPr>
          <p:cNvSpPr txBox="1"/>
          <p:nvPr/>
        </p:nvSpPr>
        <p:spPr>
          <a:xfrm>
            <a:off x="8721433" y="2418323"/>
            <a:ext cx="2835000" cy="18158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/>
              <a:t>Adopted budget</a:t>
            </a:r>
          </a:p>
          <a:p>
            <a:pPr algn="ctr"/>
            <a:r>
              <a:rPr kumimoji="1" lang="en-US" altLang="zh-CN" sz="2800" b="1" dirty="0"/>
              <a:t>(budget for 2019)</a:t>
            </a:r>
            <a:endParaRPr kumimoji="1"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C99FEB-61D1-1B48-B55F-BA414589007B}"/>
              </a:ext>
            </a:extLst>
          </p:cNvPr>
          <p:cNvSpPr txBox="1"/>
          <p:nvPr/>
        </p:nvSpPr>
        <p:spPr>
          <a:xfrm>
            <a:off x="850312" y="343583"/>
            <a:ext cx="1794164" cy="166199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2017</a:t>
            </a:r>
          </a:p>
          <a:p>
            <a:pPr algn="ctr"/>
            <a:r>
              <a:rPr kumimoji="1" lang="en-US" altLang="zh-CN" sz="2800" dirty="0"/>
              <a:t>Actual budget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AA1664-1A74-D94B-A082-6EAD18B11EC5}"/>
              </a:ext>
            </a:extLst>
          </p:cNvPr>
          <p:cNvSpPr txBox="1"/>
          <p:nvPr/>
        </p:nvSpPr>
        <p:spPr>
          <a:xfrm>
            <a:off x="635567" y="2283665"/>
            <a:ext cx="2078182" cy="2246769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2018</a:t>
            </a:r>
          </a:p>
          <a:p>
            <a:pPr algn="ctr"/>
            <a:r>
              <a:rPr kumimoji="1" lang="en-US" altLang="zh-CN" sz="2800" dirty="0"/>
              <a:t>Projected budget</a:t>
            </a:r>
          </a:p>
          <a:p>
            <a:pPr algn="ctr"/>
            <a:r>
              <a:rPr kumimoji="1" lang="en-US" altLang="zh-CN" sz="2800" dirty="0"/>
              <a:t>Adopted budget</a:t>
            </a:r>
            <a:endParaRPr kumimoji="1"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75BFE5-13F6-9640-BD4C-7403DE492083}"/>
              </a:ext>
            </a:extLst>
          </p:cNvPr>
          <p:cNvSpPr txBox="1"/>
          <p:nvPr/>
        </p:nvSpPr>
        <p:spPr>
          <a:xfrm>
            <a:off x="781040" y="4852424"/>
            <a:ext cx="1932709" cy="166199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2019</a:t>
            </a:r>
          </a:p>
          <a:p>
            <a:pPr algn="ctr"/>
            <a:r>
              <a:rPr kumimoji="1" lang="en-US" altLang="zh-CN" sz="2800" dirty="0"/>
              <a:t>Requested budget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9BC406-D7BC-4646-AF9A-1CC679CFF337}"/>
              </a:ext>
            </a:extLst>
          </p:cNvPr>
          <p:cNvSpPr txBox="1"/>
          <p:nvPr/>
        </p:nvSpPr>
        <p:spPr>
          <a:xfrm>
            <a:off x="4369375" y="2598002"/>
            <a:ext cx="2260025" cy="138499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2019</a:t>
            </a:r>
          </a:p>
          <a:p>
            <a:pPr algn="ctr"/>
            <a:r>
              <a:rPr kumimoji="1" lang="en-US" altLang="zh-CN" sz="2800" dirty="0"/>
              <a:t>Executive budget</a:t>
            </a:r>
            <a:endParaRPr kumimoji="1" lang="zh-CN" altLang="en-US" sz="2800" dirty="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9D215F47-7DB9-A745-B3B0-7D3C28A3F652}"/>
              </a:ext>
            </a:extLst>
          </p:cNvPr>
          <p:cNvSpPr/>
          <p:nvPr/>
        </p:nvSpPr>
        <p:spPr>
          <a:xfrm>
            <a:off x="2956200" y="3061901"/>
            <a:ext cx="1089345" cy="4571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325895-7555-594C-A45F-217D581A7AC4}"/>
              </a:ext>
            </a:extLst>
          </p:cNvPr>
          <p:cNvSpPr txBox="1"/>
          <p:nvPr/>
        </p:nvSpPr>
        <p:spPr>
          <a:xfrm>
            <a:off x="6096000" y="849492"/>
            <a:ext cx="3082629" cy="1200329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400" dirty="0"/>
              <a:t>amendments offered by members of  Common Council</a:t>
            </a:r>
            <a:endParaRPr kumimoji="1" lang="zh-CN" altLang="en-US" sz="2400" dirty="0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4FB2A5C2-B7BB-4545-91A3-93AA77219F98}"/>
              </a:ext>
            </a:extLst>
          </p:cNvPr>
          <p:cNvSpPr/>
          <p:nvPr/>
        </p:nvSpPr>
        <p:spPr>
          <a:xfrm>
            <a:off x="6986164" y="3043543"/>
            <a:ext cx="1492818" cy="4755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0A624509-6BF4-3742-958A-E26F3BE0A19F}"/>
              </a:ext>
            </a:extLst>
          </p:cNvPr>
          <p:cNvSpPr/>
          <p:nvPr/>
        </p:nvSpPr>
        <p:spPr>
          <a:xfrm>
            <a:off x="7405250" y="2133884"/>
            <a:ext cx="464127" cy="79728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59996-9489-3342-B58B-92E054BB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5566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How to read a PDF ?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49824BB9-7482-B246-947A-3AC9AE707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2" y="1178991"/>
            <a:ext cx="6237545" cy="2250009"/>
          </a:xfr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8F6C0982-5472-3C41-802F-A88D16D40355}"/>
              </a:ext>
            </a:extLst>
          </p:cNvPr>
          <p:cNvSpPr/>
          <p:nvPr/>
        </p:nvSpPr>
        <p:spPr>
          <a:xfrm>
            <a:off x="3813429" y="3458436"/>
            <a:ext cx="352425" cy="7429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7B87E34-DC4C-F546-98EC-7C379F0D169A}"/>
              </a:ext>
            </a:extLst>
          </p:cNvPr>
          <p:cNvSpPr/>
          <p:nvPr/>
        </p:nvSpPr>
        <p:spPr>
          <a:xfrm>
            <a:off x="1965388" y="4230823"/>
            <a:ext cx="3729806" cy="10287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code</a:t>
            </a:r>
            <a:endParaRPr kumimoji="1" lang="zh-CN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686052EF-9D3B-D046-B705-2B159EFA6019}"/>
              </a:ext>
            </a:extLst>
          </p:cNvPr>
          <p:cNvSpPr/>
          <p:nvPr/>
        </p:nvSpPr>
        <p:spPr>
          <a:xfrm>
            <a:off x="5863398" y="4635604"/>
            <a:ext cx="817630" cy="3520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B8AEFA5-A537-AF4A-9B29-E6BB773E1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32" y="3396717"/>
            <a:ext cx="4941955" cy="282566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8204F42-5902-9743-90CF-1416A93A517F}"/>
              </a:ext>
            </a:extLst>
          </p:cNvPr>
          <p:cNvSpPr txBox="1"/>
          <p:nvPr/>
        </p:nvSpPr>
        <p:spPr>
          <a:xfrm>
            <a:off x="3230626" y="5455583"/>
            <a:ext cx="27772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pdfminer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tabula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PyPDF2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BFA606-1E3F-3247-B1B0-D2AFBFAF4417}"/>
              </a:ext>
            </a:extLst>
          </p:cNvPr>
          <p:cNvSpPr txBox="1"/>
          <p:nvPr/>
        </p:nvSpPr>
        <p:spPr>
          <a:xfrm>
            <a:off x="1364928" y="5699160"/>
            <a:ext cx="210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modules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F592949F-0560-0F49-924B-F281799765BE}"/>
              </a:ext>
            </a:extLst>
          </p:cNvPr>
          <p:cNvSpPr/>
          <p:nvPr/>
        </p:nvSpPr>
        <p:spPr>
          <a:xfrm>
            <a:off x="3465191" y="6332142"/>
            <a:ext cx="1419043" cy="525858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68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F80D-0CB1-F741-9812-8F93FD53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well are we doing in budget planning ?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4E04C2-9D89-F34B-9940-80E3AB0B1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174" y="1451468"/>
            <a:ext cx="7431297" cy="5174385"/>
          </a:xfrm>
        </p:spPr>
      </p:pic>
    </p:spTree>
    <p:extLst>
      <p:ext uri="{BB962C8B-B14F-4D97-AF65-F5344CB8AC3E}">
        <p14:creationId xmlns:p14="http://schemas.microsoft.com/office/powerpoint/2010/main" val="3011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39EC2-036F-FB41-AAD7-D86A3996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well are we doing in budget planning ?</a:t>
            </a:r>
            <a:endParaRPr kumimoji="1"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56F9BFB-A379-024D-A76B-873DB157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08" y="1367583"/>
            <a:ext cx="8312957" cy="549041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11E03D-B0A4-344A-A62F-80FAFAEDF952}"/>
              </a:ext>
            </a:extLst>
          </p:cNvPr>
          <p:cNvSpPr txBox="1"/>
          <p:nvPr/>
        </p:nvSpPr>
        <p:spPr>
          <a:xfrm>
            <a:off x="5291523" y="3915618"/>
            <a:ext cx="291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Regression:</a:t>
            </a:r>
          </a:p>
          <a:p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180.613x</a:t>
            </a:r>
            <a:r>
              <a:rPr kumimoji="1" lang="zh-CN" altLang="en-US" dirty="0"/>
              <a:t> </a:t>
            </a:r>
            <a:r>
              <a:rPr lang="en-US" altLang="zh-CN" dirty="0"/>
              <a:t>-360609.425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6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48244-6E4D-C942-B651-4ADB8FFC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well are we doing in budget planning ?</a:t>
            </a:r>
            <a:endParaRPr kumimoji="1"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6AF6C6E-76C5-564F-A3F4-6111D5BA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48" y="1367776"/>
            <a:ext cx="7794515" cy="5490224"/>
          </a:xfrm>
        </p:spPr>
      </p:pic>
    </p:spTree>
    <p:extLst>
      <p:ext uri="{BB962C8B-B14F-4D97-AF65-F5344CB8AC3E}">
        <p14:creationId xmlns:p14="http://schemas.microsoft.com/office/powerpoint/2010/main" val="327527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9F395-31F2-F64D-9C39-B485F42A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Remaining 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B6EEB-F633-1A4A-9F76-E61CFCBE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/>
              <a:t>Better algorithm to compute adopted budget?</a:t>
            </a:r>
          </a:p>
          <a:p>
            <a:r>
              <a:rPr kumimoji="1" lang="en-US" altLang="zh-CN" sz="3600" dirty="0"/>
              <a:t>Compare to some other cities?</a:t>
            </a:r>
            <a:endParaRPr kumimoji="1"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D02E20-FB53-C44F-839C-3B590ABC62E4}"/>
              </a:ext>
            </a:extLst>
          </p:cNvPr>
          <p:cNvSpPr txBox="1"/>
          <p:nvPr/>
        </p:nvSpPr>
        <p:spPr>
          <a:xfrm>
            <a:off x="980661" y="557916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Email: szhong45@wisc.edu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827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188</Words>
  <Application>Microsoft Macintosh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Kaiti SC</vt:lpstr>
      <vt:lpstr>Arial</vt:lpstr>
      <vt:lpstr>Office 主题​​</vt:lpstr>
      <vt:lpstr>Spend Planning:  How are We Doing?</vt:lpstr>
      <vt:lpstr>PowerPoint 演示文稿</vt:lpstr>
      <vt:lpstr>Where does the data come from ?</vt:lpstr>
      <vt:lpstr>PowerPoint 演示文稿</vt:lpstr>
      <vt:lpstr>How to read a PDF ?</vt:lpstr>
      <vt:lpstr>How well are we doing in budget planning ?</vt:lpstr>
      <vt:lpstr>How well are we doing in budget planning ?</vt:lpstr>
      <vt:lpstr>How well are we doing in budget planning ?</vt:lpstr>
      <vt:lpstr>Remaining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 Planning:  How are We Doing?</dc:title>
  <dc:creator>SHILEI ZHONG</dc:creator>
  <cp:lastModifiedBy>SHILEI ZHONG</cp:lastModifiedBy>
  <cp:revision>20</cp:revision>
  <dcterms:created xsi:type="dcterms:W3CDTF">2019-04-22T00:37:52Z</dcterms:created>
  <dcterms:modified xsi:type="dcterms:W3CDTF">2019-05-02T20:15:10Z</dcterms:modified>
</cp:coreProperties>
</file>