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2.xml" ContentType="application/vnd.openxmlformats-officedocument.themeOverr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329" r:id="rId3"/>
    <p:sldId id="334" r:id="rId4"/>
    <p:sldId id="330" r:id="rId5"/>
    <p:sldId id="321" r:id="rId6"/>
    <p:sldId id="322" r:id="rId7"/>
    <p:sldId id="333" r:id="rId8"/>
    <p:sldId id="336" r:id="rId9"/>
    <p:sldId id="338" r:id="rId10"/>
    <p:sldId id="337" r:id="rId11"/>
    <p:sldId id="335" r:id="rId12"/>
    <p:sldId id="340" r:id="rId13"/>
    <p:sldId id="341" r:id="rId14"/>
    <p:sldId id="261"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803"/>
    <a:srgbClr val="007F2B"/>
    <a:srgbClr val="6F96A7"/>
    <a:srgbClr val="0433A9"/>
    <a:srgbClr val="FD7623"/>
    <a:srgbClr val="FFC000"/>
    <a:srgbClr val="FAA226"/>
    <a:srgbClr val="FCCC6D"/>
    <a:srgbClr val="F97925"/>
    <a:srgbClr val="EFA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8" autoAdjust="0"/>
    <p:restoredTop sz="96182" autoAdjust="0"/>
  </p:normalViewPr>
  <p:slideViewPr>
    <p:cSldViewPr snapToGrid="0">
      <p:cViewPr varScale="1">
        <p:scale>
          <a:sx n="80" d="100"/>
          <a:sy n="80" d="100"/>
        </p:scale>
        <p:origin x="590" y="34"/>
      </p:cViewPr>
      <p:guideLst/>
    </p:cSldViewPr>
  </p:slideViewPr>
  <p:notesTextViewPr>
    <p:cViewPr>
      <p:scale>
        <a:sx n="3" d="2"/>
        <a:sy n="3" d="2"/>
      </p:scale>
      <p:origin x="0" y="0"/>
    </p:cViewPr>
  </p:notesTextViewPr>
  <p:sorterViewPr>
    <p:cViewPr>
      <p:scale>
        <a:sx n="200" d="100"/>
        <a:sy n="200"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2020/12/20</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ïṣḷïḑê">
            <a:extLst>
              <a:ext uri="{FF2B5EF4-FFF2-40B4-BE49-F238E27FC236}">
                <a16:creationId xmlns:a16="http://schemas.microsoft.com/office/drawing/2014/main" id="{3D5CCB2C-CDB8-433D-A52F-B0EAE38EF2A9}"/>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5949337" y="4336076"/>
            <a:ext cx="5663660" cy="694800"/>
          </a:xfrm>
          <a:prstGeom prst="rect">
            <a:avLst/>
          </a:prstGeom>
          <a:noFill/>
        </p:spPr>
        <p:txBody>
          <a:bodyPr tIns="0" bIns="0" anchor="t" anchorCtr="0">
            <a:noAutofit/>
          </a:bodyPr>
          <a:lstStyle>
            <a:lvl1pPr marL="0" indent="0" algn="l">
              <a:lnSpc>
                <a:spcPct val="100000"/>
              </a:lnSpc>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5949337" y="2396348"/>
            <a:ext cx="5663661" cy="1410007"/>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579002" y="6012617"/>
            <a:ext cx="4827813" cy="296271"/>
          </a:xfrm>
        </p:spPr>
        <p:txBody>
          <a:bodyPr vert="horz" anchor="ctr">
            <a:noAutofit/>
          </a:bodyPr>
          <a:lstStyle>
            <a:lvl1pPr marL="0" indent="0" algn="l">
              <a:buNone/>
              <a:defRPr sz="10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85185" y="6012617"/>
            <a:ext cx="4827813" cy="296271"/>
          </a:xfrm>
        </p:spPr>
        <p:txBody>
          <a:bodyPr vert="horz" anchor="ctr">
            <a:noAutofit/>
          </a:bodyPr>
          <a:lstStyle>
            <a:lvl1pPr marL="0" indent="0" algn="r">
              <a:buNone/>
              <a:defRPr sz="10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accent1"/>
        </a:solidFill>
        <a:effectLst/>
      </p:bgPr>
    </p:bg>
    <p:spTree>
      <p:nvGrpSpPr>
        <p:cNvPr id="1" name=""/>
        <p:cNvGrpSpPr/>
        <p:nvPr/>
      </p:nvGrpSpPr>
      <p:grpSpPr>
        <a:xfrm>
          <a:off x="0" y="0"/>
          <a:ext cx="0" cy="0"/>
          <a:chOff x="0" y="0"/>
          <a:chExt cx="0" cy="0"/>
        </a:xfrm>
      </p:grpSpPr>
      <p:sp>
        <p:nvSpPr>
          <p:cNvPr id="2" name="îṣļíḑè">
            <a:extLst>
              <a:ext uri="{FF2B5EF4-FFF2-40B4-BE49-F238E27FC236}">
                <a16:creationId xmlns:a16="http://schemas.microsoft.com/office/drawing/2014/main" id="{5560F788-EFC9-4B29-887C-6CB50D0D2709}"/>
              </a:ext>
            </a:extLst>
          </p:cNvPr>
          <p:cNvSpPr/>
          <p:nvPr userDrawn="1"/>
        </p:nvSpPr>
        <p:spPr>
          <a:xfrm flipH="1">
            <a:off x="0" y="0"/>
            <a:ext cx="12192000" cy="6858000"/>
          </a:xfrm>
          <a:prstGeom prst="rect">
            <a:avLst/>
          </a:prstGeom>
          <a:blipFill dpi="0" rotWithShape="1">
            <a:blip r:embed="rId2">
              <a:alphaModFix amt="50000"/>
              <a:duotone>
                <a:schemeClr val="accent2">
                  <a:shade val="45000"/>
                  <a:satMod val="135000"/>
                </a:schemeClr>
                <a:prstClr val="white"/>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0"/>
          <p:cNvSpPr>
            <a:spLocks noGrp="1"/>
          </p:cNvSpPr>
          <p:nvPr userDrawn="1">
            <p:ph type="body" idx="1" hasCustomPrompt="1"/>
          </p:nvPr>
        </p:nvSpPr>
        <p:spPr>
          <a:xfrm>
            <a:off x="3830371" y="3817711"/>
            <a:ext cx="4937655" cy="516164"/>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5" name="文本占位符 4">
            <a:extLst>
              <a:ext uri="{FF2B5EF4-FFF2-40B4-BE49-F238E27FC236}">
                <a16:creationId xmlns:a16="http://schemas.microsoft.com/office/drawing/2014/main" id="{D011573C-3AF6-433E-B8A5-6AC46C8F30DF}"/>
              </a:ext>
            </a:extLst>
          </p:cNvPr>
          <p:cNvSpPr>
            <a:spLocks noGrp="1"/>
          </p:cNvSpPr>
          <p:nvPr>
            <p:ph type="body" sz="quarter" idx="10" hasCustomPrompt="1"/>
          </p:nvPr>
        </p:nvSpPr>
        <p:spPr>
          <a:xfrm>
            <a:off x="3830371" y="2642960"/>
            <a:ext cx="4937655" cy="1155700"/>
          </a:xfrm>
        </p:spPr>
        <p:txBody>
          <a:bodyPr anchor="b" anchorCtr="0">
            <a:normAutofit/>
          </a:bodyPr>
          <a:lstStyle>
            <a:lvl1pPr marL="0" indent="0">
              <a:buNone/>
              <a:defRPr sz="2400" b="1">
                <a:solidFill>
                  <a:schemeClr val="bg1"/>
                </a:solidFill>
              </a:defRPr>
            </a:lvl1pPr>
          </a:lstStyle>
          <a:p>
            <a:pPr lvl="0"/>
            <a:r>
              <a:rPr lang="en-US" altLang="zh-CN" dirty="0"/>
              <a:t>Click to edit Master title style</a:t>
            </a:r>
            <a:endParaRPr lang="zh-CN" altLang="en-US" dirty="0"/>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2"/>
            <a:ext cx="10850563" cy="657224"/>
          </a:xfrm>
        </p:spPr>
        <p:txBody>
          <a:bodyPr/>
          <a:lstStyle>
            <a:lvl1pPr>
              <a:defRPr lang="en-US" sz="3200" b="1" kern="1200" dirty="0">
                <a:gradFill flip="none" rotWithShape="1">
                  <a:gsLst>
                    <a:gs pos="0">
                      <a:schemeClr val="tx1"/>
                    </a:gs>
                    <a:gs pos="62000">
                      <a:schemeClr val="accent2"/>
                    </a:gs>
                  </a:gsLst>
                  <a:lin ang="10800000" scaled="1"/>
                  <a:tileRect/>
                </a:gradFill>
                <a:latin typeface="+mj-lt"/>
                <a:ea typeface="+mj-ea"/>
                <a:cs typeface="+mj-cs"/>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空白">
    <p:bg>
      <p:bgPr>
        <a:blipFill dpi="0" rotWithShape="1">
          <a:blip r:embed="rId2">
            <a:alphaModFix amt="26000"/>
            <a:lum/>
          </a:blip>
          <a:srcRect/>
          <a:stretch>
            <a:fillRect t="-9000" b="-9000"/>
          </a:stretch>
        </a:blip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7B16892-D5D1-4036-9DA7-5894AA637DBD}"/>
              </a:ext>
            </a:extLst>
          </p:cNvPr>
          <p:cNvSpPr>
            <a:spLocks noGrp="1"/>
          </p:cNvSpPr>
          <p:nvPr>
            <p:ph type="title" hasCustomPrompt="1"/>
          </p:nvPr>
        </p:nvSpPr>
        <p:spPr>
          <a:xfrm>
            <a:off x="670718" y="142877"/>
            <a:ext cx="10850563" cy="657224"/>
          </a:xfrm>
        </p:spPr>
        <p:txBody>
          <a:bodyPr>
            <a:normAutofit/>
          </a:bodyPr>
          <a:lstStyle>
            <a:lvl1pPr>
              <a:defRPr sz="3200">
                <a:gradFill flip="none" rotWithShape="1">
                  <a:gsLst>
                    <a:gs pos="0">
                      <a:schemeClr val="tx1"/>
                    </a:gs>
                    <a:gs pos="62000">
                      <a:schemeClr val="accent2"/>
                    </a:gs>
                  </a:gsLst>
                  <a:lin ang="10800000" scaled="1"/>
                  <a:tileRect/>
                </a:gradFill>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 name="íṣlïḑe">
            <a:extLst>
              <a:ext uri="{FF2B5EF4-FFF2-40B4-BE49-F238E27FC236}">
                <a16:creationId xmlns:a16="http://schemas.microsoft.com/office/drawing/2014/main" id="{058ED7B2-1943-4915-8F61-1DC2975B482B}"/>
              </a:ext>
            </a:extLst>
          </p:cNvPr>
          <p:cNvSpPr/>
          <p:nvPr userDrawn="1"/>
        </p:nvSpPr>
        <p:spPr>
          <a:xfrm flipH="1">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userDrawn="1">
            <p:ph type="ctrTitle" hasCustomPrompt="1"/>
          </p:nvPr>
        </p:nvSpPr>
        <p:spPr>
          <a:xfrm>
            <a:off x="581025" y="1847849"/>
            <a:ext cx="5016500" cy="2390321"/>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07188" y="5944192"/>
            <a:ext cx="4914900" cy="310871"/>
          </a:xfrm>
        </p:spPr>
        <p:txBody>
          <a:bodyPr vert="horz" lIns="91440" tIns="45720" rIns="91440" bIns="45720" rtlCol="0">
            <a:normAutofit/>
          </a:bodyPr>
          <a:lstStyle>
            <a:lvl1pPr marL="0" indent="0" algn="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581025" y="5944192"/>
            <a:ext cx="4914900"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uwrfkaggler/ravdess-emotional-speech-audio"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3.jp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themeOverride" Target="../theme/themeOverride2.xml"/><Relationship Id="rId6" Type="http://schemas.openxmlformats.org/officeDocument/2006/relationships/image" Target="../media/image3.jpg"/><Relationship Id="rId5" Type="http://schemas.openxmlformats.org/officeDocument/2006/relationships/image" Target="../media/image11.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ṣḻïďè"/>
        <p:cNvGrpSpPr/>
        <p:nvPr/>
      </p:nvGrpSpPr>
      <p:grpSpPr>
        <a:xfrm>
          <a:off x="0" y="0"/>
          <a:ext cx="0" cy="0"/>
          <a:chOff x="0" y="0"/>
          <a:chExt cx="0" cy="0"/>
        </a:xfrm>
      </p:grpSpPr>
      <p:sp>
        <p:nvSpPr>
          <p:cNvPr id="5" name="iṥḻíḓè"/>
          <p:cNvSpPr>
            <a:spLocks noGrp="1"/>
          </p:cNvSpPr>
          <p:nvPr>
            <p:ph type="subTitle" idx="1"/>
          </p:nvPr>
        </p:nvSpPr>
        <p:spPr>
          <a:xfrm>
            <a:off x="6096000" y="3778884"/>
            <a:ext cx="5663660" cy="694800"/>
          </a:xfrm>
        </p:spPr>
        <p:txBody>
          <a:bodyPr/>
          <a:lstStyle/>
          <a:p>
            <a:r>
              <a:rPr lang="en-US" altLang="zh-CN" sz="1600" dirty="0">
                <a:latin typeface="Arial" panose="020B0604020202020204" pitchFamily="34" charset="0"/>
                <a:ea typeface="微软雅黑" panose="020B0503020204020204" pitchFamily="34" charset="-122"/>
                <a:sym typeface="Arial" panose="020B0604020202020204" pitchFamily="34" charset="0"/>
              </a:rPr>
              <a:t>Jett Hays | Chih-Wei Fang | Di Lu</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a:p>
            <a:endParaRPr lang="en-US" altLang="zh-CN" dirty="0">
              <a:latin typeface="Arial" panose="020B0604020202020204" pitchFamily="34" charset="0"/>
              <a:sym typeface="Arial" panose="020B0604020202020204" pitchFamily="34" charset="0"/>
            </a:endParaRPr>
          </a:p>
        </p:txBody>
      </p:sp>
      <p:sp>
        <p:nvSpPr>
          <p:cNvPr id="4" name="i$ľîḑe"/>
          <p:cNvSpPr>
            <a:spLocks noGrp="1"/>
          </p:cNvSpPr>
          <p:nvPr>
            <p:ph type="ctrTitle"/>
          </p:nvPr>
        </p:nvSpPr>
        <p:spPr/>
        <p:txBody>
          <a:bodyPr>
            <a:normAutofit/>
          </a:bodyPr>
          <a:lstStyle/>
          <a:p>
            <a:r>
              <a:rPr lang="en-US" altLang="zh-CN" dirty="0">
                <a:latin typeface="Arial" panose="020B0604020202020204" pitchFamily="34" charset="0"/>
                <a:sym typeface="Arial" panose="020B0604020202020204" pitchFamily="34" charset="0"/>
              </a:rPr>
              <a:t>Virtual Moderator</a:t>
            </a:r>
            <a:endParaRPr lang="zh-CN" altLang="en-US" dirty="0">
              <a:latin typeface="Arial" panose="020B0604020202020204" pitchFamily="34" charset="0"/>
              <a:sym typeface="Arial" panose="020B0604020202020204" pitchFamily="34" charset="0"/>
            </a:endParaRPr>
          </a:p>
        </p:txBody>
      </p:sp>
      <p:sp>
        <p:nvSpPr>
          <p:cNvPr id="20" name="ïšlîdé">
            <a:extLst>
              <a:ext uri="{FF2B5EF4-FFF2-40B4-BE49-F238E27FC236}">
                <a16:creationId xmlns:a16="http://schemas.microsoft.com/office/drawing/2014/main" id="{FE301BD7-297A-4659-972B-723425F99768}"/>
              </a:ext>
            </a:extLst>
          </p:cNvPr>
          <p:cNvSpPr txBox="1"/>
          <p:nvPr/>
        </p:nvSpPr>
        <p:spPr>
          <a:xfrm>
            <a:off x="8419874" y="144563"/>
            <a:ext cx="3626314" cy="338554"/>
          </a:xfrm>
          <a:prstGeom prst="rect">
            <a:avLst/>
          </a:prstGeom>
          <a:noFill/>
        </p:spPr>
        <p:txBody>
          <a:bodyPr wrap="none" rtlCol="0">
            <a:spAutoFit/>
          </a:bodyPr>
          <a:lstStyle/>
          <a:p>
            <a:r>
              <a:rPr lang="en-US" altLang="zh-CN" sz="1600" dirty="0">
                <a:solidFill>
                  <a:schemeClr val="bg1"/>
                </a:solidFill>
                <a:latin typeface="Arial" panose="020B0604020202020204" pitchFamily="34" charset="0"/>
                <a:sym typeface="Arial" panose="020B0604020202020204" pitchFamily="34" charset="0"/>
              </a:rPr>
              <a:t>17-428/728 Final Project Presentation</a:t>
            </a:r>
            <a:endParaRPr lang="zh-CN" altLang="en-US" sz="1600" dirty="0">
              <a:solidFill>
                <a:schemeClr val="bg1"/>
              </a:solidFill>
              <a:latin typeface="Arial" panose="020B0604020202020204" pitchFamily="34" charset="0"/>
              <a:sym typeface="Arial" panose="020B0604020202020204" pitchFamily="34" charset="0"/>
            </a:endParaRPr>
          </a:p>
        </p:txBody>
      </p:sp>
      <p:sp>
        <p:nvSpPr>
          <p:cNvPr id="21" name="iṣļïḍê">
            <a:extLst>
              <a:ext uri="{FF2B5EF4-FFF2-40B4-BE49-F238E27FC236}">
                <a16:creationId xmlns:a16="http://schemas.microsoft.com/office/drawing/2014/main" id="{CE923203-F6B2-41DC-8DC1-74818AA6ED9C}"/>
              </a:ext>
            </a:extLst>
          </p:cNvPr>
          <p:cNvSpPr txBox="1">
            <a:spLocks/>
          </p:cNvSpPr>
          <p:nvPr/>
        </p:nvSpPr>
        <p:spPr>
          <a:xfrm>
            <a:off x="7318463" y="5263346"/>
            <a:ext cx="3447712" cy="425243"/>
          </a:xfrm>
          <a:prstGeom prst="rect">
            <a:avLst/>
          </a:prstGeom>
        </p:spPr>
        <p:txBody>
          <a:bodyPr vert="horz" lIns="91440" tIns="45720" rIns="91440" bIns="45720" rtlCol="0" anchor="ctr">
            <a:noAutofit/>
          </a:bodyPr>
          <a:lstStyle>
            <a:lvl1pPr marL="0" indent="0" algn="r" defTabSz="914354" rtl="0" eaLnBrk="1" latinLnBrk="0" hangingPunct="1">
              <a:lnSpc>
                <a:spcPct val="90000"/>
              </a:lnSpc>
              <a:spcBef>
                <a:spcPts val="1000"/>
              </a:spcBef>
              <a:buFont typeface="Arial" panose="020B0604020202020204" pitchFamily="34" charset="0"/>
              <a:buNone/>
              <a:defRPr sz="1000" b="0" kern="1200">
                <a:solidFill>
                  <a:schemeClr val="bg1"/>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a:extLst>
              <a:ext uri="{FF2B5EF4-FFF2-40B4-BE49-F238E27FC236}">
                <a16:creationId xmlns:a16="http://schemas.microsoft.com/office/drawing/2014/main" id="{AC8B14B5-C1EA-4D6B-AA9A-B62405C94E72}"/>
              </a:ext>
            </a:extLst>
          </p:cNvPr>
          <p:cNvPicPr>
            <a:picLocks noChangeAspect="1"/>
          </p:cNvPicPr>
          <p:nvPr/>
        </p:nvPicPr>
        <p:blipFill>
          <a:blip r:embed="rId4">
            <a:clrChange>
              <a:clrFrom>
                <a:srgbClr val="C5112F"/>
              </a:clrFrom>
              <a:clrTo>
                <a:srgbClr val="C5112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84150" y="0"/>
            <a:ext cx="1983066" cy="1983066"/>
          </a:xfrm>
          <a:prstGeom prst="rect">
            <a:avLst/>
          </a:prstGeom>
        </p:spPr>
      </p:pic>
    </p:spTree>
    <p:custDataLst>
      <p:tags r:id="rId2"/>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DB5D-C107-457B-8175-3D73B5409FA5}"/>
              </a:ext>
            </a:extLst>
          </p:cNvPr>
          <p:cNvSpPr>
            <a:spLocks noGrp="1"/>
          </p:cNvSpPr>
          <p:nvPr>
            <p:ph type="title"/>
          </p:nvPr>
        </p:nvSpPr>
        <p:spPr/>
        <p:txBody>
          <a:bodyPr/>
          <a:lstStyle/>
          <a:p>
            <a:r>
              <a:rPr lang="en-US" altLang="zh-TW" dirty="0"/>
              <a:t>Metrics: Emotion</a:t>
            </a:r>
            <a:endParaRPr lang="zh-TW" altLang="en-US" dirty="0"/>
          </a:p>
        </p:txBody>
      </p:sp>
      <p:sp>
        <p:nvSpPr>
          <p:cNvPr id="3" name="Rectangle: Rounded Corners 2">
            <a:extLst>
              <a:ext uri="{FF2B5EF4-FFF2-40B4-BE49-F238E27FC236}">
                <a16:creationId xmlns:a16="http://schemas.microsoft.com/office/drawing/2014/main" id="{9A410A87-1450-44E5-8A04-62E5DCD5DBBF}"/>
              </a:ext>
            </a:extLst>
          </p:cNvPr>
          <p:cNvSpPr/>
          <p:nvPr/>
        </p:nvSpPr>
        <p:spPr>
          <a:xfrm>
            <a:off x="5802572" y="2738934"/>
            <a:ext cx="1330657" cy="4640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dirty="0">
                <a:solidFill>
                  <a:schemeClr val="tx1"/>
                </a:solidFill>
              </a:rPr>
              <a:t>Classifier</a:t>
            </a:r>
            <a:endParaRPr lang="zh-TW" altLang="en-US" dirty="0">
              <a:solidFill>
                <a:schemeClr val="tx1"/>
              </a:solidFill>
            </a:endParaRPr>
          </a:p>
        </p:txBody>
      </p:sp>
      <p:sp>
        <p:nvSpPr>
          <p:cNvPr id="4" name="Rectangle: Rounded Corners 3">
            <a:extLst>
              <a:ext uri="{FF2B5EF4-FFF2-40B4-BE49-F238E27FC236}">
                <a16:creationId xmlns:a16="http://schemas.microsoft.com/office/drawing/2014/main" id="{75B89875-5E47-4169-90F4-3DBE51B61A37}"/>
              </a:ext>
            </a:extLst>
          </p:cNvPr>
          <p:cNvSpPr/>
          <p:nvPr/>
        </p:nvSpPr>
        <p:spPr>
          <a:xfrm>
            <a:off x="1073626" y="1055142"/>
            <a:ext cx="3136708" cy="4640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solidFill>
                  <a:schemeClr val="bg1"/>
                </a:solidFill>
              </a:rPr>
              <a:t>Audio sample 0.1s-0.15s</a:t>
            </a:r>
            <a:endParaRPr lang="zh-TW" altLang="en-US" dirty="0">
              <a:solidFill>
                <a:schemeClr val="bg1"/>
              </a:solidFill>
            </a:endParaRPr>
          </a:p>
        </p:txBody>
      </p:sp>
      <p:sp>
        <p:nvSpPr>
          <p:cNvPr id="5" name="Rectangle: Rounded Corners 4">
            <a:extLst>
              <a:ext uri="{FF2B5EF4-FFF2-40B4-BE49-F238E27FC236}">
                <a16:creationId xmlns:a16="http://schemas.microsoft.com/office/drawing/2014/main" id="{DBB709AC-3452-4450-AD61-28F30C50D27A}"/>
              </a:ext>
            </a:extLst>
          </p:cNvPr>
          <p:cNvSpPr/>
          <p:nvPr/>
        </p:nvSpPr>
        <p:spPr>
          <a:xfrm>
            <a:off x="1073626" y="1897038"/>
            <a:ext cx="3136708" cy="4640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solidFill>
                  <a:schemeClr val="bg1"/>
                </a:solidFill>
              </a:rPr>
              <a:t>Audio sample 0.15s-0.17s</a:t>
            </a:r>
            <a:endParaRPr lang="zh-TW" altLang="en-US" dirty="0">
              <a:solidFill>
                <a:schemeClr val="bg1"/>
              </a:solidFill>
            </a:endParaRPr>
          </a:p>
        </p:txBody>
      </p:sp>
      <p:sp>
        <p:nvSpPr>
          <p:cNvPr id="6" name="Rectangle: Rounded Corners 5">
            <a:extLst>
              <a:ext uri="{FF2B5EF4-FFF2-40B4-BE49-F238E27FC236}">
                <a16:creationId xmlns:a16="http://schemas.microsoft.com/office/drawing/2014/main" id="{006957CF-D2D2-49C4-969B-4B693F4C760B}"/>
              </a:ext>
            </a:extLst>
          </p:cNvPr>
          <p:cNvSpPr/>
          <p:nvPr/>
        </p:nvSpPr>
        <p:spPr>
          <a:xfrm>
            <a:off x="1073626" y="2738934"/>
            <a:ext cx="3136708" cy="4640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solidFill>
                  <a:schemeClr val="bg1"/>
                </a:solidFill>
              </a:rPr>
              <a:t>Audio sample 0.17s-0.2s</a:t>
            </a:r>
            <a:endParaRPr lang="zh-TW" altLang="en-US" dirty="0">
              <a:solidFill>
                <a:schemeClr val="bg1"/>
              </a:solidFill>
            </a:endParaRPr>
          </a:p>
        </p:txBody>
      </p:sp>
      <p:sp>
        <p:nvSpPr>
          <p:cNvPr id="7" name="Rectangle: Rounded Corners 6">
            <a:extLst>
              <a:ext uri="{FF2B5EF4-FFF2-40B4-BE49-F238E27FC236}">
                <a16:creationId xmlns:a16="http://schemas.microsoft.com/office/drawing/2014/main" id="{73A62EB5-88A4-4C24-B208-E88E569F7C37}"/>
              </a:ext>
            </a:extLst>
          </p:cNvPr>
          <p:cNvSpPr/>
          <p:nvPr/>
        </p:nvSpPr>
        <p:spPr>
          <a:xfrm>
            <a:off x="1073626" y="3580830"/>
            <a:ext cx="3136708" cy="4640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solidFill>
                  <a:schemeClr val="bg1"/>
                </a:solidFill>
              </a:rPr>
              <a:t>Audio sample 0.2s-0.25s</a:t>
            </a:r>
            <a:endParaRPr lang="zh-TW" altLang="en-US" dirty="0">
              <a:solidFill>
                <a:schemeClr val="bg1"/>
              </a:solidFill>
            </a:endParaRPr>
          </a:p>
        </p:txBody>
      </p:sp>
      <p:sp>
        <p:nvSpPr>
          <p:cNvPr id="8" name="Rectangle: Rounded Corners 7">
            <a:extLst>
              <a:ext uri="{FF2B5EF4-FFF2-40B4-BE49-F238E27FC236}">
                <a16:creationId xmlns:a16="http://schemas.microsoft.com/office/drawing/2014/main" id="{3DE074F2-FC7D-4152-BD50-CCBEDFF5E770}"/>
              </a:ext>
            </a:extLst>
          </p:cNvPr>
          <p:cNvSpPr/>
          <p:nvPr/>
        </p:nvSpPr>
        <p:spPr>
          <a:xfrm>
            <a:off x="1073626" y="4412776"/>
            <a:ext cx="3136708" cy="4640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solidFill>
                  <a:schemeClr val="bg1"/>
                </a:solidFill>
              </a:rPr>
              <a:t>Audio sample 0.25s-0.28s</a:t>
            </a:r>
            <a:endParaRPr lang="zh-TW" altLang="en-US" dirty="0">
              <a:solidFill>
                <a:schemeClr val="bg1"/>
              </a:solidFill>
            </a:endParaRPr>
          </a:p>
        </p:txBody>
      </p:sp>
      <p:sp>
        <p:nvSpPr>
          <p:cNvPr id="9" name="TextBox 8">
            <a:extLst>
              <a:ext uri="{FF2B5EF4-FFF2-40B4-BE49-F238E27FC236}">
                <a16:creationId xmlns:a16="http://schemas.microsoft.com/office/drawing/2014/main" id="{BDB6F1AA-2C8B-48C2-8E63-AD6DF7D9172D}"/>
              </a:ext>
            </a:extLst>
          </p:cNvPr>
          <p:cNvSpPr txBox="1"/>
          <p:nvPr/>
        </p:nvSpPr>
        <p:spPr>
          <a:xfrm>
            <a:off x="8591266" y="1513343"/>
            <a:ext cx="2169994" cy="2862322"/>
          </a:xfrm>
          <a:prstGeom prst="rect">
            <a:avLst/>
          </a:prstGeom>
          <a:noFill/>
        </p:spPr>
        <p:txBody>
          <a:bodyPr wrap="square" rtlCol="0">
            <a:spAutoFit/>
          </a:bodyPr>
          <a:lstStyle/>
          <a:p>
            <a:r>
              <a:rPr lang="en-US" altLang="zh-TW" dirty="0"/>
              <a:t>Score for:</a:t>
            </a:r>
          </a:p>
          <a:p>
            <a:endParaRPr lang="en-US" altLang="zh-TW" dirty="0"/>
          </a:p>
          <a:p>
            <a:r>
              <a:rPr lang="en-US" altLang="zh-TW" dirty="0"/>
              <a:t>Neutral?</a:t>
            </a:r>
          </a:p>
          <a:p>
            <a:r>
              <a:rPr lang="en-US" altLang="zh-TW" dirty="0"/>
              <a:t>Calm?</a:t>
            </a:r>
          </a:p>
          <a:p>
            <a:r>
              <a:rPr lang="en-US" altLang="zh-TW" dirty="0"/>
              <a:t>Happy?</a:t>
            </a:r>
          </a:p>
          <a:p>
            <a:r>
              <a:rPr lang="en-US" altLang="zh-TW" dirty="0"/>
              <a:t>Sad?</a:t>
            </a:r>
          </a:p>
          <a:p>
            <a:r>
              <a:rPr lang="en-US" altLang="zh-TW" dirty="0"/>
              <a:t>Angry?</a:t>
            </a:r>
          </a:p>
          <a:p>
            <a:r>
              <a:rPr lang="en-US" altLang="zh-TW" dirty="0"/>
              <a:t>Fear?</a:t>
            </a:r>
          </a:p>
          <a:p>
            <a:r>
              <a:rPr lang="en-US" altLang="zh-TW" dirty="0"/>
              <a:t>Disgust?</a:t>
            </a:r>
          </a:p>
          <a:p>
            <a:r>
              <a:rPr lang="en-US" altLang="zh-TW" dirty="0"/>
              <a:t>Surprise?</a:t>
            </a:r>
          </a:p>
        </p:txBody>
      </p:sp>
      <p:cxnSp>
        <p:nvCxnSpPr>
          <p:cNvPr id="11" name="Straight Arrow Connector 10">
            <a:extLst>
              <a:ext uri="{FF2B5EF4-FFF2-40B4-BE49-F238E27FC236}">
                <a16:creationId xmlns:a16="http://schemas.microsoft.com/office/drawing/2014/main" id="{73CE5112-7B87-493D-8CCB-39F43B29F44E}"/>
              </a:ext>
            </a:extLst>
          </p:cNvPr>
          <p:cNvCxnSpPr>
            <a:stCxn id="4" idx="3"/>
            <a:endCxn id="3" idx="1"/>
          </p:cNvCxnSpPr>
          <p:nvPr/>
        </p:nvCxnSpPr>
        <p:spPr>
          <a:xfrm>
            <a:off x="4210334" y="1287154"/>
            <a:ext cx="1592238" cy="1683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A639B3-C074-4CD5-96AA-CF8CA9552BE5}"/>
              </a:ext>
            </a:extLst>
          </p:cNvPr>
          <p:cNvCxnSpPr>
            <a:stCxn id="5" idx="3"/>
            <a:endCxn id="3" idx="1"/>
          </p:cNvCxnSpPr>
          <p:nvPr/>
        </p:nvCxnSpPr>
        <p:spPr>
          <a:xfrm>
            <a:off x="4210334" y="2129050"/>
            <a:ext cx="1592238" cy="84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FE05AA-EB38-4241-9042-A8C361F12C03}"/>
              </a:ext>
            </a:extLst>
          </p:cNvPr>
          <p:cNvCxnSpPr>
            <a:stCxn id="6" idx="3"/>
            <a:endCxn id="3" idx="1"/>
          </p:cNvCxnSpPr>
          <p:nvPr/>
        </p:nvCxnSpPr>
        <p:spPr>
          <a:xfrm>
            <a:off x="4210334" y="2970946"/>
            <a:ext cx="1592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AF59D5-CD00-405E-A21D-5EA4E14F7299}"/>
              </a:ext>
            </a:extLst>
          </p:cNvPr>
          <p:cNvCxnSpPr>
            <a:stCxn id="7" idx="3"/>
            <a:endCxn id="3" idx="1"/>
          </p:cNvCxnSpPr>
          <p:nvPr/>
        </p:nvCxnSpPr>
        <p:spPr>
          <a:xfrm flipV="1">
            <a:off x="4210334" y="2970946"/>
            <a:ext cx="1592238" cy="84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30B083-AF9B-408D-9220-179AC7FA0A70}"/>
              </a:ext>
            </a:extLst>
          </p:cNvPr>
          <p:cNvCxnSpPr>
            <a:stCxn id="8" idx="3"/>
            <a:endCxn id="3" idx="1"/>
          </p:cNvCxnSpPr>
          <p:nvPr/>
        </p:nvCxnSpPr>
        <p:spPr>
          <a:xfrm flipV="1">
            <a:off x="4210334" y="2970946"/>
            <a:ext cx="1592238" cy="1673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8B7F544-00E2-4E56-A58F-62EF2724C75D}"/>
              </a:ext>
            </a:extLst>
          </p:cNvPr>
          <p:cNvSpPr txBox="1"/>
          <p:nvPr/>
        </p:nvSpPr>
        <p:spPr>
          <a:xfrm>
            <a:off x="975814" y="5244722"/>
            <a:ext cx="10133463" cy="1477328"/>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Trained a classifier using RAVDESS emotional speech dataset (24 actors, ~1500 clips)</a:t>
            </a:r>
            <a:br>
              <a:rPr lang="en-US" altLang="zh-TW" dirty="0"/>
            </a:br>
            <a:r>
              <a:rPr lang="en-US" altLang="zh-TW" dirty="0">
                <a:hlinkClick r:id="rId2"/>
              </a:rPr>
              <a:t>https://www.kaggle.com/uwrfkaggler/ravdess-emotional-speech-audio</a:t>
            </a:r>
            <a:endParaRPr lang="en-US" altLang="zh-TW" dirty="0"/>
          </a:p>
          <a:p>
            <a:pPr marL="285750" indent="-285750">
              <a:buFont typeface="Arial" panose="020B0604020202020204" pitchFamily="34" charset="0"/>
              <a:buChar char="•"/>
            </a:pPr>
            <a:r>
              <a:rPr lang="en-US" altLang="zh-TW" dirty="0"/>
              <a:t>Each clip is split into 25ms windows and select MFCC as features</a:t>
            </a:r>
          </a:p>
          <a:p>
            <a:pPr marL="285750" indent="-285750">
              <a:buFont typeface="Arial" panose="020B0604020202020204" pitchFamily="34" charset="0"/>
              <a:buChar char="•"/>
            </a:pPr>
            <a:r>
              <a:rPr lang="en-US" altLang="zh-TW" dirty="0"/>
              <a:t>Results: </a:t>
            </a:r>
            <a:r>
              <a:rPr lang="en-US" altLang="zh-TW" b="0" i="0" dirty="0">
                <a:solidFill>
                  <a:srgbClr val="E01E5A"/>
                </a:solidFill>
                <a:effectLst/>
                <a:latin typeface="Monaco"/>
              </a:rPr>
              <a:t>{'</a:t>
            </a:r>
            <a:r>
              <a:rPr lang="en-US" altLang="zh-TW" b="0" i="0" dirty="0" err="1">
                <a:solidFill>
                  <a:srgbClr val="E01E5A"/>
                </a:solidFill>
                <a:effectLst/>
                <a:latin typeface="Monaco"/>
              </a:rPr>
              <a:t>KNeighborsClassifier</a:t>
            </a:r>
            <a:r>
              <a:rPr lang="en-US" altLang="zh-TW" b="0" i="0" dirty="0">
                <a:solidFill>
                  <a:srgbClr val="E01E5A"/>
                </a:solidFill>
                <a:effectLst/>
                <a:latin typeface="Monaco"/>
              </a:rPr>
              <a:t>(</a:t>
            </a:r>
            <a:r>
              <a:rPr lang="en-US" altLang="zh-TW" b="0" i="0" dirty="0" err="1">
                <a:solidFill>
                  <a:srgbClr val="E01E5A"/>
                </a:solidFill>
                <a:effectLst/>
                <a:latin typeface="Monaco"/>
              </a:rPr>
              <a:t>n_neighbors</a:t>
            </a:r>
            <a:r>
              <a:rPr lang="en-US" altLang="zh-TW" b="0" i="0" dirty="0">
                <a:solidFill>
                  <a:srgbClr val="E01E5A"/>
                </a:solidFill>
                <a:effectLst/>
                <a:latin typeface="Monaco"/>
              </a:rPr>
              <a:t>=10)': 0.9257007133964216, '</a:t>
            </a:r>
            <a:r>
              <a:rPr lang="en-US" altLang="zh-TW" b="0" i="0" dirty="0" err="1">
                <a:solidFill>
                  <a:srgbClr val="E01E5A"/>
                </a:solidFill>
                <a:effectLst/>
                <a:latin typeface="Monaco"/>
              </a:rPr>
              <a:t>KNeighborsClassifier</a:t>
            </a:r>
            <a:r>
              <a:rPr lang="en-US" altLang="zh-TW" b="0" i="0" dirty="0">
                <a:solidFill>
                  <a:srgbClr val="E01E5A"/>
                </a:solidFill>
                <a:effectLst/>
                <a:latin typeface="Monaco"/>
              </a:rPr>
              <a:t>(</a:t>
            </a:r>
            <a:r>
              <a:rPr lang="en-US" altLang="zh-TW" b="0" i="0" dirty="0" err="1">
                <a:solidFill>
                  <a:srgbClr val="E01E5A"/>
                </a:solidFill>
                <a:effectLst/>
                <a:latin typeface="Monaco"/>
              </a:rPr>
              <a:t>n_neighbors</a:t>
            </a:r>
            <a:r>
              <a:rPr lang="en-US" altLang="zh-TW" b="0" i="0" dirty="0">
                <a:solidFill>
                  <a:srgbClr val="E01E5A"/>
                </a:solidFill>
                <a:effectLst/>
                <a:latin typeface="Monaco"/>
              </a:rPr>
              <a:t>=20)': 0.8699715905706629}</a:t>
            </a:r>
            <a:endParaRPr lang="zh-TW" altLang="en-US" dirty="0"/>
          </a:p>
        </p:txBody>
      </p:sp>
    </p:spTree>
    <p:extLst>
      <p:ext uri="{BB962C8B-B14F-4D97-AF65-F5344CB8AC3E}">
        <p14:creationId xmlns:p14="http://schemas.microsoft.com/office/powerpoint/2010/main" val="409539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7DB2E-6B45-4009-A1B2-C268D04CDEA7}"/>
              </a:ext>
            </a:extLst>
          </p:cNvPr>
          <p:cNvSpPr>
            <a:spLocks noGrp="1"/>
          </p:cNvSpPr>
          <p:nvPr>
            <p:ph type="title"/>
          </p:nvPr>
        </p:nvSpPr>
        <p:spPr/>
        <p:txBody>
          <a:bodyPr/>
          <a:lstStyle/>
          <a:p>
            <a:r>
              <a:rPr lang="en-US" altLang="zh-CN" dirty="0"/>
              <a:t>Metrics: Recommendations</a:t>
            </a:r>
            <a:endParaRPr lang="zh-CN" altLang="en-US" dirty="0"/>
          </a:p>
        </p:txBody>
      </p:sp>
      <p:sp>
        <p:nvSpPr>
          <p:cNvPr id="3" name="TextBox 2">
            <a:extLst>
              <a:ext uri="{FF2B5EF4-FFF2-40B4-BE49-F238E27FC236}">
                <a16:creationId xmlns:a16="http://schemas.microsoft.com/office/drawing/2014/main" id="{E83D2C38-6E18-40A3-9189-A0326AB37DAE}"/>
              </a:ext>
            </a:extLst>
          </p:cNvPr>
          <p:cNvSpPr txBox="1"/>
          <p:nvPr/>
        </p:nvSpPr>
        <p:spPr>
          <a:xfrm>
            <a:off x="670718" y="1146875"/>
            <a:ext cx="10437692" cy="2585323"/>
          </a:xfrm>
          <a:prstGeom prst="rect">
            <a:avLst/>
          </a:prstGeom>
          <a:noFill/>
        </p:spPr>
        <p:txBody>
          <a:bodyPr wrap="square" rtlCol="0">
            <a:spAutoFit/>
          </a:bodyPr>
          <a:lstStyle/>
          <a:p>
            <a:r>
              <a:rPr lang="en-US" dirty="0"/>
              <a:t>'Mayank Goel is a professor of machine learning and sensing at Carnegie Mellon.’</a:t>
            </a:r>
          </a:p>
          <a:p>
            <a:endParaRPr lang="en-US" dirty="0"/>
          </a:p>
          <a:p>
            <a:endParaRPr lang="en-US" dirty="0"/>
          </a:p>
          <a:p>
            <a:r>
              <a:rPr lang="en-US" u="sng" dirty="0"/>
              <a:t>Related Topics</a:t>
            </a:r>
            <a:r>
              <a:rPr lang="en-US" dirty="0"/>
              <a:t>:</a:t>
            </a:r>
          </a:p>
          <a:p>
            <a:r>
              <a:rPr lang="en-US" i="1" dirty="0"/>
              <a:t>machine learning and sensing </a:t>
            </a:r>
            <a:r>
              <a:rPr lang="en-US" i="1" dirty="0" err="1"/>
              <a:t>cmu</a:t>
            </a:r>
            <a:endParaRPr lang="en-US" i="1" dirty="0"/>
          </a:p>
          <a:p>
            <a:r>
              <a:rPr lang="en-US" i="1" dirty="0"/>
              <a:t>machine learning professor Stanford</a:t>
            </a:r>
          </a:p>
          <a:p>
            <a:r>
              <a:rPr lang="en-US" i="1" dirty="0"/>
              <a:t>machine learning sensing</a:t>
            </a:r>
          </a:p>
          <a:p>
            <a:r>
              <a:rPr lang="en-US" i="1" dirty="0"/>
              <a:t>machine learning and sensing lab</a:t>
            </a:r>
          </a:p>
          <a:p>
            <a:r>
              <a:rPr lang="en-US" i="1" dirty="0"/>
              <a:t>adaptive sensing machine learning</a:t>
            </a:r>
          </a:p>
        </p:txBody>
      </p:sp>
    </p:spTree>
    <p:extLst>
      <p:ext uri="{BB962C8B-B14F-4D97-AF65-F5344CB8AC3E}">
        <p14:creationId xmlns:p14="http://schemas.microsoft.com/office/powerpoint/2010/main" val="69850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ïṣlîḑê"/>
        <p:cNvGrpSpPr/>
        <p:nvPr/>
      </p:nvGrpSpPr>
      <p:grpSpPr>
        <a:xfrm>
          <a:off x="0" y="0"/>
          <a:ext cx="0" cy="0"/>
          <a:chOff x="0" y="0"/>
          <a:chExt cx="0" cy="0"/>
        </a:xfrm>
      </p:grpSpPr>
      <p:graphicFrame>
        <p:nvGraphicFramePr>
          <p:cNvPr id="3" name="îś1îḍè" hidden="1">
            <a:extLst>
              <a:ext uri="{FF2B5EF4-FFF2-40B4-BE49-F238E27FC236}">
                <a16:creationId xmlns:a16="http://schemas.microsoft.com/office/drawing/2014/main" id="{A6A819F1-33AF-45D7-8BF6-2B0A9769CAD4}"/>
              </a:ext>
            </a:extLst>
          </p:cNvPr>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îś1îḍè" hidden="1">
                        <a:extLst>
                          <a:ext uri="{FF2B5EF4-FFF2-40B4-BE49-F238E27FC236}">
                            <a16:creationId xmlns:a16="http://schemas.microsoft.com/office/drawing/2014/main" id="{A6A819F1-33AF-45D7-8BF6-2B0A9769CA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iṡľíḑé"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ïṣļíḓe"/>
          <p:cNvSpPr>
            <a:spLocks noGrp="1"/>
          </p:cNvSpPr>
          <p:nvPr>
            <p:ph type="ctrTitle"/>
          </p:nvPr>
        </p:nvSpPr>
        <p:spPr>
          <a:xfrm>
            <a:off x="4490472" y="947470"/>
            <a:ext cx="6609047" cy="2390321"/>
          </a:xfrm>
        </p:spPr>
        <p:txBody>
          <a:bodyPr>
            <a:noAutofit/>
          </a:bodyPr>
          <a:lstStyle/>
          <a:p>
            <a:r>
              <a:rPr lang="en-US" altLang="zh-CN" sz="4000" dirty="0">
                <a:latin typeface="Arial" panose="020B0604020202020204" pitchFamily="34" charset="0"/>
                <a:sym typeface="Arial" panose="020B0604020202020204" pitchFamily="34" charset="0"/>
              </a:rPr>
              <a:t>Demo.</a:t>
            </a:r>
            <a:endParaRPr lang="zh-CN" altLang="en-US" sz="4000" dirty="0">
              <a:latin typeface="Arial" panose="020B0604020202020204" pitchFamily="34" charset="0"/>
              <a:sym typeface="Arial" panose="020B0604020202020204" pitchFamily="34" charset="0"/>
            </a:endParaRPr>
          </a:p>
        </p:txBody>
      </p:sp>
      <p:sp>
        <p:nvSpPr>
          <p:cNvPr id="7" name="íṩ1iḍê"/>
          <p:cNvSpPr>
            <a:spLocks noGrp="1"/>
          </p:cNvSpPr>
          <p:nvPr>
            <p:ph type="body" sz="quarter" idx="18"/>
          </p:nvPr>
        </p:nvSpPr>
        <p:spPr>
          <a:xfrm>
            <a:off x="9636797" y="6316599"/>
            <a:ext cx="4914900" cy="310871"/>
          </a:xfrm>
        </p:spPr>
        <p:txBody>
          <a:bodyPr>
            <a:normAutofit/>
          </a:bodyPr>
          <a:lstStyle/>
          <a:p>
            <a:pPr algn="l"/>
            <a:r>
              <a:rPr lang="en-US" altLang="zh-CN" sz="1100" dirty="0">
                <a:latin typeface="Arial" panose="020B0604020202020204" pitchFamily="34" charset="0"/>
                <a:ea typeface="微软雅黑" panose="020B0503020204020204" pitchFamily="34" charset="-122"/>
                <a:sym typeface="Arial" panose="020B0604020202020204" pitchFamily="34" charset="0"/>
              </a:rPr>
              <a:t>Jett Hays | Chih-Wei Fang | Di Lu</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 name="ïśļíḋê"/>
          <p:cNvSpPr>
            <a:spLocks noGrp="1"/>
          </p:cNvSpPr>
          <p:nvPr>
            <p:ph type="body" sz="quarter" idx="10"/>
          </p:nvPr>
        </p:nvSpPr>
        <p:spPr>
          <a:xfrm>
            <a:off x="671512" y="5944192"/>
            <a:ext cx="4914900" cy="296271"/>
          </a:xfrm>
        </p:spPr>
        <p:txBody>
          <a:bodyPr/>
          <a:lstStyle/>
          <a:p>
            <a:r>
              <a:rPr lang="en-US" altLang="zh-CN" sz="1100" dirty="0">
                <a:latin typeface="Arial" panose="020B0604020202020204" pitchFamily="34" charset="0"/>
                <a:sym typeface="Arial" panose="020B0604020202020204" pitchFamily="34" charset="0"/>
              </a:rPr>
              <a:t>Virtual Moderator</a:t>
            </a:r>
          </a:p>
        </p:txBody>
      </p:sp>
      <p:pic>
        <p:nvPicPr>
          <p:cNvPr id="15" name="图片 14">
            <a:extLst>
              <a:ext uri="{FF2B5EF4-FFF2-40B4-BE49-F238E27FC236}">
                <a16:creationId xmlns:a16="http://schemas.microsoft.com/office/drawing/2014/main" id="{1F8DC435-121D-49A7-94E0-BBC320CA95B6}"/>
              </a:ext>
            </a:extLst>
          </p:cNvPr>
          <p:cNvPicPr>
            <a:picLocks noChangeAspect="1"/>
          </p:cNvPicPr>
          <p:nvPr/>
        </p:nvPicPr>
        <p:blipFill>
          <a:blip r:embed="rId5">
            <a:clrChange>
              <a:clrFrom>
                <a:srgbClr val="C5112F"/>
              </a:clrFrom>
              <a:clrTo>
                <a:srgbClr val="C5112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84150" y="0"/>
            <a:ext cx="1983066" cy="1983066"/>
          </a:xfrm>
          <a:prstGeom prst="rect">
            <a:avLst/>
          </a:prstGeom>
        </p:spPr>
      </p:pic>
    </p:spTree>
    <p:custDataLst>
      <p:tags r:id="rId1"/>
    </p:custDataLst>
    <p:extLst>
      <p:ext uri="{BB962C8B-B14F-4D97-AF65-F5344CB8AC3E}">
        <p14:creationId xmlns:p14="http://schemas.microsoft.com/office/powerpoint/2010/main" val="84700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3E73C-B81F-4477-99FB-1DCFD82378C1}"/>
              </a:ext>
            </a:extLst>
          </p:cNvPr>
          <p:cNvSpPr>
            <a:spLocks noGrp="1"/>
          </p:cNvSpPr>
          <p:nvPr>
            <p:ph type="title"/>
          </p:nvPr>
        </p:nvSpPr>
        <p:spPr/>
        <p:txBody>
          <a:bodyPr/>
          <a:lstStyle/>
          <a:p>
            <a:r>
              <a:rPr lang="en-US" altLang="zh-CN" dirty="0"/>
              <a:t>Future development</a:t>
            </a:r>
            <a:endParaRPr lang="zh-CN" altLang="en-US" dirty="0"/>
          </a:p>
        </p:txBody>
      </p:sp>
      <p:sp>
        <p:nvSpPr>
          <p:cNvPr id="6" name="文本框 5">
            <a:extLst>
              <a:ext uri="{FF2B5EF4-FFF2-40B4-BE49-F238E27FC236}">
                <a16:creationId xmlns:a16="http://schemas.microsoft.com/office/drawing/2014/main" id="{9F67263B-7A4D-4014-A084-1A8DC8154A87}"/>
              </a:ext>
            </a:extLst>
          </p:cNvPr>
          <p:cNvSpPr txBox="1"/>
          <p:nvPr/>
        </p:nvSpPr>
        <p:spPr>
          <a:xfrm>
            <a:off x="468481" y="1021257"/>
            <a:ext cx="11255035" cy="5693866"/>
          </a:xfrm>
          <a:prstGeom prst="rect">
            <a:avLst/>
          </a:prstGeom>
          <a:noFill/>
        </p:spPr>
        <p:txBody>
          <a:bodyPr wrap="square">
            <a:spAutoFit/>
          </a:bodyPr>
          <a:lstStyle/>
          <a:p>
            <a:r>
              <a:rPr lang="en-US" altLang="zh-CN" sz="2800" b="1" dirty="0">
                <a:solidFill>
                  <a:schemeClr val="accent2"/>
                </a:solidFill>
                <a:latin typeface="Lato"/>
              </a:rPr>
              <a:t>1) More accuracy in distinguishing speakers with similar voices. </a:t>
            </a:r>
          </a:p>
          <a:p>
            <a:pPr marL="285750" indent="-285750">
              <a:buFont typeface="Arial" panose="020B0604020202020204" pitchFamily="34" charset="0"/>
              <a:buChar char="•"/>
            </a:pPr>
            <a:r>
              <a:rPr lang="en-US" altLang="zh-CN" dirty="0">
                <a:solidFill>
                  <a:srgbClr val="404040"/>
                </a:solidFill>
                <a:latin typeface="Lato"/>
              </a:rPr>
              <a:t>Speaker identification models are extremely easy to become biased, for example 1) if silence is introduced in the training data 2) if the volumes across speakers are different. When training the identification model, the system should pre-process the incoming data.</a:t>
            </a:r>
          </a:p>
          <a:p>
            <a:pPr marL="285750" indent="-285750">
              <a:buFont typeface="Arial" panose="020B0604020202020204" pitchFamily="34" charset="0"/>
              <a:buChar char="•"/>
            </a:pPr>
            <a:endParaRPr lang="en-US" altLang="zh-CN" dirty="0">
              <a:solidFill>
                <a:srgbClr val="404040"/>
              </a:solidFill>
              <a:latin typeface="Lato"/>
            </a:endParaRPr>
          </a:p>
          <a:p>
            <a:r>
              <a:rPr lang="en-US" altLang="zh-CN" sz="2800" b="1" dirty="0">
                <a:solidFill>
                  <a:schemeClr val="accent2"/>
                </a:solidFill>
                <a:latin typeface="Lato"/>
              </a:rPr>
              <a:t>2) Users could label the clusters themselves.</a:t>
            </a:r>
          </a:p>
          <a:p>
            <a:pPr marL="285750" indent="-285750">
              <a:buFont typeface="Arial" panose="020B0604020202020204" pitchFamily="34" charset="0"/>
              <a:buChar char="•"/>
            </a:pPr>
            <a:r>
              <a:rPr lang="en-US" altLang="zh-CN" dirty="0">
                <a:solidFill>
                  <a:srgbClr val="404040"/>
                </a:solidFill>
                <a:latin typeface="Lato"/>
              </a:rPr>
              <a:t>The speaker identification is based purely on models trained only once before use. The system should allow users to label the clusters by themselves and further improve the model. Or just ask user about low-confidence predictions so we reach semi-supervised learning.</a:t>
            </a:r>
          </a:p>
          <a:p>
            <a:pPr marL="285750" indent="-285750">
              <a:buFont typeface="Arial" panose="020B0604020202020204" pitchFamily="34" charset="0"/>
              <a:buChar char="•"/>
            </a:pPr>
            <a:endParaRPr lang="en-US" altLang="zh-CN" dirty="0">
              <a:solidFill>
                <a:srgbClr val="404040"/>
              </a:solidFill>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7F2B"/>
                </a:solidFill>
                <a:effectLst/>
                <a:uLnTx/>
                <a:uFillTx/>
                <a:latin typeface="Lato"/>
                <a:ea typeface="微软雅黑"/>
                <a:cs typeface="+mn-cs"/>
              </a:rPr>
              <a:t>3) More efficient metrics calculation</a:t>
            </a:r>
          </a:p>
          <a:p>
            <a:pPr marL="285750" indent="-285750">
              <a:buFont typeface="Arial" panose="020B0604020202020204" pitchFamily="34" charset="0"/>
              <a:buChar char="•"/>
            </a:pPr>
            <a:r>
              <a:rPr lang="en-US" altLang="zh-CN" dirty="0">
                <a:solidFill>
                  <a:srgbClr val="404040"/>
                </a:solidFill>
                <a:latin typeface="Lato"/>
              </a:rPr>
              <a:t>If we introduce more metrics that depend on machine learning techniques, then we need to introduce parallelism in order to keep the system working in real time.</a:t>
            </a:r>
          </a:p>
          <a:p>
            <a:endParaRPr lang="en-US" altLang="zh-CN" dirty="0">
              <a:solidFill>
                <a:srgbClr val="404040"/>
              </a:solidFill>
              <a:latin typeface="Lato"/>
            </a:endParaRPr>
          </a:p>
          <a:p>
            <a:r>
              <a:rPr lang="en-US" altLang="zh-CN" sz="2800" b="1" dirty="0">
                <a:solidFill>
                  <a:schemeClr val="accent2"/>
                </a:solidFill>
                <a:latin typeface="Lato"/>
              </a:rPr>
              <a:t>4) More complex truth judgment and more language supporting</a:t>
            </a:r>
          </a:p>
          <a:p>
            <a:pPr marL="285750" indent="-285750">
              <a:buFont typeface="Arial" panose="020B0604020202020204" pitchFamily="34" charset="0"/>
              <a:buChar char="•"/>
            </a:pPr>
            <a:r>
              <a:rPr lang="en-US" altLang="zh-CN" dirty="0">
                <a:solidFill>
                  <a:srgbClr val="404040"/>
                </a:solidFill>
                <a:latin typeface="Lato"/>
              </a:rPr>
              <a:t>Language can be switched using Google speech recognition package.</a:t>
            </a:r>
          </a:p>
          <a:p>
            <a:pPr marL="285750" indent="-285750">
              <a:buFont typeface="Arial" panose="020B0604020202020204" pitchFamily="34" charset="0"/>
              <a:buChar char="•"/>
            </a:pPr>
            <a:r>
              <a:rPr lang="en-US" altLang="zh-CN" dirty="0">
                <a:solidFill>
                  <a:srgbClr val="404040"/>
                </a:solidFill>
                <a:latin typeface="Lato"/>
              </a:rPr>
              <a:t>Different language may have different tone, WPM standards.</a:t>
            </a:r>
          </a:p>
          <a:p>
            <a:pPr marL="285750" indent="-285750">
              <a:buFont typeface="Arial" panose="020B0604020202020204" pitchFamily="34" charset="0"/>
              <a:buChar char="•"/>
            </a:pPr>
            <a:r>
              <a:rPr lang="en-US" altLang="zh-CN" dirty="0">
                <a:solidFill>
                  <a:srgbClr val="404040"/>
                </a:solidFill>
                <a:latin typeface="Lato"/>
              </a:rPr>
              <a:t>Work on NLP further and be to split complex sentences into judgable ones.</a:t>
            </a:r>
          </a:p>
        </p:txBody>
      </p:sp>
    </p:spTree>
    <p:extLst>
      <p:ext uri="{BB962C8B-B14F-4D97-AF65-F5344CB8AC3E}">
        <p14:creationId xmlns:p14="http://schemas.microsoft.com/office/powerpoint/2010/main" val="411505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ïṣlîḑê"/>
        <p:cNvGrpSpPr/>
        <p:nvPr/>
      </p:nvGrpSpPr>
      <p:grpSpPr>
        <a:xfrm>
          <a:off x="0" y="0"/>
          <a:ext cx="0" cy="0"/>
          <a:chOff x="0" y="0"/>
          <a:chExt cx="0" cy="0"/>
        </a:xfrm>
      </p:grpSpPr>
      <p:graphicFrame>
        <p:nvGraphicFramePr>
          <p:cNvPr id="3" name="îś1îḍè"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ïṣľïďé" hidden="1">
                        <a:extLst>
                          <a:ext uri="{FF2B5EF4-FFF2-40B4-BE49-F238E27FC236}">
                            <a16:creationId xmlns:a16="http://schemas.microsoft.com/office/drawing/2014/main" id="{A6A819F1-33AF-45D7-8BF6-2B0A9769CA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iṡľíḑé"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ïṣļíḓe"/>
          <p:cNvSpPr>
            <a:spLocks noGrp="1"/>
          </p:cNvSpPr>
          <p:nvPr>
            <p:ph type="ctrTitle"/>
          </p:nvPr>
        </p:nvSpPr>
        <p:spPr>
          <a:xfrm>
            <a:off x="4490472" y="947470"/>
            <a:ext cx="6609047" cy="2390321"/>
          </a:xfrm>
        </p:spPr>
        <p:txBody>
          <a:bodyPr>
            <a:noAutofit/>
          </a:bodyPr>
          <a:lstStyle/>
          <a:p>
            <a:r>
              <a:rPr lang="en-US" altLang="zh-CN" sz="4000" dirty="0">
                <a:latin typeface="Arial" panose="020B0604020202020204" pitchFamily="34" charset="0"/>
                <a:sym typeface="Arial" panose="020B0604020202020204" pitchFamily="34" charset="0"/>
              </a:rPr>
              <a:t>Thank you.</a:t>
            </a:r>
            <a:endParaRPr lang="zh-CN" altLang="en-US" sz="4000" dirty="0">
              <a:latin typeface="Arial" panose="020B0604020202020204" pitchFamily="34" charset="0"/>
              <a:sym typeface="Arial" panose="020B0604020202020204" pitchFamily="34" charset="0"/>
            </a:endParaRPr>
          </a:p>
        </p:txBody>
      </p:sp>
      <p:sp>
        <p:nvSpPr>
          <p:cNvPr id="7" name="íṩ1iḍê"/>
          <p:cNvSpPr>
            <a:spLocks noGrp="1"/>
          </p:cNvSpPr>
          <p:nvPr>
            <p:ph type="body" sz="quarter" idx="18"/>
          </p:nvPr>
        </p:nvSpPr>
        <p:spPr>
          <a:xfrm>
            <a:off x="9636797" y="6316599"/>
            <a:ext cx="4914900" cy="310871"/>
          </a:xfrm>
        </p:spPr>
        <p:txBody>
          <a:bodyPr>
            <a:normAutofit/>
          </a:bodyPr>
          <a:lstStyle/>
          <a:p>
            <a:pPr algn="l"/>
            <a:r>
              <a:rPr lang="en-US" altLang="zh-CN" sz="1100" dirty="0">
                <a:latin typeface="Arial" panose="020B0604020202020204" pitchFamily="34" charset="0"/>
                <a:ea typeface="微软雅黑" panose="020B0503020204020204" pitchFamily="34" charset="-122"/>
                <a:sym typeface="Arial" panose="020B0604020202020204" pitchFamily="34" charset="0"/>
              </a:rPr>
              <a:t>Jett Hays | Chih-Wei Fang | Di Lu</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6" name="ïśļíḋê"/>
          <p:cNvSpPr>
            <a:spLocks noGrp="1"/>
          </p:cNvSpPr>
          <p:nvPr>
            <p:ph type="body" sz="quarter" idx="10"/>
          </p:nvPr>
        </p:nvSpPr>
        <p:spPr>
          <a:xfrm>
            <a:off x="671512" y="5944192"/>
            <a:ext cx="4914900" cy="296271"/>
          </a:xfrm>
        </p:spPr>
        <p:txBody>
          <a:bodyPr/>
          <a:lstStyle/>
          <a:p>
            <a:r>
              <a:rPr lang="en-US" altLang="zh-CN" sz="1100" dirty="0">
                <a:latin typeface="Arial" panose="020B0604020202020204" pitchFamily="34" charset="0"/>
                <a:sym typeface="Arial" panose="020B0604020202020204" pitchFamily="34" charset="0"/>
              </a:rPr>
              <a:t>Virtual Moderator</a:t>
            </a:r>
          </a:p>
        </p:txBody>
      </p:sp>
      <p:pic>
        <p:nvPicPr>
          <p:cNvPr id="15" name="图片 14">
            <a:extLst>
              <a:ext uri="{FF2B5EF4-FFF2-40B4-BE49-F238E27FC236}">
                <a16:creationId xmlns:a16="http://schemas.microsoft.com/office/drawing/2014/main" id="{1F8DC435-121D-49A7-94E0-BBC320CA95B6}"/>
              </a:ext>
            </a:extLst>
          </p:cNvPr>
          <p:cNvPicPr>
            <a:picLocks noChangeAspect="1"/>
          </p:cNvPicPr>
          <p:nvPr/>
        </p:nvPicPr>
        <p:blipFill>
          <a:blip r:embed="rId6">
            <a:clrChange>
              <a:clrFrom>
                <a:srgbClr val="C5112F"/>
              </a:clrFrom>
              <a:clrTo>
                <a:srgbClr val="C5112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84150" y="0"/>
            <a:ext cx="1983066" cy="1983066"/>
          </a:xfrm>
          <a:prstGeom prst="rect">
            <a:avLst/>
          </a:prstGeom>
        </p:spPr>
      </p:pic>
    </p:spTree>
    <p:custDataLst>
      <p:tags r:id="rId2"/>
    </p:custDataLst>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7C9F7-3B0E-49B9-B717-66BFCC763B75}"/>
              </a:ext>
            </a:extLst>
          </p:cNvPr>
          <p:cNvSpPr>
            <a:spLocks noGrp="1"/>
          </p:cNvSpPr>
          <p:nvPr>
            <p:ph type="title"/>
          </p:nvPr>
        </p:nvSpPr>
        <p:spPr/>
        <p:txBody>
          <a:bodyPr/>
          <a:lstStyle/>
          <a:p>
            <a:r>
              <a:rPr lang="en-US" altLang="zh-CN" dirty="0">
                <a:latin typeface="Arial" panose="020B0604020202020204" pitchFamily="34" charset="0"/>
                <a:sym typeface="Arial" panose="020B0604020202020204" pitchFamily="34" charset="0"/>
              </a:rPr>
              <a:t>Introduction of virtual moderator</a:t>
            </a:r>
            <a:endParaRPr lang="zh-CN" altLang="en-US" dirty="0">
              <a:latin typeface="Arial" panose="020B0604020202020204" pitchFamily="34" charset="0"/>
              <a:sym typeface="Arial" panose="020B0604020202020204" pitchFamily="34" charset="0"/>
            </a:endParaRPr>
          </a:p>
        </p:txBody>
      </p:sp>
      <p:sp>
        <p:nvSpPr>
          <p:cNvPr id="4" name="灯片编号占位符 3">
            <a:extLst>
              <a:ext uri="{FF2B5EF4-FFF2-40B4-BE49-F238E27FC236}">
                <a16:creationId xmlns:a16="http://schemas.microsoft.com/office/drawing/2014/main" id="{D2E30262-F269-486E-884F-9B542902A039}"/>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latin typeface="Arial" panose="020B0604020202020204" pitchFamily="34" charset="0"/>
                <a:sym typeface="Arial" panose="020B0604020202020204" pitchFamily="34" charset="0"/>
              </a:rPr>
              <a:pPr/>
              <a:t>2</a:t>
            </a:fld>
            <a:endParaRPr lang="zh-CN" altLang="en-US">
              <a:latin typeface="Arial" panose="020B0604020202020204" pitchFamily="34" charset="0"/>
              <a:sym typeface="Arial" panose="020B0604020202020204" pitchFamily="34" charset="0"/>
            </a:endParaRPr>
          </a:p>
        </p:txBody>
      </p:sp>
      <p:grpSp>
        <p:nvGrpSpPr>
          <p:cNvPr id="8" name="组合 7">
            <a:extLst>
              <a:ext uri="{FF2B5EF4-FFF2-40B4-BE49-F238E27FC236}">
                <a16:creationId xmlns:a16="http://schemas.microsoft.com/office/drawing/2014/main" id="{71C8DC35-5833-49C6-8D6E-C4BDD2FE0EB4}"/>
              </a:ext>
            </a:extLst>
          </p:cNvPr>
          <p:cNvGrpSpPr/>
          <p:nvPr/>
        </p:nvGrpSpPr>
        <p:grpSpPr>
          <a:xfrm>
            <a:off x="374362" y="957813"/>
            <a:ext cx="5425278" cy="2694660"/>
            <a:chOff x="670722" y="937541"/>
            <a:chExt cx="5425278" cy="2694660"/>
          </a:xfrm>
        </p:grpSpPr>
        <p:sp>
          <p:nvSpPr>
            <p:cNvPr id="48" name="ï$ḷïḋê">
              <a:extLst>
                <a:ext uri="{FF2B5EF4-FFF2-40B4-BE49-F238E27FC236}">
                  <a16:creationId xmlns:a16="http://schemas.microsoft.com/office/drawing/2014/main" id="{0DB7C07C-C4F8-496E-81A8-9CE7F5B3F8B7}"/>
                </a:ext>
              </a:extLst>
            </p:cNvPr>
            <p:cNvSpPr/>
            <p:nvPr/>
          </p:nvSpPr>
          <p:spPr>
            <a:xfrm>
              <a:off x="670722" y="957813"/>
              <a:ext cx="5425278" cy="2674388"/>
            </a:xfrm>
            <a:prstGeom prst="rect">
              <a:avLst/>
            </a:prstGeom>
            <a:solidFill>
              <a:schemeClr val="accent3">
                <a:lumMod val="20000"/>
                <a:lumOff val="8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9" name="îṩḻîḓê">
              <a:extLst>
                <a:ext uri="{FF2B5EF4-FFF2-40B4-BE49-F238E27FC236}">
                  <a16:creationId xmlns:a16="http://schemas.microsoft.com/office/drawing/2014/main" id="{E2F9C14B-16F6-4450-8130-A9B6A7F3DBE2}"/>
                </a:ext>
              </a:extLst>
            </p:cNvPr>
            <p:cNvSpPr txBox="1"/>
            <p:nvPr/>
          </p:nvSpPr>
          <p:spPr>
            <a:xfrm>
              <a:off x="2237991" y="937541"/>
              <a:ext cx="2290738" cy="584775"/>
            </a:xfrm>
            <a:prstGeom prst="rect">
              <a:avLst/>
            </a:prstGeom>
            <a:noFill/>
          </p:spPr>
          <p:txBody>
            <a:bodyPr wrap="none" rtlCol="0">
              <a:spAutoFit/>
            </a:bodyPr>
            <a:lstStyle/>
            <a:p>
              <a:pPr algn="ctr"/>
              <a:r>
                <a:rPr lang="en-US" altLang="zh-CN" sz="3200" b="1" u="sng" dirty="0">
                  <a:solidFill>
                    <a:schemeClr val="accent2"/>
                  </a:solidFill>
                </a:rPr>
                <a:t>moderator:</a:t>
              </a:r>
              <a:endParaRPr lang="zh-CN" altLang="en-US" sz="3200" b="1" u="sng" dirty="0">
                <a:solidFill>
                  <a:schemeClr val="accent2"/>
                </a:solidFill>
              </a:endParaRPr>
            </a:p>
          </p:txBody>
        </p:sp>
        <p:sp>
          <p:nvSpPr>
            <p:cNvPr id="50" name="îślíḑè">
              <a:extLst>
                <a:ext uri="{FF2B5EF4-FFF2-40B4-BE49-F238E27FC236}">
                  <a16:creationId xmlns:a16="http://schemas.microsoft.com/office/drawing/2014/main" id="{CB25128F-D136-4003-B1B8-C84A8F875803}"/>
                </a:ext>
              </a:extLst>
            </p:cNvPr>
            <p:cNvSpPr txBox="1"/>
            <p:nvPr/>
          </p:nvSpPr>
          <p:spPr>
            <a:xfrm>
              <a:off x="1020210" y="1513672"/>
              <a:ext cx="4971808" cy="21185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kumimoji="0" lang="en-US" altLang="zh-CN" b="0" i="0" u="none" strike="noStrike" kern="1200" cap="none" spc="0" normalizeH="0" baseline="0" noProof="0" dirty="0">
                  <a:ln>
                    <a:noFill/>
                  </a:ln>
                  <a:effectLst/>
                  <a:uLnTx/>
                  <a:uFillTx/>
                </a:rPr>
                <a:t>Someone who leads a conversation between a group of people, but does not take any side in it: </a:t>
              </a:r>
            </a:p>
            <a:p>
              <a:pPr>
                <a:lnSpc>
                  <a:spcPct val="150000"/>
                </a:lnSpc>
              </a:pPr>
              <a:r>
                <a:rPr kumimoji="0" lang="en-US" altLang="zh-CN" b="0" i="0" u="none" strike="noStrike" kern="1200" cap="none" spc="0" normalizeH="0" baseline="0" noProof="0" dirty="0">
                  <a:ln>
                    <a:noFill/>
                  </a:ln>
                  <a:effectLst/>
                  <a:uLnTx/>
                  <a:uFillTx/>
                </a:rPr>
                <a:t>Also makes certain that a conversation goes smoothly follows the standard rules:</a:t>
              </a:r>
            </a:p>
          </p:txBody>
        </p:sp>
      </p:grpSp>
      <p:pic>
        <p:nvPicPr>
          <p:cNvPr id="17410" name="Picture 2">
            <a:extLst>
              <a:ext uri="{FF2B5EF4-FFF2-40B4-BE49-F238E27FC236}">
                <a16:creationId xmlns:a16="http://schemas.microsoft.com/office/drawing/2014/main" id="{E6EC0832-CB1F-42F9-A738-62CB3741165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07689" y="3665536"/>
            <a:ext cx="6369516" cy="333338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id="{BF0052D1-7E9F-4CF5-91A0-D8828B8626FA}"/>
              </a:ext>
            </a:extLst>
          </p:cNvPr>
          <p:cNvGrpSpPr/>
          <p:nvPr/>
        </p:nvGrpSpPr>
        <p:grpSpPr>
          <a:xfrm>
            <a:off x="6100964" y="975080"/>
            <a:ext cx="5716674" cy="2725182"/>
            <a:chOff x="670721" y="3772449"/>
            <a:chExt cx="5425278" cy="3226334"/>
          </a:xfrm>
        </p:grpSpPr>
        <p:sp>
          <p:nvSpPr>
            <p:cNvPr id="60" name="ï$ḷïḋê">
              <a:extLst>
                <a:ext uri="{FF2B5EF4-FFF2-40B4-BE49-F238E27FC236}">
                  <a16:creationId xmlns:a16="http://schemas.microsoft.com/office/drawing/2014/main" id="{B5F683E8-AB11-457B-A1EA-BE6B83026C04}"/>
                </a:ext>
              </a:extLst>
            </p:cNvPr>
            <p:cNvSpPr/>
            <p:nvPr/>
          </p:nvSpPr>
          <p:spPr>
            <a:xfrm>
              <a:off x="670721" y="3772449"/>
              <a:ext cx="5425278" cy="3226334"/>
            </a:xfrm>
            <a:prstGeom prst="rect">
              <a:avLst/>
            </a:prstGeom>
            <a:solidFill>
              <a:schemeClr val="accent5">
                <a:lumMod val="20000"/>
                <a:lumOff val="8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61" name="îṩḻîḓê">
              <a:extLst>
                <a:ext uri="{FF2B5EF4-FFF2-40B4-BE49-F238E27FC236}">
                  <a16:creationId xmlns:a16="http://schemas.microsoft.com/office/drawing/2014/main" id="{E9AA9879-DD86-464D-A90F-996CCB388522}"/>
                </a:ext>
              </a:extLst>
            </p:cNvPr>
            <p:cNvSpPr txBox="1"/>
            <p:nvPr/>
          </p:nvSpPr>
          <p:spPr>
            <a:xfrm>
              <a:off x="1639257" y="3825422"/>
              <a:ext cx="3733714" cy="584775"/>
            </a:xfrm>
            <a:prstGeom prst="rect">
              <a:avLst/>
            </a:prstGeom>
            <a:noFill/>
          </p:spPr>
          <p:txBody>
            <a:bodyPr wrap="none" rtlCol="0">
              <a:spAutoFit/>
            </a:bodyPr>
            <a:lstStyle/>
            <a:p>
              <a:pPr algn="ctr"/>
              <a:r>
                <a:rPr lang="en-US" altLang="zh-CN" sz="3200" b="1" u="sng" dirty="0">
                  <a:solidFill>
                    <a:schemeClr val="accent2"/>
                  </a:solidFill>
                </a:rPr>
                <a:t>Should be able to:</a:t>
              </a:r>
              <a:endParaRPr lang="zh-CN" altLang="en-US" sz="3200" b="1" u="sng" dirty="0">
                <a:solidFill>
                  <a:schemeClr val="accent2"/>
                </a:solidFill>
              </a:endParaRPr>
            </a:p>
          </p:txBody>
        </p:sp>
        <p:sp>
          <p:nvSpPr>
            <p:cNvPr id="62" name="îślíḑè">
              <a:extLst>
                <a:ext uri="{FF2B5EF4-FFF2-40B4-BE49-F238E27FC236}">
                  <a16:creationId xmlns:a16="http://schemas.microsoft.com/office/drawing/2014/main" id="{46AFCABE-7826-453E-8B71-E261285D93E3}"/>
                </a:ext>
              </a:extLst>
            </p:cNvPr>
            <p:cNvSpPr txBox="1"/>
            <p:nvPr/>
          </p:nvSpPr>
          <p:spPr>
            <a:xfrm>
              <a:off x="716430" y="4424414"/>
              <a:ext cx="5288901" cy="25081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kumimoji="0" lang="en-US" altLang="zh-CN" b="0" i="0" u="none" strike="noStrike" kern="1200" cap="none" spc="0" normalizeH="0" baseline="0" noProof="0" dirty="0">
                  <a:ln>
                    <a:noFill/>
                  </a:ln>
                  <a:effectLst/>
                  <a:uLnTx/>
                  <a:uFillTx/>
                </a:rPr>
                <a:t>Recognize different speakers;</a:t>
              </a:r>
            </a:p>
            <a:p>
              <a:pPr marL="285750" indent="-285750">
                <a:lnSpc>
                  <a:spcPct val="150000"/>
                </a:lnSpc>
                <a:buFont typeface="Arial" panose="020B0604020202020204" pitchFamily="34" charset="0"/>
                <a:buChar char="•"/>
              </a:pPr>
              <a:r>
                <a:rPr kumimoji="0" lang="en-US" altLang="zh-CN" b="0" i="0" u="none" strike="noStrike" kern="1200" cap="none" spc="0" normalizeH="0" baseline="0" noProof="0" dirty="0">
                  <a:ln>
                    <a:noFill/>
                  </a:ln>
                  <a:effectLst/>
                  <a:uLnTx/>
                  <a:uFillTx/>
                </a:rPr>
                <a:t>Identify and report volume, speed, duration, tone of speech from one specific speaker and generate prompt information(volume up/speed down…..)</a:t>
              </a:r>
            </a:p>
            <a:p>
              <a:pPr marL="285750" indent="-285750">
                <a:lnSpc>
                  <a:spcPct val="150000"/>
                </a:lnSpc>
                <a:buFont typeface="Arial" panose="020B0604020202020204" pitchFamily="34" charset="0"/>
                <a:buChar char="•"/>
              </a:pPr>
              <a:r>
                <a:rPr kumimoji="0" lang="en-US" altLang="zh-CN" b="0" i="0" u="none" strike="noStrike" kern="1200" cap="none" spc="0" normalizeH="0" baseline="0" noProof="0" dirty="0">
                  <a:ln>
                    <a:noFill/>
                  </a:ln>
                  <a:effectLst/>
                  <a:uLnTx/>
                  <a:uFillTx/>
                </a:rPr>
                <a:t>Make truth judgments and generate a truth score</a:t>
              </a:r>
            </a:p>
          </p:txBody>
        </p:sp>
      </p:grpSp>
      <p:grpSp>
        <p:nvGrpSpPr>
          <p:cNvPr id="6" name="组合 5">
            <a:extLst>
              <a:ext uri="{FF2B5EF4-FFF2-40B4-BE49-F238E27FC236}">
                <a16:creationId xmlns:a16="http://schemas.microsoft.com/office/drawing/2014/main" id="{04C15B91-7CD9-4114-8AA1-A16F67CC4526}"/>
              </a:ext>
            </a:extLst>
          </p:cNvPr>
          <p:cNvGrpSpPr/>
          <p:nvPr/>
        </p:nvGrpSpPr>
        <p:grpSpPr>
          <a:xfrm>
            <a:off x="389652" y="3918820"/>
            <a:ext cx="5759476" cy="2705333"/>
            <a:chOff x="7071521" y="946472"/>
            <a:chExt cx="5759476" cy="2705333"/>
          </a:xfrm>
        </p:grpSpPr>
        <p:sp>
          <p:nvSpPr>
            <p:cNvPr id="64" name="ï$ḷïḋê">
              <a:extLst>
                <a:ext uri="{FF2B5EF4-FFF2-40B4-BE49-F238E27FC236}">
                  <a16:creationId xmlns:a16="http://schemas.microsoft.com/office/drawing/2014/main" id="{718F3109-8582-4974-A151-FAACB24F984C}"/>
                </a:ext>
              </a:extLst>
            </p:cNvPr>
            <p:cNvSpPr/>
            <p:nvPr/>
          </p:nvSpPr>
          <p:spPr>
            <a:xfrm>
              <a:off x="7071521" y="946472"/>
              <a:ext cx="5432832" cy="2685729"/>
            </a:xfrm>
            <a:prstGeom prst="rect">
              <a:avLst/>
            </a:prstGeom>
            <a:solidFill>
              <a:schemeClr val="accent5">
                <a:lumMod val="60000"/>
                <a:lumOff val="4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66" name="îṩḻîḓê">
              <a:extLst>
                <a:ext uri="{FF2B5EF4-FFF2-40B4-BE49-F238E27FC236}">
                  <a16:creationId xmlns:a16="http://schemas.microsoft.com/office/drawing/2014/main" id="{601CA976-4D01-40A2-8C9B-335228358AD8}"/>
                </a:ext>
              </a:extLst>
            </p:cNvPr>
            <p:cNvSpPr txBox="1"/>
            <p:nvPr/>
          </p:nvSpPr>
          <p:spPr>
            <a:xfrm>
              <a:off x="8109810" y="1026318"/>
              <a:ext cx="3384261" cy="584775"/>
            </a:xfrm>
            <a:prstGeom prst="rect">
              <a:avLst/>
            </a:prstGeom>
            <a:noFill/>
          </p:spPr>
          <p:txBody>
            <a:bodyPr wrap="none" rtlCol="0">
              <a:spAutoFit/>
            </a:bodyPr>
            <a:lstStyle/>
            <a:p>
              <a:pPr algn="ctr"/>
              <a:r>
                <a:rPr lang="en-US" altLang="zh-CN" sz="3200" b="1" u="sng" dirty="0">
                  <a:solidFill>
                    <a:schemeClr val="accent2"/>
                  </a:solidFill>
                </a:rPr>
                <a:t>Topics involved:</a:t>
              </a:r>
              <a:endParaRPr lang="zh-CN" altLang="en-US" sz="3200" b="1" u="sng" dirty="0">
                <a:solidFill>
                  <a:schemeClr val="accent2"/>
                </a:solidFill>
              </a:endParaRPr>
            </a:p>
          </p:txBody>
        </p:sp>
        <p:sp>
          <p:nvSpPr>
            <p:cNvPr id="67" name="îślíḑè">
              <a:extLst>
                <a:ext uri="{FF2B5EF4-FFF2-40B4-BE49-F238E27FC236}">
                  <a16:creationId xmlns:a16="http://schemas.microsoft.com/office/drawing/2014/main" id="{1A6E4A4B-860F-43A7-8D4A-876A3834705E}"/>
                </a:ext>
              </a:extLst>
            </p:cNvPr>
            <p:cNvSpPr txBox="1"/>
            <p:nvPr/>
          </p:nvSpPr>
          <p:spPr>
            <a:xfrm>
              <a:off x="7114323" y="1533276"/>
              <a:ext cx="5716674" cy="21185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50000"/>
                </a:lnSpc>
                <a:buFont typeface="Arial" panose="020B0604020202020204" pitchFamily="34" charset="0"/>
                <a:buChar char="•"/>
              </a:pPr>
              <a:r>
                <a:rPr kumimoji="0" lang="en-US" altLang="zh-CN" b="0" i="0" u="none" strike="noStrike" kern="1200" cap="none" spc="0" normalizeH="0" baseline="0" noProof="0" dirty="0">
                  <a:ln>
                    <a:noFill/>
                  </a:ln>
                  <a:effectLst/>
                  <a:uLnTx/>
                  <a:uFillTx/>
                </a:rPr>
                <a:t>Speech Diarization</a:t>
              </a:r>
            </a:p>
            <a:p>
              <a:pPr marL="285750" indent="-285750">
                <a:lnSpc>
                  <a:spcPct val="150000"/>
                </a:lnSpc>
                <a:buFont typeface="Arial" panose="020B0604020202020204" pitchFamily="34" charset="0"/>
                <a:buChar char="•"/>
              </a:pPr>
              <a:r>
                <a:rPr kumimoji="0" lang="en-US" altLang="zh-CN" b="0" i="0" u="none" strike="noStrike" kern="1200" cap="none" spc="0" normalizeH="0" baseline="0" noProof="0" dirty="0">
                  <a:ln>
                    <a:noFill/>
                  </a:ln>
                  <a:effectLst/>
                  <a:uLnTx/>
                  <a:uFillTx/>
                </a:rPr>
                <a:t>KNN clustering</a:t>
              </a:r>
            </a:p>
            <a:p>
              <a:pPr marL="285750" indent="-285750">
                <a:lnSpc>
                  <a:spcPct val="150000"/>
                </a:lnSpc>
                <a:buFont typeface="Arial" panose="020B0604020202020204" pitchFamily="34" charset="0"/>
                <a:buChar char="•"/>
              </a:pPr>
              <a:r>
                <a:rPr lang="en-US" altLang="zh-CN" dirty="0"/>
                <a:t>Streaming Recognize</a:t>
              </a:r>
            </a:p>
            <a:p>
              <a:pPr marL="285750" indent="-285750">
                <a:lnSpc>
                  <a:spcPct val="150000"/>
                </a:lnSpc>
                <a:buFont typeface="Arial" panose="020B0604020202020204" pitchFamily="34" charset="0"/>
                <a:buChar char="•"/>
              </a:pPr>
              <a:r>
                <a:rPr kumimoji="0" lang="en-US" altLang="zh-CN" b="0" i="0" u="none" strike="noStrike" kern="1200" cap="none" spc="0" normalizeH="0" baseline="0" noProof="0" dirty="0">
                  <a:ln>
                    <a:noFill/>
                  </a:ln>
                  <a:effectLst/>
                  <a:uLnTx/>
                  <a:uFillTx/>
                </a:rPr>
                <a:t>Speech recognition</a:t>
              </a:r>
            </a:p>
            <a:p>
              <a:pPr marL="285750" indent="-285750">
                <a:lnSpc>
                  <a:spcPct val="150000"/>
                </a:lnSpc>
                <a:buFont typeface="Arial" panose="020B0604020202020204" pitchFamily="34" charset="0"/>
                <a:buChar char="•"/>
              </a:pPr>
              <a:r>
                <a:rPr lang="en-US" altLang="zh-CN" dirty="0"/>
                <a:t>NLP and Crawling</a:t>
              </a:r>
              <a:endParaRPr kumimoji="0" lang="en-US" altLang="zh-CN" b="0" i="0" u="none" strike="noStrike" kern="1200" cap="none" spc="0" normalizeH="0" baseline="0" noProof="0" dirty="0">
                <a:ln>
                  <a:noFill/>
                </a:ln>
                <a:effectLst/>
                <a:uLnTx/>
                <a:uFillTx/>
              </a:endParaRPr>
            </a:p>
          </p:txBody>
        </p:sp>
      </p:grpSp>
    </p:spTree>
    <p:custDataLst>
      <p:tags r:id="rId1"/>
    </p:custDataLst>
    <p:extLst>
      <p:ext uri="{BB962C8B-B14F-4D97-AF65-F5344CB8AC3E}">
        <p14:creationId xmlns:p14="http://schemas.microsoft.com/office/powerpoint/2010/main" val="411734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6F72-4BAB-4337-879F-6C19461EF0F6}"/>
              </a:ext>
            </a:extLst>
          </p:cNvPr>
          <p:cNvSpPr>
            <a:spLocks noGrp="1"/>
          </p:cNvSpPr>
          <p:nvPr>
            <p:ph type="title"/>
          </p:nvPr>
        </p:nvSpPr>
        <p:spPr/>
        <p:txBody>
          <a:bodyPr/>
          <a:lstStyle/>
          <a:p>
            <a:r>
              <a:rPr lang="en-US" dirty="0"/>
              <a:t>Objective</a:t>
            </a:r>
          </a:p>
        </p:txBody>
      </p:sp>
      <p:sp>
        <p:nvSpPr>
          <p:cNvPr id="3" name="Slide Number Placeholder 2">
            <a:extLst>
              <a:ext uri="{FF2B5EF4-FFF2-40B4-BE49-F238E27FC236}">
                <a16:creationId xmlns:a16="http://schemas.microsoft.com/office/drawing/2014/main" id="{0CDAD6F4-06DA-44FD-9462-4B547AAB791A}"/>
              </a:ext>
            </a:extLst>
          </p:cNvPr>
          <p:cNvSpPr>
            <a:spLocks noGrp="1"/>
          </p:cNvSpPr>
          <p:nvPr>
            <p:ph type="sldNum" sz="quarter" idx="12"/>
          </p:nvPr>
        </p:nvSpPr>
        <p:spPr>
          <a:xfrm>
            <a:off x="7843433" y="6298582"/>
            <a:ext cx="2909888" cy="206381"/>
          </a:xfrm>
        </p:spPr>
        <p:txBody>
          <a:bodyPr/>
          <a:lstStyle/>
          <a:p>
            <a:fld id="{5DD3DB80-B894-403A-B48E-6FDC1A72010E}" type="slidenum">
              <a:rPr lang="zh-CN" altLang="en-US" smtClean="0"/>
              <a:pPr/>
              <a:t>3</a:t>
            </a:fld>
            <a:endParaRPr lang="zh-CN" altLang="en-US"/>
          </a:p>
        </p:txBody>
      </p:sp>
      <p:pic>
        <p:nvPicPr>
          <p:cNvPr id="6" name="Picture 5">
            <a:extLst>
              <a:ext uri="{FF2B5EF4-FFF2-40B4-BE49-F238E27FC236}">
                <a16:creationId xmlns:a16="http://schemas.microsoft.com/office/drawing/2014/main" id="{0D79A65E-7391-41AB-9E7D-A7A751F80DC9}"/>
              </a:ext>
            </a:extLst>
          </p:cNvPr>
          <p:cNvPicPr>
            <a:picLocks noChangeAspect="1"/>
          </p:cNvPicPr>
          <p:nvPr/>
        </p:nvPicPr>
        <p:blipFill>
          <a:blip r:embed="rId2"/>
          <a:stretch>
            <a:fillRect/>
          </a:stretch>
        </p:blipFill>
        <p:spPr>
          <a:xfrm>
            <a:off x="669924" y="2038827"/>
            <a:ext cx="5340559" cy="2578832"/>
          </a:xfrm>
          <a:prstGeom prst="rect">
            <a:avLst/>
          </a:prstGeom>
        </p:spPr>
      </p:pic>
      <p:sp>
        <p:nvSpPr>
          <p:cNvPr id="7" name="TextBox 6">
            <a:extLst>
              <a:ext uri="{FF2B5EF4-FFF2-40B4-BE49-F238E27FC236}">
                <a16:creationId xmlns:a16="http://schemas.microsoft.com/office/drawing/2014/main" id="{C4010145-DC8E-4775-A61D-F370824D7947}"/>
              </a:ext>
            </a:extLst>
          </p:cNvPr>
          <p:cNvSpPr txBox="1"/>
          <p:nvPr/>
        </p:nvSpPr>
        <p:spPr>
          <a:xfrm>
            <a:off x="1089075" y="2813575"/>
            <a:ext cx="4502258" cy="923330"/>
          </a:xfrm>
          <a:prstGeom prst="rect">
            <a:avLst/>
          </a:prstGeom>
          <a:noFill/>
        </p:spPr>
        <p:txBody>
          <a:bodyPr wrap="square" rtlCol="0">
            <a:spAutoFit/>
          </a:bodyPr>
          <a:lstStyle/>
          <a:p>
            <a:r>
              <a:rPr lang="en-US" u="sng" dirty="0"/>
              <a:t>Goal</a:t>
            </a:r>
            <a:r>
              <a:rPr lang="en-US" dirty="0"/>
              <a:t>: </a:t>
            </a:r>
          </a:p>
          <a:p>
            <a:r>
              <a:rPr lang="en-US" dirty="0"/>
              <a:t>Improve conversations by quantifying </a:t>
            </a:r>
            <a:r>
              <a:rPr lang="en-US" dirty="0">
                <a:solidFill>
                  <a:schemeClr val="accent2"/>
                </a:solidFill>
              </a:rPr>
              <a:t>what</a:t>
            </a:r>
            <a:r>
              <a:rPr lang="en-US" dirty="0"/>
              <a:t> you say and </a:t>
            </a:r>
            <a:r>
              <a:rPr lang="en-US" dirty="0">
                <a:solidFill>
                  <a:schemeClr val="accent2"/>
                </a:solidFill>
              </a:rPr>
              <a:t>how</a:t>
            </a:r>
            <a:r>
              <a:rPr lang="en-US" dirty="0"/>
              <a:t> you say it.</a:t>
            </a:r>
          </a:p>
        </p:txBody>
      </p:sp>
      <p:pic>
        <p:nvPicPr>
          <p:cNvPr id="11" name="Picture 10">
            <a:extLst>
              <a:ext uri="{FF2B5EF4-FFF2-40B4-BE49-F238E27FC236}">
                <a16:creationId xmlns:a16="http://schemas.microsoft.com/office/drawing/2014/main" id="{B306CA40-5606-4341-B392-7F14C9664DB7}"/>
              </a:ext>
            </a:extLst>
          </p:cNvPr>
          <p:cNvPicPr>
            <a:picLocks noChangeAspect="1"/>
          </p:cNvPicPr>
          <p:nvPr/>
        </p:nvPicPr>
        <p:blipFill>
          <a:blip r:embed="rId3"/>
          <a:stretch>
            <a:fillRect/>
          </a:stretch>
        </p:blipFill>
        <p:spPr>
          <a:xfrm>
            <a:off x="8411383" y="5184186"/>
            <a:ext cx="2121592" cy="676715"/>
          </a:xfrm>
          <a:prstGeom prst="rect">
            <a:avLst/>
          </a:prstGeom>
        </p:spPr>
      </p:pic>
      <p:sp>
        <p:nvSpPr>
          <p:cNvPr id="12" name="isľíďé">
            <a:extLst>
              <a:ext uri="{FF2B5EF4-FFF2-40B4-BE49-F238E27FC236}">
                <a16:creationId xmlns:a16="http://schemas.microsoft.com/office/drawing/2014/main" id="{8F1EEBD5-E76D-4C85-86FE-37FB710F5CCC}"/>
              </a:ext>
            </a:extLst>
          </p:cNvPr>
          <p:cNvSpPr/>
          <p:nvPr/>
        </p:nvSpPr>
        <p:spPr>
          <a:xfrm>
            <a:off x="8411137" y="4184043"/>
            <a:ext cx="2121838" cy="672901"/>
          </a:xfrm>
          <a:prstGeom prst="roundRect">
            <a:avLst>
              <a:gd name="adj" fmla="val 8000"/>
            </a:avLst>
          </a:prstGeom>
          <a:solidFill>
            <a:schemeClr val="accent4">
              <a:lumMod val="50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3" name="îşľiḍè">
            <a:extLst>
              <a:ext uri="{FF2B5EF4-FFF2-40B4-BE49-F238E27FC236}">
                <a16:creationId xmlns:a16="http://schemas.microsoft.com/office/drawing/2014/main" id="{A30289ED-17B1-41D1-B70F-06AFB6FCD7A1}"/>
              </a:ext>
            </a:extLst>
          </p:cNvPr>
          <p:cNvSpPr txBox="1"/>
          <p:nvPr/>
        </p:nvSpPr>
        <p:spPr>
          <a:xfrm>
            <a:off x="9232855" y="4326730"/>
            <a:ext cx="748923" cy="369332"/>
          </a:xfrm>
          <a:prstGeom prst="rect">
            <a:avLst/>
          </a:prstGeom>
          <a:noFill/>
        </p:spPr>
        <p:txBody>
          <a:bodyPr wrap="none" rtlCol="0">
            <a:spAutoFit/>
          </a:bodyPr>
          <a:lstStyle/>
          <a:p>
            <a:pPr algn="ctr"/>
            <a:r>
              <a:rPr kumimoji="0" lang="en-US" altLang="zh-CN" b="1" i="0" u="none" strike="noStrike" kern="1200" cap="none" spc="0" normalizeH="0" baseline="0" noProof="0" dirty="0">
                <a:ln>
                  <a:noFill/>
                </a:ln>
                <a:solidFill>
                  <a:schemeClr val="bg1"/>
                </a:solidFill>
                <a:effectLst/>
                <a:uLnTx/>
                <a:uFillTx/>
              </a:rPr>
              <a:t>WPM</a:t>
            </a:r>
          </a:p>
        </p:txBody>
      </p:sp>
      <p:sp>
        <p:nvSpPr>
          <p:cNvPr id="14" name="ïṡḻíḍé">
            <a:extLst>
              <a:ext uri="{FF2B5EF4-FFF2-40B4-BE49-F238E27FC236}">
                <a16:creationId xmlns:a16="http://schemas.microsoft.com/office/drawing/2014/main" id="{091ECBEE-8052-4294-ADBD-B44154D0254F}"/>
              </a:ext>
            </a:extLst>
          </p:cNvPr>
          <p:cNvSpPr/>
          <p:nvPr/>
        </p:nvSpPr>
        <p:spPr>
          <a:xfrm>
            <a:off x="8587164" y="4335841"/>
            <a:ext cx="336222" cy="335756"/>
          </a:xfrm>
          <a:custGeom>
            <a:avLst/>
            <a:gdLst>
              <a:gd name="connsiteX0" fmla="*/ 369386 w 609120"/>
              <a:gd name="connsiteY0" fmla="*/ 158945 h 608274"/>
              <a:gd name="connsiteX1" fmla="*/ 295374 w 609120"/>
              <a:gd name="connsiteY1" fmla="*/ 261970 h 608274"/>
              <a:gd name="connsiteX2" fmla="*/ 266605 w 609120"/>
              <a:gd name="connsiteY2" fmla="*/ 284410 h 608274"/>
              <a:gd name="connsiteX3" fmla="*/ 286113 w 609120"/>
              <a:gd name="connsiteY3" fmla="*/ 337856 h 608274"/>
              <a:gd name="connsiteX4" fmla="*/ 339630 w 609120"/>
              <a:gd name="connsiteY4" fmla="*/ 318297 h 608274"/>
              <a:gd name="connsiteX5" fmla="*/ 338263 w 609120"/>
              <a:gd name="connsiteY5" fmla="*/ 281908 h 608274"/>
              <a:gd name="connsiteX6" fmla="*/ 289074 w 609120"/>
              <a:gd name="connsiteY6" fmla="*/ 77904 h 608274"/>
              <a:gd name="connsiteX7" fmla="*/ 289074 w 609120"/>
              <a:gd name="connsiteY7" fmla="*/ 119600 h 608274"/>
              <a:gd name="connsiteX8" fmla="*/ 304560 w 609120"/>
              <a:gd name="connsiteY8" fmla="*/ 135065 h 608274"/>
              <a:gd name="connsiteX9" fmla="*/ 320045 w 609120"/>
              <a:gd name="connsiteY9" fmla="*/ 119600 h 608274"/>
              <a:gd name="connsiteX10" fmla="*/ 320045 w 609120"/>
              <a:gd name="connsiteY10" fmla="*/ 77904 h 608274"/>
              <a:gd name="connsiteX11" fmla="*/ 453722 w 609120"/>
              <a:gd name="connsiteY11" fmla="*/ 133321 h 608274"/>
              <a:gd name="connsiteX12" fmla="*/ 424269 w 609120"/>
              <a:gd name="connsiteY12" fmla="*/ 162660 h 608274"/>
              <a:gd name="connsiteX13" fmla="*/ 424269 w 609120"/>
              <a:gd name="connsiteY13" fmla="*/ 184569 h 608274"/>
              <a:gd name="connsiteX14" fmla="*/ 435200 w 609120"/>
              <a:gd name="connsiteY14" fmla="*/ 189117 h 608274"/>
              <a:gd name="connsiteX15" fmla="*/ 446207 w 609120"/>
              <a:gd name="connsiteY15" fmla="*/ 184569 h 608274"/>
              <a:gd name="connsiteX16" fmla="*/ 475584 w 609120"/>
              <a:gd name="connsiteY16" fmla="*/ 155154 h 608274"/>
              <a:gd name="connsiteX17" fmla="*/ 531074 w 609120"/>
              <a:gd name="connsiteY17" fmla="*/ 288656 h 608274"/>
              <a:gd name="connsiteX18" fmla="*/ 489324 w 609120"/>
              <a:gd name="connsiteY18" fmla="*/ 288656 h 608274"/>
              <a:gd name="connsiteX19" fmla="*/ 473838 w 609120"/>
              <a:gd name="connsiteY19" fmla="*/ 304121 h 608274"/>
              <a:gd name="connsiteX20" fmla="*/ 489324 w 609120"/>
              <a:gd name="connsiteY20" fmla="*/ 319586 h 608274"/>
              <a:gd name="connsiteX21" fmla="*/ 531074 w 609120"/>
              <a:gd name="connsiteY21" fmla="*/ 319586 h 608274"/>
              <a:gd name="connsiteX22" fmla="*/ 475660 w 609120"/>
              <a:gd name="connsiteY22" fmla="*/ 453087 h 608274"/>
              <a:gd name="connsiteX23" fmla="*/ 446207 w 609120"/>
              <a:gd name="connsiteY23" fmla="*/ 423673 h 608274"/>
              <a:gd name="connsiteX24" fmla="*/ 424269 w 609120"/>
              <a:gd name="connsiteY24" fmla="*/ 423673 h 608274"/>
              <a:gd name="connsiteX25" fmla="*/ 424269 w 609120"/>
              <a:gd name="connsiteY25" fmla="*/ 445582 h 608274"/>
              <a:gd name="connsiteX26" fmla="*/ 453722 w 609120"/>
              <a:gd name="connsiteY26" fmla="*/ 474920 h 608274"/>
              <a:gd name="connsiteX27" fmla="*/ 431556 w 609120"/>
              <a:gd name="connsiteY27" fmla="*/ 492053 h 608274"/>
              <a:gd name="connsiteX28" fmla="*/ 304560 w 609120"/>
              <a:gd name="connsiteY28" fmla="*/ 405175 h 608274"/>
              <a:gd name="connsiteX29" fmla="*/ 177563 w 609120"/>
              <a:gd name="connsiteY29" fmla="*/ 492053 h 608274"/>
              <a:gd name="connsiteX30" fmla="*/ 155397 w 609120"/>
              <a:gd name="connsiteY30" fmla="*/ 474920 h 608274"/>
              <a:gd name="connsiteX31" fmla="*/ 184850 w 609120"/>
              <a:gd name="connsiteY31" fmla="*/ 445582 h 608274"/>
              <a:gd name="connsiteX32" fmla="*/ 184850 w 609120"/>
              <a:gd name="connsiteY32" fmla="*/ 423673 h 608274"/>
              <a:gd name="connsiteX33" fmla="*/ 162912 w 609120"/>
              <a:gd name="connsiteY33" fmla="*/ 423673 h 608274"/>
              <a:gd name="connsiteX34" fmla="*/ 133535 w 609120"/>
              <a:gd name="connsiteY34" fmla="*/ 453087 h 608274"/>
              <a:gd name="connsiteX35" fmla="*/ 78045 w 609120"/>
              <a:gd name="connsiteY35" fmla="*/ 319586 h 608274"/>
              <a:gd name="connsiteX36" fmla="*/ 119795 w 609120"/>
              <a:gd name="connsiteY36" fmla="*/ 319586 h 608274"/>
              <a:gd name="connsiteX37" fmla="*/ 135281 w 609120"/>
              <a:gd name="connsiteY37" fmla="*/ 304121 h 608274"/>
              <a:gd name="connsiteX38" fmla="*/ 119795 w 609120"/>
              <a:gd name="connsiteY38" fmla="*/ 288656 h 608274"/>
              <a:gd name="connsiteX39" fmla="*/ 78045 w 609120"/>
              <a:gd name="connsiteY39" fmla="*/ 288656 h 608274"/>
              <a:gd name="connsiteX40" fmla="*/ 133535 w 609120"/>
              <a:gd name="connsiteY40" fmla="*/ 155154 h 608274"/>
              <a:gd name="connsiteX41" fmla="*/ 162912 w 609120"/>
              <a:gd name="connsiteY41" fmla="*/ 184569 h 608274"/>
              <a:gd name="connsiteX42" fmla="*/ 173919 w 609120"/>
              <a:gd name="connsiteY42" fmla="*/ 189117 h 608274"/>
              <a:gd name="connsiteX43" fmla="*/ 184850 w 609120"/>
              <a:gd name="connsiteY43" fmla="*/ 184569 h 608274"/>
              <a:gd name="connsiteX44" fmla="*/ 184850 w 609120"/>
              <a:gd name="connsiteY44" fmla="*/ 162660 h 608274"/>
              <a:gd name="connsiteX45" fmla="*/ 155397 w 609120"/>
              <a:gd name="connsiteY45" fmla="*/ 133321 h 608274"/>
              <a:gd name="connsiteX46" fmla="*/ 289074 w 609120"/>
              <a:gd name="connsiteY46" fmla="*/ 77904 h 608274"/>
              <a:gd name="connsiteX47" fmla="*/ 304560 w 609120"/>
              <a:gd name="connsiteY47" fmla="*/ 46394 h 608274"/>
              <a:gd name="connsiteX48" fmla="*/ 123282 w 609120"/>
              <a:gd name="connsiteY48" fmla="*/ 120912 h 608274"/>
              <a:gd name="connsiteX49" fmla="*/ 122067 w 609120"/>
              <a:gd name="connsiteY49" fmla="*/ 121898 h 608274"/>
              <a:gd name="connsiteX50" fmla="*/ 121080 w 609120"/>
              <a:gd name="connsiteY50" fmla="*/ 123111 h 608274"/>
              <a:gd name="connsiteX51" fmla="*/ 46458 w 609120"/>
              <a:gd name="connsiteY51" fmla="*/ 304137 h 608274"/>
              <a:gd name="connsiteX52" fmla="*/ 121080 w 609120"/>
              <a:gd name="connsiteY52" fmla="*/ 485164 h 608274"/>
              <a:gd name="connsiteX53" fmla="*/ 122067 w 609120"/>
              <a:gd name="connsiteY53" fmla="*/ 486377 h 608274"/>
              <a:gd name="connsiteX54" fmla="*/ 123282 w 609120"/>
              <a:gd name="connsiteY54" fmla="*/ 487362 h 608274"/>
              <a:gd name="connsiteX55" fmla="*/ 304560 w 609120"/>
              <a:gd name="connsiteY55" fmla="*/ 561880 h 608274"/>
              <a:gd name="connsiteX56" fmla="*/ 485838 w 609120"/>
              <a:gd name="connsiteY56" fmla="*/ 487362 h 608274"/>
              <a:gd name="connsiteX57" fmla="*/ 487053 w 609120"/>
              <a:gd name="connsiteY57" fmla="*/ 486377 h 608274"/>
              <a:gd name="connsiteX58" fmla="*/ 488040 w 609120"/>
              <a:gd name="connsiteY58" fmla="*/ 485164 h 608274"/>
              <a:gd name="connsiteX59" fmla="*/ 562662 w 609120"/>
              <a:gd name="connsiteY59" fmla="*/ 304137 h 608274"/>
              <a:gd name="connsiteX60" fmla="*/ 488040 w 609120"/>
              <a:gd name="connsiteY60" fmla="*/ 123111 h 608274"/>
              <a:gd name="connsiteX61" fmla="*/ 487053 w 609120"/>
              <a:gd name="connsiteY61" fmla="*/ 121898 h 608274"/>
              <a:gd name="connsiteX62" fmla="*/ 485838 w 609120"/>
              <a:gd name="connsiteY62" fmla="*/ 120912 h 608274"/>
              <a:gd name="connsiteX63" fmla="*/ 304560 w 609120"/>
              <a:gd name="connsiteY63" fmla="*/ 46394 h 608274"/>
              <a:gd name="connsiteX64" fmla="*/ 304560 w 609120"/>
              <a:gd name="connsiteY64" fmla="*/ 0 h 608274"/>
              <a:gd name="connsiteX65" fmla="*/ 609120 w 609120"/>
              <a:gd name="connsiteY65" fmla="*/ 304137 h 608274"/>
              <a:gd name="connsiteX66" fmla="*/ 304560 w 609120"/>
              <a:gd name="connsiteY66" fmla="*/ 608274 h 608274"/>
              <a:gd name="connsiteX67" fmla="*/ 0 w 609120"/>
              <a:gd name="connsiteY67" fmla="*/ 304137 h 608274"/>
              <a:gd name="connsiteX68" fmla="*/ 304560 w 609120"/>
              <a:gd name="connsiteY68"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9120" h="608274">
                <a:moveTo>
                  <a:pt x="369386" y="158945"/>
                </a:moveTo>
                <a:lnTo>
                  <a:pt x="295374" y="261970"/>
                </a:lnTo>
                <a:cubicBezTo>
                  <a:pt x="283153" y="264396"/>
                  <a:pt x="272222" y="272356"/>
                  <a:pt x="266605" y="284410"/>
                </a:cubicBezTo>
                <a:cubicBezTo>
                  <a:pt x="257268" y="304576"/>
                  <a:pt x="265997" y="328456"/>
                  <a:pt x="286113" y="337856"/>
                </a:cubicBezTo>
                <a:cubicBezTo>
                  <a:pt x="306305" y="347181"/>
                  <a:pt x="330217" y="338463"/>
                  <a:pt x="339630" y="318297"/>
                </a:cubicBezTo>
                <a:cubicBezTo>
                  <a:pt x="345247" y="306243"/>
                  <a:pt x="344336" y="292749"/>
                  <a:pt x="338263" y="281908"/>
                </a:cubicBezTo>
                <a:close/>
                <a:moveTo>
                  <a:pt x="289074" y="77904"/>
                </a:moveTo>
                <a:lnTo>
                  <a:pt x="289074" y="119600"/>
                </a:lnTo>
                <a:cubicBezTo>
                  <a:pt x="289074" y="128090"/>
                  <a:pt x="295982" y="135065"/>
                  <a:pt x="304560" y="135065"/>
                </a:cubicBezTo>
                <a:cubicBezTo>
                  <a:pt x="313137" y="135065"/>
                  <a:pt x="320045" y="128090"/>
                  <a:pt x="320045" y="119600"/>
                </a:cubicBezTo>
                <a:lnTo>
                  <a:pt x="320045" y="77904"/>
                </a:lnTo>
                <a:cubicBezTo>
                  <a:pt x="371056" y="81316"/>
                  <a:pt x="417437" y="101633"/>
                  <a:pt x="453722" y="133321"/>
                </a:cubicBezTo>
                <a:lnTo>
                  <a:pt x="424269" y="162660"/>
                </a:lnTo>
                <a:cubicBezTo>
                  <a:pt x="418196" y="168724"/>
                  <a:pt x="418196" y="178504"/>
                  <a:pt x="424269" y="184569"/>
                </a:cubicBezTo>
                <a:cubicBezTo>
                  <a:pt x="427305" y="187601"/>
                  <a:pt x="431253" y="189117"/>
                  <a:pt x="435200" y="189117"/>
                </a:cubicBezTo>
                <a:cubicBezTo>
                  <a:pt x="439223" y="189117"/>
                  <a:pt x="443171" y="187601"/>
                  <a:pt x="446207" y="184569"/>
                </a:cubicBezTo>
                <a:lnTo>
                  <a:pt x="475584" y="155154"/>
                </a:lnTo>
                <a:cubicBezTo>
                  <a:pt x="507314" y="191392"/>
                  <a:pt x="527658" y="237711"/>
                  <a:pt x="531074" y="288656"/>
                </a:cubicBezTo>
                <a:lnTo>
                  <a:pt x="489324" y="288656"/>
                </a:lnTo>
                <a:cubicBezTo>
                  <a:pt x="480822" y="288656"/>
                  <a:pt x="473838" y="295554"/>
                  <a:pt x="473838" y="304121"/>
                </a:cubicBezTo>
                <a:cubicBezTo>
                  <a:pt x="473838" y="312687"/>
                  <a:pt x="480822" y="319586"/>
                  <a:pt x="489324" y="319586"/>
                </a:cubicBezTo>
                <a:lnTo>
                  <a:pt x="531074" y="319586"/>
                </a:lnTo>
                <a:cubicBezTo>
                  <a:pt x="527658" y="370530"/>
                  <a:pt x="507314" y="416850"/>
                  <a:pt x="475660" y="453087"/>
                </a:cubicBezTo>
                <a:lnTo>
                  <a:pt x="446207" y="423673"/>
                </a:lnTo>
                <a:cubicBezTo>
                  <a:pt x="440134" y="417608"/>
                  <a:pt x="430342" y="417608"/>
                  <a:pt x="424269" y="423673"/>
                </a:cubicBezTo>
                <a:cubicBezTo>
                  <a:pt x="418272" y="429738"/>
                  <a:pt x="418272" y="439517"/>
                  <a:pt x="424269" y="445582"/>
                </a:cubicBezTo>
                <a:lnTo>
                  <a:pt x="453722" y="474920"/>
                </a:lnTo>
                <a:cubicBezTo>
                  <a:pt x="446662" y="481061"/>
                  <a:pt x="439299" y="486822"/>
                  <a:pt x="431556" y="492053"/>
                </a:cubicBezTo>
                <a:cubicBezTo>
                  <a:pt x="411820" y="441261"/>
                  <a:pt x="362403" y="405175"/>
                  <a:pt x="304560" y="405175"/>
                </a:cubicBezTo>
                <a:cubicBezTo>
                  <a:pt x="246716" y="405175"/>
                  <a:pt x="197299" y="441261"/>
                  <a:pt x="177563" y="492053"/>
                </a:cubicBezTo>
                <a:cubicBezTo>
                  <a:pt x="169820" y="486822"/>
                  <a:pt x="162457" y="481061"/>
                  <a:pt x="155397" y="474920"/>
                </a:cubicBezTo>
                <a:lnTo>
                  <a:pt x="184850" y="445582"/>
                </a:lnTo>
                <a:cubicBezTo>
                  <a:pt x="190923" y="439517"/>
                  <a:pt x="190923" y="429738"/>
                  <a:pt x="184850" y="423673"/>
                </a:cubicBezTo>
                <a:cubicBezTo>
                  <a:pt x="178777" y="417608"/>
                  <a:pt x="168985" y="417608"/>
                  <a:pt x="162912" y="423673"/>
                </a:cubicBezTo>
                <a:lnTo>
                  <a:pt x="133535" y="453087"/>
                </a:lnTo>
                <a:cubicBezTo>
                  <a:pt x="101805" y="416850"/>
                  <a:pt x="81461" y="370530"/>
                  <a:pt x="78045" y="319586"/>
                </a:cubicBezTo>
                <a:lnTo>
                  <a:pt x="119795" y="319586"/>
                </a:lnTo>
                <a:cubicBezTo>
                  <a:pt x="128297" y="319586"/>
                  <a:pt x="135281" y="312687"/>
                  <a:pt x="135281" y="304121"/>
                </a:cubicBezTo>
                <a:cubicBezTo>
                  <a:pt x="135281" y="295554"/>
                  <a:pt x="128297" y="288656"/>
                  <a:pt x="119795" y="288656"/>
                </a:cubicBezTo>
                <a:lnTo>
                  <a:pt x="78045" y="288656"/>
                </a:lnTo>
                <a:cubicBezTo>
                  <a:pt x="81461" y="237711"/>
                  <a:pt x="101805" y="191392"/>
                  <a:pt x="133535" y="155154"/>
                </a:cubicBezTo>
                <a:lnTo>
                  <a:pt x="162912" y="184569"/>
                </a:lnTo>
                <a:cubicBezTo>
                  <a:pt x="165948" y="187601"/>
                  <a:pt x="169896" y="189117"/>
                  <a:pt x="173919" y="189117"/>
                </a:cubicBezTo>
                <a:cubicBezTo>
                  <a:pt x="177866" y="189117"/>
                  <a:pt x="181814" y="187601"/>
                  <a:pt x="184850" y="184569"/>
                </a:cubicBezTo>
                <a:cubicBezTo>
                  <a:pt x="190923" y="178504"/>
                  <a:pt x="190923" y="168724"/>
                  <a:pt x="184850" y="162660"/>
                </a:cubicBezTo>
                <a:lnTo>
                  <a:pt x="155397" y="133321"/>
                </a:lnTo>
                <a:cubicBezTo>
                  <a:pt x="191682" y="101633"/>
                  <a:pt x="238063" y="81316"/>
                  <a:pt x="289074" y="77904"/>
                </a:cubicBezTo>
                <a:close/>
                <a:moveTo>
                  <a:pt x="304560" y="46394"/>
                </a:moveTo>
                <a:cubicBezTo>
                  <a:pt x="233962" y="46394"/>
                  <a:pt x="169892" y="74897"/>
                  <a:pt x="123282" y="120912"/>
                </a:cubicBezTo>
                <a:cubicBezTo>
                  <a:pt x="122902" y="121215"/>
                  <a:pt x="122446" y="121519"/>
                  <a:pt x="122067" y="121898"/>
                </a:cubicBezTo>
                <a:cubicBezTo>
                  <a:pt x="121687" y="122277"/>
                  <a:pt x="121384" y="122732"/>
                  <a:pt x="121080" y="123111"/>
                </a:cubicBezTo>
                <a:cubicBezTo>
                  <a:pt x="75001" y="169656"/>
                  <a:pt x="46458" y="233637"/>
                  <a:pt x="46458" y="304137"/>
                </a:cubicBezTo>
                <a:cubicBezTo>
                  <a:pt x="46458" y="374638"/>
                  <a:pt x="75001" y="438619"/>
                  <a:pt x="121080" y="485164"/>
                </a:cubicBezTo>
                <a:cubicBezTo>
                  <a:pt x="121384" y="485543"/>
                  <a:pt x="121687" y="485998"/>
                  <a:pt x="122067" y="486377"/>
                </a:cubicBezTo>
                <a:cubicBezTo>
                  <a:pt x="122446" y="486756"/>
                  <a:pt x="122902" y="487059"/>
                  <a:pt x="123282" y="487362"/>
                </a:cubicBezTo>
                <a:cubicBezTo>
                  <a:pt x="169892" y="533377"/>
                  <a:pt x="233962" y="561880"/>
                  <a:pt x="304560" y="561880"/>
                </a:cubicBezTo>
                <a:cubicBezTo>
                  <a:pt x="375158" y="561880"/>
                  <a:pt x="439228" y="533377"/>
                  <a:pt x="485838" y="487362"/>
                </a:cubicBezTo>
                <a:cubicBezTo>
                  <a:pt x="486294" y="487059"/>
                  <a:pt x="486674" y="486756"/>
                  <a:pt x="487053" y="486377"/>
                </a:cubicBezTo>
                <a:cubicBezTo>
                  <a:pt x="487433" y="485998"/>
                  <a:pt x="487736" y="485619"/>
                  <a:pt x="488040" y="485164"/>
                </a:cubicBezTo>
                <a:cubicBezTo>
                  <a:pt x="534119" y="438619"/>
                  <a:pt x="562662" y="374638"/>
                  <a:pt x="562662" y="304137"/>
                </a:cubicBezTo>
                <a:cubicBezTo>
                  <a:pt x="562662" y="233637"/>
                  <a:pt x="534119" y="169656"/>
                  <a:pt x="488040" y="123111"/>
                </a:cubicBezTo>
                <a:cubicBezTo>
                  <a:pt x="487736" y="122656"/>
                  <a:pt x="487433" y="122277"/>
                  <a:pt x="487053" y="121898"/>
                </a:cubicBezTo>
                <a:cubicBezTo>
                  <a:pt x="486674" y="121519"/>
                  <a:pt x="486218" y="121215"/>
                  <a:pt x="485838" y="120912"/>
                </a:cubicBezTo>
                <a:cubicBezTo>
                  <a:pt x="439228" y="74897"/>
                  <a:pt x="375158" y="46394"/>
                  <a:pt x="304560" y="46394"/>
                </a:cubicBezTo>
                <a:close/>
                <a:moveTo>
                  <a:pt x="304560" y="0"/>
                </a:moveTo>
                <a:cubicBezTo>
                  <a:pt x="472782" y="0"/>
                  <a:pt x="609120" y="136149"/>
                  <a:pt x="609120" y="304137"/>
                </a:cubicBezTo>
                <a:cubicBezTo>
                  <a:pt x="609120" y="472125"/>
                  <a:pt x="472782" y="608274"/>
                  <a:pt x="304560" y="608274"/>
                </a:cubicBezTo>
                <a:cubicBezTo>
                  <a:pt x="136338" y="608274"/>
                  <a:pt x="0" y="472125"/>
                  <a:pt x="0" y="304137"/>
                </a:cubicBezTo>
                <a:cubicBezTo>
                  <a:pt x="0" y="136149"/>
                  <a:pt x="136338" y="0"/>
                  <a:pt x="304560" y="0"/>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iṩľíďe">
            <a:extLst>
              <a:ext uri="{FF2B5EF4-FFF2-40B4-BE49-F238E27FC236}">
                <a16:creationId xmlns:a16="http://schemas.microsoft.com/office/drawing/2014/main" id="{BD20B5D2-F5E5-44F9-93D9-8D60A8A16926}"/>
              </a:ext>
            </a:extLst>
          </p:cNvPr>
          <p:cNvSpPr/>
          <p:nvPr/>
        </p:nvSpPr>
        <p:spPr>
          <a:xfrm>
            <a:off x="8411137" y="3243676"/>
            <a:ext cx="2121838" cy="672901"/>
          </a:xfrm>
          <a:prstGeom prst="roundRect">
            <a:avLst>
              <a:gd name="adj" fmla="val 8000"/>
            </a:avLst>
          </a:prstGeom>
          <a:solidFill>
            <a:schemeClr val="accent4">
              <a:lumMod val="50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ïṩliḑe">
            <a:extLst>
              <a:ext uri="{FF2B5EF4-FFF2-40B4-BE49-F238E27FC236}">
                <a16:creationId xmlns:a16="http://schemas.microsoft.com/office/drawing/2014/main" id="{99BE8881-9394-4A23-A02D-FBBB4BB39453}"/>
              </a:ext>
            </a:extLst>
          </p:cNvPr>
          <p:cNvSpPr txBox="1"/>
          <p:nvPr/>
        </p:nvSpPr>
        <p:spPr>
          <a:xfrm>
            <a:off x="9321444" y="3386362"/>
            <a:ext cx="718979" cy="369332"/>
          </a:xfrm>
          <a:prstGeom prst="rect">
            <a:avLst/>
          </a:prstGeom>
          <a:noFill/>
        </p:spPr>
        <p:txBody>
          <a:bodyPr wrap="none" rtlCol="0">
            <a:spAutoFit/>
          </a:bodyPr>
          <a:lstStyle/>
          <a:p>
            <a:pPr algn="ctr"/>
            <a:r>
              <a:rPr kumimoji="0" lang="en-US" altLang="zh-CN" b="1" i="0" u="none" strike="noStrike" kern="1200" cap="none" spc="0" normalizeH="0" baseline="0" noProof="0" dirty="0">
                <a:ln>
                  <a:noFill/>
                </a:ln>
                <a:solidFill>
                  <a:schemeClr val="bg1"/>
                </a:solidFill>
                <a:effectLst/>
                <a:uLnTx/>
                <a:uFillTx/>
              </a:rPr>
              <a:t>Tone</a:t>
            </a:r>
          </a:p>
        </p:txBody>
      </p:sp>
      <p:sp>
        <p:nvSpPr>
          <p:cNvPr id="17" name="îśḷiďe">
            <a:extLst>
              <a:ext uri="{FF2B5EF4-FFF2-40B4-BE49-F238E27FC236}">
                <a16:creationId xmlns:a16="http://schemas.microsoft.com/office/drawing/2014/main" id="{62000439-54BD-4D67-B884-C50A4DE1E716}"/>
              </a:ext>
            </a:extLst>
          </p:cNvPr>
          <p:cNvSpPr/>
          <p:nvPr/>
        </p:nvSpPr>
        <p:spPr>
          <a:xfrm>
            <a:off x="8657889" y="3455241"/>
            <a:ext cx="342006" cy="266706"/>
          </a:xfrm>
          <a:custGeom>
            <a:avLst/>
            <a:gdLst>
              <a:gd name="connsiteX0" fmla="*/ 287853 w 607356"/>
              <a:gd name="connsiteY0" fmla="*/ 249977 h 473635"/>
              <a:gd name="connsiteX1" fmla="*/ 271775 w 607356"/>
              <a:gd name="connsiteY1" fmla="*/ 265922 h 473635"/>
              <a:gd name="connsiteX2" fmla="*/ 287853 w 607356"/>
              <a:gd name="connsiteY2" fmla="*/ 281975 h 473635"/>
              <a:gd name="connsiteX3" fmla="*/ 319463 w 607356"/>
              <a:gd name="connsiteY3" fmla="*/ 281975 h 473635"/>
              <a:gd name="connsiteX4" fmla="*/ 335541 w 607356"/>
              <a:gd name="connsiteY4" fmla="*/ 265922 h 473635"/>
              <a:gd name="connsiteX5" fmla="*/ 319463 w 607356"/>
              <a:gd name="connsiteY5" fmla="*/ 249977 h 473635"/>
              <a:gd name="connsiteX6" fmla="*/ 67376 w 607356"/>
              <a:gd name="connsiteY6" fmla="*/ 162611 h 473635"/>
              <a:gd name="connsiteX7" fmla="*/ 51297 w 607356"/>
              <a:gd name="connsiteY7" fmla="*/ 178555 h 473635"/>
              <a:gd name="connsiteX8" fmla="*/ 67376 w 607356"/>
              <a:gd name="connsiteY8" fmla="*/ 194609 h 473635"/>
              <a:gd name="connsiteX9" fmla="*/ 98876 w 607356"/>
              <a:gd name="connsiteY9" fmla="*/ 194609 h 473635"/>
              <a:gd name="connsiteX10" fmla="*/ 114954 w 607356"/>
              <a:gd name="connsiteY10" fmla="*/ 178555 h 473635"/>
              <a:gd name="connsiteX11" fmla="*/ 98876 w 607356"/>
              <a:gd name="connsiteY11" fmla="*/ 162611 h 473635"/>
              <a:gd name="connsiteX12" fmla="*/ 508480 w 607356"/>
              <a:gd name="connsiteY12" fmla="*/ 118928 h 473635"/>
              <a:gd name="connsiteX13" fmla="*/ 492402 w 607356"/>
              <a:gd name="connsiteY13" fmla="*/ 134872 h 473635"/>
              <a:gd name="connsiteX14" fmla="*/ 508480 w 607356"/>
              <a:gd name="connsiteY14" fmla="*/ 150926 h 473635"/>
              <a:gd name="connsiteX15" fmla="*/ 540090 w 607356"/>
              <a:gd name="connsiteY15" fmla="*/ 150926 h 473635"/>
              <a:gd name="connsiteX16" fmla="*/ 556059 w 607356"/>
              <a:gd name="connsiteY16" fmla="*/ 134872 h 473635"/>
              <a:gd name="connsiteX17" fmla="*/ 540090 w 607356"/>
              <a:gd name="connsiteY17" fmla="*/ 118928 h 473635"/>
              <a:gd name="connsiteX18" fmla="*/ 524230 w 607356"/>
              <a:gd name="connsiteY18" fmla="*/ 0 h 473635"/>
              <a:gd name="connsiteX19" fmla="*/ 553434 w 607356"/>
              <a:gd name="connsiteY19" fmla="*/ 29159 h 473635"/>
              <a:gd name="connsiteX20" fmla="*/ 553434 w 607356"/>
              <a:gd name="connsiteY20" fmla="*/ 89660 h 473635"/>
              <a:gd name="connsiteX21" fmla="*/ 563606 w 607356"/>
              <a:gd name="connsiteY21" fmla="*/ 89660 h 473635"/>
              <a:gd name="connsiteX22" fmla="*/ 607356 w 607356"/>
              <a:gd name="connsiteY22" fmla="*/ 133343 h 473635"/>
              <a:gd name="connsiteX23" fmla="*/ 607356 w 607356"/>
              <a:gd name="connsiteY23" fmla="*/ 136510 h 473635"/>
              <a:gd name="connsiteX24" fmla="*/ 563606 w 607356"/>
              <a:gd name="connsiteY24" fmla="*/ 180193 h 473635"/>
              <a:gd name="connsiteX25" fmla="*/ 553434 w 607356"/>
              <a:gd name="connsiteY25" fmla="*/ 180193 h 473635"/>
              <a:gd name="connsiteX26" fmla="*/ 553434 w 607356"/>
              <a:gd name="connsiteY26" fmla="*/ 444477 h 473635"/>
              <a:gd name="connsiteX27" fmla="*/ 524230 w 607356"/>
              <a:gd name="connsiteY27" fmla="*/ 473635 h 473635"/>
              <a:gd name="connsiteX28" fmla="*/ 495136 w 607356"/>
              <a:gd name="connsiteY28" fmla="*/ 444477 h 473635"/>
              <a:gd name="connsiteX29" fmla="*/ 495136 w 607356"/>
              <a:gd name="connsiteY29" fmla="*/ 180193 h 473635"/>
              <a:gd name="connsiteX30" fmla="*/ 484855 w 607356"/>
              <a:gd name="connsiteY30" fmla="*/ 180193 h 473635"/>
              <a:gd name="connsiteX31" fmla="*/ 441104 w 607356"/>
              <a:gd name="connsiteY31" fmla="*/ 136510 h 473635"/>
              <a:gd name="connsiteX32" fmla="*/ 441104 w 607356"/>
              <a:gd name="connsiteY32" fmla="*/ 133343 h 473635"/>
              <a:gd name="connsiteX33" fmla="*/ 484855 w 607356"/>
              <a:gd name="connsiteY33" fmla="*/ 89660 h 473635"/>
              <a:gd name="connsiteX34" fmla="*/ 495136 w 607356"/>
              <a:gd name="connsiteY34" fmla="*/ 89660 h 473635"/>
              <a:gd name="connsiteX35" fmla="*/ 495136 w 607356"/>
              <a:gd name="connsiteY35" fmla="*/ 29159 h 473635"/>
              <a:gd name="connsiteX36" fmla="*/ 524230 w 607356"/>
              <a:gd name="connsiteY36" fmla="*/ 0 h 473635"/>
              <a:gd name="connsiteX37" fmla="*/ 303713 w 607356"/>
              <a:gd name="connsiteY37" fmla="*/ 0 h 473635"/>
              <a:gd name="connsiteX38" fmla="*/ 332807 w 607356"/>
              <a:gd name="connsiteY38" fmla="*/ 29159 h 473635"/>
              <a:gd name="connsiteX39" fmla="*/ 332807 w 607356"/>
              <a:gd name="connsiteY39" fmla="*/ 220710 h 473635"/>
              <a:gd name="connsiteX40" fmla="*/ 343088 w 607356"/>
              <a:gd name="connsiteY40" fmla="*/ 220710 h 473635"/>
              <a:gd name="connsiteX41" fmla="*/ 386839 w 607356"/>
              <a:gd name="connsiteY41" fmla="*/ 264393 h 473635"/>
              <a:gd name="connsiteX42" fmla="*/ 386839 w 607356"/>
              <a:gd name="connsiteY42" fmla="*/ 267560 h 473635"/>
              <a:gd name="connsiteX43" fmla="*/ 343088 w 607356"/>
              <a:gd name="connsiteY43" fmla="*/ 311243 h 473635"/>
              <a:gd name="connsiteX44" fmla="*/ 332807 w 607356"/>
              <a:gd name="connsiteY44" fmla="*/ 311243 h 473635"/>
              <a:gd name="connsiteX45" fmla="*/ 332807 w 607356"/>
              <a:gd name="connsiteY45" fmla="*/ 444477 h 473635"/>
              <a:gd name="connsiteX46" fmla="*/ 303713 w 607356"/>
              <a:gd name="connsiteY46" fmla="*/ 473635 h 473635"/>
              <a:gd name="connsiteX47" fmla="*/ 274509 w 607356"/>
              <a:gd name="connsiteY47" fmla="*/ 444477 h 473635"/>
              <a:gd name="connsiteX48" fmla="*/ 274509 w 607356"/>
              <a:gd name="connsiteY48" fmla="*/ 311243 h 473635"/>
              <a:gd name="connsiteX49" fmla="*/ 264337 w 607356"/>
              <a:gd name="connsiteY49" fmla="*/ 311243 h 473635"/>
              <a:gd name="connsiteX50" fmla="*/ 220587 w 607356"/>
              <a:gd name="connsiteY50" fmla="*/ 267560 h 473635"/>
              <a:gd name="connsiteX51" fmla="*/ 220587 w 607356"/>
              <a:gd name="connsiteY51" fmla="*/ 264393 h 473635"/>
              <a:gd name="connsiteX52" fmla="*/ 264337 w 607356"/>
              <a:gd name="connsiteY52" fmla="*/ 220710 h 473635"/>
              <a:gd name="connsiteX53" fmla="*/ 274509 w 607356"/>
              <a:gd name="connsiteY53" fmla="*/ 220710 h 473635"/>
              <a:gd name="connsiteX54" fmla="*/ 274509 w 607356"/>
              <a:gd name="connsiteY54" fmla="*/ 29159 h 473635"/>
              <a:gd name="connsiteX55" fmla="*/ 303713 w 607356"/>
              <a:gd name="connsiteY55" fmla="*/ 0 h 473635"/>
              <a:gd name="connsiteX56" fmla="*/ 83126 w 607356"/>
              <a:gd name="connsiteY56" fmla="*/ 0 h 473635"/>
              <a:gd name="connsiteX57" fmla="*/ 112329 w 607356"/>
              <a:gd name="connsiteY57" fmla="*/ 29159 h 473635"/>
              <a:gd name="connsiteX58" fmla="*/ 112329 w 607356"/>
              <a:gd name="connsiteY58" fmla="*/ 133343 h 473635"/>
              <a:gd name="connsiteX59" fmla="*/ 122501 w 607356"/>
              <a:gd name="connsiteY59" fmla="*/ 133343 h 473635"/>
              <a:gd name="connsiteX60" fmla="*/ 166252 w 607356"/>
              <a:gd name="connsiteY60" fmla="*/ 177026 h 473635"/>
              <a:gd name="connsiteX61" fmla="*/ 166252 w 607356"/>
              <a:gd name="connsiteY61" fmla="*/ 180193 h 473635"/>
              <a:gd name="connsiteX62" fmla="*/ 122501 w 607356"/>
              <a:gd name="connsiteY62" fmla="*/ 223877 h 473635"/>
              <a:gd name="connsiteX63" fmla="*/ 112329 w 607356"/>
              <a:gd name="connsiteY63" fmla="*/ 223877 h 473635"/>
              <a:gd name="connsiteX64" fmla="*/ 112329 w 607356"/>
              <a:gd name="connsiteY64" fmla="*/ 444477 h 473635"/>
              <a:gd name="connsiteX65" fmla="*/ 83126 w 607356"/>
              <a:gd name="connsiteY65" fmla="*/ 473635 h 473635"/>
              <a:gd name="connsiteX66" fmla="*/ 53922 w 607356"/>
              <a:gd name="connsiteY66" fmla="*/ 444477 h 473635"/>
              <a:gd name="connsiteX67" fmla="*/ 53922 w 607356"/>
              <a:gd name="connsiteY67" fmla="*/ 223877 h 473635"/>
              <a:gd name="connsiteX68" fmla="*/ 43750 w 607356"/>
              <a:gd name="connsiteY68" fmla="*/ 223877 h 473635"/>
              <a:gd name="connsiteX69" fmla="*/ 0 w 607356"/>
              <a:gd name="connsiteY69" fmla="*/ 180193 h 473635"/>
              <a:gd name="connsiteX70" fmla="*/ 0 w 607356"/>
              <a:gd name="connsiteY70" fmla="*/ 177026 h 473635"/>
              <a:gd name="connsiteX71" fmla="*/ 43750 w 607356"/>
              <a:gd name="connsiteY71" fmla="*/ 133343 h 473635"/>
              <a:gd name="connsiteX72" fmla="*/ 53922 w 607356"/>
              <a:gd name="connsiteY72" fmla="*/ 133343 h 473635"/>
              <a:gd name="connsiteX73" fmla="*/ 53922 w 607356"/>
              <a:gd name="connsiteY73" fmla="*/ 29159 h 473635"/>
              <a:gd name="connsiteX74" fmla="*/ 83126 w 607356"/>
              <a:gd name="connsiteY74" fmla="*/ 0 h 473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356" h="473635">
                <a:moveTo>
                  <a:pt x="287853" y="249977"/>
                </a:moveTo>
                <a:cubicBezTo>
                  <a:pt x="278994" y="249977"/>
                  <a:pt x="271775" y="257076"/>
                  <a:pt x="271775" y="265922"/>
                </a:cubicBezTo>
                <a:cubicBezTo>
                  <a:pt x="271775" y="274768"/>
                  <a:pt x="278994" y="281975"/>
                  <a:pt x="287853" y="281975"/>
                </a:cubicBezTo>
                <a:lnTo>
                  <a:pt x="319463" y="281975"/>
                </a:lnTo>
                <a:cubicBezTo>
                  <a:pt x="328322" y="281975"/>
                  <a:pt x="335541" y="274768"/>
                  <a:pt x="335541" y="265922"/>
                </a:cubicBezTo>
                <a:cubicBezTo>
                  <a:pt x="335541" y="257076"/>
                  <a:pt x="328322" y="249977"/>
                  <a:pt x="319463" y="249977"/>
                </a:cubicBezTo>
                <a:close/>
                <a:moveTo>
                  <a:pt x="67376" y="162611"/>
                </a:moveTo>
                <a:cubicBezTo>
                  <a:pt x="58516" y="162611"/>
                  <a:pt x="51297" y="169709"/>
                  <a:pt x="51297" y="178555"/>
                </a:cubicBezTo>
                <a:cubicBezTo>
                  <a:pt x="51297" y="187401"/>
                  <a:pt x="58516" y="194609"/>
                  <a:pt x="67376" y="194609"/>
                </a:cubicBezTo>
                <a:lnTo>
                  <a:pt x="98876" y="194609"/>
                </a:lnTo>
                <a:cubicBezTo>
                  <a:pt x="107735" y="194609"/>
                  <a:pt x="114954" y="187401"/>
                  <a:pt x="114954" y="178555"/>
                </a:cubicBezTo>
                <a:cubicBezTo>
                  <a:pt x="114954" y="169709"/>
                  <a:pt x="107735" y="162611"/>
                  <a:pt x="98876" y="162611"/>
                </a:cubicBezTo>
                <a:close/>
                <a:moveTo>
                  <a:pt x="508480" y="118928"/>
                </a:moveTo>
                <a:cubicBezTo>
                  <a:pt x="499621" y="118928"/>
                  <a:pt x="492402" y="126026"/>
                  <a:pt x="492402" y="134872"/>
                </a:cubicBezTo>
                <a:cubicBezTo>
                  <a:pt x="492402" y="143718"/>
                  <a:pt x="499621" y="150926"/>
                  <a:pt x="508480" y="150926"/>
                </a:cubicBezTo>
                <a:lnTo>
                  <a:pt x="540090" y="150926"/>
                </a:lnTo>
                <a:cubicBezTo>
                  <a:pt x="548949" y="150926"/>
                  <a:pt x="556059" y="143718"/>
                  <a:pt x="556059" y="134872"/>
                </a:cubicBezTo>
                <a:cubicBezTo>
                  <a:pt x="556059" y="126026"/>
                  <a:pt x="548949" y="118928"/>
                  <a:pt x="540090" y="118928"/>
                </a:cubicBezTo>
                <a:close/>
                <a:moveTo>
                  <a:pt x="524230" y="0"/>
                </a:moveTo>
                <a:cubicBezTo>
                  <a:pt x="540418" y="0"/>
                  <a:pt x="553434" y="13105"/>
                  <a:pt x="553434" y="29159"/>
                </a:cubicBezTo>
                <a:lnTo>
                  <a:pt x="553434" y="89660"/>
                </a:lnTo>
                <a:lnTo>
                  <a:pt x="563606" y="89660"/>
                </a:lnTo>
                <a:cubicBezTo>
                  <a:pt x="587778" y="89660"/>
                  <a:pt x="607356" y="109208"/>
                  <a:pt x="607356" y="133343"/>
                </a:cubicBezTo>
                <a:lnTo>
                  <a:pt x="607356" y="136510"/>
                </a:lnTo>
                <a:cubicBezTo>
                  <a:pt x="607356" y="160645"/>
                  <a:pt x="587778" y="180193"/>
                  <a:pt x="563606" y="180193"/>
                </a:cubicBezTo>
                <a:lnTo>
                  <a:pt x="553434" y="180193"/>
                </a:lnTo>
                <a:lnTo>
                  <a:pt x="553434" y="444477"/>
                </a:lnTo>
                <a:cubicBezTo>
                  <a:pt x="553434" y="460530"/>
                  <a:pt x="540418" y="473635"/>
                  <a:pt x="524230" y="473635"/>
                </a:cubicBezTo>
                <a:cubicBezTo>
                  <a:pt x="508152" y="473635"/>
                  <a:pt x="495136" y="460530"/>
                  <a:pt x="495136" y="444477"/>
                </a:cubicBezTo>
                <a:lnTo>
                  <a:pt x="495136" y="180193"/>
                </a:lnTo>
                <a:lnTo>
                  <a:pt x="484855" y="180193"/>
                </a:lnTo>
                <a:cubicBezTo>
                  <a:pt x="460683" y="180193"/>
                  <a:pt x="441104" y="160645"/>
                  <a:pt x="441104" y="136510"/>
                </a:cubicBezTo>
                <a:lnTo>
                  <a:pt x="441104" y="133343"/>
                </a:lnTo>
                <a:cubicBezTo>
                  <a:pt x="441104" y="109208"/>
                  <a:pt x="460683" y="89660"/>
                  <a:pt x="484855" y="89660"/>
                </a:cubicBezTo>
                <a:lnTo>
                  <a:pt x="495136" y="89660"/>
                </a:lnTo>
                <a:lnTo>
                  <a:pt x="495136" y="29159"/>
                </a:lnTo>
                <a:cubicBezTo>
                  <a:pt x="495136" y="13105"/>
                  <a:pt x="508152" y="0"/>
                  <a:pt x="524230" y="0"/>
                </a:cubicBezTo>
                <a:close/>
                <a:moveTo>
                  <a:pt x="303713" y="0"/>
                </a:moveTo>
                <a:cubicBezTo>
                  <a:pt x="319791" y="0"/>
                  <a:pt x="332807" y="13105"/>
                  <a:pt x="332807" y="29159"/>
                </a:cubicBezTo>
                <a:lnTo>
                  <a:pt x="332807" y="220710"/>
                </a:lnTo>
                <a:lnTo>
                  <a:pt x="343088" y="220710"/>
                </a:lnTo>
                <a:cubicBezTo>
                  <a:pt x="367260" y="220710"/>
                  <a:pt x="386839" y="240258"/>
                  <a:pt x="386839" y="264393"/>
                </a:cubicBezTo>
                <a:lnTo>
                  <a:pt x="386839" y="267560"/>
                </a:lnTo>
                <a:cubicBezTo>
                  <a:pt x="386839" y="291695"/>
                  <a:pt x="367260" y="311243"/>
                  <a:pt x="343088" y="311243"/>
                </a:cubicBezTo>
                <a:lnTo>
                  <a:pt x="332807" y="311243"/>
                </a:lnTo>
                <a:lnTo>
                  <a:pt x="332807" y="444477"/>
                </a:lnTo>
                <a:cubicBezTo>
                  <a:pt x="332807" y="460530"/>
                  <a:pt x="319791" y="473635"/>
                  <a:pt x="303713" y="473635"/>
                </a:cubicBezTo>
                <a:cubicBezTo>
                  <a:pt x="287525" y="473635"/>
                  <a:pt x="274509" y="460530"/>
                  <a:pt x="274509" y="444477"/>
                </a:cubicBezTo>
                <a:lnTo>
                  <a:pt x="274509" y="311243"/>
                </a:lnTo>
                <a:lnTo>
                  <a:pt x="264337" y="311243"/>
                </a:lnTo>
                <a:cubicBezTo>
                  <a:pt x="240165" y="311243"/>
                  <a:pt x="220587" y="291695"/>
                  <a:pt x="220587" y="267560"/>
                </a:cubicBezTo>
                <a:lnTo>
                  <a:pt x="220587" y="264393"/>
                </a:lnTo>
                <a:cubicBezTo>
                  <a:pt x="220587" y="240258"/>
                  <a:pt x="240165" y="220710"/>
                  <a:pt x="264337" y="220710"/>
                </a:cubicBezTo>
                <a:lnTo>
                  <a:pt x="274509" y="220710"/>
                </a:lnTo>
                <a:lnTo>
                  <a:pt x="274509" y="29159"/>
                </a:lnTo>
                <a:cubicBezTo>
                  <a:pt x="274509" y="13105"/>
                  <a:pt x="287525" y="0"/>
                  <a:pt x="303713" y="0"/>
                </a:cubicBezTo>
                <a:close/>
                <a:moveTo>
                  <a:pt x="83126" y="0"/>
                </a:moveTo>
                <a:cubicBezTo>
                  <a:pt x="99204" y="0"/>
                  <a:pt x="112329" y="13105"/>
                  <a:pt x="112329" y="29159"/>
                </a:cubicBezTo>
                <a:lnTo>
                  <a:pt x="112329" y="133343"/>
                </a:lnTo>
                <a:lnTo>
                  <a:pt x="122501" y="133343"/>
                </a:lnTo>
                <a:cubicBezTo>
                  <a:pt x="146673" y="133343"/>
                  <a:pt x="166252" y="152891"/>
                  <a:pt x="166252" y="177026"/>
                </a:cubicBezTo>
                <a:lnTo>
                  <a:pt x="166252" y="180193"/>
                </a:lnTo>
                <a:cubicBezTo>
                  <a:pt x="166252" y="204328"/>
                  <a:pt x="146673" y="223877"/>
                  <a:pt x="122501" y="223877"/>
                </a:cubicBezTo>
                <a:lnTo>
                  <a:pt x="112329" y="223877"/>
                </a:lnTo>
                <a:lnTo>
                  <a:pt x="112329" y="444477"/>
                </a:lnTo>
                <a:cubicBezTo>
                  <a:pt x="112329" y="460530"/>
                  <a:pt x="99204" y="473635"/>
                  <a:pt x="83126" y="473635"/>
                </a:cubicBezTo>
                <a:cubicBezTo>
                  <a:pt x="67047" y="473635"/>
                  <a:pt x="53922" y="460530"/>
                  <a:pt x="53922" y="444477"/>
                </a:cubicBezTo>
                <a:lnTo>
                  <a:pt x="53922" y="223877"/>
                </a:lnTo>
                <a:lnTo>
                  <a:pt x="43750" y="223877"/>
                </a:lnTo>
                <a:cubicBezTo>
                  <a:pt x="19578" y="223877"/>
                  <a:pt x="0" y="204328"/>
                  <a:pt x="0" y="180193"/>
                </a:cubicBezTo>
                <a:lnTo>
                  <a:pt x="0" y="177026"/>
                </a:lnTo>
                <a:cubicBezTo>
                  <a:pt x="0" y="152891"/>
                  <a:pt x="19578" y="133343"/>
                  <a:pt x="43750" y="133343"/>
                </a:cubicBezTo>
                <a:lnTo>
                  <a:pt x="53922" y="133343"/>
                </a:lnTo>
                <a:lnTo>
                  <a:pt x="53922" y="29159"/>
                </a:lnTo>
                <a:cubicBezTo>
                  <a:pt x="53922" y="13105"/>
                  <a:pt x="67047" y="0"/>
                  <a:pt x="83126" y="0"/>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ïs1îḍé">
            <a:extLst>
              <a:ext uri="{FF2B5EF4-FFF2-40B4-BE49-F238E27FC236}">
                <a16:creationId xmlns:a16="http://schemas.microsoft.com/office/drawing/2014/main" id="{BE861377-B4F8-47DD-8E25-7823637B49C3}"/>
              </a:ext>
            </a:extLst>
          </p:cNvPr>
          <p:cNvSpPr/>
          <p:nvPr/>
        </p:nvSpPr>
        <p:spPr>
          <a:xfrm>
            <a:off x="8411137" y="1451694"/>
            <a:ext cx="2121838" cy="672901"/>
          </a:xfrm>
          <a:prstGeom prst="roundRect">
            <a:avLst>
              <a:gd name="adj" fmla="val 8000"/>
            </a:avLst>
          </a:prstGeom>
          <a:solidFill>
            <a:schemeClr val="accent4">
              <a:lumMod val="5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9" name="íślíḋe">
            <a:extLst>
              <a:ext uri="{FF2B5EF4-FFF2-40B4-BE49-F238E27FC236}">
                <a16:creationId xmlns:a16="http://schemas.microsoft.com/office/drawing/2014/main" id="{D253340D-565C-479B-92FB-E07682D2DA36}"/>
              </a:ext>
            </a:extLst>
          </p:cNvPr>
          <p:cNvSpPr txBox="1"/>
          <p:nvPr/>
        </p:nvSpPr>
        <p:spPr>
          <a:xfrm>
            <a:off x="9114113" y="1594380"/>
            <a:ext cx="1133644" cy="369332"/>
          </a:xfrm>
          <a:prstGeom prst="rect">
            <a:avLst/>
          </a:prstGeom>
          <a:noFill/>
        </p:spPr>
        <p:txBody>
          <a:bodyPr wrap="none" rtlCol="0">
            <a:spAutoFit/>
          </a:bodyPr>
          <a:lstStyle/>
          <a:p>
            <a:pPr algn="ctr"/>
            <a:r>
              <a:rPr kumimoji="0" lang="en-US" altLang="zh-CN" b="1" i="0" u="none" strike="noStrike" kern="1200" cap="none" spc="0" normalizeH="0" baseline="0" noProof="0" dirty="0">
                <a:ln>
                  <a:noFill/>
                </a:ln>
                <a:solidFill>
                  <a:schemeClr val="bg1"/>
                </a:solidFill>
                <a:effectLst/>
                <a:uLnTx/>
                <a:uFillTx/>
              </a:rPr>
              <a:t>Duration</a:t>
            </a:r>
          </a:p>
        </p:txBody>
      </p:sp>
      <p:sp>
        <p:nvSpPr>
          <p:cNvPr id="20" name="îş1ïḓé">
            <a:extLst>
              <a:ext uri="{FF2B5EF4-FFF2-40B4-BE49-F238E27FC236}">
                <a16:creationId xmlns:a16="http://schemas.microsoft.com/office/drawing/2014/main" id="{85B5E588-AD5B-4E07-939B-D417113349D1}"/>
              </a:ext>
            </a:extLst>
          </p:cNvPr>
          <p:cNvSpPr/>
          <p:nvPr/>
        </p:nvSpPr>
        <p:spPr>
          <a:xfrm>
            <a:off x="8639871" y="1622713"/>
            <a:ext cx="342007" cy="341508"/>
          </a:xfrm>
          <a:custGeom>
            <a:avLst/>
            <a:gdLst>
              <a:gd name="T0" fmla="*/ 5000 w 9999"/>
              <a:gd name="T1" fmla="*/ 0 h 9985"/>
              <a:gd name="T2" fmla="*/ 0 w 9999"/>
              <a:gd name="T3" fmla="*/ 4993 h 9985"/>
              <a:gd name="T4" fmla="*/ 5000 w 9999"/>
              <a:gd name="T5" fmla="*/ 9985 h 9985"/>
              <a:gd name="T6" fmla="*/ 9999 w 9999"/>
              <a:gd name="T7" fmla="*/ 4993 h 9985"/>
              <a:gd name="T8" fmla="*/ 5000 w 9999"/>
              <a:gd name="T9" fmla="*/ 0 h 9985"/>
              <a:gd name="T10" fmla="*/ 7500 w 9999"/>
              <a:gd name="T11" fmla="*/ 5544 h 9985"/>
              <a:gd name="T12" fmla="*/ 4845 w 9999"/>
              <a:gd name="T13" fmla="*/ 5544 h 9985"/>
              <a:gd name="T14" fmla="*/ 4685 w 9999"/>
              <a:gd name="T15" fmla="*/ 5512 h 9985"/>
              <a:gd name="T16" fmla="*/ 4435 w 9999"/>
              <a:gd name="T17" fmla="*/ 5135 h 9985"/>
              <a:gd name="T18" fmla="*/ 4435 w 9999"/>
              <a:gd name="T19" fmla="*/ 2484 h 9985"/>
              <a:gd name="T20" fmla="*/ 4640 w 9999"/>
              <a:gd name="T21" fmla="*/ 2129 h 9985"/>
              <a:gd name="T22" fmla="*/ 5050 w 9999"/>
              <a:gd name="T23" fmla="*/ 2129 h 9985"/>
              <a:gd name="T24" fmla="*/ 5255 w 9999"/>
              <a:gd name="T25" fmla="*/ 2484 h 9985"/>
              <a:gd name="T26" fmla="*/ 5255 w 9999"/>
              <a:gd name="T27" fmla="*/ 4725 h 9985"/>
              <a:gd name="T28" fmla="*/ 7500 w 9999"/>
              <a:gd name="T29" fmla="*/ 4725 h 9985"/>
              <a:gd name="T30" fmla="*/ 7790 w 9999"/>
              <a:gd name="T31" fmla="*/ 4845 h 9985"/>
              <a:gd name="T32" fmla="*/ 7910 w 9999"/>
              <a:gd name="T33" fmla="*/ 5135 h 9985"/>
              <a:gd name="T34" fmla="*/ 7790 w 9999"/>
              <a:gd name="T35" fmla="*/ 5425 h 9985"/>
              <a:gd name="T36" fmla="*/ 7500 w 9999"/>
              <a:gd name="T37" fmla="*/ 5544 h 9985"/>
              <a:gd name="T38" fmla="*/ 7500 w 9999"/>
              <a:gd name="T39" fmla="*/ 5544 h 9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999" h="9985">
                <a:moveTo>
                  <a:pt x="5000" y="0"/>
                </a:moveTo>
                <a:cubicBezTo>
                  <a:pt x="2239" y="0"/>
                  <a:pt x="0" y="2235"/>
                  <a:pt x="0" y="4993"/>
                </a:cubicBezTo>
                <a:cubicBezTo>
                  <a:pt x="0" y="7750"/>
                  <a:pt x="2239" y="9985"/>
                  <a:pt x="5000" y="9985"/>
                </a:cubicBezTo>
                <a:cubicBezTo>
                  <a:pt x="7761" y="9985"/>
                  <a:pt x="9999" y="7750"/>
                  <a:pt x="9999" y="4993"/>
                </a:cubicBezTo>
                <a:cubicBezTo>
                  <a:pt x="9999" y="2235"/>
                  <a:pt x="7760" y="1"/>
                  <a:pt x="5000" y="0"/>
                </a:cubicBezTo>
                <a:close/>
                <a:moveTo>
                  <a:pt x="7500" y="5544"/>
                </a:moveTo>
                <a:lnTo>
                  <a:pt x="4845" y="5544"/>
                </a:lnTo>
                <a:cubicBezTo>
                  <a:pt x="4789" y="5544"/>
                  <a:pt x="4735" y="5533"/>
                  <a:pt x="4685" y="5512"/>
                </a:cubicBezTo>
                <a:cubicBezTo>
                  <a:pt x="4534" y="5448"/>
                  <a:pt x="4435" y="5299"/>
                  <a:pt x="4435" y="5135"/>
                </a:cubicBezTo>
                <a:lnTo>
                  <a:pt x="4435" y="2484"/>
                </a:lnTo>
                <a:cubicBezTo>
                  <a:pt x="4435" y="2338"/>
                  <a:pt x="4514" y="2203"/>
                  <a:pt x="4640" y="2129"/>
                </a:cubicBezTo>
                <a:cubicBezTo>
                  <a:pt x="4766" y="2057"/>
                  <a:pt x="4924" y="2057"/>
                  <a:pt x="5050" y="2129"/>
                </a:cubicBezTo>
                <a:cubicBezTo>
                  <a:pt x="5176" y="2203"/>
                  <a:pt x="5255" y="2338"/>
                  <a:pt x="5255" y="2484"/>
                </a:cubicBezTo>
                <a:lnTo>
                  <a:pt x="5255" y="4725"/>
                </a:lnTo>
                <a:lnTo>
                  <a:pt x="7500" y="4725"/>
                </a:lnTo>
                <a:cubicBezTo>
                  <a:pt x="7609" y="4725"/>
                  <a:pt x="7713" y="4768"/>
                  <a:pt x="7790" y="4845"/>
                </a:cubicBezTo>
                <a:cubicBezTo>
                  <a:pt x="7868" y="4922"/>
                  <a:pt x="7910" y="5027"/>
                  <a:pt x="7910" y="5135"/>
                </a:cubicBezTo>
                <a:cubicBezTo>
                  <a:pt x="7910" y="5244"/>
                  <a:pt x="7866" y="5348"/>
                  <a:pt x="7790" y="5425"/>
                </a:cubicBezTo>
                <a:cubicBezTo>
                  <a:pt x="7713" y="5500"/>
                  <a:pt x="7609" y="5544"/>
                  <a:pt x="7500" y="5544"/>
                </a:cubicBezTo>
                <a:close/>
                <a:moveTo>
                  <a:pt x="7500" y="5544"/>
                </a:move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21" name="íşḻïďe">
            <a:extLst>
              <a:ext uri="{FF2B5EF4-FFF2-40B4-BE49-F238E27FC236}">
                <a16:creationId xmlns:a16="http://schemas.microsoft.com/office/drawing/2014/main" id="{847C36D2-850B-45E6-9D92-65AF0ADBFD45}"/>
              </a:ext>
            </a:extLst>
          </p:cNvPr>
          <p:cNvSpPr/>
          <p:nvPr/>
        </p:nvSpPr>
        <p:spPr>
          <a:xfrm>
            <a:off x="8411137" y="2303309"/>
            <a:ext cx="2121838" cy="672901"/>
          </a:xfrm>
          <a:prstGeom prst="roundRect">
            <a:avLst>
              <a:gd name="adj" fmla="val 8000"/>
            </a:avLst>
          </a:prstGeom>
          <a:solidFill>
            <a:schemeClr val="accent4">
              <a:lumMod val="50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2" name="ïsļídê">
            <a:extLst>
              <a:ext uri="{FF2B5EF4-FFF2-40B4-BE49-F238E27FC236}">
                <a16:creationId xmlns:a16="http://schemas.microsoft.com/office/drawing/2014/main" id="{FD6486EF-E8FC-4687-9513-B8E1E477C463}"/>
              </a:ext>
            </a:extLst>
          </p:cNvPr>
          <p:cNvSpPr txBox="1"/>
          <p:nvPr/>
        </p:nvSpPr>
        <p:spPr>
          <a:xfrm>
            <a:off x="9180380" y="2445995"/>
            <a:ext cx="1001108" cy="369332"/>
          </a:xfrm>
          <a:prstGeom prst="rect">
            <a:avLst/>
          </a:prstGeom>
          <a:noFill/>
        </p:spPr>
        <p:txBody>
          <a:bodyPr wrap="none" rtlCol="0">
            <a:spAutoFit/>
          </a:bodyPr>
          <a:lstStyle/>
          <a:p>
            <a:pPr algn="ctr"/>
            <a:r>
              <a:rPr kumimoji="0" lang="en-US" altLang="zh-CN" b="1" i="0" u="none" strike="noStrike" kern="1200" cap="none" spc="0" normalizeH="0" baseline="0" noProof="0" dirty="0">
                <a:ln>
                  <a:noFill/>
                </a:ln>
                <a:solidFill>
                  <a:schemeClr val="bg1"/>
                </a:solidFill>
                <a:effectLst/>
                <a:uLnTx/>
                <a:uFillTx/>
              </a:rPr>
              <a:t>Volume</a:t>
            </a:r>
          </a:p>
        </p:txBody>
      </p:sp>
      <p:sp>
        <p:nvSpPr>
          <p:cNvPr id="23" name="îŝ1iḓè">
            <a:extLst>
              <a:ext uri="{FF2B5EF4-FFF2-40B4-BE49-F238E27FC236}">
                <a16:creationId xmlns:a16="http://schemas.microsoft.com/office/drawing/2014/main" id="{7E7FEF18-B0E1-459B-A57A-8581496EBC4E}"/>
              </a:ext>
            </a:extLst>
          </p:cNvPr>
          <p:cNvSpPr/>
          <p:nvPr/>
        </p:nvSpPr>
        <p:spPr>
          <a:xfrm>
            <a:off x="8666767" y="2510981"/>
            <a:ext cx="342006" cy="229790"/>
          </a:xfrm>
          <a:custGeom>
            <a:avLst/>
            <a:gdLst>
              <a:gd name="T0" fmla="*/ 0 w 6499"/>
              <a:gd name="T1" fmla="*/ 2807 h 4373"/>
              <a:gd name="T2" fmla="*/ 0 w 6499"/>
              <a:gd name="T3" fmla="*/ 1564 h 4373"/>
              <a:gd name="T4" fmla="*/ 545 w 6499"/>
              <a:gd name="T5" fmla="*/ 1019 h 4373"/>
              <a:gd name="T6" fmla="*/ 1672 w 6499"/>
              <a:gd name="T7" fmla="*/ 1019 h 4373"/>
              <a:gd name="T8" fmla="*/ 3028 w 6499"/>
              <a:gd name="T9" fmla="*/ 81 h 4373"/>
              <a:gd name="T10" fmla="*/ 3345 w 6499"/>
              <a:gd name="T11" fmla="*/ 264 h 4373"/>
              <a:gd name="T12" fmla="*/ 3345 w 6499"/>
              <a:gd name="T13" fmla="*/ 4108 h 4373"/>
              <a:gd name="T14" fmla="*/ 3028 w 6499"/>
              <a:gd name="T15" fmla="*/ 4291 h 4373"/>
              <a:gd name="T16" fmla="*/ 1727 w 6499"/>
              <a:gd name="T17" fmla="*/ 3351 h 4373"/>
              <a:gd name="T18" fmla="*/ 545 w 6499"/>
              <a:gd name="T19" fmla="*/ 3351 h 4373"/>
              <a:gd name="T20" fmla="*/ 0 w 6499"/>
              <a:gd name="T21" fmla="*/ 2807 h 4373"/>
              <a:gd name="T22" fmla="*/ 4847 w 6499"/>
              <a:gd name="T23" fmla="*/ 3533 h 4373"/>
              <a:gd name="T24" fmla="*/ 5453 w 6499"/>
              <a:gd name="T25" fmla="*/ 3533 h 4373"/>
              <a:gd name="T26" fmla="*/ 5453 w 6499"/>
              <a:gd name="T27" fmla="*/ 2488 h 4373"/>
              <a:gd name="T28" fmla="*/ 6499 w 6499"/>
              <a:gd name="T29" fmla="*/ 2488 h 4373"/>
              <a:gd name="T30" fmla="*/ 6499 w 6499"/>
              <a:gd name="T31" fmla="*/ 1881 h 4373"/>
              <a:gd name="T32" fmla="*/ 5453 w 6499"/>
              <a:gd name="T33" fmla="*/ 1881 h 4373"/>
              <a:gd name="T34" fmla="*/ 5453 w 6499"/>
              <a:gd name="T35" fmla="*/ 836 h 4373"/>
              <a:gd name="T36" fmla="*/ 4847 w 6499"/>
              <a:gd name="T37" fmla="*/ 836 h 4373"/>
              <a:gd name="T38" fmla="*/ 4847 w 6499"/>
              <a:gd name="T39" fmla="*/ 1881 h 4373"/>
              <a:gd name="T40" fmla="*/ 3801 w 6499"/>
              <a:gd name="T41" fmla="*/ 1881 h 4373"/>
              <a:gd name="T42" fmla="*/ 3801 w 6499"/>
              <a:gd name="T43" fmla="*/ 2488 h 4373"/>
              <a:gd name="T44" fmla="*/ 4847 w 6499"/>
              <a:gd name="T45" fmla="*/ 2488 h 4373"/>
              <a:gd name="T46" fmla="*/ 4847 w 6499"/>
              <a:gd name="T47" fmla="*/ 3533 h 4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99" h="4373">
                <a:moveTo>
                  <a:pt x="0" y="2807"/>
                </a:moveTo>
                <a:lnTo>
                  <a:pt x="0" y="1564"/>
                </a:lnTo>
                <a:cubicBezTo>
                  <a:pt x="0" y="1263"/>
                  <a:pt x="244" y="1019"/>
                  <a:pt x="545" y="1019"/>
                </a:cubicBezTo>
                <a:lnTo>
                  <a:pt x="1672" y="1019"/>
                </a:lnTo>
                <a:lnTo>
                  <a:pt x="3028" y="81"/>
                </a:lnTo>
                <a:cubicBezTo>
                  <a:pt x="3169" y="0"/>
                  <a:pt x="3345" y="101"/>
                  <a:pt x="3345" y="264"/>
                </a:cubicBezTo>
                <a:lnTo>
                  <a:pt x="3345" y="4108"/>
                </a:lnTo>
                <a:cubicBezTo>
                  <a:pt x="3345" y="4271"/>
                  <a:pt x="3169" y="4373"/>
                  <a:pt x="3028" y="4291"/>
                </a:cubicBezTo>
                <a:lnTo>
                  <a:pt x="1727" y="3351"/>
                </a:lnTo>
                <a:lnTo>
                  <a:pt x="545" y="3351"/>
                </a:lnTo>
                <a:cubicBezTo>
                  <a:pt x="244" y="3352"/>
                  <a:pt x="0" y="3108"/>
                  <a:pt x="0" y="2807"/>
                </a:cubicBezTo>
                <a:close/>
                <a:moveTo>
                  <a:pt x="4847" y="3533"/>
                </a:moveTo>
                <a:lnTo>
                  <a:pt x="5453" y="3533"/>
                </a:lnTo>
                <a:lnTo>
                  <a:pt x="5453" y="2488"/>
                </a:lnTo>
                <a:lnTo>
                  <a:pt x="6499" y="2488"/>
                </a:lnTo>
                <a:lnTo>
                  <a:pt x="6499" y="1881"/>
                </a:lnTo>
                <a:lnTo>
                  <a:pt x="5453" y="1881"/>
                </a:lnTo>
                <a:lnTo>
                  <a:pt x="5453" y="836"/>
                </a:lnTo>
                <a:lnTo>
                  <a:pt x="4847" y="836"/>
                </a:lnTo>
                <a:lnTo>
                  <a:pt x="4847" y="1881"/>
                </a:lnTo>
                <a:lnTo>
                  <a:pt x="3801" y="1881"/>
                </a:lnTo>
                <a:lnTo>
                  <a:pt x="3801" y="2488"/>
                </a:lnTo>
                <a:lnTo>
                  <a:pt x="4847" y="2488"/>
                </a:lnTo>
                <a:lnTo>
                  <a:pt x="4847" y="3533"/>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extLst>
      <p:ext uri="{BB962C8B-B14F-4D97-AF65-F5344CB8AC3E}">
        <p14:creationId xmlns:p14="http://schemas.microsoft.com/office/powerpoint/2010/main" val="95086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7C9F7-3B0E-49B9-B717-66BFCC763B75}"/>
              </a:ext>
            </a:extLst>
          </p:cNvPr>
          <p:cNvSpPr>
            <a:spLocks noGrp="1"/>
          </p:cNvSpPr>
          <p:nvPr>
            <p:ph type="title"/>
          </p:nvPr>
        </p:nvSpPr>
        <p:spPr/>
        <p:txBody>
          <a:bodyPr/>
          <a:lstStyle/>
          <a:p>
            <a:r>
              <a:rPr lang="en-US" altLang="zh-CN" dirty="0">
                <a:latin typeface="Arial" panose="020B0604020202020204" pitchFamily="34" charset="0"/>
                <a:sym typeface="Arial" panose="020B0604020202020204" pitchFamily="34" charset="0"/>
              </a:rPr>
              <a:t>System Flow</a:t>
            </a:r>
            <a:endParaRPr lang="zh-CN" altLang="en-US" dirty="0">
              <a:latin typeface="Arial" panose="020B0604020202020204" pitchFamily="34" charset="0"/>
              <a:sym typeface="Arial" panose="020B0604020202020204" pitchFamily="34" charset="0"/>
            </a:endParaRPr>
          </a:p>
        </p:txBody>
      </p:sp>
      <p:sp>
        <p:nvSpPr>
          <p:cNvPr id="4" name="灯片编号占位符 3">
            <a:extLst>
              <a:ext uri="{FF2B5EF4-FFF2-40B4-BE49-F238E27FC236}">
                <a16:creationId xmlns:a16="http://schemas.microsoft.com/office/drawing/2014/main" id="{D2E30262-F269-486E-884F-9B542902A039}"/>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latin typeface="Arial" panose="020B0604020202020204" pitchFamily="34" charset="0"/>
                <a:sym typeface="Arial" panose="020B0604020202020204" pitchFamily="34" charset="0"/>
              </a:rPr>
              <a:pPr/>
              <a:t>4</a:t>
            </a:fld>
            <a:endParaRPr lang="zh-CN" altLang="en-US">
              <a:latin typeface="Arial" panose="020B0604020202020204" pitchFamily="34" charset="0"/>
              <a:sym typeface="Arial" panose="020B0604020202020204" pitchFamily="34" charset="0"/>
            </a:endParaRPr>
          </a:p>
        </p:txBody>
      </p:sp>
      <p:sp>
        <p:nvSpPr>
          <p:cNvPr id="26" name="îṧľïďé">
            <a:extLst>
              <a:ext uri="{FF2B5EF4-FFF2-40B4-BE49-F238E27FC236}">
                <a16:creationId xmlns:a16="http://schemas.microsoft.com/office/drawing/2014/main" id="{050ED841-39B7-4460-BF66-037E2F10EF7B}"/>
              </a:ext>
            </a:extLst>
          </p:cNvPr>
          <p:cNvSpPr/>
          <p:nvPr/>
        </p:nvSpPr>
        <p:spPr>
          <a:xfrm>
            <a:off x="761076" y="3055288"/>
            <a:ext cx="10832729" cy="112528"/>
          </a:xfrm>
          <a:prstGeom prst="roundRect">
            <a:avLst>
              <a:gd name="adj" fmla="val 50000"/>
            </a:avLst>
          </a:pr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latin typeface="Arial" panose="020B0604020202020204" pitchFamily="34" charset="0"/>
              <a:sym typeface="Arial" panose="020B0604020202020204" pitchFamily="34" charset="0"/>
            </a:endParaRPr>
          </a:p>
        </p:txBody>
      </p:sp>
      <p:grpSp>
        <p:nvGrpSpPr>
          <p:cNvPr id="63" name="组合 62">
            <a:extLst>
              <a:ext uri="{FF2B5EF4-FFF2-40B4-BE49-F238E27FC236}">
                <a16:creationId xmlns:a16="http://schemas.microsoft.com/office/drawing/2014/main" id="{6A73FF74-2A0A-4A81-8E35-AD3541321B5D}"/>
              </a:ext>
            </a:extLst>
          </p:cNvPr>
          <p:cNvGrpSpPr/>
          <p:nvPr/>
        </p:nvGrpSpPr>
        <p:grpSpPr>
          <a:xfrm>
            <a:off x="2524168" y="3009002"/>
            <a:ext cx="260720" cy="260719"/>
            <a:chOff x="2435925" y="3705747"/>
            <a:chExt cx="545761" cy="545759"/>
          </a:xfrm>
        </p:grpSpPr>
        <p:sp>
          <p:nvSpPr>
            <p:cNvPr id="38" name="íṥľídê">
              <a:extLst>
                <a:ext uri="{FF2B5EF4-FFF2-40B4-BE49-F238E27FC236}">
                  <a16:creationId xmlns:a16="http://schemas.microsoft.com/office/drawing/2014/main" id="{F2202D04-C34C-493C-BC25-08E8CD384448}"/>
                </a:ext>
              </a:extLst>
            </p:cNvPr>
            <p:cNvSpPr/>
            <p:nvPr/>
          </p:nvSpPr>
          <p:spPr>
            <a:xfrm>
              <a:off x="2435925" y="3705747"/>
              <a:ext cx="545761" cy="545759"/>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latin typeface="Arial" panose="020B0604020202020204" pitchFamily="34" charset="0"/>
                <a:sym typeface="Arial" panose="020B0604020202020204" pitchFamily="34" charset="0"/>
              </a:endParaRPr>
            </a:p>
          </p:txBody>
        </p:sp>
        <p:sp>
          <p:nvSpPr>
            <p:cNvPr id="53" name="îŝ1iďê">
              <a:extLst>
                <a:ext uri="{FF2B5EF4-FFF2-40B4-BE49-F238E27FC236}">
                  <a16:creationId xmlns:a16="http://schemas.microsoft.com/office/drawing/2014/main" id="{1E092540-38EA-4D67-B66E-FD61BE0D41A1}"/>
                </a:ext>
              </a:extLst>
            </p:cNvPr>
            <p:cNvSpPr/>
            <p:nvPr/>
          </p:nvSpPr>
          <p:spPr bwMode="auto">
            <a:xfrm>
              <a:off x="2582530" y="3853672"/>
              <a:ext cx="252548" cy="249909"/>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 name="T76" fmla="*/ 472622 w 604011"/>
                <a:gd name="T77" fmla="*/ 472622 w 604011"/>
                <a:gd name="T78" fmla="*/ 472622 w 604011"/>
                <a:gd name="T79" fmla="*/ 472622 w 604011"/>
                <a:gd name="T80" fmla="*/ 472622 w 604011"/>
                <a:gd name="T81" fmla="*/ 472622 w 604011"/>
                <a:gd name="T82" fmla="*/ 472622 w 604011"/>
                <a:gd name="T83" fmla="*/ 472622 w 604011"/>
                <a:gd name="T84" fmla="*/ 472622 w 604011"/>
                <a:gd name="T85" fmla="*/ 472622 w 604011"/>
                <a:gd name="T86" fmla="*/ 472622 w 604011"/>
                <a:gd name="T87" fmla="*/ 472622 w 604011"/>
                <a:gd name="T88" fmla="*/ 472622 w 604011"/>
                <a:gd name="T89" fmla="*/ 472622 w 604011"/>
                <a:gd name="T90" fmla="*/ 472622 w 604011"/>
                <a:gd name="T91" fmla="*/ 472622 w 604011"/>
                <a:gd name="T92" fmla="*/ 472622 w 604011"/>
                <a:gd name="T93" fmla="*/ 472622 w 604011"/>
                <a:gd name="T94" fmla="*/ 472622 w 604011"/>
                <a:gd name="T95" fmla="*/ 472622 w 604011"/>
                <a:gd name="T96" fmla="*/ 472622 w 604011"/>
                <a:gd name="T97" fmla="*/ 472622 w 604011"/>
                <a:gd name="T98" fmla="*/ 472622 w 604011"/>
                <a:gd name="T99" fmla="*/ 472622 w 604011"/>
                <a:gd name="T100" fmla="*/ 472622 w 604011"/>
                <a:gd name="T101" fmla="*/ 472622 w 604011"/>
                <a:gd name="T102" fmla="*/ 472622 w 604011"/>
                <a:gd name="T103" fmla="*/ 472622 w 604011"/>
                <a:gd name="T104" fmla="*/ 472622 w 604011"/>
                <a:gd name="T10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28" h="5181">
                  <a:moveTo>
                    <a:pt x="4525" y="2239"/>
                  </a:moveTo>
                  <a:lnTo>
                    <a:pt x="4525" y="2239"/>
                  </a:lnTo>
                  <a:lnTo>
                    <a:pt x="4525" y="2467"/>
                  </a:lnTo>
                  <a:lnTo>
                    <a:pt x="4019" y="2467"/>
                  </a:lnTo>
                  <a:cubicBezTo>
                    <a:pt x="4079" y="2423"/>
                    <a:pt x="4133" y="2372"/>
                    <a:pt x="4183" y="2316"/>
                  </a:cubicBezTo>
                  <a:cubicBezTo>
                    <a:pt x="4387" y="2083"/>
                    <a:pt x="4454" y="1799"/>
                    <a:pt x="4473" y="1592"/>
                  </a:cubicBezTo>
                  <a:lnTo>
                    <a:pt x="5141" y="1592"/>
                  </a:lnTo>
                  <a:lnTo>
                    <a:pt x="5141" y="0"/>
                  </a:lnTo>
                  <a:lnTo>
                    <a:pt x="3549" y="0"/>
                  </a:lnTo>
                  <a:lnTo>
                    <a:pt x="3549" y="1592"/>
                  </a:lnTo>
                  <a:lnTo>
                    <a:pt x="4224" y="1592"/>
                  </a:lnTo>
                  <a:cubicBezTo>
                    <a:pt x="4206" y="1758"/>
                    <a:pt x="4151" y="1977"/>
                    <a:pt x="3996" y="2153"/>
                  </a:cubicBezTo>
                  <a:cubicBezTo>
                    <a:pt x="3859" y="2309"/>
                    <a:pt x="3662" y="2406"/>
                    <a:pt x="3410" y="2445"/>
                  </a:cubicBezTo>
                  <a:lnTo>
                    <a:pt x="3410" y="1783"/>
                  </a:lnTo>
                  <a:lnTo>
                    <a:pt x="1819" y="1783"/>
                  </a:lnTo>
                  <a:lnTo>
                    <a:pt x="1819" y="2467"/>
                  </a:lnTo>
                  <a:lnTo>
                    <a:pt x="703" y="2467"/>
                  </a:lnTo>
                  <a:lnTo>
                    <a:pt x="703" y="2239"/>
                  </a:lnTo>
                  <a:lnTo>
                    <a:pt x="0" y="2239"/>
                  </a:lnTo>
                  <a:lnTo>
                    <a:pt x="0" y="2942"/>
                  </a:lnTo>
                  <a:lnTo>
                    <a:pt x="703" y="2942"/>
                  </a:lnTo>
                  <a:lnTo>
                    <a:pt x="703" y="2715"/>
                  </a:lnTo>
                  <a:lnTo>
                    <a:pt x="1288" y="2715"/>
                  </a:lnTo>
                  <a:cubicBezTo>
                    <a:pt x="970" y="2961"/>
                    <a:pt x="842" y="3337"/>
                    <a:pt x="790" y="3590"/>
                  </a:cubicBezTo>
                  <a:lnTo>
                    <a:pt x="79" y="3590"/>
                  </a:lnTo>
                  <a:lnTo>
                    <a:pt x="79" y="5181"/>
                  </a:lnTo>
                  <a:lnTo>
                    <a:pt x="1670" y="5181"/>
                  </a:lnTo>
                  <a:lnTo>
                    <a:pt x="1670" y="3590"/>
                  </a:lnTo>
                  <a:lnTo>
                    <a:pt x="1039" y="3590"/>
                  </a:lnTo>
                  <a:cubicBezTo>
                    <a:pt x="1105" y="3295"/>
                    <a:pt x="1292" y="2856"/>
                    <a:pt x="1819" y="2743"/>
                  </a:cubicBezTo>
                  <a:lnTo>
                    <a:pt x="1819" y="3375"/>
                  </a:lnTo>
                  <a:lnTo>
                    <a:pt x="3410" y="3375"/>
                  </a:lnTo>
                  <a:lnTo>
                    <a:pt x="3410" y="2715"/>
                  </a:lnTo>
                  <a:lnTo>
                    <a:pt x="4525" y="2715"/>
                  </a:lnTo>
                  <a:lnTo>
                    <a:pt x="4525" y="2942"/>
                  </a:lnTo>
                  <a:lnTo>
                    <a:pt x="5228" y="2942"/>
                  </a:lnTo>
                  <a:lnTo>
                    <a:pt x="5228" y="2239"/>
                  </a:lnTo>
                  <a:lnTo>
                    <a:pt x="4525" y="2239"/>
                  </a:lnTo>
                  <a:close/>
                  <a:moveTo>
                    <a:pt x="3709" y="160"/>
                  </a:moveTo>
                  <a:lnTo>
                    <a:pt x="4981" y="160"/>
                  </a:lnTo>
                  <a:lnTo>
                    <a:pt x="4981" y="1432"/>
                  </a:lnTo>
                  <a:lnTo>
                    <a:pt x="3709" y="1432"/>
                  </a:lnTo>
                  <a:lnTo>
                    <a:pt x="3709" y="160"/>
                  </a:lnTo>
                  <a:close/>
                  <a:moveTo>
                    <a:pt x="1511" y="5022"/>
                  </a:moveTo>
                  <a:lnTo>
                    <a:pt x="238" y="5022"/>
                  </a:lnTo>
                  <a:lnTo>
                    <a:pt x="238" y="3749"/>
                  </a:lnTo>
                  <a:lnTo>
                    <a:pt x="1511" y="3749"/>
                  </a:lnTo>
                  <a:lnTo>
                    <a:pt x="1511" y="5022"/>
                  </a:lnTo>
                  <a:close/>
                  <a:moveTo>
                    <a:pt x="3251" y="3215"/>
                  </a:moveTo>
                  <a:lnTo>
                    <a:pt x="1978" y="3215"/>
                  </a:lnTo>
                  <a:lnTo>
                    <a:pt x="1978" y="1943"/>
                  </a:lnTo>
                  <a:lnTo>
                    <a:pt x="3251" y="1943"/>
                  </a:lnTo>
                  <a:lnTo>
                    <a:pt x="3251" y="3215"/>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sym typeface="Arial" panose="020B0604020202020204" pitchFamily="34" charset="0"/>
              </a:endParaRPr>
            </a:p>
          </p:txBody>
        </p:sp>
      </p:grpSp>
      <p:grpSp>
        <p:nvGrpSpPr>
          <p:cNvPr id="29" name="ïsļiḋé">
            <a:extLst>
              <a:ext uri="{FF2B5EF4-FFF2-40B4-BE49-F238E27FC236}">
                <a16:creationId xmlns:a16="http://schemas.microsoft.com/office/drawing/2014/main" id="{704CD174-B958-4F1D-90E3-77F6E542A3F6}"/>
              </a:ext>
            </a:extLst>
          </p:cNvPr>
          <p:cNvGrpSpPr/>
          <p:nvPr/>
        </p:nvGrpSpPr>
        <p:grpSpPr>
          <a:xfrm>
            <a:off x="237815" y="2101327"/>
            <a:ext cx="11510049" cy="646331"/>
            <a:chOff x="1463500" y="2906348"/>
            <a:chExt cx="9368606" cy="526080"/>
          </a:xfrm>
        </p:grpSpPr>
        <p:sp>
          <p:nvSpPr>
            <p:cNvPr id="33" name="ísļiďê">
              <a:extLst>
                <a:ext uri="{FF2B5EF4-FFF2-40B4-BE49-F238E27FC236}">
                  <a16:creationId xmlns:a16="http://schemas.microsoft.com/office/drawing/2014/main" id="{03F6CDDA-8A1D-4B6C-938F-5D7C58BA03B0}"/>
                </a:ext>
              </a:extLst>
            </p:cNvPr>
            <p:cNvSpPr txBox="1"/>
            <p:nvPr/>
          </p:nvSpPr>
          <p:spPr>
            <a:xfrm>
              <a:off x="5248382" y="3061025"/>
              <a:ext cx="1098913" cy="300618"/>
            </a:xfrm>
            <a:prstGeom prst="rect">
              <a:avLst/>
            </a:prstGeom>
            <a:noFill/>
          </p:spPr>
          <p:txBody>
            <a:bodyPr wrap="square" rtlCol="0">
              <a:spAutoFit/>
            </a:bodyPr>
            <a:lstStyle>
              <a:defPPr>
                <a:defRPr lang="zh-CN"/>
              </a:defPPr>
              <a:lvl1pPr algn="ctr">
                <a:defRPr b="1">
                  <a:solidFill>
                    <a:schemeClr val="tx1">
                      <a:lumMod val="85000"/>
                      <a:lumOff val="1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Arial" panose="020B0604020202020204" pitchFamily="34" charset="0"/>
                  <a:sym typeface="Arial" panose="020B0604020202020204" pitchFamily="34" charset="0"/>
                </a:rPr>
                <a:t>Features</a:t>
              </a:r>
              <a:endParaRPr lang="zh-CN" altLang="en-US" dirty="0">
                <a:latin typeface="Arial" panose="020B0604020202020204" pitchFamily="34" charset="0"/>
                <a:sym typeface="Arial" panose="020B0604020202020204" pitchFamily="34" charset="0"/>
              </a:endParaRPr>
            </a:p>
          </p:txBody>
        </p:sp>
        <p:sp>
          <p:nvSpPr>
            <p:cNvPr id="34" name="iS1ídê">
              <a:extLst>
                <a:ext uri="{FF2B5EF4-FFF2-40B4-BE49-F238E27FC236}">
                  <a16:creationId xmlns:a16="http://schemas.microsoft.com/office/drawing/2014/main" id="{1BA0D465-D7F2-4182-AD01-EFF324AA057B}"/>
                </a:ext>
              </a:extLst>
            </p:cNvPr>
            <p:cNvSpPr txBox="1"/>
            <p:nvPr/>
          </p:nvSpPr>
          <p:spPr>
            <a:xfrm>
              <a:off x="1463500" y="3061025"/>
              <a:ext cx="1440266" cy="3006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solidFill>
                    <a:schemeClr val="tx1">
                      <a:lumMod val="85000"/>
                      <a:lumOff val="15000"/>
                    </a:schemeClr>
                  </a:solidFill>
                  <a:latin typeface="Arial" panose="020B0604020202020204" pitchFamily="34" charset="0"/>
                  <a:sym typeface="Arial" panose="020B0604020202020204" pitchFamily="34" charset="0"/>
                </a:rPr>
                <a:t>Conversation</a:t>
              </a:r>
              <a:endParaRPr lang="zh-CN" altLang="en-US" b="1" dirty="0">
                <a:solidFill>
                  <a:schemeClr val="tx1">
                    <a:lumMod val="85000"/>
                    <a:lumOff val="15000"/>
                  </a:schemeClr>
                </a:solidFill>
                <a:latin typeface="Arial" panose="020B0604020202020204" pitchFamily="34" charset="0"/>
                <a:sym typeface="Arial" panose="020B0604020202020204" pitchFamily="34" charset="0"/>
              </a:endParaRPr>
            </a:p>
          </p:txBody>
        </p:sp>
        <p:sp>
          <p:nvSpPr>
            <p:cNvPr id="35" name="í$ľíḑê">
              <a:extLst>
                <a:ext uri="{FF2B5EF4-FFF2-40B4-BE49-F238E27FC236}">
                  <a16:creationId xmlns:a16="http://schemas.microsoft.com/office/drawing/2014/main" id="{97A470AF-B5C9-4231-9BD4-076ACBE1B5FD}"/>
                </a:ext>
              </a:extLst>
            </p:cNvPr>
            <p:cNvSpPr txBox="1"/>
            <p:nvPr/>
          </p:nvSpPr>
          <p:spPr>
            <a:xfrm>
              <a:off x="9733193" y="3055511"/>
              <a:ext cx="1098913" cy="300618"/>
            </a:xfrm>
            <a:prstGeom prst="rect">
              <a:avLst/>
            </a:prstGeom>
            <a:noFill/>
          </p:spPr>
          <p:txBody>
            <a:bodyPr wrap="square" rtlCol="0">
              <a:spAutoFit/>
            </a:bodyPr>
            <a:lstStyle>
              <a:defPPr>
                <a:defRPr lang="zh-CN"/>
              </a:defPPr>
              <a:lvl1pPr algn="ctr">
                <a:defRPr b="1">
                  <a:solidFill>
                    <a:schemeClr val="tx1">
                      <a:lumMod val="85000"/>
                      <a:lumOff val="1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Arial" panose="020B0604020202020204" pitchFamily="34" charset="0"/>
                  <a:sym typeface="Arial" panose="020B0604020202020204" pitchFamily="34" charset="0"/>
                </a:rPr>
                <a:t>Display</a:t>
              </a:r>
              <a:endParaRPr lang="zh-CN" altLang="en-US" dirty="0">
                <a:latin typeface="Arial" panose="020B0604020202020204" pitchFamily="34" charset="0"/>
                <a:sym typeface="Arial" panose="020B0604020202020204" pitchFamily="34" charset="0"/>
              </a:endParaRPr>
            </a:p>
          </p:txBody>
        </p:sp>
        <p:sp>
          <p:nvSpPr>
            <p:cNvPr id="36" name="isḷîḋè">
              <a:extLst>
                <a:ext uri="{FF2B5EF4-FFF2-40B4-BE49-F238E27FC236}">
                  <a16:creationId xmlns:a16="http://schemas.microsoft.com/office/drawing/2014/main" id="{0A1E12C8-7E01-4E5B-A830-72B4C99E5D13}"/>
                </a:ext>
              </a:extLst>
            </p:cNvPr>
            <p:cNvSpPr txBox="1"/>
            <p:nvPr/>
          </p:nvSpPr>
          <p:spPr>
            <a:xfrm>
              <a:off x="7736838" y="2906348"/>
              <a:ext cx="1129441" cy="526080"/>
            </a:xfrm>
            <a:prstGeom prst="rect">
              <a:avLst/>
            </a:prstGeom>
            <a:noFill/>
          </p:spPr>
          <p:txBody>
            <a:bodyPr wrap="square" rtlCol="0">
              <a:spAutoFit/>
            </a:bodyPr>
            <a:lstStyle>
              <a:defPPr>
                <a:defRPr lang="zh-CN"/>
              </a:defPPr>
              <a:lvl1pPr algn="ctr">
                <a:defRPr b="1">
                  <a:solidFill>
                    <a:schemeClr val="tx1">
                      <a:lumMod val="85000"/>
                      <a:lumOff val="1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Arial" panose="020B0604020202020204" pitchFamily="34" charset="0"/>
                  <a:sym typeface="Arial" panose="020B0604020202020204" pitchFamily="34" charset="0"/>
                </a:rPr>
                <a:t>Metrics for moderator</a:t>
              </a:r>
              <a:endParaRPr lang="zh-CN" altLang="en-US" dirty="0">
                <a:latin typeface="Arial" panose="020B0604020202020204" pitchFamily="34" charset="0"/>
                <a:sym typeface="Arial" panose="020B0604020202020204" pitchFamily="34" charset="0"/>
              </a:endParaRPr>
            </a:p>
          </p:txBody>
        </p:sp>
      </p:grpSp>
      <p:sp>
        <p:nvSpPr>
          <p:cNvPr id="46" name="íṥľídê">
            <a:extLst>
              <a:ext uri="{FF2B5EF4-FFF2-40B4-BE49-F238E27FC236}">
                <a16:creationId xmlns:a16="http://schemas.microsoft.com/office/drawing/2014/main" id="{372F3DF0-DA41-4689-A69D-122823E25E8D}"/>
              </a:ext>
            </a:extLst>
          </p:cNvPr>
          <p:cNvSpPr/>
          <p:nvPr/>
        </p:nvSpPr>
        <p:spPr>
          <a:xfrm>
            <a:off x="8372323" y="2856162"/>
            <a:ext cx="545761" cy="545759"/>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latin typeface="Arial" panose="020B0604020202020204" pitchFamily="34" charset="0"/>
              <a:sym typeface="Arial" panose="020B0604020202020204" pitchFamily="34" charset="0"/>
            </a:endParaRPr>
          </a:p>
        </p:txBody>
      </p:sp>
      <p:sp>
        <p:nvSpPr>
          <p:cNvPr id="55" name="îŝ1iďê">
            <a:extLst>
              <a:ext uri="{FF2B5EF4-FFF2-40B4-BE49-F238E27FC236}">
                <a16:creationId xmlns:a16="http://schemas.microsoft.com/office/drawing/2014/main" id="{712DCC96-016E-4C10-A15F-5560F7E73581}"/>
              </a:ext>
            </a:extLst>
          </p:cNvPr>
          <p:cNvSpPr/>
          <p:nvPr/>
        </p:nvSpPr>
        <p:spPr bwMode="auto">
          <a:xfrm>
            <a:off x="8518929" y="3098253"/>
            <a:ext cx="252548" cy="72500"/>
          </a:xfrm>
          <a:custGeom>
            <a:avLst/>
            <a:gdLst>
              <a:gd name="T0" fmla="*/ 1374 w 10254"/>
              <a:gd name="T1" fmla="*/ 116 h 2945"/>
              <a:gd name="T2" fmla="*/ 4 w 10254"/>
              <a:gd name="T3" fmla="*/ 1531 h 2945"/>
              <a:gd name="T4" fmla="*/ 1455 w 10254"/>
              <a:gd name="T5" fmla="*/ 2916 h 2945"/>
              <a:gd name="T6" fmla="*/ 2805 w 10254"/>
              <a:gd name="T7" fmla="*/ 1479 h 2945"/>
              <a:gd name="T8" fmla="*/ 1374 w 10254"/>
              <a:gd name="T9" fmla="*/ 116 h 2945"/>
              <a:gd name="T10" fmla="*/ 1426 w 10254"/>
              <a:gd name="T11" fmla="*/ 1982 h 2945"/>
              <a:gd name="T12" fmla="*/ 938 w 10254"/>
              <a:gd name="T13" fmla="*/ 1536 h 2945"/>
              <a:gd name="T14" fmla="*/ 1396 w 10254"/>
              <a:gd name="T15" fmla="*/ 1066 h 2945"/>
              <a:gd name="T16" fmla="*/ 1844 w 10254"/>
              <a:gd name="T17" fmla="*/ 1478 h 2945"/>
              <a:gd name="T18" fmla="*/ 1426 w 10254"/>
              <a:gd name="T19" fmla="*/ 1982 h 2945"/>
              <a:gd name="T20" fmla="*/ 5140 w 10254"/>
              <a:gd name="T21" fmla="*/ 115 h 2945"/>
              <a:gd name="T22" fmla="*/ 3734 w 10254"/>
              <a:gd name="T23" fmla="*/ 1505 h 2945"/>
              <a:gd name="T24" fmla="*/ 5168 w 10254"/>
              <a:gd name="T25" fmla="*/ 2917 h 2945"/>
              <a:gd name="T26" fmla="*/ 6535 w 10254"/>
              <a:gd name="T27" fmla="*/ 1505 h 2945"/>
              <a:gd name="T28" fmla="*/ 5140 w 10254"/>
              <a:gd name="T29" fmla="*/ 115 h 2945"/>
              <a:gd name="T30" fmla="*/ 5100 w 10254"/>
              <a:gd name="T31" fmla="*/ 1980 h 2945"/>
              <a:gd name="T32" fmla="*/ 4692 w 10254"/>
              <a:gd name="T33" fmla="*/ 1520 h 2945"/>
              <a:gd name="T34" fmla="*/ 5157 w 10254"/>
              <a:gd name="T35" fmla="*/ 1067 h 2945"/>
              <a:gd name="T36" fmla="*/ 5601 w 10254"/>
              <a:gd name="T37" fmla="*/ 1549 h 2945"/>
              <a:gd name="T38" fmla="*/ 5100 w 10254"/>
              <a:gd name="T39" fmla="*/ 1980 h 2945"/>
              <a:gd name="T40" fmla="*/ 10114 w 10254"/>
              <a:gd name="T41" fmla="*/ 866 h 2945"/>
              <a:gd name="T42" fmla="*/ 8553 w 10254"/>
              <a:gd name="T43" fmla="*/ 156 h 2945"/>
              <a:gd name="T44" fmla="*/ 7487 w 10254"/>
              <a:gd name="T45" fmla="*/ 1502 h 2945"/>
              <a:gd name="T46" fmla="*/ 8466 w 10254"/>
              <a:gd name="T47" fmla="*/ 2856 h 2945"/>
              <a:gd name="T48" fmla="*/ 9070 w 10254"/>
              <a:gd name="T49" fmla="*/ 2599 h 2945"/>
              <a:gd name="T50" fmla="*/ 8864 w 10254"/>
              <a:gd name="T51" fmla="*/ 2023 h 2945"/>
              <a:gd name="T52" fmla="*/ 8618 w 10254"/>
              <a:gd name="T53" fmla="*/ 1888 h 2945"/>
              <a:gd name="T54" fmla="*/ 8456 w 10254"/>
              <a:gd name="T55" fmla="*/ 1398 h 2945"/>
              <a:gd name="T56" fmla="*/ 9241 w 10254"/>
              <a:gd name="T57" fmla="*/ 1258 h 2945"/>
              <a:gd name="T58" fmla="*/ 9443 w 10254"/>
              <a:gd name="T59" fmla="*/ 1587 h 2945"/>
              <a:gd name="T60" fmla="*/ 9944 w 10254"/>
              <a:gd name="T61" fmla="*/ 1722 h 2945"/>
              <a:gd name="T62" fmla="*/ 10236 w 10254"/>
              <a:gd name="T63" fmla="*/ 1291 h 2945"/>
              <a:gd name="T64" fmla="*/ 10114 w 10254"/>
              <a:gd name="T65" fmla="*/ 866 h 2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254" h="2945">
                <a:moveTo>
                  <a:pt x="1374" y="116"/>
                </a:moveTo>
                <a:cubicBezTo>
                  <a:pt x="609" y="130"/>
                  <a:pt x="0" y="760"/>
                  <a:pt x="4" y="1531"/>
                </a:cubicBezTo>
                <a:cubicBezTo>
                  <a:pt x="10" y="2325"/>
                  <a:pt x="659" y="2945"/>
                  <a:pt x="1455" y="2916"/>
                </a:cubicBezTo>
                <a:cubicBezTo>
                  <a:pt x="2218" y="2889"/>
                  <a:pt x="2829" y="2238"/>
                  <a:pt x="2805" y="1479"/>
                </a:cubicBezTo>
                <a:cubicBezTo>
                  <a:pt x="2780" y="717"/>
                  <a:pt x="2134" y="102"/>
                  <a:pt x="1374" y="116"/>
                </a:cubicBezTo>
                <a:close/>
                <a:moveTo>
                  <a:pt x="1426" y="1982"/>
                </a:moveTo>
                <a:cubicBezTo>
                  <a:pt x="1194" y="1997"/>
                  <a:pt x="947" y="1772"/>
                  <a:pt x="938" y="1536"/>
                </a:cubicBezTo>
                <a:cubicBezTo>
                  <a:pt x="928" y="1294"/>
                  <a:pt x="1149" y="1068"/>
                  <a:pt x="1396" y="1066"/>
                </a:cubicBezTo>
                <a:cubicBezTo>
                  <a:pt x="1632" y="1065"/>
                  <a:pt x="1824" y="1241"/>
                  <a:pt x="1844" y="1478"/>
                </a:cubicBezTo>
                <a:cubicBezTo>
                  <a:pt x="1865" y="1733"/>
                  <a:pt x="1673" y="1966"/>
                  <a:pt x="1426" y="1982"/>
                </a:cubicBezTo>
                <a:close/>
                <a:moveTo>
                  <a:pt x="5140" y="115"/>
                </a:moveTo>
                <a:cubicBezTo>
                  <a:pt x="4381" y="116"/>
                  <a:pt x="3743" y="746"/>
                  <a:pt x="3734" y="1505"/>
                </a:cubicBezTo>
                <a:cubicBezTo>
                  <a:pt x="3725" y="2287"/>
                  <a:pt x="4378" y="2931"/>
                  <a:pt x="5168" y="2917"/>
                </a:cubicBezTo>
                <a:cubicBezTo>
                  <a:pt x="5938" y="2904"/>
                  <a:pt x="6542" y="2281"/>
                  <a:pt x="6535" y="1505"/>
                </a:cubicBezTo>
                <a:cubicBezTo>
                  <a:pt x="6528" y="736"/>
                  <a:pt x="5904" y="115"/>
                  <a:pt x="5140" y="115"/>
                </a:cubicBezTo>
                <a:close/>
                <a:moveTo>
                  <a:pt x="5100" y="1980"/>
                </a:moveTo>
                <a:cubicBezTo>
                  <a:pt x="4877" y="1958"/>
                  <a:pt x="4693" y="1750"/>
                  <a:pt x="4692" y="1520"/>
                </a:cubicBezTo>
                <a:cubicBezTo>
                  <a:pt x="4691" y="1260"/>
                  <a:pt x="4899" y="1058"/>
                  <a:pt x="5157" y="1067"/>
                </a:cubicBezTo>
                <a:cubicBezTo>
                  <a:pt x="5405" y="1076"/>
                  <a:pt x="5618" y="1308"/>
                  <a:pt x="5601" y="1549"/>
                </a:cubicBezTo>
                <a:cubicBezTo>
                  <a:pt x="5583" y="1786"/>
                  <a:pt x="5332" y="2002"/>
                  <a:pt x="5100" y="1980"/>
                </a:cubicBezTo>
                <a:close/>
                <a:moveTo>
                  <a:pt x="10114" y="866"/>
                </a:moveTo>
                <a:cubicBezTo>
                  <a:pt x="9826" y="298"/>
                  <a:pt x="9158" y="0"/>
                  <a:pt x="8553" y="156"/>
                </a:cubicBezTo>
                <a:cubicBezTo>
                  <a:pt x="7921" y="319"/>
                  <a:pt x="7494" y="858"/>
                  <a:pt x="7487" y="1502"/>
                </a:cubicBezTo>
                <a:cubicBezTo>
                  <a:pt x="7479" y="2127"/>
                  <a:pt x="7893" y="2700"/>
                  <a:pt x="8466" y="2856"/>
                </a:cubicBezTo>
                <a:cubicBezTo>
                  <a:pt x="8735" y="2930"/>
                  <a:pt x="8985" y="2830"/>
                  <a:pt x="9070" y="2599"/>
                </a:cubicBezTo>
                <a:cubicBezTo>
                  <a:pt x="9160" y="2356"/>
                  <a:pt x="9084" y="2159"/>
                  <a:pt x="8864" y="2023"/>
                </a:cubicBezTo>
                <a:cubicBezTo>
                  <a:pt x="8784" y="1974"/>
                  <a:pt x="8693" y="1943"/>
                  <a:pt x="8618" y="1888"/>
                </a:cubicBezTo>
                <a:cubicBezTo>
                  <a:pt x="8451" y="1765"/>
                  <a:pt x="8366" y="1579"/>
                  <a:pt x="8456" y="1398"/>
                </a:cubicBezTo>
                <a:cubicBezTo>
                  <a:pt x="8522" y="1266"/>
                  <a:pt x="8862" y="921"/>
                  <a:pt x="9241" y="1258"/>
                </a:cubicBezTo>
                <a:cubicBezTo>
                  <a:pt x="9330" y="1338"/>
                  <a:pt x="9360" y="1489"/>
                  <a:pt x="9443" y="1587"/>
                </a:cubicBezTo>
                <a:cubicBezTo>
                  <a:pt x="9573" y="1740"/>
                  <a:pt x="9742" y="1806"/>
                  <a:pt x="9944" y="1722"/>
                </a:cubicBezTo>
                <a:cubicBezTo>
                  <a:pt x="10137" y="1642"/>
                  <a:pt x="10254" y="1499"/>
                  <a:pt x="10236" y="1291"/>
                </a:cubicBezTo>
                <a:cubicBezTo>
                  <a:pt x="10223" y="1146"/>
                  <a:pt x="10180" y="996"/>
                  <a:pt x="10114" y="86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sym typeface="Arial" panose="020B0604020202020204" pitchFamily="34" charset="0"/>
            </a:endParaRPr>
          </a:p>
        </p:txBody>
      </p:sp>
      <p:grpSp>
        <p:nvGrpSpPr>
          <p:cNvPr id="70" name="组合 69">
            <a:extLst>
              <a:ext uri="{FF2B5EF4-FFF2-40B4-BE49-F238E27FC236}">
                <a16:creationId xmlns:a16="http://schemas.microsoft.com/office/drawing/2014/main" id="{4B462543-1269-484D-8B8B-CE73AF89D9B5}"/>
              </a:ext>
            </a:extLst>
          </p:cNvPr>
          <p:cNvGrpSpPr/>
          <p:nvPr/>
        </p:nvGrpSpPr>
        <p:grpSpPr>
          <a:xfrm>
            <a:off x="5296313" y="2849563"/>
            <a:ext cx="545761" cy="545759"/>
            <a:chOff x="4814403" y="3705747"/>
            <a:chExt cx="545761" cy="545759"/>
          </a:xfrm>
        </p:grpSpPr>
        <p:sp>
          <p:nvSpPr>
            <p:cNvPr id="51" name="íṥľídê">
              <a:extLst>
                <a:ext uri="{FF2B5EF4-FFF2-40B4-BE49-F238E27FC236}">
                  <a16:creationId xmlns:a16="http://schemas.microsoft.com/office/drawing/2014/main" id="{3C9FEB60-4973-4B3B-B926-90B46551B2D4}"/>
                </a:ext>
              </a:extLst>
            </p:cNvPr>
            <p:cNvSpPr/>
            <p:nvPr/>
          </p:nvSpPr>
          <p:spPr>
            <a:xfrm>
              <a:off x="4814403" y="3705747"/>
              <a:ext cx="545761" cy="545759"/>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latin typeface="Arial" panose="020B0604020202020204" pitchFamily="34" charset="0"/>
                <a:sym typeface="Arial" panose="020B0604020202020204" pitchFamily="34" charset="0"/>
              </a:endParaRPr>
            </a:p>
          </p:txBody>
        </p:sp>
        <p:sp>
          <p:nvSpPr>
            <p:cNvPr id="54" name="îŝ1iďê">
              <a:extLst>
                <a:ext uri="{FF2B5EF4-FFF2-40B4-BE49-F238E27FC236}">
                  <a16:creationId xmlns:a16="http://schemas.microsoft.com/office/drawing/2014/main" id="{2A6822FE-E3C6-41B7-9380-B5DC08AC9D99}"/>
                </a:ext>
              </a:extLst>
            </p:cNvPr>
            <p:cNvSpPr/>
            <p:nvPr/>
          </p:nvSpPr>
          <p:spPr bwMode="auto">
            <a:xfrm>
              <a:off x="4961008" y="3852544"/>
              <a:ext cx="252548" cy="252166"/>
            </a:xfrm>
            <a:custGeom>
              <a:avLst/>
              <a:gdLst>
                <a:gd name="T0" fmla="*/ 5797 w 6827"/>
                <a:gd name="T1" fmla="*/ 3413 h 6827"/>
                <a:gd name="T2" fmla="*/ 3868 w 6827"/>
                <a:gd name="T3" fmla="*/ 114 h 6827"/>
                <a:gd name="T4" fmla="*/ 3072 w 6827"/>
                <a:gd name="T5" fmla="*/ 0 h 6827"/>
                <a:gd name="T6" fmla="*/ 2958 w 6827"/>
                <a:gd name="T7" fmla="*/ 1184 h 6827"/>
                <a:gd name="T8" fmla="*/ 114 w 6827"/>
                <a:gd name="T9" fmla="*/ 3413 h 6827"/>
                <a:gd name="T10" fmla="*/ 114 w 6827"/>
                <a:gd name="T11" fmla="*/ 3641 h 6827"/>
                <a:gd name="T12" fmla="*/ 3300 w 6827"/>
                <a:gd name="T13" fmla="*/ 5911 h 6827"/>
                <a:gd name="T14" fmla="*/ 3413 w 6827"/>
                <a:gd name="T15" fmla="*/ 6827 h 6827"/>
                <a:gd name="T16" fmla="*/ 3527 w 6827"/>
                <a:gd name="T17" fmla="*/ 5911 h 6827"/>
                <a:gd name="T18" fmla="*/ 6713 w 6827"/>
                <a:gd name="T19" fmla="*/ 3641 h 6827"/>
                <a:gd name="T20" fmla="*/ 6713 w 6827"/>
                <a:gd name="T21" fmla="*/ 3413 h 6827"/>
                <a:gd name="T22" fmla="*/ 2958 w 6827"/>
                <a:gd name="T23" fmla="*/ 1649 h 6827"/>
                <a:gd name="T24" fmla="*/ 1257 w 6827"/>
                <a:gd name="T25" fmla="*/ 3413 h 6827"/>
                <a:gd name="T26" fmla="*/ 1939 w 6827"/>
                <a:gd name="T27" fmla="*/ 3413 h 6827"/>
                <a:gd name="T28" fmla="*/ 2958 w 6827"/>
                <a:gd name="T29" fmla="*/ 1882 h 6827"/>
                <a:gd name="T30" fmla="*/ 1939 w 6827"/>
                <a:gd name="T31" fmla="*/ 3413 h 6827"/>
                <a:gd name="T32" fmla="*/ 2958 w 6827"/>
                <a:gd name="T33" fmla="*/ 3413 h 6827"/>
                <a:gd name="T34" fmla="*/ 2958 w 6827"/>
                <a:gd name="T35" fmla="*/ 2362 h 6827"/>
                <a:gd name="T36" fmla="*/ 1257 w 6827"/>
                <a:gd name="T37" fmla="*/ 3641 h 6827"/>
                <a:gd name="T38" fmla="*/ 3300 w 6827"/>
                <a:gd name="T39" fmla="*/ 5456 h 6827"/>
                <a:gd name="T40" fmla="*/ 3300 w 6827"/>
                <a:gd name="T41" fmla="*/ 5228 h 6827"/>
                <a:gd name="T42" fmla="*/ 1940 w 6827"/>
                <a:gd name="T43" fmla="*/ 3641 h 6827"/>
                <a:gd name="T44" fmla="*/ 3300 w 6827"/>
                <a:gd name="T45" fmla="*/ 5228 h 6827"/>
                <a:gd name="T46" fmla="*/ 2168 w 6827"/>
                <a:gd name="T47" fmla="*/ 3641 h 6827"/>
                <a:gd name="T48" fmla="*/ 3300 w 6827"/>
                <a:gd name="T49" fmla="*/ 4773 h 6827"/>
                <a:gd name="T50" fmla="*/ 5115 w 6827"/>
                <a:gd name="T51" fmla="*/ 3413 h 6827"/>
                <a:gd name="T52" fmla="*/ 3868 w 6827"/>
                <a:gd name="T53" fmla="*/ 2120 h 6827"/>
                <a:gd name="T54" fmla="*/ 3868 w 6827"/>
                <a:gd name="T55" fmla="*/ 2362 h 6827"/>
                <a:gd name="T56" fmla="*/ 3868 w 6827"/>
                <a:gd name="T57" fmla="*/ 3413 h 6827"/>
                <a:gd name="T58" fmla="*/ 3527 w 6827"/>
                <a:gd name="T59" fmla="*/ 3641 h 6827"/>
                <a:gd name="T60" fmla="*/ 3527 w 6827"/>
                <a:gd name="T61" fmla="*/ 4773 h 6827"/>
                <a:gd name="T62" fmla="*/ 3527 w 6827"/>
                <a:gd name="T63" fmla="*/ 5000 h 6827"/>
                <a:gd name="T64" fmla="*/ 5114 w 6827"/>
                <a:gd name="T65" fmla="*/ 3641 h 6827"/>
                <a:gd name="T66" fmla="*/ 3527 w 6827"/>
                <a:gd name="T67" fmla="*/ 5000 h 6827"/>
                <a:gd name="T68" fmla="*/ 3527 w 6827"/>
                <a:gd name="T69" fmla="*/ 5456 h 6827"/>
                <a:gd name="T70" fmla="*/ 5569 w 6827"/>
                <a:gd name="T71" fmla="*/ 3641 h 6827"/>
                <a:gd name="T72" fmla="*/ 5343 w 6827"/>
                <a:gd name="T73" fmla="*/ 3413 h 6827"/>
                <a:gd name="T74" fmla="*/ 3868 w 6827"/>
                <a:gd name="T75" fmla="*/ 1415 h 6827"/>
                <a:gd name="T76" fmla="*/ 5343 w 6827"/>
                <a:gd name="T77" fmla="*/ 341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827" h="6827">
                  <a:moveTo>
                    <a:pt x="6713" y="3413"/>
                  </a:moveTo>
                  <a:lnTo>
                    <a:pt x="5797" y="3413"/>
                  </a:lnTo>
                  <a:cubicBezTo>
                    <a:pt x="5744" y="2322"/>
                    <a:pt x="4940" y="1392"/>
                    <a:pt x="3868" y="1184"/>
                  </a:cubicBezTo>
                  <a:lnTo>
                    <a:pt x="3868" y="114"/>
                  </a:lnTo>
                  <a:cubicBezTo>
                    <a:pt x="3868" y="51"/>
                    <a:pt x="3818" y="0"/>
                    <a:pt x="3755" y="0"/>
                  </a:cubicBezTo>
                  <a:lnTo>
                    <a:pt x="3072" y="0"/>
                  </a:lnTo>
                  <a:cubicBezTo>
                    <a:pt x="3009" y="0"/>
                    <a:pt x="2958" y="51"/>
                    <a:pt x="2958" y="114"/>
                  </a:cubicBezTo>
                  <a:lnTo>
                    <a:pt x="2958" y="1184"/>
                  </a:lnTo>
                  <a:cubicBezTo>
                    <a:pt x="1887" y="1392"/>
                    <a:pt x="1082" y="2322"/>
                    <a:pt x="1029" y="3413"/>
                  </a:cubicBezTo>
                  <a:lnTo>
                    <a:pt x="114" y="3413"/>
                  </a:lnTo>
                  <a:cubicBezTo>
                    <a:pt x="51" y="3413"/>
                    <a:pt x="0" y="3464"/>
                    <a:pt x="0" y="3527"/>
                  </a:cubicBezTo>
                  <a:cubicBezTo>
                    <a:pt x="0" y="3590"/>
                    <a:pt x="51" y="3641"/>
                    <a:pt x="114" y="3641"/>
                  </a:cubicBezTo>
                  <a:lnTo>
                    <a:pt x="1030" y="3641"/>
                  </a:lnTo>
                  <a:cubicBezTo>
                    <a:pt x="1088" y="4867"/>
                    <a:pt x="2073" y="5852"/>
                    <a:pt x="3300" y="5911"/>
                  </a:cubicBezTo>
                  <a:lnTo>
                    <a:pt x="3300" y="6713"/>
                  </a:lnTo>
                  <a:cubicBezTo>
                    <a:pt x="3300" y="6776"/>
                    <a:pt x="3350" y="6827"/>
                    <a:pt x="3413" y="6827"/>
                  </a:cubicBezTo>
                  <a:cubicBezTo>
                    <a:pt x="3476" y="6827"/>
                    <a:pt x="3527" y="6776"/>
                    <a:pt x="3527" y="6713"/>
                  </a:cubicBezTo>
                  <a:lnTo>
                    <a:pt x="3527" y="5911"/>
                  </a:lnTo>
                  <a:cubicBezTo>
                    <a:pt x="4754" y="5852"/>
                    <a:pt x="5739" y="4867"/>
                    <a:pt x="5797" y="3641"/>
                  </a:cubicBezTo>
                  <a:lnTo>
                    <a:pt x="6713" y="3641"/>
                  </a:lnTo>
                  <a:cubicBezTo>
                    <a:pt x="6776" y="3641"/>
                    <a:pt x="6827" y="3590"/>
                    <a:pt x="6827" y="3527"/>
                  </a:cubicBezTo>
                  <a:cubicBezTo>
                    <a:pt x="6827" y="3464"/>
                    <a:pt x="6776" y="3413"/>
                    <a:pt x="6713" y="3413"/>
                  </a:cubicBezTo>
                  <a:close/>
                  <a:moveTo>
                    <a:pt x="2958" y="1415"/>
                  </a:moveTo>
                  <a:lnTo>
                    <a:pt x="2958" y="1649"/>
                  </a:lnTo>
                  <a:cubicBezTo>
                    <a:pt x="2133" y="1848"/>
                    <a:pt x="1534" y="2566"/>
                    <a:pt x="1484" y="3413"/>
                  </a:cubicBezTo>
                  <a:lnTo>
                    <a:pt x="1257" y="3413"/>
                  </a:lnTo>
                  <a:cubicBezTo>
                    <a:pt x="1309" y="2446"/>
                    <a:pt x="2014" y="1619"/>
                    <a:pt x="2958" y="1415"/>
                  </a:cubicBezTo>
                  <a:close/>
                  <a:moveTo>
                    <a:pt x="1939" y="3413"/>
                  </a:moveTo>
                  <a:lnTo>
                    <a:pt x="1712" y="3413"/>
                  </a:lnTo>
                  <a:cubicBezTo>
                    <a:pt x="1760" y="2690"/>
                    <a:pt x="2262" y="2074"/>
                    <a:pt x="2958" y="1882"/>
                  </a:cubicBezTo>
                  <a:lnTo>
                    <a:pt x="2958" y="2120"/>
                  </a:lnTo>
                  <a:cubicBezTo>
                    <a:pt x="2387" y="2305"/>
                    <a:pt x="1985" y="2816"/>
                    <a:pt x="1939" y="3413"/>
                  </a:cubicBezTo>
                  <a:close/>
                  <a:moveTo>
                    <a:pt x="2958" y="2362"/>
                  </a:moveTo>
                  <a:lnTo>
                    <a:pt x="2958" y="3413"/>
                  </a:lnTo>
                  <a:lnTo>
                    <a:pt x="2167" y="3413"/>
                  </a:lnTo>
                  <a:cubicBezTo>
                    <a:pt x="2210" y="2940"/>
                    <a:pt x="2518" y="2533"/>
                    <a:pt x="2958" y="2362"/>
                  </a:cubicBezTo>
                  <a:close/>
                  <a:moveTo>
                    <a:pt x="3300" y="5683"/>
                  </a:moveTo>
                  <a:cubicBezTo>
                    <a:pt x="2199" y="5625"/>
                    <a:pt x="1315" y="4742"/>
                    <a:pt x="1257" y="3641"/>
                  </a:cubicBezTo>
                  <a:lnTo>
                    <a:pt x="1485" y="3641"/>
                  </a:lnTo>
                  <a:cubicBezTo>
                    <a:pt x="1542" y="4617"/>
                    <a:pt x="2324" y="5398"/>
                    <a:pt x="3300" y="5456"/>
                  </a:cubicBezTo>
                  <a:lnTo>
                    <a:pt x="3300" y="5683"/>
                  </a:lnTo>
                  <a:close/>
                  <a:moveTo>
                    <a:pt x="3300" y="5228"/>
                  </a:moveTo>
                  <a:cubicBezTo>
                    <a:pt x="2449" y="5172"/>
                    <a:pt x="1769" y="4491"/>
                    <a:pt x="1712" y="3641"/>
                  </a:cubicBezTo>
                  <a:lnTo>
                    <a:pt x="1940" y="3641"/>
                  </a:lnTo>
                  <a:cubicBezTo>
                    <a:pt x="1996" y="4366"/>
                    <a:pt x="2575" y="4945"/>
                    <a:pt x="3300" y="5000"/>
                  </a:cubicBezTo>
                  <a:lnTo>
                    <a:pt x="3300" y="5228"/>
                  </a:lnTo>
                  <a:close/>
                  <a:moveTo>
                    <a:pt x="3300" y="4773"/>
                  </a:moveTo>
                  <a:cubicBezTo>
                    <a:pt x="2700" y="4718"/>
                    <a:pt x="2222" y="4240"/>
                    <a:pt x="2168" y="3641"/>
                  </a:cubicBezTo>
                  <a:lnTo>
                    <a:pt x="3300" y="3641"/>
                  </a:lnTo>
                  <a:lnTo>
                    <a:pt x="3300" y="4773"/>
                  </a:lnTo>
                  <a:close/>
                  <a:moveTo>
                    <a:pt x="3868" y="1882"/>
                  </a:moveTo>
                  <a:cubicBezTo>
                    <a:pt x="4565" y="2074"/>
                    <a:pt x="5067" y="2690"/>
                    <a:pt x="5115" y="3413"/>
                  </a:cubicBezTo>
                  <a:lnTo>
                    <a:pt x="4888" y="3413"/>
                  </a:lnTo>
                  <a:cubicBezTo>
                    <a:pt x="4842" y="2816"/>
                    <a:pt x="4439" y="2305"/>
                    <a:pt x="3868" y="2120"/>
                  </a:cubicBezTo>
                  <a:lnTo>
                    <a:pt x="3868" y="1882"/>
                  </a:lnTo>
                  <a:close/>
                  <a:moveTo>
                    <a:pt x="3868" y="2362"/>
                  </a:moveTo>
                  <a:cubicBezTo>
                    <a:pt x="4309" y="2533"/>
                    <a:pt x="4617" y="2940"/>
                    <a:pt x="4659" y="3413"/>
                  </a:cubicBezTo>
                  <a:lnTo>
                    <a:pt x="3868" y="3413"/>
                  </a:lnTo>
                  <a:lnTo>
                    <a:pt x="3868" y="2362"/>
                  </a:lnTo>
                  <a:close/>
                  <a:moveTo>
                    <a:pt x="3527" y="3641"/>
                  </a:moveTo>
                  <a:lnTo>
                    <a:pt x="4659" y="3641"/>
                  </a:lnTo>
                  <a:cubicBezTo>
                    <a:pt x="4605" y="4240"/>
                    <a:pt x="4126" y="4719"/>
                    <a:pt x="3527" y="4773"/>
                  </a:cubicBezTo>
                  <a:lnTo>
                    <a:pt x="3527" y="3641"/>
                  </a:lnTo>
                  <a:close/>
                  <a:moveTo>
                    <a:pt x="3527" y="5000"/>
                  </a:moveTo>
                  <a:cubicBezTo>
                    <a:pt x="4252" y="4945"/>
                    <a:pt x="4831" y="4366"/>
                    <a:pt x="4887" y="3641"/>
                  </a:cubicBezTo>
                  <a:lnTo>
                    <a:pt x="5114" y="3641"/>
                  </a:lnTo>
                  <a:cubicBezTo>
                    <a:pt x="5058" y="4491"/>
                    <a:pt x="4377" y="5172"/>
                    <a:pt x="3527" y="5228"/>
                  </a:cubicBezTo>
                  <a:lnTo>
                    <a:pt x="3527" y="5000"/>
                  </a:lnTo>
                  <a:close/>
                  <a:moveTo>
                    <a:pt x="3527" y="5683"/>
                  </a:moveTo>
                  <a:lnTo>
                    <a:pt x="3527" y="5456"/>
                  </a:lnTo>
                  <a:cubicBezTo>
                    <a:pt x="4503" y="5398"/>
                    <a:pt x="5285" y="4617"/>
                    <a:pt x="5342" y="3641"/>
                  </a:cubicBezTo>
                  <a:lnTo>
                    <a:pt x="5569" y="3641"/>
                  </a:lnTo>
                  <a:cubicBezTo>
                    <a:pt x="5512" y="4742"/>
                    <a:pt x="4628" y="5625"/>
                    <a:pt x="3527" y="5683"/>
                  </a:cubicBezTo>
                  <a:close/>
                  <a:moveTo>
                    <a:pt x="5343" y="3413"/>
                  </a:moveTo>
                  <a:cubicBezTo>
                    <a:pt x="5293" y="2566"/>
                    <a:pt x="4694" y="1848"/>
                    <a:pt x="3868" y="1649"/>
                  </a:cubicBezTo>
                  <a:lnTo>
                    <a:pt x="3868" y="1415"/>
                  </a:lnTo>
                  <a:cubicBezTo>
                    <a:pt x="4813" y="1619"/>
                    <a:pt x="5518" y="2446"/>
                    <a:pt x="5570" y="3413"/>
                  </a:cubicBezTo>
                  <a:lnTo>
                    <a:pt x="5343" y="3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sym typeface="Arial" panose="020B0604020202020204" pitchFamily="34" charset="0"/>
              </a:endParaRPr>
            </a:p>
          </p:txBody>
        </p:sp>
      </p:grpSp>
      <p:sp>
        <p:nvSpPr>
          <p:cNvPr id="65" name="íṥľídê">
            <a:extLst>
              <a:ext uri="{FF2B5EF4-FFF2-40B4-BE49-F238E27FC236}">
                <a16:creationId xmlns:a16="http://schemas.microsoft.com/office/drawing/2014/main" id="{A3A5A8E6-9A12-491B-A7A4-C3AB56AAD63D}"/>
              </a:ext>
            </a:extLst>
          </p:cNvPr>
          <p:cNvSpPr/>
          <p:nvPr/>
        </p:nvSpPr>
        <p:spPr>
          <a:xfrm>
            <a:off x="420888" y="2863060"/>
            <a:ext cx="545761" cy="545759"/>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latin typeface="Arial" panose="020B0604020202020204" pitchFamily="34" charset="0"/>
              <a:sym typeface="Arial" panose="020B0604020202020204" pitchFamily="34" charset="0"/>
            </a:endParaRPr>
          </a:p>
        </p:txBody>
      </p:sp>
      <p:sp>
        <p:nvSpPr>
          <p:cNvPr id="71" name="îŝ1iďê">
            <a:extLst>
              <a:ext uri="{FF2B5EF4-FFF2-40B4-BE49-F238E27FC236}">
                <a16:creationId xmlns:a16="http://schemas.microsoft.com/office/drawing/2014/main" id="{E86C2875-11AF-4AF7-90F6-F083AC663995}"/>
              </a:ext>
            </a:extLst>
          </p:cNvPr>
          <p:cNvSpPr/>
          <p:nvPr/>
        </p:nvSpPr>
        <p:spPr bwMode="auto">
          <a:xfrm>
            <a:off x="567493" y="3033834"/>
            <a:ext cx="252548" cy="20421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5451" h="489568">
                <a:moveTo>
                  <a:pt x="479900" y="284819"/>
                </a:moveTo>
                <a:cubicBezTo>
                  <a:pt x="465151" y="284819"/>
                  <a:pt x="453167" y="296695"/>
                  <a:pt x="453167" y="311424"/>
                </a:cubicBezTo>
                <a:cubicBezTo>
                  <a:pt x="453167" y="326245"/>
                  <a:pt x="465151" y="338120"/>
                  <a:pt x="479900" y="338120"/>
                </a:cubicBezTo>
                <a:cubicBezTo>
                  <a:pt x="494649" y="338120"/>
                  <a:pt x="506633" y="326245"/>
                  <a:pt x="506633" y="311424"/>
                </a:cubicBezTo>
                <a:cubicBezTo>
                  <a:pt x="506633" y="296695"/>
                  <a:pt x="494649" y="284819"/>
                  <a:pt x="479900" y="284819"/>
                </a:cubicBezTo>
                <a:close/>
                <a:moveTo>
                  <a:pt x="402929" y="284819"/>
                </a:moveTo>
                <a:cubicBezTo>
                  <a:pt x="388180" y="284819"/>
                  <a:pt x="376196" y="296695"/>
                  <a:pt x="376196" y="311424"/>
                </a:cubicBezTo>
                <a:cubicBezTo>
                  <a:pt x="376196" y="326245"/>
                  <a:pt x="388180" y="338120"/>
                  <a:pt x="402929" y="338120"/>
                </a:cubicBezTo>
                <a:cubicBezTo>
                  <a:pt x="417678" y="338120"/>
                  <a:pt x="429569" y="326245"/>
                  <a:pt x="429569" y="311424"/>
                </a:cubicBezTo>
                <a:cubicBezTo>
                  <a:pt x="429569" y="296695"/>
                  <a:pt x="417678" y="284819"/>
                  <a:pt x="402929" y="284819"/>
                </a:cubicBezTo>
                <a:close/>
                <a:moveTo>
                  <a:pt x="429477" y="174720"/>
                </a:moveTo>
                <a:cubicBezTo>
                  <a:pt x="528756" y="183649"/>
                  <a:pt x="605451" y="241369"/>
                  <a:pt x="605451" y="311516"/>
                </a:cubicBezTo>
                <a:cubicBezTo>
                  <a:pt x="605451" y="387738"/>
                  <a:pt x="514745" y="449508"/>
                  <a:pt x="402929" y="449508"/>
                </a:cubicBezTo>
                <a:cubicBezTo>
                  <a:pt x="382003" y="449508"/>
                  <a:pt x="361724" y="447299"/>
                  <a:pt x="342734" y="443340"/>
                </a:cubicBezTo>
                <a:lnTo>
                  <a:pt x="298579" y="486423"/>
                </a:lnTo>
                <a:cubicBezTo>
                  <a:pt x="295722" y="489368"/>
                  <a:pt x="291297" y="490289"/>
                  <a:pt x="287425" y="489000"/>
                </a:cubicBezTo>
                <a:cubicBezTo>
                  <a:pt x="283554" y="487527"/>
                  <a:pt x="280788" y="484121"/>
                  <a:pt x="280235" y="480071"/>
                </a:cubicBezTo>
                <a:lnTo>
                  <a:pt x="272123" y="416828"/>
                </a:lnTo>
                <a:cubicBezTo>
                  <a:pt x="228337" y="391513"/>
                  <a:pt x="200406" y="353677"/>
                  <a:pt x="200406" y="311516"/>
                </a:cubicBezTo>
                <a:cubicBezTo>
                  <a:pt x="200406" y="309675"/>
                  <a:pt x="200683" y="307833"/>
                  <a:pt x="200867" y="305992"/>
                </a:cubicBezTo>
                <a:cubicBezTo>
                  <a:pt x="201420" y="305992"/>
                  <a:pt x="201881" y="306084"/>
                  <a:pt x="202526" y="306084"/>
                </a:cubicBezTo>
                <a:cubicBezTo>
                  <a:pt x="219488" y="306084"/>
                  <a:pt x="236357" y="304796"/>
                  <a:pt x="252765" y="302218"/>
                </a:cubicBezTo>
                <a:lnTo>
                  <a:pt x="285766" y="334438"/>
                </a:lnTo>
                <a:cubicBezTo>
                  <a:pt x="293417" y="341894"/>
                  <a:pt x="303557" y="346129"/>
                  <a:pt x="314435" y="346129"/>
                </a:cubicBezTo>
                <a:cubicBezTo>
                  <a:pt x="318951" y="346129"/>
                  <a:pt x="323468" y="345392"/>
                  <a:pt x="327709" y="343919"/>
                </a:cubicBezTo>
                <a:cubicBezTo>
                  <a:pt x="342642" y="338580"/>
                  <a:pt x="353059" y="325784"/>
                  <a:pt x="354994" y="310411"/>
                </a:cubicBezTo>
                <a:lnTo>
                  <a:pt x="361263" y="261253"/>
                </a:lnTo>
                <a:cubicBezTo>
                  <a:pt x="395923" y="238055"/>
                  <a:pt x="419429" y="207952"/>
                  <a:pt x="429477" y="174720"/>
                </a:cubicBezTo>
                <a:close/>
                <a:moveTo>
                  <a:pt x="279509" y="111300"/>
                </a:moveTo>
                <a:cubicBezTo>
                  <a:pt x="264667" y="111300"/>
                  <a:pt x="252775" y="123268"/>
                  <a:pt x="252775" y="137997"/>
                </a:cubicBezTo>
                <a:cubicBezTo>
                  <a:pt x="252775" y="152727"/>
                  <a:pt x="264667" y="164695"/>
                  <a:pt x="279509" y="164695"/>
                </a:cubicBezTo>
                <a:cubicBezTo>
                  <a:pt x="294259" y="164695"/>
                  <a:pt x="306243" y="152727"/>
                  <a:pt x="306243" y="137997"/>
                </a:cubicBezTo>
                <a:cubicBezTo>
                  <a:pt x="306243" y="123268"/>
                  <a:pt x="294259" y="111300"/>
                  <a:pt x="279509" y="111300"/>
                </a:cubicBezTo>
                <a:close/>
                <a:moveTo>
                  <a:pt x="202534" y="111300"/>
                </a:moveTo>
                <a:cubicBezTo>
                  <a:pt x="187784" y="111300"/>
                  <a:pt x="175800" y="123268"/>
                  <a:pt x="175800" y="137997"/>
                </a:cubicBezTo>
                <a:cubicBezTo>
                  <a:pt x="175800" y="152727"/>
                  <a:pt x="187784" y="164695"/>
                  <a:pt x="202534" y="164695"/>
                </a:cubicBezTo>
                <a:cubicBezTo>
                  <a:pt x="217284" y="164695"/>
                  <a:pt x="229268" y="152727"/>
                  <a:pt x="229268" y="137997"/>
                </a:cubicBezTo>
                <a:cubicBezTo>
                  <a:pt x="229268" y="123268"/>
                  <a:pt x="217284" y="111300"/>
                  <a:pt x="202534" y="111300"/>
                </a:cubicBezTo>
                <a:close/>
                <a:moveTo>
                  <a:pt x="125558" y="111300"/>
                </a:moveTo>
                <a:cubicBezTo>
                  <a:pt x="110808" y="111300"/>
                  <a:pt x="98824" y="123268"/>
                  <a:pt x="98824" y="137997"/>
                </a:cubicBezTo>
                <a:cubicBezTo>
                  <a:pt x="98824" y="152727"/>
                  <a:pt x="110808" y="164695"/>
                  <a:pt x="125558" y="164695"/>
                </a:cubicBezTo>
                <a:cubicBezTo>
                  <a:pt x="140308" y="164695"/>
                  <a:pt x="152292" y="152727"/>
                  <a:pt x="152292" y="137997"/>
                </a:cubicBezTo>
                <a:cubicBezTo>
                  <a:pt x="152292" y="123268"/>
                  <a:pt x="140308" y="111300"/>
                  <a:pt x="125558" y="111300"/>
                </a:cubicBezTo>
                <a:close/>
                <a:moveTo>
                  <a:pt x="202534" y="0"/>
                </a:moveTo>
                <a:cubicBezTo>
                  <a:pt x="314356" y="0"/>
                  <a:pt x="404975" y="61772"/>
                  <a:pt x="404975" y="137997"/>
                </a:cubicBezTo>
                <a:cubicBezTo>
                  <a:pt x="404975" y="180253"/>
                  <a:pt x="377135" y="217997"/>
                  <a:pt x="333254" y="243314"/>
                </a:cubicBezTo>
                <a:lnTo>
                  <a:pt x="325234" y="306559"/>
                </a:lnTo>
                <a:cubicBezTo>
                  <a:pt x="324681" y="310701"/>
                  <a:pt x="321915" y="314108"/>
                  <a:pt x="317951" y="315489"/>
                </a:cubicBezTo>
                <a:cubicBezTo>
                  <a:pt x="316845" y="315857"/>
                  <a:pt x="315646" y="316133"/>
                  <a:pt x="314448" y="316133"/>
                </a:cubicBezTo>
                <a:cubicBezTo>
                  <a:pt x="311590" y="316133"/>
                  <a:pt x="308825" y="315028"/>
                  <a:pt x="306797" y="313003"/>
                </a:cubicBezTo>
                <a:lnTo>
                  <a:pt x="262731" y="269919"/>
                </a:lnTo>
                <a:cubicBezTo>
                  <a:pt x="243649" y="273878"/>
                  <a:pt x="223460" y="276087"/>
                  <a:pt x="202534" y="276087"/>
                </a:cubicBezTo>
                <a:cubicBezTo>
                  <a:pt x="90712" y="276087"/>
                  <a:pt x="0" y="214223"/>
                  <a:pt x="0" y="137997"/>
                </a:cubicBezTo>
                <a:cubicBezTo>
                  <a:pt x="0" y="61772"/>
                  <a:pt x="90712" y="0"/>
                  <a:pt x="20253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sym typeface="Arial" panose="020B0604020202020204" pitchFamily="34" charset="0"/>
            </a:endParaRPr>
          </a:p>
        </p:txBody>
      </p:sp>
      <p:sp>
        <p:nvSpPr>
          <p:cNvPr id="68" name="íṥľídê">
            <a:extLst>
              <a:ext uri="{FF2B5EF4-FFF2-40B4-BE49-F238E27FC236}">
                <a16:creationId xmlns:a16="http://schemas.microsoft.com/office/drawing/2014/main" id="{5CF7BB4F-58AD-423F-925A-281522267F43}"/>
              </a:ext>
            </a:extLst>
          </p:cNvPr>
          <p:cNvSpPr/>
          <p:nvPr/>
        </p:nvSpPr>
        <p:spPr>
          <a:xfrm>
            <a:off x="10828499" y="2863059"/>
            <a:ext cx="545761" cy="545759"/>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latin typeface="Arial" panose="020B0604020202020204" pitchFamily="34" charset="0"/>
              <a:sym typeface="Arial" panose="020B0604020202020204" pitchFamily="34" charset="0"/>
            </a:endParaRPr>
          </a:p>
        </p:txBody>
      </p:sp>
      <p:sp>
        <p:nvSpPr>
          <p:cNvPr id="72" name="îŝ1iďê">
            <a:extLst>
              <a:ext uri="{FF2B5EF4-FFF2-40B4-BE49-F238E27FC236}">
                <a16:creationId xmlns:a16="http://schemas.microsoft.com/office/drawing/2014/main" id="{B6B52FBA-6F7E-493F-BD7D-9022B0CF9D10}"/>
              </a:ext>
            </a:extLst>
          </p:cNvPr>
          <p:cNvSpPr/>
          <p:nvPr/>
        </p:nvSpPr>
        <p:spPr bwMode="auto">
          <a:xfrm>
            <a:off x="10975104" y="3009664"/>
            <a:ext cx="252548" cy="252548"/>
          </a:xfrm>
          <a:custGeom>
            <a:avLst/>
            <a:gdLst>
              <a:gd name="T0" fmla="*/ 4333 w 11299"/>
              <a:gd name="T1" fmla="*/ 6099 h 11299"/>
              <a:gd name="T2" fmla="*/ 867 w 11299"/>
              <a:gd name="T3" fmla="*/ 6099 h 11299"/>
              <a:gd name="T4" fmla="*/ 0 w 11299"/>
              <a:gd name="T5" fmla="*/ 6966 h 11299"/>
              <a:gd name="T6" fmla="*/ 0 w 11299"/>
              <a:gd name="T7" fmla="*/ 10432 h 11299"/>
              <a:gd name="T8" fmla="*/ 867 w 11299"/>
              <a:gd name="T9" fmla="*/ 11299 h 11299"/>
              <a:gd name="T10" fmla="*/ 4333 w 11299"/>
              <a:gd name="T11" fmla="*/ 11299 h 11299"/>
              <a:gd name="T12" fmla="*/ 5200 w 11299"/>
              <a:gd name="T13" fmla="*/ 10432 h 11299"/>
              <a:gd name="T14" fmla="*/ 5200 w 11299"/>
              <a:gd name="T15" fmla="*/ 6966 h 11299"/>
              <a:gd name="T16" fmla="*/ 4333 w 11299"/>
              <a:gd name="T17" fmla="*/ 6099 h 11299"/>
              <a:gd name="T18" fmla="*/ 4225 w 11299"/>
              <a:gd name="T19" fmla="*/ 9824 h 11299"/>
              <a:gd name="T20" fmla="*/ 3725 w 11299"/>
              <a:gd name="T21" fmla="*/ 10324 h 11299"/>
              <a:gd name="T22" fmla="*/ 1475 w 11299"/>
              <a:gd name="T23" fmla="*/ 10324 h 11299"/>
              <a:gd name="T24" fmla="*/ 975 w 11299"/>
              <a:gd name="T25" fmla="*/ 9824 h 11299"/>
              <a:gd name="T26" fmla="*/ 975 w 11299"/>
              <a:gd name="T27" fmla="*/ 7574 h 11299"/>
              <a:gd name="T28" fmla="*/ 1475 w 11299"/>
              <a:gd name="T29" fmla="*/ 7074 h 11299"/>
              <a:gd name="T30" fmla="*/ 3725 w 11299"/>
              <a:gd name="T31" fmla="*/ 7074 h 11299"/>
              <a:gd name="T32" fmla="*/ 4225 w 11299"/>
              <a:gd name="T33" fmla="*/ 7574 h 11299"/>
              <a:gd name="T34" fmla="*/ 4225 w 11299"/>
              <a:gd name="T35" fmla="*/ 9824 h 11299"/>
              <a:gd name="T36" fmla="*/ 10333 w 11299"/>
              <a:gd name="T37" fmla="*/ 6099 h 11299"/>
              <a:gd name="T38" fmla="*/ 6867 w 11299"/>
              <a:gd name="T39" fmla="*/ 6099 h 11299"/>
              <a:gd name="T40" fmla="*/ 6000 w 11299"/>
              <a:gd name="T41" fmla="*/ 6966 h 11299"/>
              <a:gd name="T42" fmla="*/ 6000 w 11299"/>
              <a:gd name="T43" fmla="*/ 10432 h 11299"/>
              <a:gd name="T44" fmla="*/ 6867 w 11299"/>
              <a:gd name="T45" fmla="*/ 11299 h 11299"/>
              <a:gd name="T46" fmla="*/ 10333 w 11299"/>
              <a:gd name="T47" fmla="*/ 11299 h 11299"/>
              <a:gd name="T48" fmla="*/ 11200 w 11299"/>
              <a:gd name="T49" fmla="*/ 10432 h 11299"/>
              <a:gd name="T50" fmla="*/ 11200 w 11299"/>
              <a:gd name="T51" fmla="*/ 6966 h 11299"/>
              <a:gd name="T52" fmla="*/ 10333 w 11299"/>
              <a:gd name="T53" fmla="*/ 6099 h 11299"/>
              <a:gd name="T54" fmla="*/ 10225 w 11299"/>
              <a:gd name="T55" fmla="*/ 9824 h 11299"/>
              <a:gd name="T56" fmla="*/ 9725 w 11299"/>
              <a:gd name="T57" fmla="*/ 10324 h 11299"/>
              <a:gd name="T58" fmla="*/ 7475 w 11299"/>
              <a:gd name="T59" fmla="*/ 10324 h 11299"/>
              <a:gd name="T60" fmla="*/ 6975 w 11299"/>
              <a:gd name="T61" fmla="*/ 9824 h 11299"/>
              <a:gd name="T62" fmla="*/ 6975 w 11299"/>
              <a:gd name="T63" fmla="*/ 7574 h 11299"/>
              <a:gd name="T64" fmla="*/ 7475 w 11299"/>
              <a:gd name="T65" fmla="*/ 7074 h 11299"/>
              <a:gd name="T66" fmla="*/ 9725 w 11299"/>
              <a:gd name="T67" fmla="*/ 7074 h 11299"/>
              <a:gd name="T68" fmla="*/ 10225 w 11299"/>
              <a:gd name="T69" fmla="*/ 7574 h 11299"/>
              <a:gd name="T70" fmla="*/ 10225 w 11299"/>
              <a:gd name="T71" fmla="*/ 9824 h 11299"/>
              <a:gd name="T72" fmla="*/ 4333 w 11299"/>
              <a:gd name="T73" fmla="*/ 99 h 11299"/>
              <a:gd name="T74" fmla="*/ 867 w 11299"/>
              <a:gd name="T75" fmla="*/ 99 h 11299"/>
              <a:gd name="T76" fmla="*/ 0 w 11299"/>
              <a:gd name="T77" fmla="*/ 966 h 11299"/>
              <a:gd name="T78" fmla="*/ 0 w 11299"/>
              <a:gd name="T79" fmla="*/ 4432 h 11299"/>
              <a:gd name="T80" fmla="*/ 867 w 11299"/>
              <a:gd name="T81" fmla="*/ 5299 h 11299"/>
              <a:gd name="T82" fmla="*/ 4333 w 11299"/>
              <a:gd name="T83" fmla="*/ 5299 h 11299"/>
              <a:gd name="T84" fmla="*/ 5200 w 11299"/>
              <a:gd name="T85" fmla="*/ 4432 h 11299"/>
              <a:gd name="T86" fmla="*/ 5200 w 11299"/>
              <a:gd name="T87" fmla="*/ 966 h 11299"/>
              <a:gd name="T88" fmla="*/ 4333 w 11299"/>
              <a:gd name="T89" fmla="*/ 99 h 11299"/>
              <a:gd name="T90" fmla="*/ 4225 w 11299"/>
              <a:gd name="T91" fmla="*/ 3824 h 11299"/>
              <a:gd name="T92" fmla="*/ 3725 w 11299"/>
              <a:gd name="T93" fmla="*/ 4324 h 11299"/>
              <a:gd name="T94" fmla="*/ 1475 w 11299"/>
              <a:gd name="T95" fmla="*/ 4324 h 11299"/>
              <a:gd name="T96" fmla="*/ 975 w 11299"/>
              <a:gd name="T97" fmla="*/ 3824 h 11299"/>
              <a:gd name="T98" fmla="*/ 975 w 11299"/>
              <a:gd name="T99" fmla="*/ 1574 h 11299"/>
              <a:gd name="T100" fmla="*/ 1475 w 11299"/>
              <a:gd name="T101" fmla="*/ 1074 h 11299"/>
              <a:gd name="T102" fmla="*/ 3725 w 11299"/>
              <a:gd name="T103" fmla="*/ 1074 h 11299"/>
              <a:gd name="T104" fmla="*/ 4225 w 11299"/>
              <a:gd name="T105" fmla="*/ 1574 h 11299"/>
              <a:gd name="T106" fmla="*/ 4225 w 11299"/>
              <a:gd name="T107" fmla="*/ 3824 h 11299"/>
              <a:gd name="T108" fmla="*/ 7881 w 11299"/>
              <a:gd name="T109" fmla="*/ 5001 h 11299"/>
              <a:gd name="T110" fmla="*/ 9319 w 11299"/>
              <a:gd name="T111" fmla="*/ 5001 h 11299"/>
              <a:gd name="T112" fmla="*/ 10902 w 11299"/>
              <a:gd name="T113" fmla="*/ 3418 h 11299"/>
              <a:gd name="T114" fmla="*/ 10902 w 11299"/>
              <a:gd name="T115" fmla="*/ 1980 h 11299"/>
              <a:gd name="T116" fmla="*/ 9319 w 11299"/>
              <a:gd name="T117" fmla="*/ 397 h 11299"/>
              <a:gd name="T118" fmla="*/ 7881 w 11299"/>
              <a:gd name="T119" fmla="*/ 397 h 11299"/>
              <a:gd name="T120" fmla="*/ 6298 w 11299"/>
              <a:gd name="T121" fmla="*/ 1980 h 11299"/>
              <a:gd name="T122" fmla="*/ 6298 w 11299"/>
              <a:gd name="T123" fmla="*/ 3418 h 11299"/>
              <a:gd name="T124" fmla="*/ 7881 w 11299"/>
              <a:gd name="T125" fmla="*/ 5001 h 1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99" h="11299">
                <a:moveTo>
                  <a:pt x="4333" y="6099"/>
                </a:moveTo>
                <a:lnTo>
                  <a:pt x="867" y="6099"/>
                </a:lnTo>
                <a:cubicBezTo>
                  <a:pt x="388" y="6099"/>
                  <a:pt x="0" y="6487"/>
                  <a:pt x="0" y="6966"/>
                </a:cubicBezTo>
                <a:lnTo>
                  <a:pt x="0" y="10432"/>
                </a:lnTo>
                <a:cubicBezTo>
                  <a:pt x="0" y="10911"/>
                  <a:pt x="388" y="11299"/>
                  <a:pt x="867" y="11299"/>
                </a:cubicBezTo>
                <a:lnTo>
                  <a:pt x="4333" y="11299"/>
                </a:lnTo>
                <a:cubicBezTo>
                  <a:pt x="4812" y="11299"/>
                  <a:pt x="5200" y="10911"/>
                  <a:pt x="5200" y="10432"/>
                </a:cubicBezTo>
                <a:lnTo>
                  <a:pt x="5200" y="6966"/>
                </a:lnTo>
                <a:cubicBezTo>
                  <a:pt x="5200" y="6487"/>
                  <a:pt x="4812" y="6099"/>
                  <a:pt x="4333" y="6099"/>
                </a:cubicBezTo>
                <a:close/>
                <a:moveTo>
                  <a:pt x="4225" y="9824"/>
                </a:moveTo>
                <a:cubicBezTo>
                  <a:pt x="4225" y="10100"/>
                  <a:pt x="4001" y="10324"/>
                  <a:pt x="3725" y="10324"/>
                </a:cubicBezTo>
                <a:lnTo>
                  <a:pt x="1475" y="10324"/>
                </a:lnTo>
                <a:cubicBezTo>
                  <a:pt x="1199" y="10324"/>
                  <a:pt x="975" y="10100"/>
                  <a:pt x="975" y="9824"/>
                </a:cubicBezTo>
                <a:lnTo>
                  <a:pt x="975" y="7574"/>
                </a:lnTo>
                <a:cubicBezTo>
                  <a:pt x="975" y="7298"/>
                  <a:pt x="1199" y="7074"/>
                  <a:pt x="1475" y="7074"/>
                </a:cubicBezTo>
                <a:lnTo>
                  <a:pt x="3725" y="7074"/>
                </a:lnTo>
                <a:cubicBezTo>
                  <a:pt x="4001" y="7074"/>
                  <a:pt x="4225" y="7298"/>
                  <a:pt x="4225" y="7574"/>
                </a:cubicBezTo>
                <a:lnTo>
                  <a:pt x="4225" y="9824"/>
                </a:lnTo>
                <a:close/>
                <a:moveTo>
                  <a:pt x="10333" y="6099"/>
                </a:moveTo>
                <a:lnTo>
                  <a:pt x="6867" y="6099"/>
                </a:lnTo>
                <a:cubicBezTo>
                  <a:pt x="6388" y="6099"/>
                  <a:pt x="6000" y="6487"/>
                  <a:pt x="6000" y="6966"/>
                </a:cubicBezTo>
                <a:lnTo>
                  <a:pt x="6000" y="10432"/>
                </a:lnTo>
                <a:cubicBezTo>
                  <a:pt x="6000" y="10911"/>
                  <a:pt x="6388" y="11299"/>
                  <a:pt x="6867" y="11299"/>
                </a:cubicBezTo>
                <a:lnTo>
                  <a:pt x="10333" y="11299"/>
                </a:lnTo>
                <a:cubicBezTo>
                  <a:pt x="10812" y="11299"/>
                  <a:pt x="11200" y="10911"/>
                  <a:pt x="11200" y="10432"/>
                </a:cubicBezTo>
                <a:lnTo>
                  <a:pt x="11200" y="6966"/>
                </a:lnTo>
                <a:cubicBezTo>
                  <a:pt x="11200" y="6487"/>
                  <a:pt x="10812" y="6099"/>
                  <a:pt x="10333" y="6099"/>
                </a:cubicBezTo>
                <a:close/>
                <a:moveTo>
                  <a:pt x="10225" y="9824"/>
                </a:moveTo>
                <a:cubicBezTo>
                  <a:pt x="10225" y="10100"/>
                  <a:pt x="10001" y="10324"/>
                  <a:pt x="9725" y="10324"/>
                </a:cubicBezTo>
                <a:lnTo>
                  <a:pt x="7475" y="10324"/>
                </a:lnTo>
                <a:cubicBezTo>
                  <a:pt x="7199" y="10324"/>
                  <a:pt x="6975" y="10100"/>
                  <a:pt x="6975" y="9824"/>
                </a:cubicBezTo>
                <a:lnTo>
                  <a:pt x="6975" y="7574"/>
                </a:lnTo>
                <a:cubicBezTo>
                  <a:pt x="6975" y="7298"/>
                  <a:pt x="7199" y="7074"/>
                  <a:pt x="7475" y="7074"/>
                </a:cubicBezTo>
                <a:lnTo>
                  <a:pt x="9725" y="7074"/>
                </a:lnTo>
                <a:cubicBezTo>
                  <a:pt x="10001" y="7074"/>
                  <a:pt x="10225" y="7298"/>
                  <a:pt x="10225" y="7574"/>
                </a:cubicBezTo>
                <a:lnTo>
                  <a:pt x="10225" y="9824"/>
                </a:lnTo>
                <a:close/>
                <a:moveTo>
                  <a:pt x="4333" y="99"/>
                </a:moveTo>
                <a:lnTo>
                  <a:pt x="867" y="99"/>
                </a:lnTo>
                <a:cubicBezTo>
                  <a:pt x="388" y="99"/>
                  <a:pt x="0" y="487"/>
                  <a:pt x="0" y="966"/>
                </a:cubicBezTo>
                <a:lnTo>
                  <a:pt x="0" y="4432"/>
                </a:lnTo>
                <a:cubicBezTo>
                  <a:pt x="0" y="4911"/>
                  <a:pt x="388" y="5299"/>
                  <a:pt x="867" y="5299"/>
                </a:cubicBezTo>
                <a:lnTo>
                  <a:pt x="4333" y="5299"/>
                </a:lnTo>
                <a:cubicBezTo>
                  <a:pt x="4812" y="5299"/>
                  <a:pt x="5200" y="4911"/>
                  <a:pt x="5200" y="4432"/>
                </a:cubicBezTo>
                <a:lnTo>
                  <a:pt x="5200" y="966"/>
                </a:lnTo>
                <a:cubicBezTo>
                  <a:pt x="5200" y="487"/>
                  <a:pt x="4812" y="99"/>
                  <a:pt x="4333" y="99"/>
                </a:cubicBezTo>
                <a:close/>
                <a:moveTo>
                  <a:pt x="4225" y="3824"/>
                </a:moveTo>
                <a:cubicBezTo>
                  <a:pt x="4225" y="4100"/>
                  <a:pt x="4001" y="4324"/>
                  <a:pt x="3725" y="4324"/>
                </a:cubicBezTo>
                <a:lnTo>
                  <a:pt x="1475" y="4324"/>
                </a:lnTo>
                <a:cubicBezTo>
                  <a:pt x="1199" y="4324"/>
                  <a:pt x="975" y="4100"/>
                  <a:pt x="975" y="3824"/>
                </a:cubicBezTo>
                <a:lnTo>
                  <a:pt x="975" y="1574"/>
                </a:lnTo>
                <a:cubicBezTo>
                  <a:pt x="975" y="1298"/>
                  <a:pt x="1199" y="1074"/>
                  <a:pt x="1475" y="1074"/>
                </a:cubicBezTo>
                <a:lnTo>
                  <a:pt x="3725" y="1074"/>
                </a:lnTo>
                <a:cubicBezTo>
                  <a:pt x="4001" y="1074"/>
                  <a:pt x="4225" y="1298"/>
                  <a:pt x="4225" y="1574"/>
                </a:cubicBezTo>
                <a:lnTo>
                  <a:pt x="4225" y="3824"/>
                </a:lnTo>
                <a:close/>
                <a:moveTo>
                  <a:pt x="7881" y="5001"/>
                </a:moveTo>
                <a:cubicBezTo>
                  <a:pt x="8278" y="5398"/>
                  <a:pt x="8922" y="5398"/>
                  <a:pt x="9319" y="5001"/>
                </a:cubicBezTo>
                <a:lnTo>
                  <a:pt x="10902" y="3418"/>
                </a:lnTo>
                <a:cubicBezTo>
                  <a:pt x="11299" y="3021"/>
                  <a:pt x="11299" y="2377"/>
                  <a:pt x="10902" y="1980"/>
                </a:cubicBezTo>
                <a:lnTo>
                  <a:pt x="9319" y="397"/>
                </a:lnTo>
                <a:cubicBezTo>
                  <a:pt x="8922" y="0"/>
                  <a:pt x="8278" y="0"/>
                  <a:pt x="7881" y="397"/>
                </a:cubicBezTo>
                <a:lnTo>
                  <a:pt x="6298" y="1980"/>
                </a:lnTo>
                <a:cubicBezTo>
                  <a:pt x="5901" y="2377"/>
                  <a:pt x="5901" y="3021"/>
                  <a:pt x="6298" y="3418"/>
                </a:cubicBezTo>
                <a:lnTo>
                  <a:pt x="7881" y="5001"/>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sym typeface="Arial" panose="020B0604020202020204" pitchFamily="34" charset="0"/>
            </a:endParaRPr>
          </a:p>
        </p:txBody>
      </p:sp>
      <p:grpSp>
        <p:nvGrpSpPr>
          <p:cNvPr id="73" name="组合 72">
            <a:extLst>
              <a:ext uri="{FF2B5EF4-FFF2-40B4-BE49-F238E27FC236}">
                <a16:creationId xmlns:a16="http://schemas.microsoft.com/office/drawing/2014/main" id="{AED37445-A26D-459E-818A-914C826B871A}"/>
              </a:ext>
            </a:extLst>
          </p:cNvPr>
          <p:cNvGrpSpPr/>
          <p:nvPr/>
        </p:nvGrpSpPr>
        <p:grpSpPr>
          <a:xfrm>
            <a:off x="6998765" y="2998250"/>
            <a:ext cx="260720" cy="260719"/>
            <a:chOff x="2435925" y="3705747"/>
            <a:chExt cx="545761" cy="545759"/>
          </a:xfrm>
        </p:grpSpPr>
        <p:sp>
          <p:nvSpPr>
            <p:cNvPr id="74" name="íṥľídê">
              <a:extLst>
                <a:ext uri="{FF2B5EF4-FFF2-40B4-BE49-F238E27FC236}">
                  <a16:creationId xmlns:a16="http://schemas.microsoft.com/office/drawing/2014/main" id="{2843A6DF-C631-4E89-8920-B06E9AC4D861}"/>
                </a:ext>
              </a:extLst>
            </p:cNvPr>
            <p:cNvSpPr/>
            <p:nvPr/>
          </p:nvSpPr>
          <p:spPr>
            <a:xfrm>
              <a:off x="2435925" y="3705747"/>
              <a:ext cx="545761" cy="545759"/>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latin typeface="Arial" panose="020B0604020202020204" pitchFamily="34" charset="0"/>
                <a:sym typeface="Arial" panose="020B0604020202020204" pitchFamily="34" charset="0"/>
              </a:endParaRPr>
            </a:p>
          </p:txBody>
        </p:sp>
        <p:sp>
          <p:nvSpPr>
            <p:cNvPr id="75" name="îŝ1iďê">
              <a:extLst>
                <a:ext uri="{FF2B5EF4-FFF2-40B4-BE49-F238E27FC236}">
                  <a16:creationId xmlns:a16="http://schemas.microsoft.com/office/drawing/2014/main" id="{E02C2C70-7355-4FDE-8393-349D76A1EF57}"/>
                </a:ext>
              </a:extLst>
            </p:cNvPr>
            <p:cNvSpPr/>
            <p:nvPr/>
          </p:nvSpPr>
          <p:spPr bwMode="auto">
            <a:xfrm>
              <a:off x="2582530" y="3853672"/>
              <a:ext cx="252548" cy="249909"/>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 name="T76" fmla="*/ 472622 w 604011"/>
                <a:gd name="T77" fmla="*/ 472622 w 604011"/>
                <a:gd name="T78" fmla="*/ 472622 w 604011"/>
                <a:gd name="T79" fmla="*/ 472622 w 604011"/>
                <a:gd name="T80" fmla="*/ 472622 w 604011"/>
                <a:gd name="T81" fmla="*/ 472622 w 604011"/>
                <a:gd name="T82" fmla="*/ 472622 w 604011"/>
                <a:gd name="T83" fmla="*/ 472622 w 604011"/>
                <a:gd name="T84" fmla="*/ 472622 w 604011"/>
                <a:gd name="T85" fmla="*/ 472622 w 604011"/>
                <a:gd name="T86" fmla="*/ 472622 w 604011"/>
                <a:gd name="T87" fmla="*/ 472622 w 604011"/>
                <a:gd name="T88" fmla="*/ 472622 w 604011"/>
                <a:gd name="T89" fmla="*/ 472622 w 604011"/>
                <a:gd name="T90" fmla="*/ 472622 w 604011"/>
                <a:gd name="T91" fmla="*/ 472622 w 604011"/>
                <a:gd name="T92" fmla="*/ 472622 w 604011"/>
                <a:gd name="T93" fmla="*/ 472622 w 604011"/>
                <a:gd name="T94" fmla="*/ 472622 w 604011"/>
                <a:gd name="T95" fmla="*/ 472622 w 604011"/>
                <a:gd name="T96" fmla="*/ 472622 w 604011"/>
                <a:gd name="T97" fmla="*/ 472622 w 604011"/>
                <a:gd name="T98" fmla="*/ 472622 w 604011"/>
                <a:gd name="T99" fmla="*/ 472622 w 604011"/>
                <a:gd name="T100" fmla="*/ 472622 w 604011"/>
                <a:gd name="T101" fmla="*/ 472622 w 604011"/>
                <a:gd name="T102" fmla="*/ 472622 w 604011"/>
                <a:gd name="T103" fmla="*/ 472622 w 604011"/>
                <a:gd name="T104" fmla="*/ 472622 w 604011"/>
                <a:gd name="T10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28" h="5181">
                  <a:moveTo>
                    <a:pt x="4525" y="2239"/>
                  </a:moveTo>
                  <a:lnTo>
                    <a:pt x="4525" y="2239"/>
                  </a:lnTo>
                  <a:lnTo>
                    <a:pt x="4525" y="2467"/>
                  </a:lnTo>
                  <a:lnTo>
                    <a:pt x="4019" y="2467"/>
                  </a:lnTo>
                  <a:cubicBezTo>
                    <a:pt x="4079" y="2423"/>
                    <a:pt x="4133" y="2372"/>
                    <a:pt x="4183" y="2316"/>
                  </a:cubicBezTo>
                  <a:cubicBezTo>
                    <a:pt x="4387" y="2083"/>
                    <a:pt x="4454" y="1799"/>
                    <a:pt x="4473" y="1592"/>
                  </a:cubicBezTo>
                  <a:lnTo>
                    <a:pt x="5141" y="1592"/>
                  </a:lnTo>
                  <a:lnTo>
                    <a:pt x="5141" y="0"/>
                  </a:lnTo>
                  <a:lnTo>
                    <a:pt x="3549" y="0"/>
                  </a:lnTo>
                  <a:lnTo>
                    <a:pt x="3549" y="1592"/>
                  </a:lnTo>
                  <a:lnTo>
                    <a:pt x="4224" y="1592"/>
                  </a:lnTo>
                  <a:cubicBezTo>
                    <a:pt x="4206" y="1758"/>
                    <a:pt x="4151" y="1977"/>
                    <a:pt x="3996" y="2153"/>
                  </a:cubicBezTo>
                  <a:cubicBezTo>
                    <a:pt x="3859" y="2309"/>
                    <a:pt x="3662" y="2406"/>
                    <a:pt x="3410" y="2445"/>
                  </a:cubicBezTo>
                  <a:lnTo>
                    <a:pt x="3410" y="1783"/>
                  </a:lnTo>
                  <a:lnTo>
                    <a:pt x="1819" y="1783"/>
                  </a:lnTo>
                  <a:lnTo>
                    <a:pt x="1819" y="2467"/>
                  </a:lnTo>
                  <a:lnTo>
                    <a:pt x="703" y="2467"/>
                  </a:lnTo>
                  <a:lnTo>
                    <a:pt x="703" y="2239"/>
                  </a:lnTo>
                  <a:lnTo>
                    <a:pt x="0" y="2239"/>
                  </a:lnTo>
                  <a:lnTo>
                    <a:pt x="0" y="2942"/>
                  </a:lnTo>
                  <a:lnTo>
                    <a:pt x="703" y="2942"/>
                  </a:lnTo>
                  <a:lnTo>
                    <a:pt x="703" y="2715"/>
                  </a:lnTo>
                  <a:lnTo>
                    <a:pt x="1288" y="2715"/>
                  </a:lnTo>
                  <a:cubicBezTo>
                    <a:pt x="970" y="2961"/>
                    <a:pt x="842" y="3337"/>
                    <a:pt x="790" y="3590"/>
                  </a:cubicBezTo>
                  <a:lnTo>
                    <a:pt x="79" y="3590"/>
                  </a:lnTo>
                  <a:lnTo>
                    <a:pt x="79" y="5181"/>
                  </a:lnTo>
                  <a:lnTo>
                    <a:pt x="1670" y="5181"/>
                  </a:lnTo>
                  <a:lnTo>
                    <a:pt x="1670" y="3590"/>
                  </a:lnTo>
                  <a:lnTo>
                    <a:pt x="1039" y="3590"/>
                  </a:lnTo>
                  <a:cubicBezTo>
                    <a:pt x="1105" y="3295"/>
                    <a:pt x="1292" y="2856"/>
                    <a:pt x="1819" y="2743"/>
                  </a:cubicBezTo>
                  <a:lnTo>
                    <a:pt x="1819" y="3375"/>
                  </a:lnTo>
                  <a:lnTo>
                    <a:pt x="3410" y="3375"/>
                  </a:lnTo>
                  <a:lnTo>
                    <a:pt x="3410" y="2715"/>
                  </a:lnTo>
                  <a:lnTo>
                    <a:pt x="4525" y="2715"/>
                  </a:lnTo>
                  <a:lnTo>
                    <a:pt x="4525" y="2942"/>
                  </a:lnTo>
                  <a:lnTo>
                    <a:pt x="5228" y="2942"/>
                  </a:lnTo>
                  <a:lnTo>
                    <a:pt x="5228" y="2239"/>
                  </a:lnTo>
                  <a:lnTo>
                    <a:pt x="4525" y="2239"/>
                  </a:lnTo>
                  <a:close/>
                  <a:moveTo>
                    <a:pt x="3709" y="160"/>
                  </a:moveTo>
                  <a:lnTo>
                    <a:pt x="4981" y="160"/>
                  </a:lnTo>
                  <a:lnTo>
                    <a:pt x="4981" y="1432"/>
                  </a:lnTo>
                  <a:lnTo>
                    <a:pt x="3709" y="1432"/>
                  </a:lnTo>
                  <a:lnTo>
                    <a:pt x="3709" y="160"/>
                  </a:lnTo>
                  <a:close/>
                  <a:moveTo>
                    <a:pt x="1511" y="5022"/>
                  </a:moveTo>
                  <a:lnTo>
                    <a:pt x="238" y="5022"/>
                  </a:lnTo>
                  <a:lnTo>
                    <a:pt x="238" y="3749"/>
                  </a:lnTo>
                  <a:lnTo>
                    <a:pt x="1511" y="3749"/>
                  </a:lnTo>
                  <a:lnTo>
                    <a:pt x="1511" y="5022"/>
                  </a:lnTo>
                  <a:close/>
                  <a:moveTo>
                    <a:pt x="3251" y="3215"/>
                  </a:moveTo>
                  <a:lnTo>
                    <a:pt x="1978" y="3215"/>
                  </a:lnTo>
                  <a:lnTo>
                    <a:pt x="1978" y="1943"/>
                  </a:lnTo>
                  <a:lnTo>
                    <a:pt x="3251" y="1943"/>
                  </a:lnTo>
                  <a:lnTo>
                    <a:pt x="3251" y="3215"/>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sym typeface="Arial" panose="020B0604020202020204" pitchFamily="34" charset="0"/>
              </a:endParaRPr>
            </a:p>
          </p:txBody>
        </p:sp>
      </p:grpSp>
      <p:sp>
        <p:nvSpPr>
          <p:cNvPr id="76" name="ísļiďê">
            <a:extLst>
              <a:ext uri="{FF2B5EF4-FFF2-40B4-BE49-F238E27FC236}">
                <a16:creationId xmlns:a16="http://schemas.microsoft.com/office/drawing/2014/main" id="{24E0F719-735F-4DE0-9A2D-12BF99AFA40B}"/>
              </a:ext>
            </a:extLst>
          </p:cNvPr>
          <p:cNvSpPr txBox="1"/>
          <p:nvPr/>
        </p:nvSpPr>
        <p:spPr>
          <a:xfrm>
            <a:off x="1979477" y="2596535"/>
            <a:ext cx="1350099" cy="338554"/>
          </a:xfrm>
          <a:prstGeom prst="rect">
            <a:avLst/>
          </a:prstGeom>
          <a:noFill/>
        </p:spPr>
        <p:txBody>
          <a:bodyPr wrap="square" rtlCol="0">
            <a:spAutoFit/>
          </a:bodyPr>
          <a:lstStyle>
            <a:defPPr>
              <a:defRPr lang="zh-CN"/>
            </a:defPPr>
            <a:lvl1pPr algn="ctr">
              <a:defRPr b="1">
                <a:solidFill>
                  <a:schemeClr val="tx1">
                    <a:lumMod val="85000"/>
                    <a:lumOff val="1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0" dirty="0" err="1">
                <a:latin typeface="Arial" panose="020B0604020202020204" pitchFamily="34" charset="0"/>
                <a:sym typeface="Arial" panose="020B0604020202020204" pitchFamily="34" charset="0"/>
              </a:rPr>
              <a:t>Diarization</a:t>
            </a:r>
            <a:endParaRPr lang="zh-CN" altLang="en-US" sz="1600" b="0" dirty="0">
              <a:latin typeface="Arial" panose="020B0604020202020204" pitchFamily="34" charset="0"/>
              <a:sym typeface="Arial" panose="020B0604020202020204" pitchFamily="34" charset="0"/>
            </a:endParaRPr>
          </a:p>
        </p:txBody>
      </p:sp>
      <p:sp>
        <p:nvSpPr>
          <p:cNvPr id="77" name="ísļiďê">
            <a:extLst>
              <a:ext uri="{FF2B5EF4-FFF2-40B4-BE49-F238E27FC236}">
                <a16:creationId xmlns:a16="http://schemas.microsoft.com/office/drawing/2014/main" id="{3B1BA6B4-3A1C-4B72-9F4F-8518306CB322}"/>
              </a:ext>
            </a:extLst>
          </p:cNvPr>
          <p:cNvSpPr txBox="1"/>
          <p:nvPr/>
        </p:nvSpPr>
        <p:spPr>
          <a:xfrm>
            <a:off x="6451677" y="2659291"/>
            <a:ext cx="1350099" cy="338554"/>
          </a:xfrm>
          <a:prstGeom prst="rect">
            <a:avLst/>
          </a:prstGeom>
          <a:noFill/>
        </p:spPr>
        <p:txBody>
          <a:bodyPr wrap="square" rtlCol="0">
            <a:spAutoFit/>
          </a:bodyPr>
          <a:lstStyle>
            <a:defPPr>
              <a:defRPr lang="zh-CN"/>
            </a:defPPr>
            <a:lvl1pPr algn="ctr">
              <a:defRPr b="1">
                <a:solidFill>
                  <a:schemeClr val="tx1">
                    <a:lumMod val="85000"/>
                    <a:lumOff val="1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0" dirty="0">
                <a:latin typeface="Arial" panose="020B0604020202020204" pitchFamily="34" charset="0"/>
                <a:sym typeface="Arial" panose="020B0604020202020204" pitchFamily="34" charset="0"/>
              </a:rPr>
              <a:t>Model</a:t>
            </a:r>
            <a:endParaRPr lang="zh-CN" altLang="en-US" sz="1600" b="0" dirty="0">
              <a:latin typeface="Arial" panose="020B0604020202020204" pitchFamily="34" charset="0"/>
              <a:sym typeface="Arial" panose="020B0604020202020204" pitchFamily="34" charset="0"/>
            </a:endParaRPr>
          </a:p>
        </p:txBody>
      </p:sp>
      <p:grpSp>
        <p:nvGrpSpPr>
          <p:cNvPr id="27" name="组合 62">
            <a:extLst>
              <a:ext uri="{FF2B5EF4-FFF2-40B4-BE49-F238E27FC236}">
                <a16:creationId xmlns:a16="http://schemas.microsoft.com/office/drawing/2014/main" id="{DDD37D8F-D967-4A1C-9048-3B8C72DB2B62}"/>
              </a:ext>
            </a:extLst>
          </p:cNvPr>
          <p:cNvGrpSpPr/>
          <p:nvPr/>
        </p:nvGrpSpPr>
        <p:grpSpPr>
          <a:xfrm>
            <a:off x="3925340" y="3004450"/>
            <a:ext cx="260720" cy="260719"/>
            <a:chOff x="2435925" y="3705747"/>
            <a:chExt cx="545761" cy="545759"/>
          </a:xfrm>
        </p:grpSpPr>
        <p:sp>
          <p:nvSpPr>
            <p:cNvPr id="28" name="íṥľídê">
              <a:extLst>
                <a:ext uri="{FF2B5EF4-FFF2-40B4-BE49-F238E27FC236}">
                  <a16:creationId xmlns:a16="http://schemas.microsoft.com/office/drawing/2014/main" id="{44ED76B6-23CF-4EB5-B026-E0EE294F804A}"/>
                </a:ext>
              </a:extLst>
            </p:cNvPr>
            <p:cNvSpPr/>
            <p:nvPr/>
          </p:nvSpPr>
          <p:spPr>
            <a:xfrm>
              <a:off x="2435925" y="3705747"/>
              <a:ext cx="545761" cy="545759"/>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latin typeface="Arial" panose="020B0604020202020204" pitchFamily="34" charset="0"/>
                <a:sym typeface="Arial" panose="020B0604020202020204" pitchFamily="34" charset="0"/>
              </a:endParaRPr>
            </a:p>
          </p:txBody>
        </p:sp>
        <p:sp>
          <p:nvSpPr>
            <p:cNvPr id="30" name="îŝ1iďê">
              <a:extLst>
                <a:ext uri="{FF2B5EF4-FFF2-40B4-BE49-F238E27FC236}">
                  <a16:creationId xmlns:a16="http://schemas.microsoft.com/office/drawing/2014/main" id="{19A788AC-D308-4DA1-BFEA-BBDF0BEDC10A}"/>
                </a:ext>
              </a:extLst>
            </p:cNvPr>
            <p:cNvSpPr/>
            <p:nvPr/>
          </p:nvSpPr>
          <p:spPr bwMode="auto">
            <a:xfrm>
              <a:off x="2582530" y="3853672"/>
              <a:ext cx="252548" cy="249909"/>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 name="T76" fmla="*/ 472622 w 604011"/>
                <a:gd name="T77" fmla="*/ 472622 w 604011"/>
                <a:gd name="T78" fmla="*/ 472622 w 604011"/>
                <a:gd name="T79" fmla="*/ 472622 w 604011"/>
                <a:gd name="T80" fmla="*/ 472622 w 604011"/>
                <a:gd name="T81" fmla="*/ 472622 w 604011"/>
                <a:gd name="T82" fmla="*/ 472622 w 604011"/>
                <a:gd name="T83" fmla="*/ 472622 w 604011"/>
                <a:gd name="T84" fmla="*/ 472622 w 604011"/>
                <a:gd name="T85" fmla="*/ 472622 w 604011"/>
                <a:gd name="T86" fmla="*/ 472622 w 604011"/>
                <a:gd name="T87" fmla="*/ 472622 w 604011"/>
                <a:gd name="T88" fmla="*/ 472622 w 604011"/>
                <a:gd name="T89" fmla="*/ 472622 w 604011"/>
                <a:gd name="T90" fmla="*/ 472622 w 604011"/>
                <a:gd name="T91" fmla="*/ 472622 w 604011"/>
                <a:gd name="T92" fmla="*/ 472622 w 604011"/>
                <a:gd name="T93" fmla="*/ 472622 w 604011"/>
                <a:gd name="T94" fmla="*/ 472622 w 604011"/>
                <a:gd name="T95" fmla="*/ 472622 w 604011"/>
                <a:gd name="T96" fmla="*/ 472622 w 604011"/>
                <a:gd name="T97" fmla="*/ 472622 w 604011"/>
                <a:gd name="T98" fmla="*/ 472622 w 604011"/>
                <a:gd name="T99" fmla="*/ 472622 w 604011"/>
                <a:gd name="T100" fmla="*/ 472622 w 604011"/>
                <a:gd name="T101" fmla="*/ 472622 w 604011"/>
                <a:gd name="T102" fmla="*/ 472622 w 604011"/>
                <a:gd name="T103" fmla="*/ 472622 w 604011"/>
                <a:gd name="T104" fmla="*/ 472622 w 604011"/>
                <a:gd name="T10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28" h="5181">
                  <a:moveTo>
                    <a:pt x="4525" y="2239"/>
                  </a:moveTo>
                  <a:lnTo>
                    <a:pt x="4525" y="2239"/>
                  </a:lnTo>
                  <a:lnTo>
                    <a:pt x="4525" y="2467"/>
                  </a:lnTo>
                  <a:lnTo>
                    <a:pt x="4019" y="2467"/>
                  </a:lnTo>
                  <a:cubicBezTo>
                    <a:pt x="4079" y="2423"/>
                    <a:pt x="4133" y="2372"/>
                    <a:pt x="4183" y="2316"/>
                  </a:cubicBezTo>
                  <a:cubicBezTo>
                    <a:pt x="4387" y="2083"/>
                    <a:pt x="4454" y="1799"/>
                    <a:pt x="4473" y="1592"/>
                  </a:cubicBezTo>
                  <a:lnTo>
                    <a:pt x="5141" y="1592"/>
                  </a:lnTo>
                  <a:lnTo>
                    <a:pt x="5141" y="0"/>
                  </a:lnTo>
                  <a:lnTo>
                    <a:pt x="3549" y="0"/>
                  </a:lnTo>
                  <a:lnTo>
                    <a:pt x="3549" y="1592"/>
                  </a:lnTo>
                  <a:lnTo>
                    <a:pt x="4224" y="1592"/>
                  </a:lnTo>
                  <a:cubicBezTo>
                    <a:pt x="4206" y="1758"/>
                    <a:pt x="4151" y="1977"/>
                    <a:pt x="3996" y="2153"/>
                  </a:cubicBezTo>
                  <a:cubicBezTo>
                    <a:pt x="3859" y="2309"/>
                    <a:pt x="3662" y="2406"/>
                    <a:pt x="3410" y="2445"/>
                  </a:cubicBezTo>
                  <a:lnTo>
                    <a:pt x="3410" y="1783"/>
                  </a:lnTo>
                  <a:lnTo>
                    <a:pt x="1819" y="1783"/>
                  </a:lnTo>
                  <a:lnTo>
                    <a:pt x="1819" y="2467"/>
                  </a:lnTo>
                  <a:lnTo>
                    <a:pt x="703" y="2467"/>
                  </a:lnTo>
                  <a:lnTo>
                    <a:pt x="703" y="2239"/>
                  </a:lnTo>
                  <a:lnTo>
                    <a:pt x="0" y="2239"/>
                  </a:lnTo>
                  <a:lnTo>
                    <a:pt x="0" y="2942"/>
                  </a:lnTo>
                  <a:lnTo>
                    <a:pt x="703" y="2942"/>
                  </a:lnTo>
                  <a:lnTo>
                    <a:pt x="703" y="2715"/>
                  </a:lnTo>
                  <a:lnTo>
                    <a:pt x="1288" y="2715"/>
                  </a:lnTo>
                  <a:cubicBezTo>
                    <a:pt x="970" y="2961"/>
                    <a:pt x="842" y="3337"/>
                    <a:pt x="790" y="3590"/>
                  </a:cubicBezTo>
                  <a:lnTo>
                    <a:pt x="79" y="3590"/>
                  </a:lnTo>
                  <a:lnTo>
                    <a:pt x="79" y="5181"/>
                  </a:lnTo>
                  <a:lnTo>
                    <a:pt x="1670" y="5181"/>
                  </a:lnTo>
                  <a:lnTo>
                    <a:pt x="1670" y="3590"/>
                  </a:lnTo>
                  <a:lnTo>
                    <a:pt x="1039" y="3590"/>
                  </a:lnTo>
                  <a:cubicBezTo>
                    <a:pt x="1105" y="3295"/>
                    <a:pt x="1292" y="2856"/>
                    <a:pt x="1819" y="2743"/>
                  </a:cubicBezTo>
                  <a:lnTo>
                    <a:pt x="1819" y="3375"/>
                  </a:lnTo>
                  <a:lnTo>
                    <a:pt x="3410" y="3375"/>
                  </a:lnTo>
                  <a:lnTo>
                    <a:pt x="3410" y="2715"/>
                  </a:lnTo>
                  <a:lnTo>
                    <a:pt x="4525" y="2715"/>
                  </a:lnTo>
                  <a:lnTo>
                    <a:pt x="4525" y="2942"/>
                  </a:lnTo>
                  <a:lnTo>
                    <a:pt x="5228" y="2942"/>
                  </a:lnTo>
                  <a:lnTo>
                    <a:pt x="5228" y="2239"/>
                  </a:lnTo>
                  <a:lnTo>
                    <a:pt x="4525" y="2239"/>
                  </a:lnTo>
                  <a:close/>
                  <a:moveTo>
                    <a:pt x="3709" y="160"/>
                  </a:moveTo>
                  <a:lnTo>
                    <a:pt x="4981" y="160"/>
                  </a:lnTo>
                  <a:lnTo>
                    <a:pt x="4981" y="1432"/>
                  </a:lnTo>
                  <a:lnTo>
                    <a:pt x="3709" y="1432"/>
                  </a:lnTo>
                  <a:lnTo>
                    <a:pt x="3709" y="160"/>
                  </a:lnTo>
                  <a:close/>
                  <a:moveTo>
                    <a:pt x="1511" y="5022"/>
                  </a:moveTo>
                  <a:lnTo>
                    <a:pt x="238" y="5022"/>
                  </a:lnTo>
                  <a:lnTo>
                    <a:pt x="238" y="3749"/>
                  </a:lnTo>
                  <a:lnTo>
                    <a:pt x="1511" y="3749"/>
                  </a:lnTo>
                  <a:lnTo>
                    <a:pt x="1511" y="5022"/>
                  </a:lnTo>
                  <a:close/>
                  <a:moveTo>
                    <a:pt x="3251" y="3215"/>
                  </a:moveTo>
                  <a:lnTo>
                    <a:pt x="1978" y="3215"/>
                  </a:lnTo>
                  <a:lnTo>
                    <a:pt x="1978" y="1943"/>
                  </a:lnTo>
                  <a:lnTo>
                    <a:pt x="3251" y="1943"/>
                  </a:lnTo>
                  <a:lnTo>
                    <a:pt x="3251" y="3215"/>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sym typeface="Arial" panose="020B0604020202020204" pitchFamily="34" charset="0"/>
              </a:endParaRPr>
            </a:p>
          </p:txBody>
        </p:sp>
      </p:grpSp>
      <p:sp>
        <p:nvSpPr>
          <p:cNvPr id="31" name="ísļiďê">
            <a:extLst>
              <a:ext uri="{FF2B5EF4-FFF2-40B4-BE49-F238E27FC236}">
                <a16:creationId xmlns:a16="http://schemas.microsoft.com/office/drawing/2014/main" id="{02011CFB-CECC-41D3-ACC3-AD410DA98D1B}"/>
              </a:ext>
            </a:extLst>
          </p:cNvPr>
          <p:cNvSpPr txBox="1"/>
          <p:nvPr/>
        </p:nvSpPr>
        <p:spPr>
          <a:xfrm>
            <a:off x="3380649" y="2591983"/>
            <a:ext cx="1350099" cy="338554"/>
          </a:xfrm>
          <a:prstGeom prst="rect">
            <a:avLst/>
          </a:prstGeom>
          <a:noFill/>
        </p:spPr>
        <p:txBody>
          <a:bodyPr wrap="square" rtlCol="0">
            <a:spAutoFit/>
          </a:bodyPr>
          <a:lstStyle>
            <a:defPPr>
              <a:defRPr lang="zh-CN"/>
            </a:defPPr>
            <a:lvl1pPr algn="ctr">
              <a:defRPr b="1">
                <a:solidFill>
                  <a:schemeClr val="tx1">
                    <a:lumMod val="85000"/>
                    <a:lumOff val="15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0" dirty="0">
                <a:latin typeface="Arial" panose="020B0604020202020204" pitchFamily="34" charset="0"/>
                <a:sym typeface="Arial" panose="020B0604020202020204" pitchFamily="34" charset="0"/>
              </a:rPr>
              <a:t>Identification</a:t>
            </a:r>
            <a:endParaRPr lang="zh-CN" altLang="en-US" sz="1600" b="0" dirty="0">
              <a:latin typeface="Arial" panose="020B0604020202020204" pitchFamily="34" charset="0"/>
              <a:sym typeface="Arial" panose="020B0604020202020204" pitchFamily="34" charset="0"/>
            </a:endParaRPr>
          </a:p>
        </p:txBody>
      </p:sp>
    </p:spTree>
    <p:custDataLst>
      <p:tags r:id="rId1"/>
    </p:custDataLst>
    <p:extLst>
      <p:ext uri="{BB962C8B-B14F-4D97-AF65-F5344CB8AC3E}">
        <p14:creationId xmlns:p14="http://schemas.microsoft.com/office/powerpoint/2010/main" val="404683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îṧļíḍê"/>
        <p:cNvGrpSpPr/>
        <p:nvPr/>
      </p:nvGrpSpPr>
      <p:grpSpPr>
        <a:xfrm>
          <a:off x="0" y="0"/>
          <a:ext cx="0" cy="0"/>
          <a:chOff x="0" y="0"/>
          <a:chExt cx="0" cy="0"/>
        </a:xfrm>
      </p:grpSpPr>
      <p:sp>
        <p:nvSpPr>
          <p:cNvPr id="40" name="标题 39">
            <a:extLst>
              <a:ext uri="{FF2B5EF4-FFF2-40B4-BE49-F238E27FC236}">
                <a16:creationId xmlns:a16="http://schemas.microsoft.com/office/drawing/2014/main" id="{021939C6-F39C-4733-84D6-A02AFA26802E}"/>
              </a:ext>
            </a:extLst>
          </p:cNvPr>
          <p:cNvSpPr>
            <a:spLocks noGrp="1"/>
          </p:cNvSpPr>
          <p:nvPr>
            <p:ph type="title"/>
          </p:nvPr>
        </p:nvSpPr>
        <p:spPr/>
        <p:txBody>
          <a:bodyPr/>
          <a:lstStyle/>
          <a:p>
            <a:r>
              <a:rPr lang="en-US" altLang="zh-CN" dirty="0">
                <a:latin typeface="Arial" panose="020B0604020202020204" pitchFamily="34" charset="0"/>
                <a:sym typeface="Arial" panose="020B0604020202020204" pitchFamily="34" charset="0"/>
              </a:rPr>
              <a:t>Diarization Anatomy and Realization: </a:t>
            </a:r>
            <a:r>
              <a:rPr lang="en-US" altLang="zh-CN" sz="3200" b="1" i="0" dirty="0">
                <a:solidFill>
                  <a:schemeClr val="accent2"/>
                </a:solidFill>
                <a:effectLst/>
                <a:latin typeface="Arial" panose="020B0604020202020204" pitchFamily="34" charset="0"/>
                <a:sym typeface="Arial" panose="020B0604020202020204" pitchFamily="34" charset="0"/>
              </a:rPr>
              <a:t>S</a:t>
            </a:r>
            <a:r>
              <a:rPr lang="en-US" altLang="zh-CN" sz="3200" b="1" dirty="0">
                <a:solidFill>
                  <a:schemeClr val="accent2"/>
                </a:solidFill>
                <a:latin typeface="Arial" panose="020B0604020202020204" pitchFamily="34" charset="0"/>
                <a:sym typeface="Arial" panose="020B0604020202020204" pitchFamily="34" charset="0"/>
              </a:rPr>
              <a:t>egmentation</a:t>
            </a:r>
            <a:endParaRPr lang="zh-CN" altLang="en-US" dirty="0">
              <a:latin typeface="Arial" panose="020B0604020202020204" pitchFamily="34" charset="0"/>
              <a:sym typeface="Arial" panose="020B0604020202020204" pitchFamily="34" charset="0"/>
            </a:endParaRPr>
          </a:p>
        </p:txBody>
      </p:sp>
      <p:sp>
        <p:nvSpPr>
          <p:cNvPr id="4" name="ï$ḷiḓè">
            <a:extLst>
              <a:ext uri="{FF2B5EF4-FFF2-40B4-BE49-F238E27FC236}">
                <a16:creationId xmlns:a16="http://schemas.microsoft.com/office/drawing/2014/main" id="{834493A8-7CC2-4013-9BB2-0B35AE5F988C}"/>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latin typeface="Arial" panose="020B0604020202020204" pitchFamily="34" charset="0"/>
                <a:sym typeface="Arial" panose="020B0604020202020204" pitchFamily="34" charset="0"/>
              </a:rPr>
              <a:pPr/>
              <a:t>5</a:t>
            </a:fld>
            <a:endParaRPr lang="zh-CN" altLang="en-US">
              <a:latin typeface="Arial" panose="020B0604020202020204" pitchFamily="34" charset="0"/>
              <a:sym typeface="Arial" panose="020B0604020202020204" pitchFamily="34" charset="0"/>
            </a:endParaRPr>
          </a:p>
        </p:txBody>
      </p:sp>
      <p:grpSp>
        <p:nvGrpSpPr>
          <p:cNvPr id="57" name="组合 56">
            <a:extLst>
              <a:ext uri="{FF2B5EF4-FFF2-40B4-BE49-F238E27FC236}">
                <a16:creationId xmlns:a16="http://schemas.microsoft.com/office/drawing/2014/main" id="{1D22605A-6854-4243-AFC8-D30FF2FD51D8}"/>
              </a:ext>
            </a:extLst>
          </p:cNvPr>
          <p:cNvGrpSpPr/>
          <p:nvPr/>
        </p:nvGrpSpPr>
        <p:grpSpPr>
          <a:xfrm>
            <a:off x="506317" y="1813429"/>
            <a:ext cx="4028668" cy="4131205"/>
            <a:chOff x="202860" y="3218584"/>
            <a:chExt cx="5614091" cy="6555290"/>
          </a:xfrm>
        </p:grpSpPr>
        <p:sp>
          <p:nvSpPr>
            <p:cNvPr id="58" name="ï$ḷïḋê">
              <a:extLst>
                <a:ext uri="{FF2B5EF4-FFF2-40B4-BE49-F238E27FC236}">
                  <a16:creationId xmlns:a16="http://schemas.microsoft.com/office/drawing/2014/main" id="{FD2F84C7-9A89-440A-95BD-8987726F2A34}"/>
                </a:ext>
              </a:extLst>
            </p:cNvPr>
            <p:cNvSpPr/>
            <p:nvPr/>
          </p:nvSpPr>
          <p:spPr>
            <a:xfrm>
              <a:off x="228600" y="3218584"/>
              <a:ext cx="5562600" cy="6555290"/>
            </a:xfrm>
            <a:prstGeom prst="rect">
              <a:avLst/>
            </a:pr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59" name="îṩḻîḓê">
              <a:extLst>
                <a:ext uri="{FF2B5EF4-FFF2-40B4-BE49-F238E27FC236}">
                  <a16:creationId xmlns:a16="http://schemas.microsoft.com/office/drawing/2014/main" id="{05B6A922-C114-4259-8798-2F6205329FE8}"/>
                </a:ext>
              </a:extLst>
            </p:cNvPr>
            <p:cNvSpPr txBox="1"/>
            <p:nvPr/>
          </p:nvSpPr>
          <p:spPr>
            <a:xfrm>
              <a:off x="202860" y="3218584"/>
              <a:ext cx="5614091" cy="634884"/>
            </a:xfrm>
            <a:prstGeom prst="rect">
              <a:avLst/>
            </a:prstGeom>
            <a:noFill/>
          </p:spPr>
          <p:txBody>
            <a:bodyPr wrap="none" rtlCol="0">
              <a:spAutoFit/>
            </a:bodyPr>
            <a:lstStyle/>
            <a:p>
              <a:pPr algn="ctr"/>
              <a:r>
                <a:rPr lang="en-US" altLang="zh-CN" sz="2000" b="1" u="sng" dirty="0">
                  <a:solidFill>
                    <a:schemeClr val="accent2"/>
                  </a:solidFill>
                </a:rPr>
                <a:t>speaker-discriminative features</a:t>
              </a:r>
              <a:endParaRPr lang="zh-CN" altLang="en-US" sz="2000" b="1" u="sng" dirty="0">
                <a:solidFill>
                  <a:schemeClr val="accent2"/>
                </a:solidFill>
              </a:endParaRPr>
            </a:p>
          </p:txBody>
        </p:sp>
        <p:sp>
          <p:nvSpPr>
            <p:cNvPr id="60" name="îślíḑè">
              <a:extLst>
                <a:ext uri="{FF2B5EF4-FFF2-40B4-BE49-F238E27FC236}">
                  <a16:creationId xmlns:a16="http://schemas.microsoft.com/office/drawing/2014/main" id="{BB4949E3-7FBA-4E73-841C-2AD4AEFCB45E}"/>
                </a:ext>
              </a:extLst>
            </p:cNvPr>
            <p:cNvSpPr txBox="1"/>
            <p:nvPr/>
          </p:nvSpPr>
          <p:spPr>
            <a:xfrm>
              <a:off x="289773" y="4027596"/>
              <a:ext cx="5409758" cy="55773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600" b="1" i="0" dirty="0">
                  <a:solidFill>
                    <a:schemeClr val="accent2"/>
                  </a:solidFill>
                  <a:effectLst/>
                  <a:latin typeface="Arial" panose="020B0604020202020204" pitchFamily="34" charset="0"/>
                  <a:sym typeface="Arial" panose="020B0604020202020204" pitchFamily="34" charset="0"/>
                </a:rPr>
                <a:t>1</a:t>
              </a:r>
              <a:r>
                <a:rPr lang="zh-CN" altLang="en-US" sz="1600" b="1" i="0" dirty="0">
                  <a:solidFill>
                    <a:schemeClr val="accent2"/>
                  </a:solidFill>
                  <a:effectLst/>
                  <a:latin typeface="Arial" panose="020B0604020202020204" pitchFamily="34" charset="0"/>
                  <a:sym typeface="Arial" panose="020B0604020202020204" pitchFamily="34" charset="0"/>
                </a:rPr>
                <a:t>）</a:t>
              </a:r>
              <a:r>
                <a:rPr lang="en-US" altLang="zh-CN" sz="1600" b="1" i="0" dirty="0">
                  <a:solidFill>
                    <a:schemeClr val="accent2"/>
                  </a:solidFill>
                  <a:effectLst/>
                  <a:latin typeface="Arial" panose="020B0604020202020204" pitchFamily="34" charset="0"/>
                  <a:sym typeface="Arial" panose="020B0604020202020204" pitchFamily="34" charset="0"/>
                </a:rPr>
                <a:t>Normalize and </a:t>
              </a:r>
              <a:r>
                <a:rPr lang="en-US" altLang="zh-CN" sz="1600" b="1" dirty="0">
                  <a:solidFill>
                    <a:schemeClr val="accent2"/>
                  </a:solidFill>
                  <a:latin typeface="Arial" panose="020B0604020202020204" pitchFamily="34" charset="0"/>
                  <a:sym typeface="Arial" panose="020B0604020202020204" pitchFamily="34" charset="0"/>
                </a:rPr>
                <a:t>Preprocess</a:t>
              </a:r>
            </a:p>
            <a:p>
              <a:pPr>
                <a:lnSpc>
                  <a:spcPct val="150000"/>
                </a:lnSpc>
              </a:pPr>
              <a:r>
                <a:rPr lang="en-US" altLang="zh-CN" sz="1600" b="1" dirty="0">
                  <a:solidFill>
                    <a:schemeClr val="accent2"/>
                  </a:solidFill>
                  <a:latin typeface="Arial" panose="020B0604020202020204" pitchFamily="34" charset="0"/>
                  <a:sym typeface="Arial" panose="020B0604020202020204" pitchFamily="34" charset="0"/>
                </a:rPr>
                <a:t>2</a:t>
              </a:r>
              <a:r>
                <a:rPr lang="zh-CN" altLang="en-US" sz="1600" b="1" dirty="0">
                  <a:solidFill>
                    <a:schemeClr val="accent2"/>
                  </a:solidFill>
                  <a:latin typeface="Arial" panose="020B0604020202020204" pitchFamily="34" charset="0"/>
                  <a:sym typeface="Arial" panose="020B0604020202020204" pitchFamily="34" charset="0"/>
                </a:rPr>
                <a:t>）</a:t>
              </a:r>
              <a:r>
                <a:rPr lang="en-US" altLang="zh-CN" sz="1600" b="1" dirty="0">
                  <a:solidFill>
                    <a:schemeClr val="accent2"/>
                  </a:solidFill>
                  <a:latin typeface="Arial" panose="020B0604020202020204" pitchFamily="34" charset="0"/>
                  <a:sym typeface="Arial" panose="020B0604020202020204" pitchFamily="34" charset="0"/>
                </a:rPr>
                <a:t>Detection: </a:t>
              </a:r>
            </a:p>
            <a:p>
              <a:pPr marL="285750" indent="-285750">
                <a:lnSpc>
                  <a:spcPct val="150000"/>
                </a:lnSpc>
                <a:buFont typeface="Arial" panose="020B0604020202020204" pitchFamily="34" charset="0"/>
                <a:buChar char="•"/>
              </a:pPr>
              <a:r>
                <a:rPr lang="en-US" altLang="zh-CN" sz="1400" dirty="0">
                  <a:solidFill>
                    <a:schemeClr val="tx1">
                      <a:lumMod val="50000"/>
                      <a:lumOff val="50000"/>
                    </a:schemeClr>
                  </a:solidFill>
                  <a:latin typeface="Arial" panose="020B0604020202020204" pitchFamily="34" charset="0"/>
                  <a:sym typeface="Arial" panose="020B0604020202020204" pitchFamily="34" charset="0"/>
                </a:rPr>
                <a:t>remove noise and non-speech</a:t>
              </a:r>
            </a:p>
            <a:p>
              <a:pPr>
                <a:lnSpc>
                  <a:spcPct val="150000"/>
                </a:lnSpc>
              </a:pPr>
              <a:r>
                <a:rPr lang="en-US" altLang="zh-CN" sz="1600" b="1" dirty="0">
                  <a:solidFill>
                    <a:schemeClr val="accent2"/>
                  </a:solidFill>
                  <a:latin typeface="Arial" panose="020B0604020202020204" pitchFamily="34" charset="0"/>
                  <a:sym typeface="Arial" panose="020B0604020202020204" pitchFamily="34" charset="0"/>
                </a:rPr>
                <a:t>3</a:t>
              </a:r>
              <a:r>
                <a:rPr lang="zh-CN" altLang="en-US" sz="1600" b="1" dirty="0">
                  <a:solidFill>
                    <a:schemeClr val="accent2"/>
                  </a:solidFill>
                  <a:latin typeface="Arial" panose="020B0604020202020204" pitchFamily="34" charset="0"/>
                  <a:sym typeface="Arial" panose="020B0604020202020204" pitchFamily="34" charset="0"/>
                </a:rPr>
                <a:t>）</a:t>
              </a:r>
              <a:r>
                <a:rPr lang="en-US" altLang="zh-CN" sz="1600" b="1" dirty="0">
                  <a:solidFill>
                    <a:schemeClr val="accent2"/>
                  </a:solidFill>
                  <a:latin typeface="Arial" panose="020B0604020202020204" pitchFamily="34" charset="0"/>
                  <a:sym typeface="Arial" panose="020B0604020202020204" pitchFamily="34" charset="0"/>
                </a:rPr>
                <a:t>Segmentation</a:t>
              </a:r>
            </a:p>
            <a:p>
              <a:pPr marL="285750" indent="-285750">
                <a:lnSpc>
                  <a:spcPct val="150000"/>
                </a:lnSpc>
                <a:buFont typeface="Arial" panose="020B0604020202020204" pitchFamily="34" charset="0"/>
                <a:buChar char="•"/>
              </a:pPr>
              <a:r>
                <a:rPr lang="en-US" altLang="zh-CN" sz="1400" dirty="0">
                  <a:solidFill>
                    <a:schemeClr val="tx1">
                      <a:lumMod val="50000"/>
                      <a:lumOff val="50000"/>
                    </a:schemeClr>
                  </a:solidFill>
                  <a:latin typeface="Arial" panose="020B0604020202020204" pitchFamily="34" charset="0"/>
                  <a:sym typeface="Arial" panose="020B0604020202020204" pitchFamily="34" charset="0"/>
                </a:rPr>
                <a:t>extract short segments</a:t>
              </a:r>
            </a:p>
            <a:p>
              <a:pPr>
                <a:lnSpc>
                  <a:spcPct val="150000"/>
                </a:lnSpc>
              </a:pPr>
              <a:r>
                <a:rPr lang="en-US" altLang="zh-CN" sz="1600" b="1" dirty="0">
                  <a:solidFill>
                    <a:schemeClr val="accent2"/>
                  </a:solidFill>
                  <a:latin typeface="Arial" panose="020B0604020202020204" pitchFamily="34" charset="0"/>
                  <a:sym typeface="Arial" panose="020B0604020202020204" pitchFamily="34" charset="0"/>
                </a:rPr>
                <a:t>4</a:t>
              </a:r>
              <a:r>
                <a:rPr lang="zh-CN" altLang="en-US" sz="1600" b="1" dirty="0">
                  <a:solidFill>
                    <a:schemeClr val="accent2"/>
                  </a:solidFill>
                  <a:latin typeface="Arial" panose="020B0604020202020204" pitchFamily="34" charset="0"/>
                  <a:sym typeface="Arial" panose="020B0604020202020204" pitchFamily="34" charset="0"/>
                </a:rPr>
                <a:t>）</a:t>
              </a:r>
              <a:r>
                <a:rPr lang="en-US" altLang="zh-CN" sz="1600" b="1" dirty="0">
                  <a:solidFill>
                    <a:schemeClr val="accent2"/>
                  </a:solidFill>
                  <a:latin typeface="Arial" panose="020B0604020202020204" pitchFamily="34" charset="0"/>
                  <a:sym typeface="Arial" panose="020B0604020202020204" pitchFamily="34" charset="0"/>
                </a:rPr>
                <a:t>Embedded Feature Extraction: </a:t>
              </a:r>
            </a:p>
            <a:p>
              <a:pPr marL="285750" indent="-285750">
                <a:lnSpc>
                  <a:spcPct val="150000"/>
                </a:lnSpc>
                <a:buFont typeface="Arial" panose="020B0604020202020204" pitchFamily="34" charset="0"/>
                <a:buChar char="•"/>
              </a:pPr>
              <a:r>
                <a:rPr lang="en-US" altLang="zh-CN" sz="1400" dirty="0">
                  <a:solidFill>
                    <a:schemeClr val="tx1">
                      <a:lumMod val="50000"/>
                      <a:lumOff val="50000"/>
                    </a:schemeClr>
                  </a:solidFill>
                  <a:latin typeface="Arial" panose="020B0604020202020204" pitchFamily="34" charset="0"/>
                  <a:sym typeface="Arial" panose="020B0604020202020204" pitchFamily="34" charset="0"/>
                </a:rPr>
                <a:t>generate representation of each segment</a:t>
              </a:r>
            </a:p>
            <a:p>
              <a:pPr>
                <a:lnSpc>
                  <a:spcPct val="150000"/>
                </a:lnSpc>
              </a:pPr>
              <a:r>
                <a:rPr lang="en-US" altLang="zh-CN" sz="1600" b="1" dirty="0">
                  <a:solidFill>
                    <a:schemeClr val="accent2"/>
                  </a:solidFill>
                  <a:latin typeface="Arial" panose="020B0604020202020204" pitchFamily="34" charset="0"/>
                  <a:sym typeface="Arial" panose="020B0604020202020204" pitchFamily="34" charset="0"/>
                </a:rPr>
                <a:t>5</a:t>
              </a:r>
              <a:r>
                <a:rPr lang="zh-CN" altLang="en-US" sz="1600" b="1" dirty="0">
                  <a:solidFill>
                    <a:schemeClr val="accent2"/>
                  </a:solidFill>
                  <a:latin typeface="Arial" panose="020B0604020202020204" pitchFamily="34" charset="0"/>
                  <a:sym typeface="Arial" panose="020B0604020202020204" pitchFamily="34" charset="0"/>
                </a:rPr>
                <a:t>）</a:t>
              </a:r>
              <a:r>
                <a:rPr lang="en-US" altLang="zh-CN" sz="1600" b="1" dirty="0">
                  <a:solidFill>
                    <a:schemeClr val="accent2"/>
                  </a:solidFill>
                  <a:latin typeface="Arial" panose="020B0604020202020204" pitchFamily="34" charset="0"/>
                  <a:sym typeface="Arial" panose="020B0604020202020204" pitchFamily="34" charset="0"/>
                </a:rPr>
                <a:t>Cluster in Real-time and label: </a:t>
              </a:r>
            </a:p>
            <a:p>
              <a:pPr marL="285750" indent="-285750">
                <a:lnSpc>
                  <a:spcPct val="150000"/>
                </a:lnSpc>
                <a:buFont typeface="Arial" panose="020B0604020202020204" pitchFamily="34" charset="0"/>
                <a:buChar char="•"/>
              </a:pPr>
              <a:r>
                <a:rPr lang="en-US" altLang="zh-CN" sz="1400" dirty="0">
                  <a:solidFill>
                    <a:schemeClr val="tx1">
                      <a:lumMod val="50000"/>
                      <a:lumOff val="50000"/>
                    </a:schemeClr>
                  </a:solidFill>
                  <a:latin typeface="Arial" panose="020B0604020202020204" pitchFamily="34" charset="0"/>
                  <a:sym typeface="Arial" panose="020B0604020202020204" pitchFamily="34" charset="0"/>
                </a:rPr>
                <a:t>determine speaker numbers and assign segments.</a:t>
              </a:r>
            </a:p>
          </p:txBody>
        </p:sp>
      </p:grpSp>
      <p:cxnSp>
        <p:nvCxnSpPr>
          <p:cNvPr id="8" name="直接箭头连接符 7">
            <a:extLst>
              <a:ext uri="{FF2B5EF4-FFF2-40B4-BE49-F238E27FC236}">
                <a16:creationId xmlns:a16="http://schemas.microsoft.com/office/drawing/2014/main" id="{4F3B8F04-44E6-4CCA-93D9-0D7104C47C23}"/>
              </a:ext>
            </a:extLst>
          </p:cNvPr>
          <p:cNvCxnSpPr>
            <a:cxnSpLocks/>
          </p:cNvCxnSpPr>
          <p:nvPr/>
        </p:nvCxnSpPr>
        <p:spPr>
          <a:xfrm flipV="1">
            <a:off x="3321420" y="2151273"/>
            <a:ext cx="2390171" cy="75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22BC562-243D-4621-A8B6-B462183DBA31}"/>
              </a:ext>
            </a:extLst>
          </p:cNvPr>
          <p:cNvCxnSpPr>
            <a:cxnSpLocks/>
          </p:cNvCxnSpPr>
          <p:nvPr/>
        </p:nvCxnSpPr>
        <p:spPr>
          <a:xfrm>
            <a:off x="3962400" y="4325869"/>
            <a:ext cx="1749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A2F2AFEB-1F1F-425B-B30F-F078D12839ED}"/>
              </a:ext>
            </a:extLst>
          </p:cNvPr>
          <p:cNvCxnSpPr>
            <a:cxnSpLocks/>
          </p:cNvCxnSpPr>
          <p:nvPr/>
        </p:nvCxnSpPr>
        <p:spPr>
          <a:xfrm flipV="1">
            <a:off x="2873714" y="3295462"/>
            <a:ext cx="2837877" cy="292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D220BDB-213D-41AE-A1C0-2BA77416C454}"/>
              </a:ext>
            </a:extLst>
          </p:cNvPr>
          <p:cNvCxnSpPr>
            <a:cxnSpLocks/>
            <a:endCxn id="48" idx="1"/>
          </p:cNvCxnSpPr>
          <p:nvPr/>
        </p:nvCxnSpPr>
        <p:spPr>
          <a:xfrm>
            <a:off x="3605176" y="5070135"/>
            <a:ext cx="2201918" cy="72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F9C7BAE5-502F-4ED4-83E3-D1FA58A5FDA4}"/>
              </a:ext>
            </a:extLst>
          </p:cNvPr>
          <p:cNvSpPr txBox="1"/>
          <p:nvPr/>
        </p:nvSpPr>
        <p:spPr>
          <a:xfrm>
            <a:off x="5850992" y="5463901"/>
            <a:ext cx="5816220" cy="584775"/>
          </a:xfrm>
          <a:prstGeom prst="rect">
            <a:avLst/>
          </a:prstGeom>
          <a:noFill/>
        </p:spPr>
        <p:txBody>
          <a:bodyPr wrap="square">
            <a:spAutoFit/>
          </a:bodyPr>
          <a:lstStyle>
            <a:defPPr>
              <a:defRPr lang="zh-CN"/>
            </a:defPPr>
            <a:lvl1pPr>
              <a:defRPr sz="1600"/>
            </a:lvl1pPr>
          </a:lstStyle>
          <a:p>
            <a:r>
              <a:rPr lang="en-US" altLang="zh-CN" b="1" dirty="0" err="1"/>
              <a:t>SpectralCluster</a:t>
            </a:r>
            <a:r>
              <a:rPr lang="en-US" altLang="zh-CN" dirty="0"/>
              <a:t>:</a:t>
            </a:r>
          </a:p>
          <a:p>
            <a:r>
              <a:rPr lang="en-US" altLang="zh-CN" dirty="0"/>
              <a:t>Gaussian blur </a:t>
            </a:r>
            <a:r>
              <a:rPr lang="en-US" altLang="zh-CN" sz="1400" dirty="0">
                <a:solidFill>
                  <a:schemeClr val="bg2">
                    <a:lumMod val="75000"/>
                  </a:schemeClr>
                </a:solidFill>
              </a:rPr>
              <a:t>/</a:t>
            </a:r>
            <a:endParaRPr lang="zh-CN" altLang="en-US" sz="1400" dirty="0">
              <a:solidFill>
                <a:schemeClr val="bg2">
                  <a:lumMod val="75000"/>
                </a:schemeClr>
              </a:solidFill>
            </a:endParaRPr>
          </a:p>
        </p:txBody>
      </p:sp>
      <p:sp>
        <p:nvSpPr>
          <p:cNvPr id="23" name="文本框 22">
            <a:extLst>
              <a:ext uri="{FF2B5EF4-FFF2-40B4-BE49-F238E27FC236}">
                <a16:creationId xmlns:a16="http://schemas.microsoft.com/office/drawing/2014/main" id="{1A0346B4-C8FA-4A9E-AE77-92C33D6699C9}"/>
              </a:ext>
            </a:extLst>
          </p:cNvPr>
          <p:cNvSpPr txBox="1"/>
          <p:nvPr/>
        </p:nvSpPr>
        <p:spPr>
          <a:xfrm>
            <a:off x="5850992" y="1754521"/>
            <a:ext cx="6096000" cy="584775"/>
          </a:xfrm>
          <a:prstGeom prst="rect">
            <a:avLst/>
          </a:prstGeom>
          <a:noFill/>
        </p:spPr>
        <p:txBody>
          <a:bodyPr wrap="square">
            <a:spAutoFit/>
          </a:bodyPr>
          <a:lstStyle/>
          <a:p>
            <a:r>
              <a:rPr lang="en-US" altLang="zh-CN" sz="1600" dirty="0"/>
              <a:t>Scaler: </a:t>
            </a:r>
            <a:r>
              <a:rPr lang="en-US" altLang="zh-CN" sz="1600" dirty="0" err="1"/>
              <a:t>MaxAbsScaler</a:t>
            </a:r>
            <a:r>
              <a:rPr lang="en-US" altLang="zh-CN" sz="1600" dirty="0"/>
              <a:t>()</a:t>
            </a:r>
          </a:p>
          <a:p>
            <a:r>
              <a:rPr lang="en-US" altLang="zh-CN" sz="1600" dirty="0"/>
              <a:t>Trim trailing silence: </a:t>
            </a:r>
            <a:r>
              <a:rPr lang="en-US" altLang="zh-CN" sz="1600" dirty="0" err="1"/>
              <a:t>librosa.effects.trim</a:t>
            </a:r>
            <a:r>
              <a:rPr lang="en-US" altLang="zh-CN" sz="1600" dirty="0"/>
              <a:t>(), &lt;40dB, 1Sec</a:t>
            </a:r>
          </a:p>
        </p:txBody>
      </p:sp>
      <p:sp>
        <p:nvSpPr>
          <p:cNvPr id="26" name="文本框 25">
            <a:extLst>
              <a:ext uri="{FF2B5EF4-FFF2-40B4-BE49-F238E27FC236}">
                <a16:creationId xmlns:a16="http://schemas.microsoft.com/office/drawing/2014/main" id="{94A86F05-11FC-4941-B0B9-3DE6D0F05978}"/>
              </a:ext>
            </a:extLst>
          </p:cNvPr>
          <p:cNvSpPr txBox="1"/>
          <p:nvPr/>
        </p:nvSpPr>
        <p:spPr>
          <a:xfrm>
            <a:off x="5850992" y="4077201"/>
            <a:ext cx="6096000" cy="1077218"/>
          </a:xfrm>
          <a:prstGeom prst="rect">
            <a:avLst/>
          </a:prstGeom>
          <a:noFill/>
        </p:spPr>
        <p:txBody>
          <a:bodyPr wrap="square">
            <a:spAutoFit/>
          </a:bodyPr>
          <a:lstStyle/>
          <a:p>
            <a:r>
              <a:rPr lang="en-US" altLang="zh-CN" sz="1600" b="1" dirty="0" err="1"/>
              <a:t>LibROSA</a:t>
            </a:r>
            <a:r>
              <a:rPr lang="en-US" altLang="zh-CN" sz="1600" dirty="0"/>
              <a:t> ( a python package for music and audio analysis)</a:t>
            </a:r>
          </a:p>
          <a:p>
            <a:pPr marL="285750" indent="-285750">
              <a:buFont typeface="Arial" panose="020B0604020202020204" pitchFamily="34" charset="0"/>
              <a:buChar char="•"/>
            </a:pPr>
            <a:r>
              <a:rPr lang="en-US" altLang="zh-CN" sz="1600" dirty="0" err="1"/>
              <a:t>Mfcc</a:t>
            </a:r>
            <a:endParaRPr lang="en-US" altLang="zh-CN" sz="1600" dirty="0"/>
          </a:p>
          <a:p>
            <a:pPr marL="285750" indent="-285750">
              <a:buFont typeface="Arial" panose="020B0604020202020204" pitchFamily="34" charset="0"/>
              <a:buChar char="•"/>
            </a:pPr>
            <a:r>
              <a:rPr lang="en-US" altLang="zh-CN" sz="1600" dirty="0" err="1"/>
              <a:t>chroma_stft</a:t>
            </a:r>
            <a:endParaRPr lang="en-US" altLang="zh-CN" sz="1600" dirty="0"/>
          </a:p>
          <a:p>
            <a:pPr marL="285750" indent="-285750">
              <a:buFont typeface="Arial" panose="020B0604020202020204" pitchFamily="34" charset="0"/>
              <a:buChar char="•"/>
            </a:pPr>
            <a:r>
              <a:rPr lang="en-US" altLang="zh-CN" sz="1600" dirty="0" err="1"/>
              <a:t>melspectrogram</a:t>
            </a:r>
            <a:endParaRPr lang="en-US" altLang="zh-CN" sz="1600" dirty="0"/>
          </a:p>
        </p:txBody>
      </p:sp>
      <p:sp>
        <p:nvSpPr>
          <p:cNvPr id="30" name="文本框 29">
            <a:extLst>
              <a:ext uri="{FF2B5EF4-FFF2-40B4-BE49-F238E27FC236}">
                <a16:creationId xmlns:a16="http://schemas.microsoft.com/office/drawing/2014/main" id="{F33C8564-164E-4991-8309-F06E8C2FCE20}"/>
              </a:ext>
            </a:extLst>
          </p:cNvPr>
          <p:cNvSpPr txBox="1"/>
          <p:nvPr/>
        </p:nvSpPr>
        <p:spPr>
          <a:xfrm>
            <a:off x="5850992" y="3021118"/>
            <a:ext cx="5914172" cy="584775"/>
          </a:xfrm>
          <a:prstGeom prst="rect">
            <a:avLst/>
          </a:prstGeom>
          <a:noFill/>
        </p:spPr>
        <p:txBody>
          <a:bodyPr wrap="square">
            <a:spAutoFit/>
          </a:bodyPr>
          <a:lstStyle/>
          <a:p>
            <a:r>
              <a:rPr lang="en-US" altLang="zh-CN" sz="1600" b="1" dirty="0"/>
              <a:t>Sliding window:</a:t>
            </a:r>
          </a:p>
          <a:p>
            <a:r>
              <a:rPr lang="en-US" altLang="zh-CN" sz="1600" dirty="0"/>
              <a:t>splits single audio sample into multiple samples of window size</a:t>
            </a:r>
          </a:p>
        </p:txBody>
      </p:sp>
      <p:sp>
        <p:nvSpPr>
          <p:cNvPr id="43" name="ï$ḷïḋê">
            <a:extLst>
              <a:ext uri="{FF2B5EF4-FFF2-40B4-BE49-F238E27FC236}">
                <a16:creationId xmlns:a16="http://schemas.microsoft.com/office/drawing/2014/main" id="{9EFAE2ED-1678-4D18-BA90-B62D8309DA59}"/>
              </a:ext>
            </a:extLst>
          </p:cNvPr>
          <p:cNvSpPr/>
          <p:nvPr/>
        </p:nvSpPr>
        <p:spPr>
          <a:xfrm>
            <a:off x="5758058" y="1526208"/>
            <a:ext cx="5892289" cy="972094"/>
          </a:xfrm>
          <a:prstGeom prst="roundRect">
            <a:avLst>
              <a:gd name="adj" fmla="val 25679"/>
            </a:avLst>
          </a:prstGeom>
          <a:noFill/>
          <a:ln w="12700"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4" name="ï$ḷïḋê">
            <a:extLst>
              <a:ext uri="{FF2B5EF4-FFF2-40B4-BE49-F238E27FC236}">
                <a16:creationId xmlns:a16="http://schemas.microsoft.com/office/drawing/2014/main" id="{EF07EEF3-C80C-4046-903E-70016DD091C5}"/>
              </a:ext>
            </a:extLst>
          </p:cNvPr>
          <p:cNvSpPr/>
          <p:nvPr/>
        </p:nvSpPr>
        <p:spPr>
          <a:xfrm>
            <a:off x="5758058" y="2840565"/>
            <a:ext cx="5892289" cy="972094"/>
          </a:xfrm>
          <a:prstGeom prst="roundRect">
            <a:avLst>
              <a:gd name="adj" fmla="val 25679"/>
            </a:avLst>
          </a:prstGeom>
          <a:noFill/>
          <a:ln w="12700"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5" name="ï$ḷïḋê">
            <a:extLst>
              <a:ext uri="{FF2B5EF4-FFF2-40B4-BE49-F238E27FC236}">
                <a16:creationId xmlns:a16="http://schemas.microsoft.com/office/drawing/2014/main" id="{0080C985-9A55-4DCE-83B3-85D71E5E6E35}"/>
              </a:ext>
            </a:extLst>
          </p:cNvPr>
          <p:cNvSpPr/>
          <p:nvPr/>
        </p:nvSpPr>
        <p:spPr>
          <a:xfrm>
            <a:off x="5807094" y="4010868"/>
            <a:ext cx="5892289" cy="1138780"/>
          </a:xfrm>
          <a:prstGeom prst="roundRect">
            <a:avLst>
              <a:gd name="adj" fmla="val 25679"/>
            </a:avLst>
          </a:prstGeom>
          <a:noFill/>
          <a:ln w="12700"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8" name="ï$ḷïḋê">
            <a:extLst>
              <a:ext uri="{FF2B5EF4-FFF2-40B4-BE49-F238E27FC236}">
                <a16:creationId xmlns:a16="http://schemas.microsoft.com/office/drawing/2014/main" id="{E93B5EFA-7AE4-4419-B46F-91F0F2F765F8}"/>
              </a:ext>
            </a:extLst>
          </p:cNvPr>
          <p:cNvSpPr/>
          <p:nvPr/>
        </p:nvSpPr>
        <p:spPr>
          <a:xfrm>
            <a:off x="5807094" y="5431139"/>
            <a:ext cx="5892289" cy="722010"/>
          </a:xfrm>
          <a:prstGeom prst="roundRect">
            <a:avLst>
              <a:gd name="adj" fmla="val 25679"/>
            </a:avLst>
          </a:prstGeom>
          <a:noFill/>
          <a:ln w="12700"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Tree>
    <p:custDataLst>
      <p:tags r:id="rId1"/>
    </p:custDataLst>
    <p:extLst>
      <p:ext uri="{BB962C8B-B14F-4D97-AF65-F5344CB8AC3E}">
        <p14:creationId xmlns:p14="http://schemas.microsoft.com/office/powerpoint/2010/main" val="361745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76976-9D47-4E9F-AF7B-30A4EC64B69F}"/>
              </a:ext>
            </a:extLst>
          </p:cNvPr>
          <p:cNvSpPr>
            <a:spLocks noGrp="1"/>
          </p:cNvSpPr>
          <p:nvPr>
            <p:ph type="title"/>
          </p:nvPr>
        </p:nvSpPr>
        <p:spPr/>
        <p:txBody>
          <a:bodyPr/>
          <a:lstStyle/>
          <a:p>
            <a:r>
              <a:rPr lang="en-US" altLang="zh-CN" dirty="0">
                <a:latin typeface="Arial" panose="020B0604020202020204" pitchFamily="34" charset="0"/>
                <a:sym typeface="Arial" panose="020B0604020202020204" pitchFamily="34" charset="0"/>
              </a:rPr>
              <a:t>Diarization Anatomy and Realization: </a:t>
            </a:r>
            <a:r>
              <a:rPr lang="en-US" altLang="zh-CN" sz="3200" b="1" i="0" dirty="0">
                <a:solidFill>
                  <a:schemeClr val="accent2"/>
                </a:solidFill>
                <a:effectLst/>
                <a:latin typeface="Arial" panose="020B0604020202020204" pitchFamily="34" charset="0"/>
                <a:sym typeface="Arial" panose="020B0604020202020204" pitchFamily="34" charset="0"/>
              </a:rPr>
              <a:t>Clustering</a:t>
            </a:r>
            <a:endParaRPr lang="zh-CN" altLang="en-US" dirty="0"/>
          </a:p>
        </p:txBody>
      </p:sp>
      <p:pic>
        <p:nvPicPr>
          <p:cNvPr id="13314" name="Picture 2" descr="Background Extraction from videos using Gaussian Mixture Models | by  Prantik | Medium">
            <a:extLst>
              <a:ext uri="{FF2B5EF4-FFF2-40B4-BE49-F238E27FC236}">
                <a16:creationId xmlns:a16="http://schemas.microsoft.com/office/drawing/2014/main" id="{4C1B8F31-04DD-414F-B400-4E9E3C581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819" y="1920895"/>
            <a:ext cx="5580359" cy="301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4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7DB2E-6B45-4009-A1B2-C268D04CDEA7}"/>
              </a:ext>
            </a:extLst>
          </p:cNvPr>
          <p:cNvSpPr>
            <a:spLocks noGrp="1"/>
          </p:cNvSpPr>
          <p:nvPr>
            <p:ph type="title"/>
          </p:nvPr>
        </p:nvSpPr>
        <p:spPr/>
        <p:txBody>
          <a:bodyPr/>
          <a:lstStyle/>
          <a:p>
            <a:r>
              <a:rPr lang="en-US" altLang="zh-CN" dirty="0"/>
              <a:t>Example Segments</a:t>
            </a:r>
            <a:endParaRPr lang="zh-CN" altLang="en-US" dirty="0"/>
          </a:p>
        </p:txBody>
      </p:sp>
      <p:grpSp>
        <p:nvGrpSpPr>
          <p:cNvPr id="9" name="组合 8">
            <a:extLst>
              <a:ext uri="{FF2B5EF4-FFF2-40B4-BE49-F238E27FC236}">
                <a16:creationId xmlns:a16="http://schemas.microsoft.com/office/drawing/2014/main" id="{D6E85F35-6B59-4EA9-8278-F403A5FF7681}"/>
              </a:ext>
            </a:extLst>
          </p:cNvPr>
          <p:cNvGrpSpPr/>
          <p:nvPr/>
        </p:nvGrpSpPr>
        <p:grpSpPr>
          <a:xfrm>
            <a:off x="1771048" y="800101"/>
            <a:ext cx="8346249" cy="6056340"/>
            <a:chOff x="3137256" y="325006"/>
            <a:chExt cx="8683713" cy="6301216"/>
          </a:xfrm>
        </p:grpSpPr>
        <p:pic>
          <p:nvPicPr>
            <p:cNvPr id="4" name="图片 3">
              <a:extLst>
                <a:ext uri="{FF2B5EF4-FFF2-40B4-BE49-F238E27FC236}">
                  <a16:creationId xmlns:a16="http://schemas.microsoft.com/office/drawing/2014/main" id="{1EB0C465-2F68-48E7-874E-14CBD3ED34B6}"/>
                </a:ext>
              </a:extLst>
            </p:cNvPr>
            <p:cNvPicPr>
              <a:picLocks noChangeAspect="1"/>
            </p:cNvPicPr>
            <p:nvPr/>
          </p:nvPicPr>
          <p:blipFill rotWithShape="1">
            <a:blip r:embed="rId2">
              <a:extLst>
                <a:ext uri="{28A0092B-C50C-407E-A947-70E740481C1C}">
                  <a14:useLocalDpi xmlns:a14="http://schemas.microsoft.com/office/drawing/2010/main" val="0"/>
                </a:ext>
              </a:extLst>
            </a:blip>
            <a:srcRect l="8311" t="6192" r="7452" b="4702"/>
            <a:stretch/>
          </p:blipFill>
          <p:spPr>
            <a:xfrm>
              <a:off x="3324668" y="3581399"/>
              <a:ext cx="8496301" cy="3044823"/>
            </a:xfrm>
            <a:prstGeom prst="rect">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pic>
        <p:pic>
          <p:nvPicPr>
            <p:cNvPr id="6" name="图片 5">
              <a:extLst>
                <a:ext uri="{FF2B5EF4-FFF2-40B4-BE49-F238E27FC236}">
                  <a16:creationId xmlns:a16="http://schemas.microsoft.com/office/drawing/2014/main" id="{3F13A527-EB43-49ED-B11E-181A96845CA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37256" y="325006"/>
              <a:ext cx="4341857" cy="3256393"/>
            </a:xfrm>
            <a:prstGeom prst="rect">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pic>
        <p:pic>
          <p:nvPicPr>
            <p:cNvPr id="8" name="图片 7">
              <a:extLst>
                <a:ext uri="{FF2B5EF4-FFF2-40B4-BE49-F238E27FC236}">
                  <a16:creationId xmlns:a16="http://schemas.microsoft.com/office/drawing/2014/main" id="{117DC48E-159A-42A0-B46E-ACF78D5AF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113" y="325007"/>
              <a:ext cx="4341856" cy="3256392"/>
            </a:xfrm>
            <a:prstGeom prst="rect">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pic>
      </p:grpSp>
    </p:spTree>
    <p:extLst>
      <p:ext uri="{BB962C8B-B14F-4D97-AF65-F5344CB8AC3E}">
        <p14:creationId xmlns:p14="http://schemas.microsoft.com/office/powerpoint/2010/main" val="180797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5107-B501-4EFC-B40F-4590549F1311}"/>
              </a:ext>
            </a:extLst>
          </p:cNvPr>
          <p:cNvSpPr>
            <a:spLocks noGrp="1"/>
          </p:cNvSpPr>
          <p:nvPr>
            <p:ph type="title"/>
          </p:nvPr>
        </p:nvSpPr>
        <p:spPr/>
        <p:txBody>
          <a:bodyPr/>
          <a:lstStyle/>
          <a:p>
            <a:r>
              <a:rPr lang="en-US" altLang="zh-TW" dirty="0"/>
              <a:t>Speaker Identification: GMM</a:t>
            </a:r>
            <a:endParaRPr lang="zh-TW" altLang="en-US" dirty="0"/>
          </a:p>
        </p:txBody>
      </p:sp>
      <p:sp>
        <p:nvSpPr>
          <p:cNvPr id="4" name="Rectangle: Rounded Corners 3">
            <a:extLst>
              <a:ext uri="{FF2B5EF4-FFF2-40B4-BE49-F238E27FC236}">
                <a16:creationId xmlns:a16="http://schemas.microsoft.com/office/drawing/2014/main" id="{C5BB17EF-9EB0-4974-8979-991329009E22}"/>
              </a:ext>
            </a:extLst>
          </p:cNvPr>
          <p:cNvSpPr/>
          <p:nvPr/>
        </p:nvSpPr>
        <p:spPr>
          <a:xfrm>
            <a:off x="1187355" y="2019869"/>
            <a:ext cx="1330657" cy="4640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dirty="0">
                <a:solidFill>
                  <a:schemeClr val="tx1"/>
                </a:solidFill>
              </a:rPr>
              <a:t>Speaker 1</a:t>
            </a:r>
            <a:endParaRPr lang="zh-TW" altLang="en-US" dirty="0">
              <a:solidFill>
                <a:schemeClr val="tx1"/>
              </a:solidFill>
            </a:endParaRPr>
          </a:p>
        </p:txBody>
      </p:sp>
      <p:sp>
        <p:nvSpPr>
          <p:cNvPr id="5" name="Rectangle: Rounded Corners 4">
            <a:extLst>
              <a:ext uri="{FF2B5EF4-FFF2-40B4-BE49-F238E27FC236}">
                <a16:creationId xmlns:a16="http://schemas.microsoft.com/office/drawing/2014/main" id="{417C8DD9-142F-4C12-87EB-2304B26232C2}"/>
              </a:ext>
            </a:extLst>
          </p:cNvPr>
          <p:cNvSpPr/>
          <p:nvPr/>
        </p:nvSpPr>
        <p:spPr>
          <a:xfrm>
            <a:off x="1187354" y="3045726"/>
            <a:ext cx="1330657" cy="4640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dirty="0">
                <a:solidFill>
                  <a:schemeClr val="tx1"/>
                </a:solidFill>
              </a:rPr>
              <a:t>Speaker 2</a:t>
            </a:r>
            <a:endParaRPr lang="zh-TW" altLang="en-US" dirty="0">
              <a:solidFill>
                <a:schemeClr val="tx1"/>
              </a:solidFill>
            </a:endParaRPr>
          </a:p>
        </p:txBody>
      </p:sp>
      <p:sp>
        <p:nvSpPr>
          <p:cNvPr id="6" name="Rectangle: Rounded Corners 5">
            <a:extLst>
              <a:ext uri="{FF2B5EF4-FFF2-40B4-BE49-F238E27FC236}">
                <a16:creationId xmlns:a16="http://schemas.microsoft.com/office/drawing/2014/main" id="{5056C7D5-168D-4F3D-9BC9-5643B95CCB5E}"/>
              </a:ext>
            </a:extLst>
          </p:cNvPr>
          <p:cNvSpPr/>
          <p:nvPr/>
        </p:nvSpPr>
        <p:spPr>
          <a:xfrm>
            <a:off x="1187353" y="4071583"/>
            <a:ext cx="1330657" cy="4640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dirty="0">
                <a:solidFill>
                  <a:schemeClr val="tx1"/>
                </a:solidFill>
              </a:rPr>
              <a:t>Speaker 3</a:t>
            </a:r>
            <a:endParaRPr lang="zh-TW" altLang="en-US" dirty="0">
              <a:solidFill>
                <a:schemeClr val="tx1"/>
              </a:solidFill>
            </a:endParaRPr>
          </a:p>
        </p:txBody>
      </p:sp>
      <p:sp>
        <p:nvSpPr>
          <p:cNvPr id="7" name="Rectangle: Rounded Corners 6">
            <a:extLst>
              <a:ext uri="{FF2B5EF4-FFF2-40B4-BE49-F238E27FC236}">
                <a16:creationId xmlns:a16="http://schemas.microsoft.com/office/drawing/2014/main" id="{E0BD4525-D163-4627-A05E-36F1291C7294}"/>
              </a:ext>
            </a:extLst>
          </p:cNvPr>
          <p:cNvSpPr/>
          <p:nvPr/>
        </p:nvSpPr>
        <p:spPr>
          <a:xfrm>
            <a:off x="3598459" y="2019869"/>
            <a:ext cx="1330657" cy="464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a:solidFill>
                  <a:schemeClr val="bg1"/>
                </a:solidFill>
              </a:rPr>
              <a:t>GMM 1</a:t>
            </a:r>
            <a:endParaRPr lang="zh-TW" altLang="en-US" dirty="0">
              <a:solidFill>
                <a:schemeClr val="bg1"/>
              </a:solidFill>
            </a:endParaRPr>
          </a:p>
        </p:txBody>
      </p:sp>
      <p:sp>
        <p:nvSpPr>
          <p:cNvPr id="8" name="Rectangle: Rounded Corners 7">
            <a:extLst>
              <a:ext uri="{FF2B5EF4-FFF2-40B4-BE49-F238E27FC236}">
                <a16:creationId xmlns:a16="http://schemas.microsoft.com/office/drawing/2014/main" id="{34F8C76A-39F3-48A4-9197-0954F477851D}"/>
              </a:ext>
            </a:extLst>
          </p:cNvPr>
          <p:cNvSpPr/>
          <p:nvPr/>
        </p:nvSpPr>
        <p:spPr>
          <a:xfrm>
            <a:off x="3598459" y="3045726"/>
            <a:ext cx="1330657" cy="464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a:solidFill>
                  <a:schemeClr val="bg1"/>
                </a:solidFill>
              </a:rPr>
              <a:t>GMM 2</a:t>
            </a:r>
            <a:endParaRPr lang="zh-TW" altLang="en-US" dirty="0">
              <a:solidFill>
                <a:schemeClr val="bg1"/>
              </a:solidFill>
            </a:endParaRPr>
          </a:p>
        </p:txBody>
      </p:sp>
      <p:sp>
        <p:nvSpPr>
          <p:cNvPr id="9" name="Rectangle: Rounded Corners 8">
            <a:extLst>
              <a:ext uri="{FF2B5EF4-FFF2-40B4-BE49-F238E27FC236}">
                <a16:creationId xmlns:a16="http://schemas.microsoft.com/office/drawing/2014/main" id="{ECB5E17B-7544-4FF3-983C-F36F62FAA0B4}"/>
              </a:ext>
            </a:extLst>
          </p:cNvPr>
          <p:cNvSpPr/>
          <p:nvPr/>
        </p:nvSpPr>
        <p:spPr>
          <a:xfrm>
            <a:off x="3598459" y="4071583"/>
            <a:ext cx="1330657" cy="464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a:solidFill>
                  <a:schemeClr val="bg1"/>
                </a:solidFill>
              </a:rPr>
              <a:t>GMM 3</a:t>
            </a:r>
            <a:endParaRPr lang="zh-TW" altLang="en-US" dirty="0">
              <a:solidFill>
                <a:schemeClr val="bg1"/>
              </a:solidFill>
            </a:endParaRPr>
          </a:p>
        </p:txBody>
      </p:sp>
      <p:sp>
        <p:nvSpPr>
          <p:cNvPr id="10" name="Rectangle: Rounded Corners 9">
            <a:extLst>
              <a:ext uri="{FF2B5EF4-FFF2-40B4-BE49-F238E27FC236}">
                <a16:creationId xmlns:a16="http://schemas.microsoft.com/office/drawing/2014/main" id="{A0E3E046-77FF-46C9-8C83-59BA61DE4553}"/>
              </a:ext>
            </a:extLst>
          </p:cNvPr>
          <p:cNvSpPr/>
          <p:nvPr/>
        </p:nvSpPr>
        <p:spPr>
          <a:xfrm>
            <a:off x="7262886" y="1505519"/>
            <a:ext cx="3136708" cy="4640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solidFill>
                  <a:schemeClr val="bg1"/>
                </a:solidFill>
              </a:rPr>
              <a:t>Audio sample 0.1s-0.15s</a:t>
            </a:r>
            <a:endParaRPr lang="zh-TW" altLang="en-US" dirty="0">
              <a:solidFill>
                <a:schemeClr val="bg1"/>
              </a:solidFill>
            </a:endParaRPr>
          </a:p>
        </p:txBody>
      </p:sp>
      <p:sp>
        <p:nvSpPr>
          <p:cNvPr id="12" name="Rectangle: Rounded Corners 11">
            <a:extLst>
              <a:ext uri="{FF2B5EF4-FFF2-40B4-BE49-F238E27FC236}">
                <a16:creationId xmlns:a16="http://schemas.microsoft.com/office/drawing/2014/main" id="{903FDFED-9D2F-48D2-B77F-26CF35D71B98}"/>
              </a:ext>
            </a:extLst>
          </p:cNvPr>
          <p:cNvSpPr/>
          <p:nvPr/>
        </p:nvSpPr>
        <p:spPr>
          <a:xfrm>
            <a:off x="7262886" y="2347415"/>
            <a:ext cx="3136708" cy="4640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solidFill>
                  <a:schemeClr val="bg1"/>
                </a:solidFill>
              </a:rPr>
              <a:t>Audio sample 0.15s-0.17s</a:t>
            </a:r>
            <a:endParaRPr lang="zh-TW" altLang="en-US" dirty="0">
              <a:solidFill>
                <a:schemeClr val="bg1"/>
              </a:solidFill>
            </a:endParaRPr>
          </a:p>
        </p:txBody>
      </p:sp>
      <p:sp>
        <p:nvSpPr>
          <p:cNvPr id="13" name="Rectangle: Rounded Corners 12">
            <a:extLst>
              <a:ext uri="{FF2B5EF4-FFF2-40B4-BE49-F238E27FC236}">
                <a16:creationId xmlns:a16="http://schemas.microsoft.com/office/drawing/2014/main" id="{215A826B-47CC-4CF7-97A2-50BFD3DC01D3}"/>
              </a:ext>
            </a:extLst>
          </p:cNvPr>
          <p:cNvSpPr/>
          <p:nvPr/>
        </p:nvSpPr>
        <p:spPr>
          <a:xfrm>
            <a:off x="7262886" y="3189311"/>
            <a:ext cx="3136708" cy="4640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solidFill>
                  <a:schemeClr val="bg1"/>
                </a:solidFill>
              </a:rPr>
              <a:t>Audio sample 0.17s-0.2s</a:t>
            </a:r>
            <a:endParaRPr lang="zh-TW" altLang="en-US" dirty="0">
              <a:solidFill>
                <a:schemeClr val="bg1"/>
              </a:solidFill>
            </a:endParaRPr>
          </a:p>
        </p:txBody>
      </p:sp>
      <p:sp>
        <p:nvSpPr>
          <p:cNvPr id="14" name="Rectangle: Rounded Corners 13">
            <a:extLst>
              <a:ext uri="{FF2B5EF4-FFF2-40B4-BE49-F238E27FC236}">
                <a16:creationId xmlns:a16="http://schemas.microsoft.com/office/drawing/2014/main" id="{FDA642FC-C6B9-4B63-B573-D9C2AEB29698}"/>
              </a:ext>
            </a:extLst>
          </p:cNvPr>
          <p:cNvSpPr/>
          <p:nvPr/>
        </p:nvSpPr>
        <p:spPr>
          <a:xfrm>
            <a:off x="7262886" y="4031207"/>
            <a:ext cx="3136708" cy="4640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solidFill>
                  <a:schemeClr val="bg1"/>
                </a:solidFill>
              </a:rPr>
              <a:t>Audio sample 0.2s-0.25s</a:t>
            </a:r>
            <a:endParaRPr lang="zh-TW" altLang="en-US" dirty="0">
              <a:solidFill>
                <a:schemeClr val="bg1"/>
              </a:solidFill>
            </a:endParaRPr>
          </a:p>
        </p:txBody>
      </p:sp>
      <p:sp>
        <p:nvSpPr>
          <p:cNvPr id="15" name="Rectangle: Rounded Corners 14">
            <a:extLst>
              <a:ext uri="{FF2B5EF4-FFF2-40B4-BE49-F238E27FC236}">
                <a16:creationId xmlns:a16="http://schemas.microsoft.com/office/drawing/2014/main" id="{73BA21EE-0FB1-4344-817A-506BACC82C17}"/>
              </a:ext>
            </a:extLst>
          </p:cNvPr>
          <p:cNvSpPr/>
          <p:nvPr/>
        </p:nvSpPr>
        <p:spPr>
          <a:xfrm>
            <a:off x="7262886" y="4863153"/>
            <a:ext cx="3136708" cy="4640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dirty="0">
                <a:solidFill>
                  <a:schemeClr val="bg1"/>
                </a:solidFill>
              </a:rPr>
              <a:t>Audio sample 0.25s-0.28s</a:t>
            </a:r>
            <a:endParaRPr lang="zh-TW" altLang="en-US" dirty="0">
              <a:solidFill>
                <a:schemeClr val="bg1"/>
              </a:solidFill>
            </a:endParaRPr>
          </a:p>
        </p:txBody>
      </p:sp>
      <p:cxnSp>
        <p:nvCxnSpPr>
          <p:cNvPr id="17" name="Straight Arrow Connector 16">
            <a:extLst>
              <a:ext uri="{FF2B5EF4-FFF2-40B4-BE49-F238E27FC236}">
                <a16:creationId xmlns:a16="http://schemas.microsoft.com/office/drawing/2014/main" id="{AEDA08CF-4E6F-4268-BAD2-E5C0379BC57A}"/>
              </a:ext>
            </a:extLst>
          </p:cNvPr>
          <p:cNvCxnSpPr>
            <a:stCxn id="4" idx="3"/>
            <a:endCxn id="7" idx="1"/>
          </p:cNvCxnSpPr>
          <p:nvPr/>
        </p:nvCxnSpPr>
        <p:spPr>
          <a:xfrm>
            <a:off x="2518012" y="2251881"/>
            <a:ext cx="1080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23F7F5-591F-4207-9B2A-83068FF54A27}"/>
              </a:ext>
            </a:extLst>
          </p:cNvPr>
          <p:cNvCxnSpPr>
            <a:stCxn id="5" idx="3"/>
            <a:endCxn id="8" idx="1"/>
          </p:cNvCxnSpPr>
          <p:nvPr/>
        </p:nvCxnSpPr>
        <p:spPr>
          <a:xfrm>
            <a:off x="2518011" y="3277738"/>
            <a:ext cx="1080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9FE593-36B3-4EDA-8886-5640A373255D}"/>
              </a:ext>
            </a:extLst>
          </p:cNvPr>
          <p:cNvCxnSpPr>
            <a:stCxn id="6" idx="3"/>
            <a:endCxn id="9" idx="1"/>
          </p:cNvCxnSpPr>
          <p:nvPr/>
        </p:nvCxnSpPr>
        <p:spPr>
          <a:xfrm>
            <a:off x="2518010" y="4303595"/>
            <a:ext cx="1080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8F96116-2BBE-420F-A5EB-26CF2933F094}"/>
              </a:ext>
            </a:extLst>
          </p:cNvPr>
          <p:cNvCxnSpPr>
            <a:stCxn id="10" idx="1"/>
            <a:endCxn id="7" idx="3"/>
          </p:cNvCxnSpPr>
          <p:nvPr/>
        </p:nvCxnSpPr>
        <p:spPr>
          <a:xfrm flipH="1">
            <a:off x="4929116" y="1737531"/>
            <a:ext cx="2333770"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4DCDD48-BF0F-4BE4-98E5-82F0FEEC1001}"/>
              </a:ext>
            </a:extLst>
          </p:cNvPr>
          <p:cNvCxnSpPr>
            <a:stCxn id="10" idx="1"/>
            <a:endCxn id="8" idx="3"/>
          </p:cNvCxnSpPr>
          <p:nvPr/>
        </p:nvCxnSpPr>
        <p:spPr>
          <a:xfrm flipH="1">
            <a:off x="4929116" y="1737531"/>
            <a:ext cx="2333770" cy="1540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3294271-F3A0-4FA7-AD6B-EAFFA9A25B9E}"/>
              </a:ext>
            </a:extLst>
          </p:cNvPr>
          <p:cNvCxnSpPr>
            <a:stCxn id="10" idx="1"/>
            <a:endCxn id="9" idx="3"/>
          </p:cNvCxnSpPr>
          <p:nvPr/>
        </p:nvCxnSpPr>
        <p:spPr>
          <a:xfrm flipH="1">
            <a:off x="4929116" y="1737531"/>
            <a:ext cx="2333770" cy="256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F0DA41-0C5B-475B-B3B9-FC6779E76F86}"/>
              </a:ext>
            </a:extLst>
          </p:cNvPr>
          <p:cNvCxnSpPr>
            <a:stCxn id="12" idx="1"/>
            <a:endCxn id="7" idx="3"/>
          </p:cNvCxnSpPr>
          <p:nvPr/>
        </p:nvCxnSpPr>
        <p:spPr>
          <a:xfrm flipH="1" flipV="1">
            <a:off x="4929116" y="2251881"/>
            <a:ext cx="2333770" cy="32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74A7CB0-2BBF-4FB5-B901-046796131A3A}"/>
              </a:ext>
            </a:extLst>
          </p:cNvPr>
          <p:cNvCxnSpPr>
            <a:stCxn id="12" idx="1"/>
            <a:endCxn id="8" idx="3"/>
          </p:cNvCxnSpPr>
          <p:nvPr/>
        </p:nvCxnSpPr>
        <p:spPr>
          <a:xfrm flipH="1">
            <a:off x="4929116" y="2579427"/>
            <a:ext cx="2333770" cy="698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0C65652-E0DC-456A-BDFC-74D904AEA6D7}"/>
              </a:ext>
            </a:extLst>
          </p:cNvPr>
          <p:cNvCxnSpPr>
            <a:stCxn id="12" idx="1"/>
            <a:endCxn id="9" idx="3"/>
          </p:cNvCxnSpPr>
          <p:nvPr/>
        </p:nvCxnSpPr>
        <p:spPr>
          <a:xfrm flipH="1">
            <a:off x="4929116" y="2579427"/>
            <a:ext cx="2333770" cy="1724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E91C36-CD83-4010-9C3F-11D2D8D412D6}"/>
              </a:ext>
            </a:extLst>
          </p:cNvPr>
          <p:cNvCxnSpPr>
            <a:stCxn id="13" idx="1"/>
            <a:endCxn id="7" idx="3"/>
          </p:cNvCxnSpPr>
          <p:nvPr/>
        </p:nvCxnSpPr>
        <p:spPr>
          <a:xfrm flipH="1" flipV="1">
            <a:off x="4929116" y="2251881"/>
            <a:ext cx="2333770" cy="1169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135CF5D-0CA0-411C-A15F-5D8B68ADFBC3}"/>
              </a:ext>
            </a:extLst>
          </p:cNvPr>
          <p:cNvCxnSpPr>
            <a:stCxn id="13" idx="1"/>
            <a:endCxn id="8" idx="3"/>
          </p:cNvCxnSpPr>
          <p:nvPr/>
        </p:nvCxnSpPr>
        <p:spPr>
          <a:xfrm flipH="1" flipV="1">
            <a:off x="4929116" y="3277738"/>
            <a:ext cx="2333770" cy="14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9675768-36C6-4209-88FC-CB174F4B1483}"/>
              </a:ext>
            </a:extLst>
          </p:cNvPr>
          <p:cNvCxnSpPr>
            <a:stCxn id="13" idx="1"/>
            <a:endCxn id="9" idx="3"/>
          </p:cNvCxnSpPr>
          <p:nvPr/>
        </p:nvCxnSpPr>
        <p:spPr>
          <a:xfrm flipH="1">
            <a:off x="4929116" y="3421323"/>
            <a:ext cx="2333770" cy="882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9378389-EC62-476F-9789-A81927B7A285}"/>
              </a:ext>
            </a:extLst>
          </p:cNvPr>
          <p:cNvCxnSpPr>
            <a:stCxn id="14" idx="1"/>
            <a:endCxn id="7" idx="3"/>
          </p:cNvCxnSpPr>
          <p:nvPr/>
        </p:nvCxnSpPr>
        <p:spPr>
          <a:xfrm flipH="1" flipV="1">
            <a:off x="4929116" y="2251881"/>
            <a:ext cx="2333770" cy="201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D8C6064-E502-4B29-BEA2-C35F9B1604EA}"/>
              </a:ext>
            </a:extLst>
          </p:cNvPr>
          <p:cNvCxnSpPr>
            <a:stCxn id="14" idx="1"/>
            <a:endCxn id="8" idx="3"/>
          </p:cNvCxnSpPr>
          <p:nvPr/>
        </p:nvCxnSpPr>
        <p:spPr>
          <a:xfrm flipH="1" flipV="1">
            <a:off x="4929116" y="3277738"/>
            <a:ext cx="2333770" cy="98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0CF9FC2-7902-4013-8C0E-8C079E5628D6}"/>
              </a:ext>
            </a:extLst>
          </p:cNvPr>
          <p:cNvCxnSpPr>
            <a:stCxn id="14" idx="1"/>
            <a:endCxn id="9" idx="3"/>
          </p:cNvCxnSpPr>
          <p:nvPr/>
        </p:nvCxnSpPr>
        <p:spPr>
          <a:xfrm flipH="1">
            <a:off x="4929116" y="4263219"/>
            <a:ext cx="2333770" cy="40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B52C86B-179B-4095-BC0F-E34BE2DF6B0D}"/>
              </a:ext>
            </a:extLst>
          </p:cNvPr>
          <p:cNvCxnSpPr>
            <a:stCxn id="15" idx="1"/>
            <a:endCxn id="7" idx="3"/>
          </p:cNvCxnSpPr>
          <p:nvPr/>
        </p:nvCxnSpPr>
        <p:spPr>
          <a:xfrm flipH="1" flipV="1">
            <a:off x="4929116" y="2251881"/>
            <a:ext cx="2333770" cy="284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F336387-8010-44B5-9984-7EDF4CA66C88}"/>
              </a:ext>
            </a:extLst>
          </p:cNvPr>
          <p:cNvCxnSpPr>
            <a:stCxn id="15" idx="1"/>
            <a:endCxn id="8" idx="3"/>
          </p:cNvCxnSpPr>
          <p:nvPr/>
        </p:nvCxnSpPr>
        <p:spPr>
          <a:xfrm flipH="1" flipV="1">
            <a:off x="4929116" y="3277738"/>
            <a:ext cx="2333770" cy="18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554C73F-F468-4EB2-BFE8-3E8B4B95A8F4}"/>
              </a:ext>
            </a:extLst>
          </p:cNvPr>
          <p:cNvCxnSpPr>
            <a:stCxn id="15" idx="1"/>
            <a:endCxn id="9" idx="3"/>
          </p:cNvCxnSpPr>
          <p:nvPr/>
        </p:nvCxnSpPr>
        <p:spPr>
          <a:xfrm flipH="1" flipV="1">
            <a:off x="4929116" y="4303595"/>
            <a:ext cx="2333770" cy="791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D7279AD-1589-418E-B826-7806CBBA21D5}"/>
              </a:ext>
            </a:extLst>
          </p:cNvPr>
          <p:cNvSpPr txBox="1"/>
          <p:nvPr/>
        </p:nvSpPr>
        <p:spPr>
          <a:xfrm>
            <a:off x="2154637" y="1581877"/>
            <a:ext cx="1807194" cy="369332"/>
          </a:xfrm>
          <a:prstGeom prst="rect">
            <a:avLst/>
          </a:prstGeom>
          <a:noFill/>
        </p:spPr>
        <p:txBody>
          <a:bodyPr wrap="square" rtlCol="0">
            <a:spAutoFit/>
          </a:bodyPr>
          <a:lstStyle/>
          <a:p>
            <a:r>
              <a:rPr lang="en-US" altLang="zh-TW" dirty="0"/>
              <a:t>Provide sample</a:t>
            </a:r>
            <a:endParaRPr lang="zh-TW" altLang="en-US" dirty="0"/>
          </a:p>
        </p:txBody>
      </p:sp>
      <p:sp>
        <p:nvSpPr>
          <p:cNvPr id="55" name="TextBox 54">
            <a:extLst>
              <a:ext uri="{FF2B5EF4-FFF2-40B4-BE49-F238E27FC236}">
                <a16:creationId xmlns:a16="http://schemas.microsoft.com/office/drawing/2014/main" id="{4F46D838-6A50-41B0-9A5F-1CE8E886CBD5}"/>
              </a:ext>
            </a:extLst>
          </p:cNvPr>
          <p:cNvSpPr txBox="1"/>
          <p:nvPr/>
        </p:nvSpPr>
        <p:spPr>
          <a:xfrm>
            <a:off x="5192402" y="1163345"/>
            <a:ext cx="1807194" cy="369332"/>
          </a:xfrm>
          <a:prstGeom prst="rect">
            <a:avLst/>
          </a:prstGeom>
          <a:noFill/>
        </p:spPr>
        <p:txBody>
          <a:bodyPr wrap="square" rtlCol="0">
            <a:spAutoFit/>
          </a:bodyPr>
          <a:lstStyle/>
          <a:p>
            <a:r>
              <a:rPr lang="en-US" altLang="zh-TW" dirty="0"/>
              <a:t>Calculate score</a:t>
            </a:r>
            <a:endParaRPr lang="zh-TW" altLang="en-US" dirty="0"/>
          </a:p>
        </p:txBody>
      </p:sp>
    </p:spTree>
    <p:extLst>
      <p:ext uri="{BB962C8B-B14F-4D97-AF65-F5344CB8AC3E}">
        <p14:creationId xmlns:p14="http://schemas.microsoft.com/office/powerpoint/2010/main" val="19190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9697-E23F-4415-A942-F2BE52D3D9F9}"/>
              </a:ext>
            </a:extLst>
          </p:cNvPr>
          <p:cNvSpPr>
            <a:spLocks noGrp="1"/>
          </p:cNvSpPr>
          <p:nvPr>
            <p:ph type="title"/>
          </p:nvPr>
        </p:nvSpPr>
        <p:spPr/>
        <p:txBody>
          <a:bodyPr/>
          <a:lstStyle/>
          <a:p>
            <a:r>
              <a:rPr lang="en-US" altLang="zh-TW" dirty="0"/>
              <a:t>Metrics</a:t>
            </a:r>
            <a:endParaRPr lang="zh-TW" altLang="en-US" dirty="0"/>
          </a:p>
        </p:txBody>
      </p:sp>
      <p:pic>
        <p:nvPicPr>
          <p:cNvPr id="3" name="Picture 2">
            <a:extLst>
              <a:ext uri="{FF2B5EF4-FFF2-40B4-BE49-F238E27FC236}">
                <a16:creationId xmlns:a16="http://schemas.microsoft.com/office/drawing/2014/main" id="{39EDC8CD-A15C-4049-92EC-F57A49BAA081}"/>
              </a:ext>
            </a:extLst>
          </p:cNvPr>
          <p:cNvPicPr>
            <a:picLocks noChangeAspect="1"/>
          </p:cNvPicPr>
          <p:nvPr/>
        </p:nvPicPr>
        <p:blipFill>
          <a:blip r:embed="rId2"/>
          <a:stretch>
            <a:fillRect/>
          </a:stretch>
        </p:blipFill>
        <p:spPr>
          <a:xfrm>
            <a:off x="5170040" y="5088652"/>
            <a:ext cx="2121592" cy="676715"/>
          </a:xfrm>
          <a:prstGeom prst="rect">
            <a:avLst/>
          </a:prstGeom>
        </p:spPr>
      </p:pic>
      <p:sp>
        <p:nvSpPr>
          <p:cNvPr id="4" name="isľíďé">
            <a:extLst>
              <a:ext uri="{FF2B5EF4-FFF2-40B4-BE49-F238E27FC236}">
                <a16:creationId xmlns:a16="http://schemas.microsoft.com/office/drawing/2014/main" id="{03629728-252B-4E2C-AE8E-4E7DEEA4CD6F}"/>
              </a:ext>
            </a:extLst>
          </p:cNvPr>
          <p:cNvSpPr/>
          <p:nvPr/>
        </p:nvSpPr>
        <p:spPr>
          <a:xfrm>
            <a:off x="5169794" y="4088509"/>
            <a:ext cx="2121838" cy="672901"/>
          </a:xfrm>
          <a:prstGeom prst="roundRect">
            <a:avLst>
              <a:gd name="adj" fmla="val 8000"/>
            </a:avLst>
          </a:prstGeom>
          <a:solidFill>
            <a:schemeClr val="accent4">
              <a:lumMod val="50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5" name="îşľiḍè">
            <a:extLst>
              <a:ext uri="{FF2B5EF4-FFF2-40B4-BE49-F238E27FC236}">
                <a16:creationId xmlns:a16="http://schemas.microsoft.com/office/drawing/2014/main" id="{138F61E7-5157-4426-AC90-B4129849D101}"/>
              </a:ext>
            </a:extLst>
          </p:cNvPr>
          <p:cNvSpPr txBox="1"/>
          <p:nvPr/>
        </p:nvSpPr>
        <p:spPr>
          <a:xfrm>
            <a:off x="5991512" y="4231196"/>
            <a:ext cx="748923" cy="369332"/>
          </a:xfrm>
          <a:prstGeom prst="rect">
            <a:avLst/>
          </a:prstGeom>
          <a:noFill/>
        </p:spPr>
        <p:txBody>
          <a:bodyPr wrap="none" rtlCol="0">
            <a:spAutoFit/>
          </a:bodyPr>
          <a:lstStyle/>
          <a:p>
            <a:pPr algn="ctr"/>
            <a:r>
              <a:rPr kumimoji="0" lang="en-US" altLang="zh-CN" b="1" i="0" u="none" strike="noStrike" kern="1200" cap="none" spc="0" normalizeH="0" baseline="0" noProof="0" dirty="0">
                <a:ln>
                  <a:noFill/>
                </a:ln>
                <a:solidFill>
                  <a:schemeClr val="bg1"/>
                </a:solidFill>
                <a:effectLst/>
                <a:uLnTx/>
                <a:uFillTx/>
              </a:rPr>
              <a:t>WPM</a:t>
            </a:r>
          </a:p>
        </p:txBody>
      </p:sp>
      <p:sp>
        <p:nvSpPr>
          <p:cNvPr id="6" name="ïṡḻíḍé">
            <a:extLst>
              <a:ext uri="{FF2B5EF4-FFF2-40B4-BE49-F238E27FC236}">
                <a16:creationId xmlns:a16="http://schemas.microsoft.com/office/drawing/2014/main" id="{5D861AAD-A47A-4C1C-9A52-68F5A51C5BF6}"/>
              </a:ext>
            </a:extLst>
          </p:cNvPr>
          <p:cNvSpPr/>
          <p:nvPr/>
        </p:nvSpPr>
        <p:spPr>
          <a:xfrm>
            <a:off x="5345821" y="4240307"/>
            <a:ext cx="336222" cy="335756"/>
          </a:xfrm>
          <a:custGeom>
            <a:avLst/>
            <a:gdLst>
              <a:gd name="connsiteX0" fmla="*/ 369386 w 609120"/>
              <a:gd name="connsiteY0" fmla="*/ 158945 h 608274"/>
              <a:gd name="connsiteX1" fmla="*/ 295374 w 609120"/>
              <a:gd name="connsiteY1" fmla="*/ 261970 h 608274"/>
              <a:gd name="connsiteX2" fmla="*/ 266605 w 609120"/>
              <a:gd name="connsiteY2" fmla="*/ 284410 h 608274"/>
              <a:gd name="connsiteX3" fmla="*/ 286113 w 609120"/>
              <a:gd name="connsiteY3" fmla="*/ 337856 h 608274"/>
              <a:gd name="connsiteX4" fmla="*/ 339630 w 609120"/>
              <a:gd name="connsiteY4" fmla="*/ 318297 h 608274"/>
              <a:gd name="connsiteX5" fmla="*/ 338263 w 609120"/>
              <a:gd name="connsiteY5" fmla="*/ 281908 h 608274"/>
              <a:gd name="connsiteX6" fmla="*/ 289074 w 609120"/>
              <a:gd name="connsiteY6" fmla="*/ 77904 h 608274"/>
              <a:gd name="connsiteX7" fmla="*/ 289074 w 609120"/>
              <a:gd name="connsiteY7" fmla="*/ 119600 h 608274"/>
              <a:gd name="connsiteX8" fmla="*/ 304560 w 609120"/>
              <a:gd name="connsiteY8" fmla="*/ 135065 h 608274"/>
              <a:gd name="connsiteX9" fmla="*/ 320045 w 609120"/>
              <a:gd name="connsiteY9" fmla="*/ 119600 h 608274"/>
              <a:gd name="connsiteX10" fmla="*/ 320045 w 609120"/>
              <a:gd name="connsiteY10" fmla="*/ 77904 h 608274"/>
              <a:gd name="connsiteX11" fmla="*/ 453722 w 609120"/>
              <a:gd name="connsiteY11" fmla="*/ 133321 h 608274"/>
              <a:gd name="connsiteX12" fmla="*/ 424269 w 609120"/>
              <a:gd name="connsiteY12" fmla="*/ 162660 h 608274"/>
              <a:gd name="connsiteX13" fmla="*/ 424269 w 609120"/>
              <a:gd name="connsiteY13" fmla="*/ 184569 h 608274"/>
              <a:gd name="connsiteX14" fmla="*/ 435200 w 609120"/>
              <a:gd name="connsiteY14" fmla="*/ 189117 h 608274"/>
              <a:gd name="connsiteX15" fmla="*/ 446207 w 609120"/>
              <a:gd name="connsiteY15" fmla="*/ 184569 h 608274"/>
              <a:gd name="connsiteX16" fmla="*/ 475584 w 609120"/>
              <a:gd name="connsiteY16" fmla="*/ 155154 h 608274"/>
              <a:gd name="connsiteX17" fmla="*/ 531074 w 609120"/>
              <a:gd name="connsiteY17" fmla="*/ 288656 h 608274"/>
              <a:gd name="connsiteX18" fmla="*/ 489324 w 609120"/>
              <a:gd name="connsiteY18" fmla="*/ 288656 h 608274"/>
              <a:gd name="connsiteX19" fmla="*/ 473838 w 609120"/>
              <a:gd name="connsiteY19" fmla="*/ 304121 h 608274"/>
              <a:gd name="connsiteX20" fmla="*/ 489324 w 609120"/>
              <a:gd name="connsiteY20" fmla="*/ 319586 h 608274"/>
              <a:gd name="connsiteX21" fmla="*/ 531074 w 609120"/>
              <a:gd name="connsiteY21" fmla="*/ 319586 h 608274"/>
              <a:gd name="connsiteX22" fmla="*/ 475660 w 609120"/>
              <a:gd name="connsiteY22" fmla="*/ 453087 h 608274"/>
              <a:gd name="connsiteX23" fmla="*/ 446207 w 609120"/>
              <a:gd name="connsiteY23" fmla="*/ 423673 h 608274"/>
              <a:gd name="connsiteX24" fmla="*/ 424269 w 609120"/>
              <a:gd name="connsiteY24" fmla="*/ 423673 h 608274"/>
              <a:gd name="connsiteX25" fmla="*/ 424269 w 609120"/>
              <a:gd name="connsiteY25" fmla="*/ 445582 h 608274"/>
              <a:gd name="connsiteX26" fmla="*/ 453722 w 609120"/>
              <a:gd name="connsiteY26" fmla="*/ 474920 h 608274"/>
              <a:gd name="connsiteX27" fmla="*/ 431556 w 609120"/>
              <a:gd name="connsiteY27" fmla="*/ 492053 h 608274"/>
              <a:gd name="connsiteX28" fmla="*/ 304560 w 609120"/>
              <a:gd name="connsiteY28" fmla="*/ 405175 h 608274"/>
              <a:gd name="connsiteX29" fmla="*/ 177563 w 609120"/>
              <a:gd name="connsiteY29" fmla="*/ 492053 h 608274"/>
              <a:gd name="connsiteX30" fmla="*/ 155397 w 609120"/>
              <a:gd name="connsiteY30" fmla="*/ 474920 h 608274"/>
              <a:gd name="connsiteX31" fmla="*/ 184850 w 609120"/>
              <a:gd name="connsiteY31" fmla="*/ 445582 h 608274"/>
              <a:gd name="connsiteX32" fmla="*/ 184850 w 609120"/>
              <a:gd name="connsiteY32" fmla="*/ 423673 h 608274"/>
              <a:gd name="connsiteX33" fmla="*/ 162912 w 609120"/>
              <a:gd name="connsiteY33" fmla="*/ 423673 h 608274"/>
              <a:gd name="connsiteX34" fmla="*/ 133535 w 609120"/>
              <a:gd name="connsiteY34" fmla="*/ 453087 h 608274"/>
              <a:gd name="connsiteX35" fmla="*/ 78045 w 609120"/>
              <a:gd name="connsiteY35" fmla="*/ 319586 h 608274"/>
              <a:gd name="connsiteX36" fmla="*/ 119795 w 609120"/>
              <a:gd name="connsiteY36" fmla="*/ 319586 h 608274"/>
              <a:gd name="connsiteX37" fmla="*/ 135281 w 609120"/>
              <a:gd name="connsiteY37" fmla="*/ 304121 h 608274"/>
              <a:gd name="connsiteX38" fmla="*/ 119795 w 609120"/>
              <a:gd name="connsiteY38" fmla="*/ 288656 h 608274"/>
              <a:gd name="connsiteX39" fmla="*/ 78045 w 609120"/>
              <a:gd name="connsiteY39" fmla="*/ 288656 h 608274"/>
              <a:gd name="connsiteX40" fmla="*/ 133535 w 609120"/>
              <a:gd name="connsiteY40" fmla="*/ 155154 h 608274"/>
              <a:gd name="connsiteX41" fmla="*/ 162912 w 609120"/>
              <a:gd name="connsiteY41" fmla="*/ 184569 h 608274"/>
              <a:gd name="connsiteX42" fmla="*/ 173919 w 609120"/>
              <a:gd name="connsiteY42" fmla="*/ 189117 h 608274"/>
              <a:gd name="connsiteX43" fmla="*/ 184850 w 609120"/>
              <a:gd name="connsiteY43" fmla="*/ 184569 h 608274"/>
              <a:gd name="connsiteX44" fmla="*/ 184850 w 609120"/>
              <a:gd name="connsiteY44" fmla="*/ 162660 h 608274"/>
              <a:gd name="connsiteX45" fmla="*/ 155397 w 609120"/>
              <a:gd name="connsiteY45" fmla="*/ 133321 h 608274"/>
              <a:gd name="connsiteX46" fmla="*/ 289074 w 609120"/>
              <a:gd name="connsiteY46" fmla="*/ 77904 h 608274"/>
              <a:gd name="connsiteX47" fmla="*/ 304560 w 609120"/>
              <a:gd name="connsiteY47" fmla="*/ 46394 h 608274"/>
              <a:gd name="connsiteX48" fmla="*/ 123282 w 609120"/>
              <a:gd name="connsiteY48" fmla="*/ 120912 h 608274"/>
              <a:gd name="connsiteX49" fmla="*/ 122067 w 609120"/>
              <a:gd name="connsiteY49" fmla="*/ 121898 h 608274"/>
              <a:gd name="connsiteX50" fmla="*/ 121080 w 609120"/>
              <a:gd name="connsiteY50" fmla="*/ 123111 h 608274"/>
              <a:gd name="connsiteX51" fmla="*/ 46458 w 609120"/>
              <a:gd name="connsiteY51" fmla="*/ 304137 h 608274"/>
              <a:gd name="connsiteX52" fmla="*/ 121080 w 609120"/>
              <a:gd name="connsiteY52" fmla="*/ 485164 h 608274"/>
              <a:gd name="connsiteX53" fmla="*/ 122067 w 609120"/>
              <a:gd name="connsiteY53" fmla="*/ 486377 h 608274"/>
              <a:gd name="connsiteX54" fmla="*/ 123282 w 609120"/>
              <a:gd name="connsiteY54" fmla="*/ 487362 h 608274"/>
              <a:gd name="connsiteX55" fmla="*/ 304560 w 609120"/>
              <a:gd name="connsiteY55" fmla="*/ 561880 h 608274"/>
              <a:gd name="connsiteX56" fmla="*/ 485838 w 609120"/>
              <a:gd name="connsiteY56" fmla="*/ 487362 h 608274"/>
              <a:gd name="connsiteX57" fmla="*/ 487053 w 609120"/>
              <a:gd name="connsiteY57" fmla="*/ 486377 h 608274"/>
              <a:gd name="connsiteX58" fmla="*/ 488040 w 609120"/>
              <a:gd name="connsiteY58" fmla="*/ 485164 h 608274"/>
              <a:gd name="connsiteX59" fmla="*/ 562662 w 609120"/>
              <a:gd name="connsiteY59" fmla="*/ 304137 h 608274"/>
              <a:gd name="connsiteX60" fmla="*/ 488040 w 609120"/>
              <a:gd name="connsiteY60" fmla="*/ 123111 h 608274"/>
              <a:gd name="connsiteX61" fmla="*/ 487053 w 609120"/>
              <a:gd name="connsiteY61" fmla="*/ 121898 h 608274"/>
              <a:gd name="connsiteX62" fmla="*/ 485838 w 609120"/>
              <a:gd name="connsiteY62" fmla="*/ 120912 h 608274"/>
              <a:gd name="connsiteX63" fmla="*/ 304560 w 609120"/>
              <a:gd name="connsiteY63" fmla="*/ 46394 h 608274"/>
              <a:gd name="connsiteX64" fmla="*/ 304560 w 609120"/>
              <a:gd name="connsiteY64" fmla="*/ 0 h 608274"/>
              <a:gd name="connsiteX65" fmla="*/ 609120 w 609120"/>
              <a:gd name="connsiteY65" fmla="*/ 304137 h 608274"/>
              <a:gd name="connsiteX66" fmla="*/ 304560 w 609120"/>
              <a:gd name="connsiteY66" fmla="*/ 608274 h 608274"/>
              <a:gd name="connsiteX67" fmla="*/ 0 w 609120"/>
              <a:gd name="connsiteY67" fmla="*/ 304137 h 608274"/>
              <a:gd name="connsiteX68" fmla="*/ 304560 w 609120"/>
              <a:gd name="connsiteY68"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9120" h="608274">
                <a:moveTo>
                  <a:pt x="369386" y="158945"/>
                </a:moveTo>
                <a:lnTo>
                  <a:pt x="295374" y="261970"/>
                </a:lnTo>
                <a:cubicBezTo>
                  <a:pt x="283153" y="264396"/>
                  <a:pt x="272222" y="272356"/>
                  <a:pt x="266605" y="284410"/>
                </a:cubicBezTo>
                <a:cubicBezTo>
                  <a:pt x="257268" y="304576"/>
                  <a:pt x="265997" y="328456"/>
                  <a:pt x="286113" y="337856"/>
                </a:cubicBezTo>
                <a:cubicBezTo>
                  <a:pt x="306305" y="347181"/>
                  <a:pt x="330217" y="338463"/>
                  <a:pt x="339630" y="318297"/>
                </a:cubicBezTo>
                <a:cubicBezTo>
                  <a:pt x="345247" y="306243"/>
                  <a:pt x="344336" y="292749"/>
                  <a:pt x="338263" y="281908"/>
                </a:cubicBezTo>
                <a:close/>
                <a:moveTo>
                  <a:pt x="289074" y="77904"/>
                </a:moveTo>
                <a:lnTo>
                  <a:pt x="289074" y="119600"/>
                </a:lnTo>
                <a:cubicBezTo>
                  <a:pt x="289074" y="128090"/>
                  <a:pt x="295982" y="135065"/>
                  <a:pt x="304560" y="135065"/>
                </a:cubicBezTo>
                <a:cubicBezTo>
                  <a:pt x="313137" y="135065"/>
                  <a:pt x="320045" y="128090"/>
                  <a:pt x="320045" y="119600"/>
                </a:cubicBezTo>
                <a:lnTo>
                  <a:pt x="320045" y="77904"/>
                </a:lnTo>
                <a:cubicBezTo>
                  <a:pt x="371056" y="81316"/>
                  <a:pt x="417437" y="101633"/>
                  <a:pt x="453722" y="133321"/>
                </a:cubicBezTo>
                <a:lnTo>
                  <a:pt x="424269" y="162660"/>
                </a:lnTo>
                <a:cubicBezTo>
                  <a:pt x="418196" y="168724"/>
                  <a:pt x="418196" y="178504"/>
                  <a:pt x="424269" y="184569"/>
                </a:cubicBezTo>
                <a:cubicBezTo>
                  <a:pt x="427305" y="187601"/>
                  <a:pt x="431253" y="189117"/>
                  <a:pt x="435200" y="189117"/>
                </a:cubicBezTo>
                <a:cubicBezTo>
                  <a:pt x="439223" y="189117"/>
                  <a:pt x="443171" y="187601"/>
                  <a:pt x="446207" y="184569"/>
                </a:cubicBezTo>
                <a:lnTo>
                  <a:pt x="475584" y="155154"/>
                </a:lnTo>
                <a:cubicBezTo>
                  <a:pt x="507314" y="191392"/>
                  <a:pt x="527658" y="237711"/>
                  <a:pt x="531074" y="288656"/>
                </a:cubicBezTo>
                <a:lnTo>
                  <a:pt x="489324" y="288656"/>
                </a:lnTo>
                <a:cubicBezTo>
                  <a:pt x="480822" y="288656"/>
                  <a:pt x="473838" y="295554"/>
                  <a:pt x="473838" y="304121"/>
                </a:cubicBezTo>
                <a:cubicBezTo>
                  <a:pt x="473838" y="312687"/>
                  <a:pt x="480822" y="319586"/>
                  <a:pt x="489324" y="319586"/>
                </a:cubicBezTo>
                <a:lnTo>
                  <a:pt x="531074" y="319586"/>
                </a:lnTo>
                <a:cubicBezTo>
                  <a:pt x="527658" y="370530"/>
                  <a:pt x="507314" y="416850"/>
                  <a:pt x="475660" y="453087"/>
                </a:cubicBezTo>
                <a:lnTo>
                  <a:pt x="446207" y="423673"/>
                </a:lnTo>
                <a:cubicBezTo>
                  <a:pt x="440134" y="417608"/>
                  <a:pt x="430342" y="417608"/>
                  <a:pt x="424269" y="423673"/>
                </a:cubicBezTo>
                <a:cubicBezTo>
                  <a:pt x="418272" y="429738"/>
                  <a:pt x="418272" y="439517"/>
                  <a:pt x="424269" y="445582"/>
                </a:cubicBezTo>
                <a:lnTo>
                  <a:pt x="453722" y="474920"/>
                </a:lnTo>
                <a:cubicBezTo>
                  <a:pt x="446662" y="481061"/>
                  <a:pt x="439299" y="486822"/>
                  <a:pt x="431556" y="492053"/>
                </a:cubicBezTo>
                <a:cubicBezTo>
                  <a:pt x="411820" y="441261"/>
                  <a:pt x="362403" y="405175"/>
                  <a:pt x="304560" y="405175"/>
                </a:cubicBezTo>
                <a:cubicBezTo>
                  <a:pt x="246716" y="405175"/>
                  <a:pt x="197299" y="441261"/>
                  <a:pt x="177563" y="492053"/>
                </a:cubicBezTo>
                <a:cubicBezTo>
                  <a:pt x="169820" y="486822"/>
                  <a:pt x="162457" y="481061"/>
                  <a:pt x="155397" y="474920"/>
                </a:cubicBezTo>
                <a:lnTo>
                  <a:pt x="184850" y="445582"/>
                </a:lnTo>
                <a:cubicBezTo>
                  <a:pt x="190923" y="439517"/>
                  <a:pt x="190923" y="429738"/>
                  <a:pt x="184850" y="423673"/>
                </a:cubicBezTo>
                <a:cubicBezTo>
                  <a:pt x="178777" y="417608"/>
                  <a:pt x="168985" y="417608"/>
                  <a:pt x="162912" y="423673"/>
                </a:cubicBezTo>
                <a:lnTo>
                  <a:pt x="133535" y="453087"/>
                </a:lnTo>
                <a:cubicBezTo>
                  <a:pt x="101805" y="416850"/>
                  <a:pt x="81461" y="370530"/>
                  <a:pt x="78045" y="319586"/>
                </a:cubicBezTo>
                <a:lnTo>
                  <a:pt x="119795" y="319586"/>
                </a:lnTo>
                <a:cubicBezTo>
                  <a:pt x="128297" y="319586"/>
                  <a:pt x="135281" y="312687"/>
                  <a:pt x="135281" y="304121"/>
                </a:cubicBezTo>
                <a:cubicBezTo>
                  <a:pt x="135281" y="295554"/>
                  <a:pt x="128297" y="288656"/>
                  <a:pt x="119795" y="288656"/>
                </a:cubicBezTo>
                <a:lnTo>
                  <a:pt x="78045" y="288656"/>
                </a:lnTo>
                <a:cubicBezTo>
                  <a:pt x="81461" y="237711"/>
                  <a:pt x="101805" y="191392"/>
                  <a:pt x="133535" y="155154"/>
                </a:cubicBezTo>
                <a:lnTo>
                  <a:pt x="162912" y="184569"/>
                </a:lnTo>
                <a:cubicBezTo>
                  <a:pt x="165948" y="187601"/>
                  <a:pt x="169896" y="189117"/>
                  <a:pt x="173919" y="189117"/>
                </a:cubicBezTo>
                <a:cubicBezTo>
                  <a:pt x="177866" y="189117"/>
                  <a:pt x="181814" y="187601"/>
                  <a:pt x="184850" y="184569"/>
                </a:cubicBezTo>
                <a:cubicBezTo>
                  <a:pt x="190923" y="178504"/>
                  <a:pt x="190923" y="168724"/>
                  <a:pt x="184850" y="162660"/>
                </a:cubicBezTo>
                <a:lnTo>
                  <a:pt x="155397" y="133321"/>
                </a:lnTo>
                <a:cubicBezTo>
                  <a:pt x="191682" y="101633"/>
                  <a:pt x="238063" y="81316"/>
                  <a:pt x="289074" y="77904"/>
                </a:cubicBezTo>
                <a:close/>
                <a:moveTo>
                  <a:pt x="304560" y="46394"/>
                </a:moveTo>
                <a:cubicBezTo>
                  <a:pt x="233962" y="46394"/>
                  <a:pt x="169892" y="74897"/>
                  <a:pt x="123282" y="120912"/>
                </a:cubicBezTo>
                <a:cubicBezTo>
                  <a:pt x="122902" y="121215"/>
                  <a:pt x="122446" y="121519"/>
                  <a:pt x="122067" y="121898"/>
                </a:cubicBezTo>
                <a:cubicBezTo>
                  <a:pt x="121687" y="122277"/>
                  <a:pt x="121384" y="122732"/>
                  <a:pt x="121080" y="123111"/>
                </a:cubicBezTo>
                <a:cubicBezTo>
                  <a:pt x="75001" y="169656"/>
                  <a:pt x="46458" y="233637"/>
                  <a:pt x="46458" y="304137"/>
                </a:cubicBezTo>
                <a:cubicBezTo>
                  <a:pt x="46458" y="374638"/>
                  <a:pt x="75001" y="438619"/>
                  <a:pt x="121080" y="485164"/>
                </a:cubicBezTo>
                <a:cubicBezTo>
                  <a:pt x="121384" y="485543"/>
                  <a:pt x="121687" y="485998"/>
                  <a:pt x="122067" y="486377"/>
                </a:cubicBezTo>
                <a:cubicBezTo>
                  <a:pt x="122446" y="486756"/>
                  <a:pt x="122902" y="487059"/>
                  <a:pt x="123282" y="487362"/>
                </a:cubicBezTo>
                <a:cubicBezTo>
                  <a:pt x="169892" y="533377"/>
                  <a:pt x="233962" y="561880"/>
                  <a:pt x="304560" y="561880"/>
                </a:cubicBezTo>
                <a:cubicBezTo>
                  <a:pt x="375158" y="561880"/>
                  <a:pt x="439228" y="533377"/>
                  <a:pt x="485838" y="487362"/>
                </a:cubicBezTo>
                <a:cubicBezTo>
                  <a:pt x="486294" y="487059"/>
                  <a:pt x="486674" y="486756"/>
                  <a:pt x="487053" y="486377"/>
                </a:cubicBezTo>
                <a:cubicBezTo>
                  <a:pt x="487433" y="485998"/>
                  <a:pt x="487736" y="485619"/>
                  <a:pt x="488040" y="485164"/>
                </a:cubicBezTo>
                <a:cubicBezTo>
                  <a:pt x="534119" y="438619"/>
                  <a:pt x="562662" y="374638"/>
                  <a:pt x="562662" y="304137"/>
                </a:cubicBezTo>
                <a:cubicBezTo>
                  <a:pt x="562662" y="233637"/>
                  <a:pt x="534119" y="169656"/>
                  <a:pt x="488040" y="123111"/>
                </a:cubicBezTo>
                <a:cubicBezTo>
                  <a:pt x="487736" y="122656"/>
                  <a:pt x="487433" y="122277"/>
                  <a:pt x="487053" y="121898"/>
                </a:cubicBezTo>
                <a:cubicBezTo>
                  <a:pt x="486674" y="121519"/>
                  <a:pt x="486218" y="121215"/>
                  <a:pt x="485838" y="120912"/>
                </a:cubicBezTo>
                <a:cubicBezTo>
                  <a:pt x="439228" y="74897"/>
                  <a:pt x="375158" y="46394"/>
                  <a:pt x="304560" y="46394"/>
                </a:cubicBezTo>
                <a:close/>
                <a:moveTo>
                  <a:pt x="304560" y="0"/>
                </a:moveTo>
                <a:cubicBezTo>
                  <a:pt x="472782" y="0"/>
                  <a:pt x="609120" y="136149"/>
                  <a:pt x="609120" y="304137"/>
                </a:cubicBezTo>
                <a:cubicBezTo>
                  <a:pt x="609120" y="472125"/>
                  <a:pt x="472782" y="608274"/>
                  <a:pt x="304560" y="608274"/>
                </a:cubicBezTo>
                <a:cubicBezTo>
                  <a:pt x="136338" y="608274"/>
                  <a:pt x="0" y="472125"/>
                  <a:pt x="0" y="304137"/>
                </a:cubicBezTo>
                <a:cubicBezTo>
                  <a:pt x="0" y="136149"/>
                  <a:pt x="136338" y="0"/>
                  <a:pt x="304560" y="0"/>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iṩľíďe">
            <a:extLst>
              <a:ext uri="{FF2B5EF4-FFF2-40B4-BE49-F238E27FC236}">
                <a16:creationId xmlns:a16="http://schemas.microsoft.com/office/drawing/2014/main" id="{140D0BC0-28FF-4CBA-B3EE-F5B7D4BD227A}"/>
              </a:ext>
            </a:extLst>
          </p:cNvPr>
          <p:cNvSpPr/>
          <p:nvPr/>
        </p:nvSpPr>
        <p:spPr>
          <a:xfrm>
            <a:off x="5169794" y="3148142"/>
            <a:ext cx="2121838" cy="672901"/>
          </a:xfrm>
          <a:prstGeom prst="roundRect">
            <a:avLst>
              <a:gd name="adj" fmla="val 8000"/>
            </a:avLst>
          </a:prstGeom>
          <a:solidFill>
            <a:schemeClr val="accent4">
              <a:lumMod val="50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8" name="ïṩliḑe">
            <a:extLst>
              <a:ext uri="{FF2B5EF4-FFF2-40B4-BE49-F238E27FC236}">
                <a16:creationId xmlns:a16="http://schemas.microsoft.com/office/drawing/2014/main" id="{0B10A373-E83A-4C3E-B499-252A405F9CD7}"/>
              </a:ext>
            </a:extLst>
          </p:cNvPr>
          <p:cNvSpPr txBox="1"/>
          <p:nvPr/>
        </p:nvSpPr>
        <p:spPr>
          <a:xfrm>
            <a:off x="6080101" y="3290828"/>
            <a:ext cx="718979" cy="369332"/>
          </a:xfrm>
          <a:prstGeom prst="rect">
            <a:avLst/>
          </a:prstGeom>
          <a:noFill/>
        </p:spPr>
        <p:txBody>
          <a:bodyPr wrap="none" rtlCol="0">
            <a:spAutoFit/>
          </a:bodyPr>
          <a:lstStyle/>
          <a:p>
            <a:pPr algn="ctr"/>
            <a:r>
              <a:rPr kumimoji="0" lang="en-US" altLang="zh-CN" b="1" i="0" u="none" strike="noStrike" kern="1200" cap="none" spc="0" normalizeH="0" baseline="0" noProof="0" dirty="0">
                <a:ln>
                  <a:noFill/>
                </a:ln>
                <a:solidFill>
                  <a:schemeClr val="bg1"/>
                </a:solidFill>
                <a:effectLst/>
                <a:uLnTx/>
                <a:uFillTx/>
              </a:rPr>
              <a:t>Tone</a:t>
            </a:r>
          </a:p>
        </p:txBody>
      </p:sp>
      <p:sp>
        <p:nvSpPr>
          <p:cNvPr id="9" name="îśḷiďe">
            <a:extLst>
              <a:ext uri="{FF2B5EF4-FFF2-40B4-BE49-F238E27FC236}">
                <a16:creationId xmlns:a16="http://schemas.microsoft.com/office/drawing/2014/main" id="{63946EB1-7BE2-41B6-8849-F34A83CC2F76}"/>
              </a:ext>
            </a:extLst>
          </p:cNvPr>
          <p:cNvSpPr/>
          <p:nvPr/>
        </p:nvSpPr>
        <p:spPr>
          <a:xfrm>
            <a:off x="5416546" y="3359707"/>
            <a:ext cx="342006" cy="266706"/>
          </a:xfrm>
          <a:custGeom>
            <a:avLst/>
            <a:gdLst>
              <a:gd name="connsiteX0" fmla="*/ 287853 w 607356"/>
              <a:gd name="connsiteY0" fmla="*/ 249977 h 473635"/>
              <a:gd name="connsiteX1" fmla="*/ 271775 w 607356"/>
              <a:gd name="connsiteY1" fmla="*/ 265922 h 473635"/>
              <a:gd name="connsiteX2" fmla="*/ 287853 w 607356"/>
              <a:gd name="connsiteY2" fmla="*/ 281975 h 473635"/>
              <a:gd name="connsiteX3" fmla="*/ 319463 w 607356"/>
              <a:gd name="connsiteY3" fmla="*/ 281975 h 473635"/>
              <a:gd name="connsiteX4" fmla="*/ 335541 w 607356"/>
              <a:gd name="connsiteY4" fmla="*/ 265922 h 473635"/>
              <a:gd name="connsiteX5" fmla="*/ 319463 w 607356"/>
              <a:gd name="connsiteY5" fmla="*/ 249977 h 473635"/>
              <a:gd name="connsiteX6" fmla="*/ 67376 w 607356"/>
              <a:gd name="connsiteY6" fmla="*/ 162611 h 473635"/>
              <a:gd name="connsiteX7" fmla="*/ 51297 w 607356"/>
              <a:gd name="connsiteY7" fmla="*/ 178555 h 473635"/>
              <a:gd name="connsiteX8" fmla="*/ 67376 w 607356"/>
              <a:gd name="connsiteY8" fmla="*/ 194609 h 473635"/>
              <a:gd name="connsiteX9" fmla="*/ 98876 w 607356"/>
              <a:gd name="connsiteY9" fmla="*/ 194609 h 473635"/>
              <a:gd name="connsiteX10" fmla="*/ 114954 w 607356"/>
              <a:gd name="connsiteY10" fmla="*/ 178555 h 473635"/>
              <a:gd name="connsiteX11" fmla="*/ 98876 w 607356"/>
              <a:gd name="connsiteY11" fmla="*/ 162611 h 473635"/>
              <a:gd name="connsiteX12" fmla="*/ 508480 w 607356"/>
              <a:gd name="connsiteY12" fmla="*/ 118928 h 473635"/>
              <a:gd name="connsiteX13" fmla="*/ 492402 w 607356"/>
              <a:gd name="connsiteY13" fmla="*/ 134872 h 473635"/>
              <a:gd name="connsiteX14" fmla="*/ 508480 w 607356"/>
              <a:gd name="connsiteY14" fmla="*/ 150926 h 473635"/>
              <a:gd name="connsiteX15" fmla="*/ 540090 w 607356"/>
              <a:gd name="connsiteY15" fmla="*/ 150926 h 473635"/>
              <a:gd name="connsiteX16" fmla="*/ 556059 w 607356"/>
              <a:gd name="connsiteY16" fmla="*/ 134872 h 473635"/>
              <a:gd name="connsiteX17" fmla="*/ 540090 w 607356"/>
              <a:gd name="connsiteY17" fmla="*/ 118928 h 473635"/>
              <a:gd name="connsiteX18" fmla="*/ 524230 w 607356"/>
              <a:gd name="connsiteY18" fmla="*/ 0 h 473635"/>
              <a:gd name="connsiteX19" fmla="*/ 553434 w 607356"/>
              <a:gd name="connsiteY19" fmla="*/ 29159 h 473635"/>
              <a:gd name="connsiteX20" fmla="*/ 553434 w 607356"/>
              <a:gd name="connsiteY20" fmla="*/ 89660 h 473635"/>
              <a:gd name="connsiteX21" fmla="*/ 563606 w 607356"/>
              <a:gd name="connsiteY21" fmla="*/ 89660 h 473635"/>
              <a:gd name="connsiteX22" fmla="*/ 607356 w 607356"/>
              <a:gd name="connsiteY22" fmla="*/ 133343 h 473635"/>
              <a:gd name="connsiteX23" fmla="*/ 607356 w 607356"/>
              <a:gd name="connsiteY23" fmla="*/ 136510 h 473635"/>
              <a:gd name="connsiteX24" fmla="*/ 563606 w 607356"/>
              <a:gd name="connsiteY24" fmla="*/ 180193 h 473635"/>
              <a:gd name="connsiteX25" fmla="*/ 553434 w 607356"/>
              <a:gd name="connsiteY25" fmla="*/ 180193 h 473635"/>
              <a:gd name="connsiteX26" fmla="*/ 553434 w 607356"/>
              <a:gd name="connsiteY26" fmla="*/ 444477 h 473635"/>
              <a:gd name="connsiteX27" fmla="*/ 524230 w 607356"/>
              <a:gd name="connsiteY27" fmla="*/ 473635 h 473635"/>
              <a:gd name="connsiteX28" fmla="*/ 495136 w 607356"/>
              <a:gd name="connsiteY28" fmla="*/ 444477 h 473635"/>
              <a:gd name="connsiteX29" fmla="*/ 495136 w 607356"/>
              <a:gd name="connsiteY29" fmla="*/ 180193 h 473635"/>
              <a:gd name="connsiteX30" fmla="*/ 484855 w 607356"/>
              <a:gd name="connsiteY30" fmla="*/ 180193 h 473635"/>
              <a:gd name="connsiteX31" fmla="*/ 441104 w 607356"/>
              <a:gd name="connsiteY31" fmla="*/ 136510 h 473635"/>
              <a:gd name="connsiteX32" fmla="*/ 441104 w 607356"/>
              <a:gd name="connsiteY32" fmla="*/ 133343 h 473635"/>
              <a:gd name="connsiteX33" fmla="*/ 484855 w 607356"/>
              <a:gd name="connsiteY33" fmla="*/ 89660 h 473635"/>
              <a:gd name="connsiteX34" fmla="*/ 495136 w 607356"/>
              <a:gd name="connsiteY34" fmla="*/ 89660 h 473635"/>
              <a:gd name="connsiteX35" fmla="*/ 495136 w 607356"/>
              <a:gd name="connsiteY35" fmla="*/ 29159 h 473635"/>
              <a:gd name="connsiteX36" fmla="*/ 524230 w 607356"/>
              <a:gd name="connsiteY36" fmla="*/ 0 h 473635"/>
              <a:gd name="connsiteX37" fmla="*/ 303713 w 607356"/>
              <a:gd name="connsiteY37" fmla="*/ 0 h 473635"/>
              <a:gd name="connsiteX38" fmla="*/ 332807 w 607356"/>
              <a:gd name="connsiteY38" fmla="*/ 29159 h 473635"/>
              <a:gd name="connsiteX39" fmla="*/ 332807 w 607356"/>
              <a:gd name="connsiteY39" fmla="*/ 220710 h 473635"/>
              <a:gd name="connsiteX40" fmla="*/ 343088 w 607356"/>
              <a:gd name="connsiteY40" fmla="*/ 220710 h 473635"/>
              <a:gd name="connsiteX41" fmla="*/ 386839 w 607356"/>
              <a:gd name="connsiteY41" fmla="*/ 264393 h 473635"/>
              <a:gd name="connsiteX42" fmla="*/ 386839 w 607356"/>
              <a:gd name="connsiteY42" fmla="*/ 267560 h 473635"/>
              <a:gd name="connsiteX43" fmla="*/ 343088 w 607356"/>
              <a:gd name="connsiteY43" fmla="*/ 311243 h 473635"/>
              <a:gd name="connsiteX44" fmla="*/ 332807 w 607356"/>
              <a:gd name="connsiteY44" fmla="*/ 311243 h 473635"/>
              <a:gd name="connsiteX45" fmla="*/ 332807 w 607356"/>
              <a:gd name="connsiteY45" fmla="*/ 444477 h 473635"/>
              <a:gd name="connsiteX46" fmla="*/ 303713 w 607356"/>
              <a:gd name="connsiteY46" fmla="*/ 473635 h 473635"/>
              <a:gd name="connsiteX47" fmla="*/ 274509 w 607356"/>
              <a:gd name="connsiteY47" fmla="*/ 444477 h 473635"/>
              <a:gd name="connsiteX48" fmla="*/ 274509 w 607356"/>
              <a:gd name="connsiteY48" fmla="*/ 311243 h 473635"/>
              <a:gd name="connsiteX49" fmla="*/ 264337 w 607356"/>
              <a:gd name="connsiteY49" fmla="*/ 311243 h 473635"/>
              <a:gd name="connsiteX50" fmla="*/ 220587 w 607356"/>
              <a:gd name="connsiteY50" fmla="*/ 267560 h 473635"/>
              <a:gd name="connsiteX51" fmla="*/ 220587 w 607356"/>
              <a:gd name="connsiteY51" fmla="*/ 264393 h 473635"/>
              <a:gd name="connsiteX52" fmla="*/ 264337 w 607356"/>
              <a:gd name="connsiteY52" fmla="*/ 220710 h 473635"/>
              <a:gd name="connsiteX53" fmla="*/ 274509 w 607356"/>
              <a:gd name="connsiteY53" fmla="*/ 220710 h 473635"/>
              <a:gd name="connsiteX54" fmla="*/ 274509 w 607356"/>
              <a:gd name="connsiteY54" fmla="*/ 29159 h 473635"/>
              <a:gd name="connsiteX55" fmla="*/ 303713 w 607356"/>
              <a:gd name="connsiteY55" fmla="*/ 0 h 473635"/>
              <a:gd name="connsiteX56" fmla="*/ 83126 w 607356"/>
              <a:gd name="connsiteY56" fmla="*/ 0 h 473635"/>
              <a:gd name="connsiteX57" fmla="*/ 112329 w 607356"/>
              <a:gd name="connsiteY57" fmla="*/ 29159 h 473635"/>
              <a:gd name="connsiteX58" fmla="*/ 112329 w 607356"/>
              <a:gd name="connsiteY58" fmla="*/ 133343 h 473635"/>
              <a:gd name="connsiteX59" fmla="*/ 122501 w 607356"/>
              <a:gd name="connsiteY59" fmla="*/ 133343 h 473635"/>
              <a:gd name="connsiteX60" fmla="*/ 166252 w 607356"/>
              <a:gd name="connsiteY60" fmla="*/ 177026 h 473635"/>
              <a:gd name="connsiteX61" fmla="*/ 166252 w 607356"/>
              <a:gd name="connsiteY61" fmla="*/ 180193 h 473635"/>
              <a:gd name="connsiteX62" fmla="*/ 122501 w 607356"/>
              <a:gd name="connsiteY62" fmla="*/ 223877 h 473635"/>
              <a:gd name="connsiteX63" fmla="*/ 112329 w 607356"/>
              <a:gd name="connsiteY63" fmla="*/ 223877 h 473635"/>
              <a:gd name="connsiteX64" fmla="*/ 112329 w 607356"/>
              <a:gd name="connsiteY64" fmla="*/ 444477 h 473635"/>
              <a:gd name="connsiteX65" fmla="*/ 83126 w 607356"/>
              <a:gd name="connsiteY65" fmla="*/ 473635 h 473635"/>
              <a:gd name="connsiteX66" fmla="*/ 53922 w 607356"/>
              <a:gd name="connsiteY66" fmla="*/ 444477 h 473635"/>
              <a:gd name="connsiteX67" fmla="*/ 53922 w 607356"/>
              <a:gd name="connsiteY67" fmla="*/ 223877 h 473635"/>
              <a:gd name="connsiteX68" fmla="*/ 43750 w 607356"/>
              <a:gd name="connsiteY68" fmla="*/ 223877 h 473635"/>
              <a:gd name="connsiteX69" fmla="*/ 0 w 607356"/>
              <a:gd name="connsiteY69" fmla="*/ 180193 h 473635"/>
              <a:gd name="connsiteX70" fmla="*/ 0 w 607356"/>
              <a:gd name="connsiteY70" fmla="*/ 177026 h 473635"/>
              <a:gd name="connsiteX71" fmla="*/ 43750 w 607356"/>
              <a:gd name="connsiteY71" fmla="*/ 133343 h 473635"/>
              <a:gd name="connsiteX72" fmla="*/ 53922 w 607356"/>
              <a:gd name="connsiteY72" fmla="*/ 133343 h 473635"/>
              <a:gd name="connsiteX73" fmla="*/ 53922 w 607356"/>
              <a:gd name="connsiteY73" fmla="*/ 29159 h 473635"/>
              <a:gd name="connsiteX74" fmla="*/ 83126 w 607356"/>
              <a:gd name="connsiteY74" fmla="*/ 0 h 473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356" h="473635">
                <a:moveTo>
                  <a:pt x="287853" y="249977"/>
                </a:moveTo>
                <a:cubicBezTo>
                  <a:pt x="278994" y="249977"/>
                  <a:pt x="271775" y="257076"/>
                  <a:pt x="271775" y="265922"/>
                </a:cubicBezTo>
                <a:cubicBezTo>
                  <a:pt x="271775" y="274768"/>
                  <a:pt x="278994" y="281975"/>
                  <a:pt x="287853" y="281975"/>
                </a:cubicBezTo>
                <a:lnTo>
                  <a:pt x="319463" y="281975"/>
                </a:lnTo>
                <a:cubicBezTo>
                  <a:pt x="328322" y="281975"/>
                  <a:pt x="335541" y="274768"/>
                  <a:pt x="335541" y="265922"/>
                </a:cubicBezTo>
                <a:cubicBezTo>
                  <a:pt x="335541" y="257076"/>
                  <a:pt x="328322" y="249977"/>
                  <a:pt x="319463" y="249977"/>
                </a:cubicBezTo>
                <a:close/>
                <a:moveTo>
                  <a:pt x="67376" y="162611"/>
                </a:moveTo>
                <a:cubicBezTo>
                  <a:pt x="58516" y="162611"/>
                  <a:pt x="51297" y="169709"/>
                  <a:pt x="51297" y="178555"/>
                </a:cubicBezTo>
                <a:cubicBezTo>
                  <a:pt x="51297" y="187401"/>
                  <a:pt x="58516" y="194609"/>
                  <a:pt x="67376" y="194609"/>
                </a:cubicBezTo>
                <a:lnTo>
                  <a:pt x="98876" y="194609"/>
                </a:lnTo>
                <a:cubicBezTo>
                  <a:pt x="107735" y="194609"/>
                  <a:pt x="114954" y="187401"/>
                  <a:pt x="114954" y="178555"/>
                </a:cubicBezTo>
                <a:cubicBezTo>
                  <a:pt x="114954" y="169709"/>
                  <a:pt x="107735" y="162611"/>
                  <a:pt x="98876" y="162611"/>
                </a:cubicBezTo>
                <a:close/>
                <a:moveTo>
                  <a:pt x="508480" y="118928"/>
                </a:moveTo>
                <a:cubicBezTo>
                  <a:pt x="499621" y="118928"/>
                  <a:pt x="492402" y="126026"/>
                  <a:pt x="492402" y="134872"/>
                </a:cubicBezTo>
                <a:cubicBezTo>
                  <a:pt x="492402" y="143718"/>
                  <a:pt x="499621" y="150926"/>
                  <a:pt x="508480" y="150926"/>
                </a:cubicBezTo>
                <a:lnTo>
                  <a:pt x="540090" y="150926"/>
                </a:lnTo>
                <a:cubicBezTo>
                  <a:pt x="548949" y="150926"/>
                  <a:pt x="556059" y="143718"/>
                  <a:pt x="556059" y="134872"/>
                </a:cubicBezTo>
                <a:cubicBezTo>
                  <a:pt x="556059" y="126026"/>
                  <a:pt x="548949" y="118928"/>
                  <a:pt x="540090" y="118928"/>
                </a:cubicBezTo>
                <a:close/>
                <a:moveTo>
                  <a:pt x="524230" y="0"/>
                </a:moveTo>
                <a:cubicBezTo>
                  <a:pt x="540418" y="0"/>
                  <a:pt x="553434" y="13105"/>
                  <a:pt x="553434" y="29159"/>
                </a:cubicBezTo>
                <a:lnTo>
                  <a:pt x="553434" y="89660"/>
                </a:lnTo>
                <a:lnTo>
                  <a:pt x="563606" y="89660"/>
                </a:lnTo>
                <a:cubicBezTo>
                  <a:pt x="587778" y="89660"/>
                  <a:pt x="607356" y="109208"/>
                  <a:pt x="607356" y="133343"/>
                </a:cubicBezTo>
                <a:lnTo>
                  <a:pt x="607356" y="136510"/>
                </a:lnTo>
                <a:cubicBezTo>
                  <a:pt x="607356" y="160645"/>
                  <a:pt x="587778" y="180193"/>
                  <a:pt x="563606" y="180193"/>
                </a:cubicBezTo>
                <a:lnTo>
                  <a:pt x="553434" y="180193"/>
                </a:lnTo>
                <a:lnTo>
                  <a:pt x="553434" y="444477"/>
                </a:lnTo>
                <a:cubicBezTo>
                  <a:pt x="553434" y="460530"/>
                  <a:pt x="540418" y="473635"/>
                  <a:pt x="524230" y="473635"/>
                </a:cubicBezTo>
                <a:cubicBezTo>
                  <a:pt x="508152" y="473635"/>
                  <a:pt x="495136" y="460530"/>
                  <a:pt x="495136" y="444477"/>
                </a:cubicBezTo>
                <a:lnTo>
                  <a:pt x="495136" y="180193"/>
                </a:lnTo>
                <a:lnTo>
                  <a:pt x="484855" y="180193"/>
                </a:lnTo>
                <a:cubicBezTo>
                  <a:pt x="460683" y="180193"/>
                  <a:pt x="441104" y="160645"/>
                  <a:pt x="441104" y="136510"/>
                </a:cubicBezTo>
                <a:lnTo>
                  <a:pt x="441104" y="133343"/>
                </a:lnTo>
                <a:cubicBezTo>
                  <a:pt x="441104" y="109208"/>
                  <a:pt x="460683" y="89660"/>
                  <a:pt x="484855" y="89660"/>
                </a:cubicBezTo>
                <a:lnTo>
                  <a:pt x="495136" y="89660"/>
                </a:lnTo>
                <a:lnTo>
                  <a:pt x="495136" y="29159"/>
                </a:lnTo>
                <a:cubicBezTo>
                  <a:pt x="495136" y="13105"/>
                  <a:pt x="508152" y="0"/>
                  <a:pt x="524230" y="0"/>
                </a:cubicBezTo>
                <a:close/>
                <a:moveTo>
                  <a:pt x="303713" y="0"/>
                </a:moveTo>
                <a:cubicBezTo>
                  <a:pt x="319791" y="0"/>
                  <a:pt x="332807" y="13105"/>
                  <a:pt x="332807" y="29159"/>
                </a:cubicBezTo>
                <a:lnTo>
                  <a:pt x="332807" y="220710"/>
                </a:lnTo>
                <a:lnTo>
                  <a:pt x="343088" y="220710"/>
                </a:lnTo>
                <a:cubicBezTo>
                  <a:pt x="367260" y="220710"/>
                  <a:pt x="386839" y="240258"/>
                  <a:pt x="386839" y="264393"/>
                </a:cubicBezTo>
                <a:lnTo>
                  <a:pt x="386839" y="267560"/>
                </a:lnTo>
                <a:cubicBezTo>
                  <a:pt x="386839" y="291695"/>
                  <a:pt x="367260" y="311243"/>
                  <a:pt x="343088" y="311243"/>
                </a:cubicBezTo>
                <a:lnTo>
                  <a:pt x="332807" y="311243"/>
                </a:lnTo>
                <a:lnTo>
                  <a:pt x="332807" y="444477"/>
                </a:lnTo>
                <a:cubicBezTo>
                  <a:pt x="332807" y="460530"/>
                  <a:pt x="319791" y="473635"/>
                  <a:pt x="303713" y="473635"/>
                </a:cubicBezTo>
                <a:cubicBezTo>
                  <a:pt x="287525" y="473635"/>
                  <a:pt x="274509" y="460530"/>
                  <a:pt x="274509" y="444477"/>
                </a:cubicBezTo>
                <a:lnTo>
                  <a:pt x="274509" y="311243"/>
                </a:lnTo>
                <a:lnTo>
                  <a:pt x="264337" y="311243"/>
                </a:lnTo>
                <a:cubicBezTo>
                  <a:pt x="240165" y="311243"/>
                  <a:pt x="220587" y="291695"/>
                  <a:pt x="220587" y="267560"/>
                </a:cubicBezTo>
                <a:lnTo>
                  <a:pt x="220587" y="264393"/>
                </a:lnTo>
                <a:cubicBezTo>
                  <a:pt x="220587" y="240258"/>
                  <a:pt x="240165" y="220710"/>
                  <a:pt x="264337" y="220710"/>
                </a:cubicBezTo>
                <a:lnTo>
                  <a:pt x="274509" y="220710"/>
                </a:lnTo>
                <a:lnTo>
                  <a:pt x="274509" y="29159"/>
                </a:lnTo>
                <a:cubicBezTo>
                  <a:pt x="274509" y="13105"/>
                  <a:pt x="287525" y="0"/>
                  <a:pt x="303713" y="0"/>
                </a:cubicBezTo>
                <a:close/>
                <a:moveTo>
                  <a:pt x="83126" y="0"/>
                </a:moveTo>
                <a:cubicBezTo>
                  <a:pt x="99204" y="0"/>
                  <a:pt x="112329" y="13105"/>
                  <a:pt x="112329" y="29159"/>
                </a:cubicBezTo>
                <a:lnTo>
                  <a:pt x="112329" y="133343"/>
                </a:lnTo>
                <a:lnTo>
                  <a:pt x="122501" y="133343"/>
                </a:lnTo>
                <a:cubicBezTo>
                  <a:pt x="146673" y="133343"/>
                  <a:pt x="166252" y="152891"/>
                  <a:pt x="166252" y="177026"/>
                </a:cubicBezTo>
                <a:lnTo>
                  <a:pt x="166252" y="180193"/>
                </a:lnTo>
                <a:cubicBezTo>
                  <a:pt x="166252" y="204328"/>
                  <a:pt x="146673" y="223877"/>
                  <a:pt x="122501" y="223877"/>
                </a:cubicBezTo>
                <a:lnTo>
                  <a:pt x="112329" y="223877"/>
                </a:lnTo>
                <a:lnTo>
                  <a:pt x="112329" y="444477"/>
                </a:lnTo>
                <a:cubicBezTo>
                  <a:pt x="112329" y="460530"/>
                  <a:pt x="99204" y="473635"/>
                  <a:pt x="83126" y="473635"/>
                </a:cubicBezTo>
                <a:cubicBezTo>
                  <a:pt x="67047" y="473635"/>
                  <a:pt x="53922" y="460530"/>
                  <a:pt x="53922" y="444477"/>
                </a:cubicBezTo>
                <a:lnTo>
                  <a:pt x="53922" y="223877"/>
                </a:lnTo>
                <a:lnTo>
                  <a:pt x="43750" y="223877"/>
                </a:lnTo>
                <a:cubicBezTo>
                  <a:pt x="19578" y="223877"/>
                  <a:pt x="0" y="204328"/>
                  <a:pt x="0" y="180193"/>
                </a:cubicBezTo>
                <a:lnTo>
                  <a:pt x="0" y="177026"/>
                </a:lnTo>
                <a:cubicBezTo>
                  <a:pt x="0" y="152891"/>
                  <a:pt x="19578" y="133343"/>
                  <a:pt x="43750" y="133343"/>
                </a:cubicBezTo>
                <a:lnTo>
                  <a:pt x="53922" y="133343"/>
                </a:lnTo>
                <a:lnTo>
                  <a:pt x="53922" y="29159"/>
                </a:lnTo>
                <a:cubicBezTo>
                  <a:pt x="53922" y="13105"/>
                  <a:pt x="67047" y="0"/>
                  <a:pt x="83126" y="0"/>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ïs1îḍé">
            <a:extLst>
              <a:ext uri="{FF2B5EF4-FFF2-40B4-BE49-F238E27FC236}">
                <a16:creationId xmlns:a16="http://schemas.microsoft.com/office/drawing/2014/main" id="{1FE7D6CB-276D-4E5A-8C14-E6C0BE487181}"/>
              </a:ext>
            </a:extLst>
          </p:cNvPr>
          <p:cNvSpPr/>
          <p:nvPr/>
        </p:nvSpPr>
        <p:spPr>
          <a:xfrm>
            <a:off x="5169794" y="1356160"/>
            <a:ext cx="2121838" cy="672901"/>
          </a:xfrm>
          <a:prstGeom prst="roundRect">
            <a:avLst>
              <a:gd name="adj" fmla="val 8000"/>
            </a:avLst>
          </a:prstGeom>
          <a:solidFill>
            <a:schemeClr val="accent4">
              <a:lumMod val="5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1" name="íślíḋe">
            <a:extLst>
              <a:ext uri="{FF2B5EF4-FFF2-40B4-BE49-F238E27FC236}">
                <a16:creationId xmlns:a16="http://schemas.microsoft.com/office/drawing/2014/main" id="{2890CAD2-FA67-407D-8C2C-3A6554ECC812}"/>
              </a:ext>
            </a:extLst>
          </p:cNvPr>
          <p:cNvSpPr txBox="1"/>
          <p:nvPr/>
        </p:nvSpPr>
        <p:spPr>
          <a:xfrm>
            <a:off x="5872770" y="1498846"/>
            <a:ext cx="1133644" cy="369332"/>
          </a:xfrm>
          <a:prstGeom prst="rect">
            <a:avLst/>
          </a:prstGeom>
          <a:noFill/>
        </p:spPr>
        <p:txBody>
          <a:bodyPr wrap="none" rtlCol="0">
            <a:spAutoFit/>
          </a:bodyPr>
          <a:lstStyle/>
          <a:p>
            <a:pPr algn="ctr"/>
            <a:r>
              <a:rPr kumimoji="0" lang="en-US" altLang="zh-CN" b="1" i="0" u="none" strike="noStrike" kern="1200" cap="none" spc="0" normalizeH="0" baseline="0" noProof="0" dirty="0">
                <a:ln>
                  <a:noFill/>
                </a:ln>
                <a:solidFill>
                  <a:schemeClr val="bg1"/>
                </a:solidFill>
                <a:effectLst/>
                <a:uLnTx/>
                <a:uFillTx/>
              </a:rPr>
              <a:t>Duration</a:t>
            </a:r>
          </a:p>
        </p:txBody>
      </p:sp>
      <p:sp>
        <p:nvSpPr>
          <p:cNvPr id="12" name="îş1ïḓé">
            <a:extLst>
              <a:ext uri="{FF2B5EF4-FFF2-40B4-BE49-F238E27FC236}">
                <a16:creationId xmlns:a16="http://schemas.microsoft.com/office/drawing/2014/main" id="{5DD9CDC8-EE5E-4C2B-9DC3-90492AA42444}"/>
              </a:ext>
            </a:extLst>
          </p:cNvPr>
          <p:cNvSpPr/>
          <p:nvPr/>
        </p:nvSpPr>
        <p:spPr>
          <a:xfrm>
            <a:off x="5398528" y="1527179"/>
            <a:ext cx="342007" cy="341508"/>
          </a:xfrm>
          <a:custGeom>
            <a:avLst/>
            <a:gdLst>
              <a:gd name="T0" fmla="*/ 5000 w 9999"/>
              <a:gd name="T1" fmla="*/ 0 h 9985"/>
              <a:gd name="T2" fmla="*/ 0 w 9999"/>
              <a:gd name="T3" fmla="*/ 4993 h 9985"/>
              <a:gd name="T4" fmla="*/ 5000 w 9999"/>
              <a:gd name="T5" fmla="*/ 9985 h 9985"/>
              <a:gd name="T6" fmla="*/ 9999 w 9999"/>
              <a:gd name="T7" fmla="*/ 4993 h 9985"/>
              <a:gd name="T8" fmla="*/ 5000 w 9999"/>
              <a:gd name="T9" fmla="*/ 0 h 9985"/>
              <a:gd name="T10" fmla="*/ 7500 w 9999"/>
              <a:gd name="T11" fmla="*/ 5544 h 9985"/>
              <a:gd name="T12" fmla="*/ 4845 w 9999"/>
              <a:gd name="T13" fmla="*/ 5544 h 9985"/>
              <a:gd name="T14" fmla="*/ 4685 w 9999"/>
              <a:gd name="T15" fmla="*/ 5512 h 9985"/>
              <a:gd name="T16" fmla="*/ 4435 w 9999"/>
              <a:gd name="T17" fmla="*/ 5135 h 9985"/>
              <a:gd name="T18" fmla="*/ 4435 w 9999"/>
              <a:gd name="T19" fmla="*/ 2484 h 9985"/>
              <a:gd name="T20" fmla="*/ 4640 w 9999"/>
              <a:gd name="T21" fmla="*/ 2129 h 9985"/>
              <a:gd name="T22" fmla="*/ 5050 w 9999"/>
              <a:gd name="T23" fmla="*/ 2129 h 9985"/>
              <a:gd name="T24" fmla="*/ 5255 w 9999"/>
              <a:gd name="T25" fmla="*/ 2484 h 9985"/>
              <a:gd name="T26" fmla="*/ 5255 w 9999"/>
              <a:gd name="T27" fmla="*/ 4725 h 9985"/>
              <a:gd name="T28" fmla="*/ 7500 w 9999"/>
              <a:gd name="T29" fmla="*/ 4725 h 9985"/>
              <a:gd name="T30" fmla="*/ 7790 w 9999"/>
              <a:gd name="T31" fmla="*/ 4845 h 9985"/>
              <a:gd name="T32" fmla="*/ 7910 w 9999"/>
              <a:gd name="T33" fmla="*/ 5135 h 9985"/>
              <a:gd name="T34" fmla="*/ 7790 w 9999"/>
              <a:gd name="T35" fmla="*/ 5425 h 9985"/>
              <a:gd name="T36" fmla="*/ 7500 w 9999"/>
              <a:gd name="T37" fmla="*/ 5544 h 9985"/>
              <a:gd name="T38" fmla="*/ 7500 w 9999"/>
              <a:gd name="T39" fmla="*/ 5544 h 9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999" h="9985">
                <a:moveTo>
                  <a:pt x="5000" y="0"/>
                </a:moveTo>
                <a:cubicBezTo>
                  <a:pt x="2239" y="0"/>
                  <a:pt x="0" y="2235"/>
                  <a:pt x="0" y="4993"/>
                </a:cubicBezTo>
                <a:cubicBezTo>
                  <a:pt x="0" y="7750"/>
                  <a:pt x="2239" y="9985"/>
                  <a:pt x="5000" y="9985"/>
                </a:cubicBezTo>
                <a:cubicBezTo>
                  <a:pt x="7761" y="9985"/>
                  <a:pt x="9999" y="7750"/>
                  <a:pt x="9999" y="4993"/>
                </a:cubicBezTo>
                <a:cubicBezTo>
                  <a:pt x="9999" y="2235"/>
                  <a:pt x="7760" y="1"/>
                  <a:pt x="5000" y="0"/>
                </a:cubicBezTo>
                <a:close/>
                <a:moveTo>
                  <a:pt x="7500" y="5544"/>
                </a:moveTo>
                <a:lnTo>
                  <a:pt x="4845" y="5544"/>
                </a:lnTo>
                <a:cubicBezTo>
                  <a:pt x="4789" y="5544"/>
                  <a:pt x="4735" y="5533"/>
                  <a:pt x="4685" y="5512"/>
                </a:cubicBezTo>
                <a:cubicBezTo>
                  <a:pt x="4534" y="5448"/>
                  <a:pt x="4435" y="5299"/>
                  <a:pt x="4435" y="5135"/>
                </a:cubicBezTo>
                <a:lnTo>
                  <a:pt x="4435" y="2484"/>
                </a:lnTo>
                <a:cubicBezTo>
                  <a:pt x="4435" y="2338"/>
                  <a:pt x="4514" y="2203"/>
                  <a:pt x="4640" y="2129"/>
                </a:cubicBezTo>
                <a:cubicBezTo>
                  <a:pt x="4766" y="2057"/>
                  <a:pt x="4924" y="2057"/>
                  <a:pt x="5050" y="2129"/>
                </a:cubicBezTo>
                <a:cubicBezTo>
                  <a:pt x="5176" y="2203"/>
                  <a:pt x="5255" y="2338"/>
                  <a:pt x="5255" y="2484"/>
                </a:cubicBezTo>
                <a:lnTo>
                  <a:pt x="5255" y="4725"/>
                </a:lnTo>
                <a:lnTo>
                  <a:pt x="7500" y="4725"/>
                </a:lnTo>
                <a:cubicBezTo>
                  <a:pt x="7609" y="4725"/>
                  <a:pt x="7713" y="4768"/>
                  <a:pt x="7790" y="4845"/>
                </a:cubicBezTo>
                <a:cubicBezTo>
                  <a:pt x="7868" y="4922"/>
                  <a:pt x="7910" y="5027"/>
                  <a:pt x="7910" y="5135"/>
                </a:cubicBezTo>
                <a:cubicBezTo>
                  <a:pt x="7910" y="5244"/>
                  <a:pt x="7866" y="5348"/>
                  <a:pt x="7790" y="5425"/>
                </a:cubicBezTo>
                <a:cubicBezTo>
                  <a:pt x="7713" y="5500"/>
                  <a:pt x="7609" y="5544"/>
                  <a:pt x="7500" y="5544"/>
                </a:cubicBezTo>
                <a:close/>
                <a:moveTo>
                  <a:pt x="7500" y="5544"/>
                </a:move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13" name="íşḻïďe">
            <a:extLst>
              <a:ext uri="{FF2B5EF4-FFF2-40B4-BE49-F238E27FC236}">
                <a16:creationId xmlns:a16="http://schemas.microsoft.com/office/drawing/2014/main" id="{5C5AA1F4-53C4-483D-8089-0C6CA4EA5249}"/>
              </a:ext>
            </a:extLst>
          </p:cNvPr>
          <p:cNvSpPr/>
          <p:nvPr/>
        </p:nvSpPr>
        <p:spPr>
          <a:xfrm>
            <a:off x="5169794" y="2207775"/>
            <a:ext cx="2121838" cy="672901"/>
          </a:xfrm>
          <a:prstGeom prst="roundRect">
            <a:avLst>
              <a:gd name="adj" fmla="val 8000"/>
            </a:avLst>
          </a:prstGeom>
          <a:solidFill>
            <a:schemeClr val="accent4">
              <a:lumMod val="50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4" name="ïsļídê">
            <a:extLst>
              <a:ext uri="{FF2B5EF4-FFF2-40B4-BE49-F238E27FC236}">
                <a16:creationId xmlns:a16="http://schemas.microsoft.com/office/drawing/2014/main" id="{DE92A5FD-A49A-42C6-ACA5-BB4086603409}"/>
              </a:ext>
            </a:extLst>
          </p:cNvPr>
          <p:cNvSpPr txBox="1"/>
          <p:nvPr/>
        </p:nvSpPr>
        <p:spPr>
          <a:xfrm>
            <a:off x="5939037" y="2350461"/>
            <a:ext cx="1001108" cy="369332"/>
          </a:xfrm>
          <a:prstGeom prst="rect">
            <a:avLst/>
          </a:prstGeom>
          <a:noFill/>
        </p:spPr>
        <p:txBody>
          <a:bodyPr wrap="none" rtlCol="0">
            <a:spAutoFit/>
          </a:bodyPr>
          <a:lstStyle/>
          <a:p>
            <a:pPr algn="ctr"/>
            <a:r>
              <a:rPr kumimoji="0" lang="en-US" altLang="zh-CN" b="1" i="0" u="none" strike="noStrike" kern="1200" cap="none" spc="0" normalizeH="0" baseline="0" noProof="0" dirty="0">
                <a:ln>
                  <a:noFill/>
                </a:ln>
                <a:solidFill>
                  <a:schemeClr val="bg1"/>
                </a:solidFill>
                <a:effectLst/>
                <a:uLnTx/>
                <a:uFillTx/>
              </a:rPr>
              <a:t>Volume</a:t>
            </a:r>
          </a:p>
        </p:txBody>
      </p:sp>
      <p:sp>
        <p:nvSpPr>
          <p:cNvPr id="15" name="îŝ1iḓè">
            <a:extLst>
              <a:ext uri="{FF2B5EF4-FFF2-40B4-BE49-F238E27FC236}">
                <a16:creationId xmlns:a16="http://schemas.microsoft.com/office/drawing/2014/main" id="{2E6226EB-5BD2-4DC0-A0F0-C77330F375F6}"/>
              </a:ext>
            </a:extLst>
          </p:cNvPr>
          <p:cNvSpPr/>
          <p:nvPr/>
        </p:nvSpPr>
        <p:spPr>
          <a:xfrm>
            <a:off x="5425424" y="2415447"/>
            <a:ext cx="342006" cy="229790"/>
          </a:xfrm>
          <a:custGeom>
            <a:avLst/>
            <a:gdLst>
              <a:gd name="T0" fmla="*/ 0 w 6499"/>
              <a:gd name="T1" fmla="*/ 2807 h 4373"/>
              <a:gd name="T2" fmla="*/ 0 w 6499"/>
              <a:gd name="T3" fmla="*/ 1564 h 4373"/>
              <a:gd name="T4" fmla="*/ 545 w 6499"/>
              <a:gd name="T5" fmla="*/ 1019 h 4373"/>
              <a:gd name="T6" fmla="*/ 1672 w 6499"/>
              <a:gd name="T7" fmla="*/ 1019 h 4373"/>
              <a:gd name="T8" fmla="*/ 3028 w 6499"/>
              <a:gd name="T9" fmla="*/ 81 h 4373"/>
              <a:gd name="T10" fmla="*/ 3345 w 6499"/>
              <a:gd name="T11" fmla="*/ 264 h 4373"/>
              <a:gd name="T12" fmla="*/ 3345 w 6499"/>
              <a:gd name="T13" fmla="*/ 4108 h 4373"/>
              <a:gd name="T14" fmla="*/ 3028 w 6499"/>
              <a:gd name="T15" fmla="*/ 4291 h 4373"/>
              <a:gd name="T16" fmla="*/ 1727 w 6499"/>
              <a:gd name="T17" fmla="*/ 3351 h 4373"/>
              <a:gd name="T18" fmla="*/ 545 w 6499"/>
              <a:gd name="T19" fmla="*/ 3351 h 4373"/>
              <a:gd name="T20" fmla="*/ 0 w 6499"/>
              <a:gd name="T21" fmla="*/ 2807 h 4373"/>
              <a:gd name="T22" fmla="*/ 4847 w 6499"/>
              <a:gd name="T23" fmla="*/ 3533 h 4373"/>
              <a:gd name="T24" fmla="*/ 5453 w 6499"/>
              <a:gd name="T25" fmla="*/ 3533 h 4373"/>
              <a:gd name="T26" fmla="*/ 5453 w 6499"/>
              <a:gd name="T27" fmla="*/ 2488 h 4373"/>
              <a:gd name="T28" fmla="*/ 6499 w 6499"/>
              <a:gd name="T29" fmla="*/ 2488 h 4373"/>
              <a:gd name="T30" fmla="*/ 6499 w 6499"/>
              <a:gd name="T31" fmla="*/ 1881 h 4373"/>
              <a:gd name="T32" fmla="*/ 5453 w 6499"/>
              <a:gd name="T33" fmla="*/ 1881 h 4373"/>
              <a:gd name="T34" fmla="*/ 5453 w 6499"/>
              <a:gd name="T35" fmla="*/ 836 h 4373"/>
              <a:gd name="T36" fmla="*/ 4847 w 6499"/>
              <a:gd name="T37" fmla="*/ 836 h 4373"/>
              <a:gd name="T38" fmla="*/ 4847 w 6499"/>
              <a:gd name="T39" fmla="*/ 1881 h 4373"/>
              <a:gd name="T40" fmla="*/ 3801 w 6499"/>
              <a:gd name="T41" fmla="*/ 1881 h 4373"/>
              <a:gd name="T42" fmla="*/ 3801 w 6499"/>
              <a:gd name="T43" fmla="*/ 2488 h 4373"/>
              <a:gd name="T44" fmla="*/ 4847 w 6499"/>
              <a:gd name="T45" fmla="*/ 2488 h 4373"/>
              <a:gd name="T46" fmla="*/ 4847 w 6499"/>
              <a:gd name="T47" fmla="*/ 3533 h 4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99" h="4373">
                <a:moveTo>
                  <a:pt x="0" y="2807"/>
                </a:moveTo>
                <a:lnTo>
                  <a:pt x="0" y="1564"/>
                </a:lnTo>
                <a:cubicBezTo>
                  <a:pt x="0" y="1263"/>
                  <a:pt x="244" y="1019"/>
                  <a:pt x="545" y="1019"/>
                </a:cubicBezTo>
                <a:lnTo>
                  <a:pt x="1672" y="1019"/>
                </a:lnTo>
                <a:lnTo>
                  <a:pt x="3028" y="81"/>
                </a:lnTo>
                <a:cubicBezTo>
                  <a:pt x="3169" y="0"/>
                  <a:pt x="3345" y="101"/>
                  <a:pt x="3345" y="264"/>
                </a:cubicBezTo>
                <a:lnTo>
                  <a:pt x="3345" y="4108"/>
                </a:lnTo>
                <a:cubicBezTo>
                  <a:pt x="3345" y="4271"/>
                  <a:pt x="3169" y="4373"/>
                  <a:pt x="3028" y="4291"/>
                </a:cubicBezTo>
                <a:lnTo>
                  <a:pt x="1727" y="3351"/>
                </a:lnTo>
                <a:lnTo>
                  <a:pt x="545" y="3351"/>
                </a:lnTo>
                <a:cubicBezTo>
                  <a:pt x="244" y="3352"/>
                  <a:pt x="0" y="3108"/>
                  <a:pt x="0" y="2807"/>
                </a:cubicBezTo>
                <a:close/>
                <a:moveTo>
                  <a:pt x="4847" y="3533"/>
                </a:moveTo>
                <a:lnTo>
                  <a:pt x="5453" y="3533"/>
                </a:lnTo>
                <a:lnTo>
                  <a:pt x="5453" y="2488"/>
                </a:lnTo>
                <a:lnTo>
                  <a:pt x="6499" y="2488"/>
                </a:lnTo>
                <a:lnTo>
                  <a:pt x="6499" y="1881"/>
                </a:lnTo>
                <a:lnTo>
                  <a:pt x="5453" y="1881"/>
                </a:lnTo>
                <a:lnTo>
                  <a:pt x="5453" y="836"/>
                </a:lnTo>
                <a:lnTo>
                  <a:pt x="4847" y="836"/>
                </a:lnTo>
                <a:lnTo>
                  <a:pt x="4847" y="1881"/>
                </a:lnTo>
                <a:lnTo>
                  <a:pt x="3801" y="1881"/>
                </a:lnTo>
                <a:lnTo>
                  <a:pt x="3801" y="2488"/>
                </a:lnTo>
                <a:lnTo>
                  <a:pt x="4847" y="2488"/>
                </a:lnTo>
                <a:lnTo>
                  <a:pt x="4847" y="3533"/>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extLst>
      <p:ext uri="{BB962C8B-B14F-4D97-AF65-F5344CB8AC3E}">
        <p14:creationId xmlns:p14="http://schemas.microsoft.com/office/powerpoint/2010/main" val="876994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 name="ISLIDE.THEME" val="#491570"/>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507175;"/>
  <p:tag name="ISLIDE.ICON" val="#401022;#56983;#181006;#370022;#36916;#398956;"/>
</p:tagLst>
</file>

<file path=ppt/tags/tag4.xml><?xml version="1.0" encoding="utf-8"?>
<p:tagLst xmlns:a="http://schemas.openxmlformats.org/drawingml/2006/main" xmlns:r="http://schemas.openxmlformats.org/officeDocument/2006/relationships" xmlns:p="http://schemas.openxmlformats.org/presentationml/2006/main">
  <p:tag name="ISLIDE.DIAGRAM" val="#507175;"/>
  <p:tag name="ISLIDE.ICON" val="#401022;#56983;#181006;#370022;#36916;#398956;"/>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heme/theme1.xml><?xml version="1.0" encoding="utf-8"?>
<a:theme xmlns:a="http://schemas.openxmlformats.org/drawingml/2006/main" name="主题5">
  <a:themeElements>
    <a:clrScheme name="房利美">
      <a:dk1>
        <a:srgbClr val="000000"/>
      </a:dk1>
      <a:lt1>
        <a:srgbClr val="FFFFFF"/>
      </a:lt1>
      <a:dk2>
        <a:srgbClr val="778495"/>
      </a:dk2>
      <a:lt2>
        <a:srgbClr val="F0F0F0"/>
      </a:lt2>
      <a:accent1>
        <a:srgbClr val="003541"/>
      </a:accent1>
      <a:accent2>
        <a:srgbClr val="007F2B"/>
      </a:accent2>
      <a:accent3>
        <a:srgbClr val="44F070"/>
      </a:accent3>
      <a:accent4>
        <a:srgbClr val="38D932"/>
      </a:accent4>
      <a:accent5>
        <a:srgbClr val="BCF093"/>
      </a:accent5>
      <a:accent6>
        <a:srgbClr val="C9C9C9"/>
      </a:accent6>
      <a:hlink>
        <a:srgbClr val="0BD6C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 id="{67B8195C-78B5-4655-B8E8-C8B7BE717FE7}" vid="{3B971AAA-797F-4F55-B7B0-B3003B7CB0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78495"/>
    </a:dk2>
    <a:lt2>
      <a:srgbClr val="F0F0F0"/>
    </a:lt2>
    <a:accent1>
      <a:srgbClr val="003541"/>
    </a:accent1>
    <a:accent2>
      <a:srgbClr val="007F2B"/>
    </a:accent2>
    <a:accent3>
      <a:srgbClr val="44F070"/>
    </a:accent3>
    <a:accent4>
      <a:srgbClr val="38D932"/>
    </a:accent4>
    <a:accent5>
      <a:srgbClr val="BCF093"/>
    </a:accent5>
    <a:accent6>
      <a:srgbClr val="C9C9C9"/>
    </a:accent6>
    <a:hlink>
      <a:srgbClr val="0BD6CE"/>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78495"/>
    </a:dk2>
    <a:lt2>
      <a:srgbClr val="F0F0F0"/>
    </a:lt2>
    <a:accent1>
      <a:srgbClr val="003541"/>
    </a:accent1>
    <a:accent2>
      <a:srgbClr val="007F2B"/>
    </a:accent2>
    <a:accent3>
      <a:srgbClr val="44F070"/>
    </a:accent3>
    <a:accent4>
      <a:srgbClr val="38D932"/>
    </a:accent4>
    <a:accent5>
      <a:srgbClr val="BCF093"/>
    </a:accent5>
    <a:accent6>
      <a:srgbClr val="C9C9C9"/>
    </a:accent6>
    <a:hlink>
      <a:srgbClr val="0BD6CE"/>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Yao</Template>
  <TotalTime>684</TotalTime>
  <Words>657</Words>
  <Application>Microsoft Office PowerPoint</Application>
  <PresentationFormat>Widescreen</PresentationFormat>
  <Paragraphs>128</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等线</vt:lpstr>
      <vt:lpstr>Lato</vt:lpstr>
      <vt:lpstr>Monaco</vt:lpstr>
      <vt:lpstr>Arial</vt:lpstr>
      <vt:lpstr>Calibri</vt:lpstr>
      <vt:lpstr>主题5</vt:lpstr>
      <vt:lpstr>think-cell Slide</vt:lpstr>
      <vt:lpstr>Virtual Moderator</vt:lpstr>
      <vt:lpstr>Introduction of virtual moderator</vt:lpstr>
      <vt:lpstr>Objective</vt:lpstr>
      <vt:lpstr>System Flow</vt:lpstr>
      <vt:lpstr>Diarization Anatomy and Realization: Segmentation</vt:lpstr>
      <vt:lpstr>Diarization Anatomy and Realization: Clustering</vt:lpstr>
      <vt:lpstr>Example Segments</vt:lpstr>
      <vt:lpstr>Speaker Identification: GMM</vt:lpstr>
      <vt:lpstr>Metrics</vt:lpstr>
      <vt:lpstr>Metrics: Emotion</vt:lpstr>
      <vt:lpstr>Metrics: Recommendations</vt:lpstr>
      <vt:lpstr>Demo.</vt:lpstr>
      <vt:lpstr>Future development</vt:lpstr>
      <vt:lpstr>Thank you.</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Yao</dc:creator>
  <cp:lastModifiedBy>David Fang</cp:lastModifiedBy>
  <cp:revision>54</cp:revision>
  <cp:lastPrinted>2020-10-21T16:00:00Z</cp:lastPrinted>
  <dcterms:created xsi:type="dcterms:W3CDTF">2020-10-21T16:00:00Z</dcterms:created>
  <dcterms:modified xsi:type="dcterms:W3CDTF">2020-12-20T23:47:24Z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