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71" r:id="rId5"/>
    <p:sldId id="272" r:id="rId6"/>
    <p:sldId id="286" r:id="rId7"/>
    <p:sldId id="287" r:id="rId8"/>
    <p:sldId id="288" r:id="rId9"/>
    <p:sldId id="289" r:id="rId10"/>
    <p:sldId id="273" r:id="rId11"/>
    <p:sldId id="285" r:id="rId12"/>
    <p:sldId id="284" r:id="rId1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082"/>
    <a:srgbClr val="029C63"/>
    <a:srgbClr val="96628C"/>
    <a:srgbClr val="11A0D7"/>
    <a:srgbClr val="E61F3D"/>
    <a:srgbClr val="CD5A5A"/>
    <a:srgbClr val="FFD746"/>
    <a:srgbClr val="0E2D69"/>
    <a:srgbClr val="D9D9D9"/>
    <a:srgbClr val="EB6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158" y="10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10/23/2023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10/23/2023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icovoice.ai/blog/how-to-create-subtitles-for-any-video-with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40" y="2404670"/>
            <a:ext cx="7634059" cy="1978323"/>
          </a:xfrm>
        </p:spPr>
        <p:txBody>
          <a:bodyPr/>
          <a:lstStyle/>
          <a:p>
            <a:pPr algn="ctr"/>
            <a:r>
              <a:rPr lang="ru-RU" sz="3600" dirty="0"/>
              <a:t>Презентация проекта для КТ-1</a:t>
            </a:r>
            <a:br>
              <a:rPr lang="ru-RU" dirty="0"/>
            </a:br>
            <a:r>
              <a:rPr lang="ru-RU" b="1" dirty="0"/>
              <a:t>«Субтитры к лекциям»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0" y="1173459"/>
            <a:ext cx="2278063" cy="463186"/>
          </a:xfrm>
        </p:spPr>
        <p:txBody>
          <a:bodyPr/>
          <a:lstStyle/>
          <a:p>
            <a:r>
              <a:rPr lang="en-US" dirty="0"/>
              <a:t>Python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углубленный курс 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415370" y="1159818"/>
            <a:ext cx="2217738" cy="463186"/>
          </a:xfrm>
        </p:spPr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5144944"/>
            <a:ext cx="7625267" cy="321791"/>
          </a:xfrm>
        </p:spPr>
        <p:txBody>
          <a:bodyPr/>
          <a:lstStyle/>
          <a:p>
            <a:r>
              <a:rPr lang="ru-RU" dirty="0"/>
              <a:t>Команда проекта: Валов Артем, Тураева Маргарита, Удальцов Андрей.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839551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ru-RU" dirty="0"/>
              <a:t>Описание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348" y="2192728"/>
            <a:ext cx="5444524" cy="2617397"/>
          </a:xfrm>
        </p:spPr>
        <p:txBody>
          <a:bodyPr>
            <a:noAutofit/>
          </a:bodyPr>
          <a:lstStyle/>
          <a:p>
            <a:r>
              <a:rPr lang="ru-RU" sz="1800" dirty="0"/>
              <a:t>Предлагается разработать сервис, который </a:t>
            </a:r>
            <a:r>
              <a:rPr lang="ru-RU" sz="2000" b="1" u="sng" dirty="0"/>
              <a:t>распознает речь из видео</a:t>
            </a:r>
            <a:r>
              <a:rPr lang="ru-RU" sz="1800" dirty="0"/>
              <a:t> (в частном случае из видео-лекций). Взаимодействие с пользователем предполагается вести через </a:t>
            </a:r>
            <a:r>
              <a:rPr lang="en-US" sz="1800" b="1" i="1" dirty="0"/>
              <a:t>telegram-bot</a:t>
            </a:r>
            <a:r>
              <a:rPr lang="ru-RU" sz="1800" dirty="0"/>
              <a:t>. Планируется самостоятельно попробовать написать </a:t>
            </a:r>
            <a:r>
              <a:rPr lang="ru-RU" sz="1800" b="1" dirty="0" err="1"/>
              <a:t>Speech</a:t>
            </a:r>
            <a:r>
              <a:rPr lang="ru-RU" sz="1800" b="1" dirty="0"/>
              <a:t> </a:t>
            </a:r>
            <a:r>
              <a:rPr lang="ru-RU" sz="1800" b="1" dirty="0" err="1"/>
              <a:t>Recognition</a:t>
            </a:r>
            <a:r>
              <a:rPr lang="ru-RU" sz="1800" dirty="0"/>
              <a:t>. В случае неудачи воспользоваться готовыми библиотеками или сторонними сервисами. С более подробным описанием декомпозиции можете ознакомиться на следующих слайдах</a:t>
            </a:r>
            <a:r>
              <a:rPr lang="en-US" sz="1800" dirty="0"/>
              <a:t>.</a:t>
            </a:r>
            <a:endParaRPr lang="ru-RU" sz="1800" dirty="0"/>
          </a:p>
          <a:p>
            <a:endParaRPr lang="ru-RU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0F5E82-6C81-489F-3093-050941FD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72" y="1243862"/>
            <a:ext cx="5827033" cy="437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66EA48-2A35-62F5-A211-F0421B287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39" b="84306" l="65938" r="88750">
                        <a14:foregroundMark x1="77500" y1="84306" x2="77500" y2="84306"/>
                        <a14:foregroundMark x1="88750" y1="64306" x2="88750" y2="64306"/>
                        <a14:foregroundMark x1="77266" y1="45139" x2="77266" y2="45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125" t="40417" r="8594" b="11389"/>
          <a:stretch/>
        </p:blipFill>
        <p:spPr bwMode="auto">
          <a:xfrm>
            <a:off x="7799127" y="380994"/>
            <a:ext cx="771525" cy="7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839551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ru-RU" b="1" dirty="0" err="1"/>
              <a:t>Таймлайн</a:t>
            </a:r>
            <a:r>
              <a:rPr lang="ru-RU" b="1" dirty="0"/>
              <a:t> работы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66EA48-2A35-62F5-A211-F0421B287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39" b="84306" l="65938" r="88750">
                        <a14:foregroundMark x1="77500" y1="84306" x2="77500" y2="84306"/>
                        <a14:foregroundMark x1="88750" y1="64306" x2="88750" y2="64306"/>
                        <a14:foregroundMark x1="77266" y1="45139" x2="77266" y2="45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125" t="40417" r="8594" b="11389"/>
          <a:stretch/>
        </p:blipFill>
        <p:spPr bwMode="auto">
          <a:xfrm>
            <a:off x="7799127" y="380994"/>
            <a:ext cx="771525" cy="7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1DF089F-1E0D-5F11-0B21-7177935CBCE6}"/>
              </a:ext>
            </a:extLst>
          </p:cNvPr>
          <p:cNvCxnSpPr>
            <a:cxnSpLocks/>
          </p:cNvCxnSpPr>
          <p:nvPr/>
        </p:nvCxnSpPr>
        <p:spPr>
          <a:xfrm>
            <a:off x="928509" y="3762375"/>
            <a:ext cx="10187166" cy="0"/>
          </a:xfrm>
          <a:prstGeom prst="line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E0CC76F-AF62-747A-0665-A5116C193A88}"/>
              </a:ext>
            </a:extLst>
          </p:cNvPr>
          <p:cNvSpPr/>
          <p:nvPr/>
        </p:nvSpPr>
        <p:spPr>
          <a:xfrm>
            <a:off x="1776261" y="3695700"/>
            <a:ext cx="133350" cy="133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9465AF7-FDE0-E4E7-85CB-3ABED6BB878D}"/>
              </a:ext>
            </a:extLst>
          </p:cNvPr>
          <p:cNvSpPr/>
          <p:nvPr/>
        </p:nvSpPr>
        <p:spPr>
          <a:xfrm>
            <a:off x="5190047" y="3712751"/>
            <a:ext cx="133351" cy="1333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DAC9469-F755-0CD2-B3AF-1D8FF77157B7}"/>
              </a:ext>
            </a:extLst>
          </p:cNvPr>
          <p:cNvSpPr/>
          <p:nvPr/>
        </p:nvSpPr>
        <p:spPr>
          <a:xfrm>
            <a:off x="8699241" y="3695700"/>
            <a:ext cx="128588" cy="128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8B6B4B8-E81C-9711-9283-C7B61216A93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42936" y="2947526"/>
            <a:ext cx="0" cy="74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5734246-ED1D-46AF-AF74-088B8CF2C0B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256723" y="3846102"/>
            <a:ext cx="0" cy="81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76C7EEA-3202-A06E-8AC3-912AF43159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763535" y="2947526"/>
            <a:ext cx="0" cy="74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0978A617-E301-AFBB-7717-9E04840DB15A}"/>
              </a:ext>
            </a:extLst>
          </p:cNvPr>
          <p:cNvSpPr/>
          <p:nvPr/>
        </p:nvSpPr>
        <p:spPr>
          <a:xfrm>
            <a:off x="1543052" y="2340077"/>
            <a:ext cx="599767" cy="6074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6439190-BF14-1560-1BFC-B761FD4167B7}"/>
              </a:ext>
            </a:extLst>
          </p:cNvPr>
          <p:cNvSpPr/>
          <p:nvPr/>
        </p:nvSpPr>
        <p:spPr>
          <a:xfrm>
            <a:off x="4956839" y="4658340"/>
            <a:ext cx="599767" cy="6074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E2C6AC7-F4A3-A06F-0FB5-EFECEB8B2647}"/>
              </a:ext>
            </a:extLst>
          </p:cNvPr>
          <p:cNvSpPr/>
          <p:nvPr/>
        </p:nvSpPr>
        <p:spPr>
          <a:xfrm>
            <a:off x="8463651" y="2377102"/>
            <a:ext cx="599767" cy="6074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708666-C12F-A301-E313-AFB7B8BD4A16}"/>
              </a:ext>
            </a:extLst>
          </p:cNvPr>
          <p:cNvSpPr txBox="1"/>
          <p:nvPr/>
        </p:nvSpPr>
        <p:spPr>
          <a:xfrm>
            <a:off x="1672856" y="24065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b="1" dirty="0">
                <a:solidFill>
                  <a:schemeClr val="bg1"/>
                </a:solidFill>
                <a:latin typeface="HSE Sans" panose="02000000000000000000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308BB-54F3-5805-578F-F4906BD3E91C}"/>
              </a:ext>
            </a:extLst>
          </p:cNvPr>
          <p:cNvSpPr txBox="1"/>
          <p:nvPr/>
        </p:nvSpPr>
        <p:spPr>
          <a:xfrm>
            <a:off x="5086644" y="47312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b="1" dirty="0">
                <a:solidFill>
                  <a:schemeClr val="bg1"/>
                </a:solidFill>
                <a:latin typeface="HSE Sans" panose="02000000000000000000" pitchFamily="2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070005-0B19-D175-1A11-BB5D9A913E6E}"/>
              </a:ext>
            </a:extLst>
          </p:cNvPr>
          <p:cNvSpPr txBox="1"/>
          <p:nvPr/>
        </p:nvSpPr>
        <p:spPr>
          <a:xfrm>
            <a:off x="8593456" y="2443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b="1" dirty="0">
                <a:solidFill>
                  <a:schemeClr val="bg1"/>
                </a:solidFill>
                <a:latin typeface="HSE Sans" panose="02000000000000000000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19088-C6F1-DD4C-E3D1-B737308D12BD}"/>
              </a:ext>
            </a:extLst>
          </p:cNvPr>
          <p:cNvSpPr txBox="1"/>
          <p:nvPr/>
        </p:nvSpPr>
        <p:spPr>
          <a:xfrm>
            <a:off x="1320624" y="4033391"/>
            <a:ext cx="87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000" b="1" dirty="0"/>
              <a:t>ТГ-бот</a:t>
            </a:r>
            <a:endParaRPr lang="ru-RU" sz="2000" b="1" dirty="0">
              <a:solidFill>
                <a:srgbClr val="365082"/>
              </a:solidFill>
              <a:latin typeface="HSE Sans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5AD02-DA8C-5908-60DC-CA9325D270E1}"/>
              </a:ext>
            </a:extLst>
          </p:cNvPr>
          <p:cNvSpPr txBox="1"/>
          <p:nvPr/>
        </p:nvSpPr>
        <p:spPr>
          <a:xfrm>
            <a:off x="842277" y="4463385"/>
            <a:ext cx="2341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dirty="0">
                <a:latin typeface="HSE Sans" panose="02000000000000000000" pitchFamily="2" charset="0"/>
              </a:rPr>
              <a:t>На данном этапе разрабатывается интерфейс и функционал ТГ-бота.</a:t>
            </a:r>
          </a:p>
          <a:p>
            <a:pPr algn="l"/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0560C2-796A-3AE3-B175-0DF74CE2936F}"/>
              </a:ext>
            </a:extLst>
          </p:cNvPr>
          <p:cNvSpPr txBox="1"/>
          <p:nvPr/>
        </p:nvSpPr>
        <p:spPr>
          <a:xfrm>
            <a:off x="4268048" y="2041114"/>
            <a:ext cx="2269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000" b="1" dirty="0" err="1"/>
              <a:t>Speech</a:t>
            </a:r>
            <a:r>
              <a:rPr lang="ru-RU" sz="2000" b="1" dirty="0"/>
              <a:t> </a:t>
            </a:r>
            <a:r>
              <a:rPr lang="ru-RU" sz="2000" b="1" dirty="0" err="1"/>
              <a:t>Recognition</a:t>
            </a:r>
            <a:endParaRPr lang="ru-RU" sz="2000" b="1" dirty="0">
              <a:solidFill>
                <a:srgbClr val="365082"/>
              </a:solidFill>
              <a:latin typeface="HSE Sans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528CF4-063A-C7A9-85D0-856484E4BEC1}"/>
              </a:ext>
            </a:extLst>
          </p:cNvPr>
          <p:cNvSpPr txBox="1"/>
          <p:nvPr/>
        </p:nvSpPr>
        <p:spPr>
          <a:xfrm>
            <a:off x="4291844" y="2423596"/>
            <a:ext cx="226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dirty="0">
                <a:latin typeface="HSE Sans" panose="02000000000000000000" pitchFamily="2" charset="0"/>
              </a:rPr>
              <a:t>Создается алгоритм, способный распознавать речь в текст. Происходит локальная проверка работоспособности. </a:t>
            </a:r>
            <a:r>
              <a:rPr lang="ru-RU" sz="1400" dirty="0" err="1">
                <a:latin typeface="HSE Sans" panose="02000000000000000000" pitchFamily="2" charset="0"/>
              </a:rPr>
              <a:t>Дебаг</a:t>
            </a:r>
            <a:r>
              <a:rPr lang="ru-RU" sz="1400" dirty="0">
                <a:latin typeface="HSE Sans" panose="02000000000000000000" pitchFamily="2" charset="0"/>
              </a:rPr>
              <a:t>.</a:t>
            </a:r>
          </a:p>
          <a:p>
            <a:pPr algn="l"/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8C8CE02-ADD8-0C5D-97B9-E381343AC28D}"/>
              </a:ext>
            </a:extLst>
          </p:cNvPr>
          <p:cNvSpPr txBox="1"/>
          <p:nvPr/>
        </p:nvSpPr>
        <p:spPr>
          <a:xfrm>
            <a:off x="8093499" y="4021678"/>
            <a:ext cx="234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000" b="1" dirty="0" err="1"/>
              <a:t>Фронтенд</a:t>
            </a:r>
            <a:r>
              <a:rPr lang="ru-RU" sz="2000" b="1" dirty="0"/>
              <a:t> + Бэкенд</a:t>
            </a:r>
            <a:endParaRPr lang="ru-RU" sz="2000" b="1" dirty="0">
              <a:solidFill>
                <a:srgbClr val="365082"/>
              </a:solidFill>
              <a:latin typeface="HSE Sans" panose="02000000000000000000" pitchFamily="2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62522F-371C-8AE8-EFD3-145B63A75C64}"/>
              </a:ext>
            </a:extLst>
          </p:cNvPr>
          <p:cNvSpPr txBox="1"/>
          <p:nvPr/>
        </p:nvSpPr>
        <p:spPr>
          <a:xfrm>
            <a:off x="8234111" y="4509272"/>
            <a:ext cx="2341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dirty="0">
                <a:latin typeface="HSE Sans" panose="02000000000000000000" pitchFamily="2" charset="0"/>
              </a:rPr>
              <a:t>Происходит объединение взаимодействия пользователя с ТГ-ботом, с обработкой данных и выводом результата. </a:t>
            </a:r>
          </a:p>
        </p:txBody>
      </p:sp>
    </p:spTree>
    <p:extLst>
      <p:ext uri="{BB962C8B-B14F-4D97-AF65-F5344CB8AC3E}">
        <p14:creationId xmlns:p14="http://schemas.microsoft.com/office/powerpoint/2010/main" val="41228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58442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ru-RU" sz="2400" b="1" dirty="0"/>
              <a:t>ТГ-бот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347" y="1120550"/>
            <a:ext cx="5245561" cy="4652347"/>
          </a:xfrm>
        </p:spPr>
        <p:txBody>
          <a:bodyPr>
            <a:noAutofit/>
          </a:bodyPr>
          <a:lstStyle/>
          <a:p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76B1A-F372-C87E-812F-C37597B59353}"/>
              </a:ext>
            </a:extLst>
          </p:cNvPr>
          <p:cNvSpPr txBox="1"/>
          <p:nvPr/>
        </p:nvSpPr>
        <p:spPr>
          <a:xfrm>
            <a:off x="6381135" y="500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Ответственный:</a:t>
            </a:r>
          </a:p>
        </p:txBody>
      </p:sp>
    </p:spTree>
    <p:extLst>
      <p:ext uri="{BB962C8B-B14F-4D97-AF65-F5344CB8AC3E}">
        <p14:creationId xmlns:p14="http://schemas.microsoft.com/office/powerpoint/2010/main" val="396303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58442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en-US" b="1" dirty="0"/>
              <a:t>Speech </a:t>
            </a:r>
            <a:r>
              <a:rPr lang="ru-RU" sz="2400" b="1" dirty="0" err="1"/>
              <a:t>Recognition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858" y="1328812"/>
            <a:ext cx="4452110" cy="5028509"/>
          </a:xfrm>
        </p:spPr>
        <p:txBody>
          <a:bodyPr>
            <a:noAutofit/>
          </a:bodyPr>
          <a:lstStyle/>
          <a:p>
            <a:r>
              <a:rPr lang="ru-RU" sz="1400" dirty="0"/>
              <a:t>После того, как у меня на руках есть загруженное видео, можно начинать распознавание речи: </a:t>
            </a:r>
          </a:p>
          <a:p>
            <a:r>
              <a:rPr lang="ru-RU" sz="1400" dirty="0"/>
              <a:t>1) Преобразую аудиодорожку видео в текст, используя библиотеки распознавания речи, такие как </a:t>
            </a:r>
            <a:r>
              <a:rPr lang="ru-RU" sz="1400" dirty="0" err="1"/>
              <a:t>SpeechRecognition</a:t>
            </a:r>
            <a:r>
              <a:rPr lang="ru-RU" sz="1400" dirty="0"/>
              <a:t> или Google </a:t>
            </a:r>
            <a:r>
              <a:rPr lang="ru-RU" sz="1400" dirty="0" err="1"/>
              <a:t>Cloud</a:t>
            </a:r>
            <a:r>
              <a:rPr lang="ru-RU" sz="1400" dirty="0"/>
              <a:t> </a:t>
            </a:r>
            <a:r>
              <a:rPr lang="ru-RU" sz="1400" dirty="0" err="1"/>
              <a:t>Speech</a:t>
            </a:r>
            <a:r>
              <a:rPr lang="ru-RU" sz="1400" dirty="0"/>
              <a:t>-</a:t>
            </a:r>
            <a:r>
              <a:rPr lang="ru-RU" sz="1400" dirty="0" err="1"/>
              <a:t>to</a:t>
            </a:r>
            <a:r>
              <a:rPr lang="ru-RU" sz="1400" dirty="0"/>
              <a:t>-Text API.</a:t>
            </a:r>
          </a:p>
          <a:p>
            <a:r>
              <a:rPr lang="ru-RU" sz="1400" dirty="0"/>
              <a:t>2) Обрабатываю и фильтрую текст: необходимо очистить и обработать распознанный текст, удаляя лишние символы, пунктуацию и исправляя ошибки распознавания.</a:t>
            </a:r>
          </a:p>
          <a:p>
            <a:r>
              <a:rPr lang="ru-RU" sz="1400" dirty="0"/>
              <a:t>3) Разделяю текст на субтитры: разбиваю текст на блоки, которые будут отображаться как субтитры на основе времени или пауз в речи.</a:t>
            </a:r>
          </a:p>
          <a:p>
            <a:r>
              <a:rPr lang="ru-RU" sz="1400" dirty="0"/>
              <a:t>4) Генерация субтитров: создаю файл субтитров в нужном формате, таком как SRT (</a:t>
            </a:r>
            <a:r>
              <a:rPr lang="ru-RU" sz="1400" dirty="0" err="1"/>
              <a:t>SubRip</a:t>
            </a:r>
            <a:r>
              <a:rPr lang="ru-RU" sz="1400" dirty="0"/>
              <a:t>) или VTT (</a:t>
            </a:r>
            <a:r>
              <a:rPr lang="ru-RU" sz="1400" dirty="0" err="1"/>
              <a:t>WebVTT</a:t>
            </a:r>
            <a:r>
              <a:rPr lang="ru-RU" sz="1400" dirty="0"/>
              <a:t>), вставив текст с временными метками для каждого субтитра.</a:t>
            </a:r>
          </a:p>
          <a:p>
            <a:r>
              <a:rPr lang="ru-RU" sz="1400" dirty="0"/>
              <a:t>5) Экспорт субтитров: экспортирую субтитры в файл или встраиваю их непосредственно в видео, используя библиотеки, такие как </a:t>
            </a:r>
            <a:r>
              <a:rPr lang="ru-RU" sz="1400" dirty="0" err="1"/>
              <a:t>moviepy</a:t>
            </a:r>
            <a:r>
              <a:rPr lang="ru-RU" sz="1400" dirty="0"/>
              <a:t>. Передаю данные следующему.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0D39D-774C-841D-7454-3F0F9D3FF0F4}"/>
              </a:ext>
            </a:extLst>
          </p:cNvPr>
          <p:cNvSpPr txBox="1"/>
          <p:nvPr/>
        </p:nvSpPr>
        <p:spPr>
          <a:xfrm>
            <a:off x="5197094" y="4855548"/>
            <a:ext cx="61689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Использованная литература:</a:t>
            </a:r>
            <a:endParaRPr lang="en-US" sz="1400" dirty="0">
              <a:latin typeface="HSE Sans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 </a:t>
            </a:r>
            <a:r>
              <a:rPr lang="en-GB" sz="1400" dirty="0">
                <a:latin typeface="HSE Sans" panose="02000000000000000000"/>
                <a:hlinkClick r:id="rId2"/>
              </a:rPr>
              <a:t>https://picovoice.ai/blog/how-to-create-subtitles-for-any-video-with-python/</a:t>
            </a:r>
            <a:endParaRPr lang="ru-RU" sz="1400" dirty="0"/>
          </a:p>
          <a:p>
            <a:r>
              <a:rPr lang="ru-RU" sz="1400" dirty="0"/>
              <a:t>Использование библиотек или сервисов: </a:t>
            </a:r>
            <a:endParaRPr lang="en-US" sz="1400" dirty="0">
              <a:latin typeface="HSE Sans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HSE Sans" panose="02000000000000000000"/>
              </a:rPr>
              <a:t>pvleopard</a:t>
            </a:r>
            <a:r>
              <a:rPr lang="ru-RU" sz="1400" dirty="0"/>
              <a:t> лежит в  </a:t>
            </a:r>
            <a:r>
              <a:rPr lang="en-GB" sz="1400" dirty="0" err="1">
                <a:latin typeface="HSE Sans" panose="02000000000000000000"/>
              </a:rPr>
              <a:t>Picovoice</a:t>
            </a:r>
            <a:r>
              <a:rPr lang="en-GB" sz="1400" dirty="0">
                <a:latin typeface="HSE Sans" panose="02000000000000000000"/>
              </a:rPr>
              <a:t>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SpeechRecognition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Google </a:t>
            </a:r>
            <a:r>
              <a:rPr lang="ru-RU" sz="1400" dirty="0" err="1"/>
              <a:t>Cloud</a:t>
            </a:r>
            <a:r>
              <a:rPr lang="ru-RU" sz="1400" dirty="0"/>
              <a:t> </a:t>
            </a:r>
            <a:r>
              <a:rPr lang="ru-RU" sz="1400" dirty="0" err="1"/>
              <a:t>Speech</a:t>
            </a:r>
            <a:r>
              <a:rPr lang="ru-RU" sz="1400" dirty="0"/>
              <a:t>-</a:t>
            </a:r>
            <a:r>
              <a:rPr lang="ru-RU" sz="1400" dirty="0" err="1"/>
              <a:t>to</a:t>
            </a:r>
            <a:r>
              <a:rPr lang="ru-RU" sz="1400" dirty="0"/>
              <a:t>-Text API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moviepy</a:t>
            </a:r>
            <a:endParaRPr lang="ru-RU" sz="1400" dirty="0"/>
          </a:p>
          <a:p>
            <a:pPr algn="l"/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2C423-A8EE-803D-6F9C-4DAC6EBE5EB6}"/>
              </a:ext>
            </a:extLst>
          </p:cNvPr>
          <p:cNvSpPr txBox="1"/>
          <p:nvPr/>
        </p:nvSpPr>
        <p:spPr>
          <a:xfrm>
            <a:off x="6381135" y="500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Ответственный: Удальцов Андрей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BEBF1D-2A0A-F9F0-7A48-26CAB54C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94" y="1687020"/>
            <a:ext cx="6886622" cy="2885333"/>
          </a:xfrm>
          <a:prstGeom prst="rect">
            <a:avLst/>
          </a:prstGeom>
          <a:ln>
            <a:solidFill>
              <a:srgbClr val="36508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071DB-B304-C19C-2F1B-0439BB31D138}"/>
              </a:ext>
            </a:extLst>
          </p:cNvPr>
          <p:cNvSpPr txBox="1"/>
          <p:nvPr/>
        </p:nvSpPr>
        <p:spPr>
          <a:xfrm>
            <a:off x="7698227" y="1348466"/>
            <a:ext cx="1166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 dirty="0">
                <a:latin typeface="HSE Sans" panose="02000000000000000000" pitchFamily="2" charset="0"/>
              </a:rPr>
              <a:t>Часть кода:</a:t>
            </a:r>
          </a:p>
        </p:txBody>
      </p:sp>
    </p:spTree>
    <p:extLst>
      <p:ext uri="{BB962C8B-B14F-4D97-AF65-F5344CB8AC3E}">
        <p14:creationId xmlns:p14="http://schemas.microsoft.com/office/powerpoint/2010/main" val="180212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584425"/>
          </a:xfrm>
          <a:solidFill>
            <a:schemeClr val="bg1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sz="2400" b="1" dirty="0" err="1"/>
              <a:t>Фронтенд</a:t>
            </a:r>
            <a:r>
              <a:rPr lang="ru-RU" sz="2400" b="1" dirty="0"/>
              <a:t> + Бэкенд</a:t>
            </a:r>
            <a:br>
              <a:rPr lang="ru-RU" sz="2400" b="1" dirty="0">
                <a:solidFill>
                  <a:srgbClr val="365082"/>
                </a:solidFill>
                <a:latin typeface="HSE Sans" panose="02000000000000000000" pitchFamily="2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347" y="1120550"/>
            <a:ext cx="5245561" cy="4652347"/>
          </a:xfrm>
        </p:spPr>
        <p:txBody>
          <a:bodyPr>
            <a:noAutofit/>
          </a:bodyPr>
          <a:lstStyle/>
          <a:p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26CD3-44DA-346B-A4CD-7B15C2999F69}"/>
              </a:ext>
            </a:extLst>
          </p:cNvPr>
          <p:cNvSpPr txBox="1"/>
          <p:nvPr/>
        </p:nvSpPr>
        <p:spPr>
          <a:xfrm>
            <a:off x="6381135" y="500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Ответственный:</a:t>
            </a:r>
          </a:p>
        </p:txBody>
      </p:sp>
    </p:spTree>
    <p:extLst>
      <p:ext uri="{BB962C8B-B14F-4D97-AF65-F5344CB8AC3E}">
        <p14:creationId xmlns:p14="http://schemas.microsoft.com/office/powerpoint/2010/main" val="309204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800" dirty="0"/>
              <a:t>Выводы и вопросы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B7036BA-B251-B6F6-55DB-9FE2416EB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39" b="84306" l="65938" r="88750">
                        <a14:foregroundMark x1="77500" y1="84306" x2="77500" y2="84306"/>
                        <a14:foregroundMark x1="88750" y1="64306" x2="88750" y2="64306"/>
                        <a14:foregroundMark x1="77266" y1="45139" x2="77266" y2="45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125" t="40417" r="8594" b="11389"/>
          <a:stretch/>
        </p:blipFill>
        <p:spPr bwMode="auto">
          <a:xfrm>
            <a:off x="7558467" y="380994"/>
            <a:ext cx="771525" cy="7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9C819-F59A-7C1C-85DD-BDB070C434A9}"/>
              </a:ext>
            </a:extLst>
          </p:cNvPr>
          <p:cNvSpPr txBox="1"/>
          <p:nvPr/>
        </p:nvSpPr>
        <p:spPr>
          <a:xfrm>
            <a:off x="786581" y="1877961"/>
            <a:ext cx="11021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dirty="0" err="1">
                <a:latin typeface="HSE Sans" panose="02000000000000000000" pitchFamily="2" charset="0"/>
              </a:rPr>
              <a:t>Неуверены</a:t>
            </a:r>
            <a:r>
              <a:rPr lang="ru-RU" dirty="0">
                <a:latin typeface="HSE Sans" panose="02000000000000000000" pitchFamily="2" charset="0"/>
              </a:rPr>
              <a:t>, что через ТГ-бота реализовывать будем, потому что скорость загрузки и выгрузки в телеграмме довольно небольшая, лучше через сайт, конечно, но нужен хост, бесплатные тоже думаю не отличаются большой скоростью. В общем, нужен совет по этому поводу.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latin typeface="HSE Sans" panose="02000000000000000000" pitchFamily="2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381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HSE Sans</vt:lpstr>
      <vt:lpstr>Office Theme</vt:lpstr>
      <vt:lpstr>Презентация проекта для КТ-1 «Субтитры к лекциям»</vt:lpstr>
      <vt:lpstr>Описание проекта</vt:lpstr>
      <vt:lpstr>Таймлайн работы</vt:lpstr>
      <vt:lpstr>ТГ-бот</vt:lpstr>
      <vt:lpstr>Speech Recognition</vt:lpstr>
      <vt:lpstr>Фронтенд + Бэкенд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Andrew Udaltsov</cp:lastModifiedBy>
  <cp:revision>17</cp:revision>
  <cp:lastPrinted>2021-11-11T13:08:42Z</cp:lastPrinted>
  <dcterms:created xsi:type="dcterms:W3CDTF">2021-11-11T08:52:47Z</dcterms:created>
  <dcterms:modified xsi:type="dcterms:W3CDTF">2023-10-23T15:21:53Z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