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1002" r:id="rId2"/>
    <p:sldId id="1031" r:id="rId3"/>
    <p:sldId id="1003" r:id="rId4"/>
    <p:sldId id="321" r:id="rId5"/>
    <p:sldId id="1033" r:id="rId6"/>
    <p:sldId id="1032" r:id="rId7"/>
    <p:sldId id="868" r:id="rId8"/>
    <p:sldId id="983" r:id="rId9"/>
    <p:sldId id="997" r:id="rId10"/>
    <p:sldId id="258" r:id="rId11"/>
    <p:sldId id="1030" r:id="rId12"/>
    <p:sldId id="984" r:id="rId13"/>
    <p:sldId id="278" r:id="rId14"/>
    <p:sldId id="1008" r:id="rId15"/>
    <p:sldId id="961" r:id="rId16"/>
    <p:sldId id="384" r:id="rId17"/>
    <p:sldId id="386"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7206" autoAdjust="0"/>
    <p:restoredTop sz="96092" autoAdjust="0"/>
  </p:normalViewPr>
  <p:slideViewPr>
    <p:cSldViewPr>
      <p:cViewPr varScale="1">
        <p:scale>
          <a:sx n="106" d="100"/>
          <a:sy n="106" d="100"/>
        </p:scale>
        <p:origin x="1386" y="126"/>
      </p:cViewPr>
      <p:guideLst>
        <p:guide orient="horz" pos="2160"/>
        <p:guide pos="2880"/>
      </p:guideLst>
    </p:cSldViewPr>
  </p:slideViewPr>
  <p:outlineViewPr>
    <p:cViewPr>
      <p:scale>
        <a:sx n="33" d="100"/>
        <a:sy n="33" d="100"/>
      </p:scale>
      <p:origin x="0" y="8910"/>
    </p:cViewPr>
  </p:outlineViewPr>
  <p:notesTextViewPr>
    <p:cViewPr>
      <p:scale>
        <a:sx n="100" d="100"/>
        <a:sy n="100" d="100"/>
      </p:scale>
      <p:origin x="0" y="0"/>
    </p:cViewPr>
  </p:notesTextViewPr>
  <p:sorterViewPr>
    <p:cViewPr>
      <p:scale>
        <a:sx n="33" d="100"/>
        <a:sy n="33"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573DE45-92CE-4271-A281-9D035980AC6D}" type="datetimeFigureOut">
              <a:rPr lang="en-US"/>
              <a:pPr>
                <a:defRPr/>
              </a:pPr>
              <a:t>11/7/2020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4E5C03D-0985-4171-BA14-69D4A9AE3F0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2805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8E74ED-475D-4A96-85ED-BA560469B9A8}"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Take an LED and place it on the board so that its long leg is in pin 13 and its short leg is in ground</a:t>
            </a:r>
          </a:p>
        </p:txBody>
      </p:sp>
      <p:sp>
        <p:nvSpPr>
          <p:cNvPr id="284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BCC089-8BD3-4C41-B6F4-6580DBE074FB}"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After you are done with typing in the code. Click on Verify button so that the computer compiles the code</a:t>
            </a:r>
          </a:p>
        </p:txBody>
      </p:sp>
      <p:sp>
        <p:nvSpPr>
          <p:cNvPr id="285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BFFDE1-0BC1-4C0A-805A-8AE01DD057D0}" type="slidenum">
              <a:rPr lang="en-US" smtClean="0"/>
              <a:pPr fontAlgn="base">
                <a:spcBef>
                  <a:spcPct val="0"/>
                </a:spcBef>
                <a:spcAft>
                  <a:spcPct val="0"/>
                </a:spcAft>
                <a:defRPr/>
              </a:pPr>
              <a:t>17</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67A0EC5-38F8-4705-9CBC-CA388A755C4E}" type="datetime1">
              <a:rPr lang="en-US"/>
              <a:pPr>
                <a:defRPr/>
              </a:pPr>
              <a:t>11/7/2020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D52D37B-170A-4F6B-ACD8-0605BBA96D9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AAA0959-1307-4864-B06A-FF8D6410FB59}" type="datetime1">
              <a:rPr lang="en-US"/>
              <a:pPr>
                <a:defRPr/>
              </a:pPr>
              <a:t>11/7/2020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30422D5-4232-4AA0-9F86-1E2F6AFA1A0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593F1DD-A657-40F6-A564-66F2C3F8662C}" type="datetime1">
              <a:rPr lang="en-US"/>
              <a:pPr>
                <a:defRPr/>
              </a:pPr>
              <a:t>11/7/2020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22A877C-230A-4907-975A-44F360C8968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545779A-1D70-40B6-9EA6-3694A5F23E31}" type="datetime1">
              <a:rPr lang="en-US"/>
              <a:pPr>
                <a:defRPr/>
              </a:pPr>
              <a:t>11/7/2020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B06555F-846C-4BB5-AD2D-1CCA02762CB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6101A21-48AF-4148-B780-DEB21C254C79}" type="datetime1">
              <a:rPr lang="en-US"/>
              <a:pPr>
                <a:defRPr/>
              </a:pPr>
              <a:t>11/7/2020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507C1D5-102A-4EA3-8842-EA6B8297D8D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C66F51C-7B33-4F09-BE42-B409F76DAB6F}" type="datetime1">
              <a:rPr lang="en-US"/>
              <a:pPr>
                <a:defRPr/>
              </a:pPr>
              <a:t>11/7/2020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2E6D430-D309-4A87-81F1-CB33DD7ACD1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3F8E5D0-6E24-4C69-83A3-A3BAAEAD6845}" type="datetime1">
              <a:rPr lang="en-US"/>
              <a:pPr>
                <a:defRPr/>
              </a:pPr>
              <a:t>11/7/2020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490E7C5-0A48-4D21-8C62-648D46275FC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AF789D2-446B-4562-A4D8-930BCCBEAEC8}" type="datetime1">
              <a:rPr lang="en-US"/>
              <a:pPr>
                <a:defRPr/>
              </a:pPr>
              <a:t>11/7/2020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B13AF9-65AD-4635-BC14-7A2421EA149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5AC3469-3536-455D-94A0-4FFFE9383CB0}" type="datetime1">
              <a:rPr lang="en-US"/>
              <a:pPr>
                <a:defRPr/>
              </a:pPr>
              <a:t>11/7/2020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7DB7B17-F547-44AE-AC7D-02F2CA89F9E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7E6C989-D09F-41D5-8628-FE875FB19165}" type="datetime1">
              <a:rPr lang="en-US"/>
              <a:pPr>
                <a:defRPr/>
              </a:pPr>
              <a:t>11/7/2020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20EE09-0454-43F4-9CBA-85920AD7739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8FDB86D-4E71-4CE8-BEC5-3396E33D5C1E}" type="datetime1">
              <a:rPr lang="en-US"/>
              <a:pPr>
                <a:defRPr/>
              </a:pPr>
              <a:t>11/7/2020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7BC281F-0D40-4DF9-A346-2CCE645822B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77A1AD2-20E7-45D7-8A4A-316E721B0F07}" type="datetime1">
              <a:rPr lang="en-US"/>
              <a:pPr>
                <a:defRPr/>
              </a:pPr>
              <a:t>11/7/2020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0A0599A-EF72-4714-A3F9-82BFC1DACD5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arduino.cc/en/Main/Softwar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1 Başlık"/>
          <p:cNvSpPr>
            <a:spLocks noGrp="1"/>
          </p:cNvSpPr>
          <p:nvPr>
            <p:ph type="title"/>
          </p:nvPr>
        </p:nvSpPr>
        <p:spPr/>
        <p:txBody>
          <a:bodyPr/>
          <a:lstStyle/>
          <a:p>
            <a:r>
              <a:rPr lang="tr-TR" noProof="1" smtClean="0"/>
              <a:t>Arduino Platformu</a:t>
            </a:r>
          </a:p>
        </p:txBody>
      </p:sp>
      <p:sp>
        <p:nvSpPr>
          <p:cNvPr id="4" name="3 Slayt Numarası Yer Tutucusu"/>
          <p:cNvSpPr>
            <a:spLocks noGrp="1"/>
          </p:cNvSpPr>
          <p:nvPr>
            <p:ph type="sldNum" sz="quarter" idx="12"/>
          </p:nvPr>
        </p:nvSpPr>
        <p:spPr/>
        <p:txBody>
          <a:bodyPr/>
          <a:lstStyle/>
          <a:p>
            <a:pPr>
              <a:defRPr/>
            </a:pPr>
            <a:fld id="{22173A8B-DADF-436E-BE1A-9EAD8820E93B}" type="slidenum">
              <a:rPr lang="en-US" smtClean="0"/>
              <a:pPr>
                <a:defRPr/>
              </a:pPr>
              <a:t>1</a:t>
            </a:fld>
            <a:endParaRPr lang="en-US"/>
          </a:p>
        </p:txBody>
      </p:sp>
      <p:pic>
        <p:nvPicPr>
          <p:cNvPr id="2052" name="Picture 5" descr="http://arduino.cc/en/uploads/Main/arduino_uno_test.jpg"/>
          <p:cNvPicPr>
            <a:picLocks noChangeAspect="1" noChangeArrowheads="1"/>
          </p:cNvPicPr>
          <p:nvPr/>
        </p:nvPicPr>
        <p:blipFill>
          <a:blip r:embed="rId2" cstate="print"/>
          <a:srcRect/>
          <a:stretch>
            <a:fillRect/>
          </a:stretch>
        </p:blipFill>
        <p:spPr bwMode="auto">
          <a:xfrm>
            <a:off x="5410200" y="2362200"/>
            <a:ext cx="3448050" cy="3448050"/>
          </a:xfrm>
          <a:prstGeom prst="rect">
            <a:avLst/>
          </a:prstGeom>
          <a:noFill/>
          <a:ln w="9525">
            <a:noFill/>
            <a:miter lim="800000"/>
            <a:headEnd/>
            <a:tailEnd/>
          </a:ln>
        </p:spPr>
      </p:pic>
      <p:pic>
        <p:nvPicPr>
          <p:cNvPr id="2053" name="Picture 3"/>
          <p:cNvPicPr>
            <a:picLocks noChangeAspect="1" noChangeArrowheads="1"/>
          </p:cNvPicPr>
          <p:nvPr/>
        </p:nvPicPr>
        <p:blipFill>
          <a:blip r:embed="rId3" cstate="print"/>
          <a:srcRect/>
          <a:stretch>
            <a:fillRect/>
          </a:stretch>
        </p:blipFill>
        <p:spPr bwMode="auto">
          <a:xfrm>
            <a:off x="152400" y="2514600"/>
            <a:ext cx="4749800"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0" y="0"/>
            <a:ext cx="9144000" cy="708025"/>
          </a:xfrm>
          <a:prstGeom prst="rect">
            <a:avLst/>
          </a:prstGeom>
          <a:noFill/>
          <a:ln w="9525">
            <a:noFill/>
            <a:miter lim="800000"/>
            <a:headEnd/>
            <a:tailEnd/>
          </a:ln>
        </p:spPr>
        <p:txBody>
          <a:bodyPr>
            <a:spAutoFit/>
          </a:bodyPr>
          <a:lstStyle/>
          <a:p>
            <a:pPr algn="ctr"/>
            <a:r>
              <a:rPr lang="tr-TR" sz="4000" b="1" noProof="1">
                <a:latin typeface="Arial Narrow" pitchFamily="34" charset="0"/>
              </a:rPr>
              <a:t>LED</a:t>
            </a:r>
          </a:p>
        </p:txBody>
      </p:sp>
      <p:sp>
        <p:nvSpPr>
          <p:cNvPr id="33795" name="TextBox 4"/>
          <p:cNvSpPr txBox="1">
            <a:spLocks noChangeArrowheads="1"/>
          </p:cNvSpPr>
          <p:nvPr/>
        </p:nvSpPr>
        <p:spPr bwMode="auto">
          <a:xfrm>
            <a:off x="0" y="685800"/>
            <a:ext cx="9144000" cy="2862322"/>
          </a:xfrm>
          <a:prstGeom prst="rect">
            <a:avLst/>
          </a:prstGeom>
          <a:noFill/>
          <a:ln w="9525">
            <a:noFill/>
            <a:miter lim="800000"/>
            <a:headEnd/>
            <a:tailEnd/>
          </a:ln>
        </p:spPr>
        <p:txBody>
          <a:bodyPr>
            <a:spAutoFit/>
          </a:bodyPr>
          <a:lstStyle/>
          <a:p>
            <a:pPr marL="285750" indent="-285750">
              <a:buFont typeface="Wingdings" panose="05000000000000000000" pitchFamily="2" charset="2"/>
              <a:buChar char="v"/>
              <a:defRPr/>
            </a:pPr>
            <a:r>
              <a:rPr lang="en-US" dirty="0">
                <a:latin typeface="+mj-lt"/>
                <a:cs typeface="Arial" pitchFamily="34" charset="0"/>
              </a:rPr>
              <a:t>LED (Light Emitting Diode</a:t>
            </a:r>
            <a:r>
              <a:rPr lang="tr-TR" dirty="0">
                <a:latin typeface="+mj-lt"/>
                <a:cs typeface="Arial" pitchFamily="34" charset="0"/>
              </a:rPr>
              <a:t>-Işık Yayan Diyot</a:t>
            </a:r>
            <a:r>
              <a:rPr lang="en-US" dirty="0">
                <a:latin typeface="+mj-lt"/>
                <a:cs typeface="Arial" pitchFamily="34" charset="0"/>
              </a:rPr>
              <a:t>) </a:t>
            </a:r>
            <a:r>
              <a:rPr lang="tr-TR" dirty="0">
                <a:latin typeface="+mj-lt"/>
                <a:cs typeface="Arial" pitchFamily="34" charset="0"/>
              </a:rPr>
              <a:t>devrede sadece doğru yönde bağlandığında çalışan (ışık yayan) bir devre elemanıdır.  </a:t>
            </a:r>
          </a:p>
          <a:p>
            <a:pPr marL="285750" indent="-285750">
              <a:buFont typeface="Wingdings" panose="05000000000000000000" pitchFamily="2" charset="2"/>
              <a:buChar char="v"/>
              <a:defRPr/>
            </a:pPr>
            <a:endParaRPr lang="tr-TR" dirty="0">
              <a:latin typeface="+mj-lt"/>
              <a:cs typeface="Arial" pitchFamily="34" charset="0"/>
            </a:endParaRPr>
          </a:p>
          <a:p>
            <a:pPr marL="285750" indent="-285750">
              <a:buFont typeface="Wingdings" panose="05000000000000000000" pitchFamily="2" charset="2"/>
              <a:buChar char="v"/>
              <a:defRPr/>
            </a:pPr>
            <a:r>
              <a:rPr lang="tr-TR" dirty="0">
                <a:latin typeface="+mj-lt"/>
                <a:cs typeface="Arial" pitchFamily="34" charset="0"/>
              </a:rPr>
              <a:t>Tek yönlü bir anahtara benzer. </a:t>
            </a:r>
          </a:p>
          <a:p>
            <a:pPr marL="285750" indent="-285750">
              <a:buFont typeface="Wingdings" panose="05000000000000000000" pitchFamily="2" charset="2"/>
              <a:buChar char="v"/>
              <a:defRPr/>
            </a:pPr>
            <a:endParaRPr lang="tr-TR" dirty="0">
              <a:latin typeface="+mj-lt"/>
              <a:cs typeface="Arial" pitchFamily="34" charset="0"/>
            </a:endParaRPr>
          </a:p>
          <a:p>
            <a:pPr marL="285750" indent="-285750">
              <a:buFont typeface="Wingdings" panose="05000000000000000000" pitchFamily="2" charset="2"/>
              <a:buChar char="v"/>
              <a:defRPr/>
            </a:pPr>
            <a:r>
              <a:rPr lang="tr-TR" dirty="0">
                <a:latin typeface="+mj-lt"/>
              </a:rPr>
              <a:t>Direnç yönsüz bir </a:t>
            </a:r>
            <a:r>
              <a:rPr lang="tr-TR" dirty="0" smtClean="0">
                <a:latin typeface="+mj-lt"/>
              </a:rPr>
              <a:t>elemandır ancak </a:t>
            </a:r>
            <a:r>
              <a:rPr lang="tr-TR" dirty="0" err="1" smtClean="0">
                <a:latin typeface="+mj-lt"/>
              </a:rPr>
              <a:t>ledin</a:t>
            </a:r>
            <a:r>
              <a:rPr lang="tr-TR" dirty="0" smtClean="0">
                <a:latin typeface="+mj-lt"/>
              </a:rPr>
              <a:t> </a:t>
            </a:r>
            <a:r>
              <a:rPr lang="tr-TR" dirty="0" smtClean="0">
                <a:latin typeface="+mj-lt"/>
                <a:cs typeface="Arial" pitchFamily="34" charset="0"/>
              </a:rPr>
              <a:t>bağlanırken </a:t>
            </a:r>
          </a:p>
          <a:p>
            <a:pPr>
              <a:defRPr/>
            </a:pPr>
            <a:r>
              <a:rPr lang="tr-TR" dirty="0">
                <a:latin typeface="+mj-lt"/>
                <a:cs typeface="Arial" pitchFamily="34" charset="0"/>
              </a:rPr>
              <a:t> </a:t>
            </a:r>
            <a:r>
              <a:rPr lang="tr-TR" dirty="0" smtClean="0">
                <a:latin typeface="+mj-lt"/>
                <a:cs typeface="Arial" pitchFamily="34" charset="0"/>
              </a:rPr>
              <a:t>    yönüne </a:t>
            </a:r>
            <a:r>
              <a:rPr lang="tr-TR" dirty="0">
                <a:latin typeface="+mj-lt"/>
                <a:cs typeface="Arial" pitchFamily="34" charset="0"/>
              </a:rPr>
              <a:t>dikkat edilmesi gerekir.</a:t>
            </a:r>
          </a:p>
          <a:p>
            <a:pPr marL="285750" indent="-285750">
              <a:buFont typeface="Wingdings" panose="05000000000000000000" pitchFamily="2" charset="2"/>
              <a:buChar char="v"/>
              <a:defRPr/>
            </a:pPr>
            <a:endParaRPr lang="tr-TR" dirty="0">
              <a:latin typeface="+mj-lt"/>
              <a:cs typeface="Arial" pitchFamily="34" charset="0"/>
            </a:endParaRPr>
          </a:p>
          <a:p>
            <a:pPr marL="285750" indent="-285750">
              <a:buFont typeface="Wingdings" panose="05000000000000000000" pitchFamily="2" charset="2"/>
              <a:buChar char="v"/>
              <a:defRPr/>
            </a:pPr>
            <a:r>
              <a:rPr lang="tr-TR" dirty="0" err="1" smtClean="0">
                <a:latin typeface="+mj-lt"/>
                <a:cs typeface="Arial" pitchFamily="34" charset="0"/>
              </a:rPr>
              <a:t>Led</a:t>
            </a:r>
            <a:r>
              <a:rPr lang="tr-TR" dirty="0" smtClean="0">
                <a:latin typeface="+mj-lt"/>
                <a:cs typeface="Arial" pitchFamily="34" charset="0"/>
              </a:rPr>
              <a:t> anot </a:t>
            </a:r>
            <a:r>
              <a:rPr lang="tr-TR" dirty="0">
                <a:latin typeface="+mj-lt"/>
                <a:cs typeface="Arial" pitchFamily="34" charset="0"/>
              </a:rPr>
              <a:t>ucu katot ucundan yüksek potansiyelde olacak</a:t>
            </a:r>
          </a:p>
          <a:p>
            <a:pPr>
              <a:defRPr/>
            </a:pPr>
            <a:r>
              <a:rPr lang="tr-TR" dirty="0" smtClean="0">
                <a:latin typeface="+mj-lt"/>
                <a:cs typeface="Arial" pitchFamily="34" charset="0"/>
              </a:rPr>
              <a:t>      şekilde </a:t>
            </a:r>
            <a:r>
              <a:rPr lang="tr-TR" dirty="0">
                <a:latin typeface="+mj-lt"/>
                <a:cs typeface="Arial" pitchFamily="34" charset="0"/>
              </a:rPr>
              <a:t>bağlanmalıdır.</a:t>
            </a:r>
            <a:endParaRPr lang="en-US" dirty="0">
              <a:latin typeface="+mj-lt"/>
              <a:cs typeface="Arial" pitchFamily="34" charset="0"/>
            </a:endParaRPr>
          </a:p>
        </p:txBody>
      </p:sp>
      <p:pic>
        <p:nvPicPr>
          <p:cNvPr id="9220" name="Picture 2" descr="http://www.societyofrobots.com/images/electronics_led_diagram.png"/>
          <p:cNvPicPr>
            <a:picLocks noChangeAspect="1" noChangeArrowheads="1"/>
          </p:cNvPicPr>
          <p:nvPr/>
        </p:nvPicPr>
        <p:blipFill>
          <a:blip r:embed="rId2" cstate="print"/>
          <a:srcRect l="52766"/>
          <a:stretch>
            <a:fillRect/>
          </a:stretch>
        </p:blipFill>
        <p:spPr bwMode="auto">
          <a:xfrm>
            <a:off x="2362200" y="3267075"/>
            <a:ext cx="2114550" cy="2905125"/>
          </a:xfrm>
          <a:prstGeom prst="rect">
            <a:avLst/>
          </a:prstGeom>
          <a:noFill/>
          <a:ln w="9525">
            <a:noFill/>
            <a:miter lim="800000"/>
            <a:headEnd/>
            <a:tailEnd/>
          </a:ln>
        </p:spPr>
      </p:pic>
      <p:cxnSp>
        <p:nvCxnSpPr>
          <p:cNvPr id="7" name="Straight Arrow Connector 6"/>
          <p:cNvCxnSpPr/>
          <p:nvPr/>
        </p:nvCxnSpPr>
        <p:spPr>
          <a:xfrm>
            <a:off x="1371600" y="6096000"/>
            <a:ext cx="19050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657600" y="5638800"/>
            <a:ext cx="19050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23" name="TextBox 9"/>
          <p:cNvSpPr txBox="1">
            <a:spLocks noChangeArrowheads="1"/>
          </p:cNvSpPr>
          <p:nvPr/>
        </p:nvSpPr>
        <p:spPr bwMode="auto">
          <a:xfrm>
            <a:off x="5562600" y="5467350"/>
            <a:ext cx="723900" cy="400050"/>
          </a:xfrm>
          <a:prstGeom prst="rect">
            <a:avLst/>
          </a:prstGeom>
          <a:noFill/>
          <a:ln w="9525">
            <a:solidFill>
              <a:schemeClr val="tx1"/>
            </a:solidFill>
            <a:miter lim="800000"/>
            <a:headEnd/>
            <a:tailEnd/>
          </a:ln>
        </p:spPr>
        <p:txBody>
          <a:bodyPr wrap="none">
            <a:spAutoFit/>
          </a:bodyPr>
          <a:lstStyle/>
          <a:p>
            <a:r>
              <a:rPr lang="tr-TR" sz="2000" b="1">
                <a:latin typeface="Arial Narrow" pitchFamily="34" charset="0"/>
              </a:rPr>
              <a:t>Katot</a:t>
            </a:r>
            <a:endParaRPr lang="en-US" sz="2000" b="1">
              <a:latin typeface="Arial Narrow" pitchFamily="34" charset="0"/>
            </a:endParaRPr>
          </a:p>
        </p:txBody>
      </p:sp>
      <p:sp>
        <p:nvSpPr>
          <p:cNvPr id="9224" name="TextBox 10"/>
          <p:cNvSpPr txBox="1">
            <a:spLocks noChangeArrowheads="1"/>
          </p:cNvSpPr>
          <p:nvPr/>
        </p:nvSpPr>
        <p:spPr bwMode="auto">
          <a:xfrm>
            <a:off x="160338" y="5924550"/>
            <a:ext cx="663575" cy="400050"/>
          </a:xfrm>
          <a:prstGeom prst="rect">
            <a:avLst/>
          </a:prstGeom>
          <a:noFill/>
          <a:ln w="9525">
            <a:solidFill>
              <a:schemeClr val="tx1"/>
            </a:solidFill>
            <a:miter lim="800000"/>
            <a:headEnd/>
            <a:tailEnd/>
          </a:ln>
        </p:spPr>
        <p:txBody>
          <a:bodyPr wrap="none">
            <a:spAutoFit/>
          </a:bodyPr>
          <a:lstStyle/>
          <a:p>
            <a:r>
              <a:rPr lang="tr-TR" sz="2000" b="1">
                <a:latin typeface="Arial Narrow" pitchFamily="34" charset="0"/>
              </a:rPr>
              <a:t>Anot</a:t>
            </a:r>
            <a:endParaRPr lang="en-US" sz="2000" b="1">
              <a:latin typeface="Arial Narrow" pitchFamily="34" charset="0"/>
            </a:endParaRPr>
          </a:p>
        </p:txBody>
      </p:sp>
      <p:sp>
        <p:nvSpPr>
          <p:cNvPr id="9" name="Slide Number Placeholder 8"/>
          <p:cNvSpPr>
            <a:spLocks noGrp="1"/>
          </p:cNvSpPr>
          <p:nvPr>
            <p:ph type="sldNum" sz="quarter" idx="12"/>
          </p:nvPr>
        </p:nvSpPr>
        <p:spPr/>
        <p:txBody>
          <a:bodyPr/>
          <a:lstStyle/>
          <a:p>
            <a:pPr>
              <a:defRPr/>
            </a:pPr>
            <a:fld id="{583562DF-9E72-498F-96A2-23926BEFE081}" type="slidenum">
              <a:rPr lang="en-US" smtClean="0"/>
              <a:pPr>
                <a:defRPr/>
              </a:pPr>
              <a:t>10</a:t>
            </a:fld>
            <a:endParaRPr lang="en-US" dirty="0"/>
          </a:p>
        </p:txBody>
      </p:sp>
      <p:pic>
        <p:nvPicPr>
          <p:cNvPr id="9226" name="Picture 2" descr="http://www.globalspec.com/NpaPics/30/347917_070920072610_ExhibitPic.JPG"/>
          <p:cNvPicPr>
            <a:picLocks noChangeAspect="1" noChangeArrowheads="1"/>
          </p:cNvPicPr>
          <p:nvPr/>
        </p:nvPicPr>
        <p:blipFill>
          <a:blip r:embed="rId3" cstate="print"/>
          <a:srcRect/>
          <a:stretch>
            <a:fillRect/>
          </a:stretch>
        </p:blipFill>
        <p:spPr bwMode="auto">
          <a:xfrm>
            <a:off x="6172200" y="1600200"/>
            <a:ext cx="2705100" cy="2633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a:defRPr/>
            </a:pPr>
            <a:fld id="{7B06555F-846C-4BB5-AD2D-1CCA02762CB5}" type="slidenum">
              <a:rPr lang="en-US" smtClean="0"/>
              <a:pPr>
                <a:defRPr/>
              </a:pPr>
              <a:t>11</a:t>
            </a:fld>
            <a:endParaRPr lang="en-US"/>
          </a:p>
        </p:txBody>
      </p:sp>
      <p:pic>
        <p:nvPicPr>
          <p:cNvPr id="5" name="Resim 4"/>
          <p:cNvPicPr>
            <a:picLocks noChangeAspect="1"/>
          </p:cNvPicPr>
          <p:nvPr/>
        </p:nvPicPr>
        <p:blipFill>
          <a:blip r:embed="rId2"/>
          <a:stretch>
            <a:fillRect/>
          </a:stretch>
        </p:blipFill>
        <p:spPr>
          <a:xfrm>
            <a:off x="1524000" y="1219200"/>
            <a:ext cx="6049565" cy="3716638"/>
          </a:xfrm>
          <a:prstGeom prst="rect">
            <a:avLst/>
          </a:prstGeom>
        </p:spPr>
      </p:pic>
      <p:sp>
        <p:nvSpPr>
          <p:cNvPr id="6" name="TextBox 3"/>
          <p:cNvSpPr txBox="1">
            <a:spLocks noChangeArrowheads="1"/>
          </p:cNvSpPr>
          <p:nvPr/>
        </p:nvSpPr>
        <p:spPr bwMode="auto">
          <a:xfrm>
            <a:off x="0" y="0"/>
            <a:ext cx="9144000" cy="708025"/>
          </a:xfrm>
          <a:prstGeom prst="rect">
            <a:avLst/>
          </a:prstGeom>
          <a:noFill/>
          <a:ln w="9525">
            <a:noFill/>
            <a:miter lim="800000"/>
            <a:headEnd/>
            <a:tailEnd/>
          </a:ln>
        </p:spPr>
        <p:txBody>
          <a:bodyPr>
            <a:spAutoFit/>
          </a:bodyPr>
          <a:lstStyle/>
          <a:p>
            <a:pPr algn="ctr"/>
            <a:r>
              <a:rPr lang="tr-TR" sz="4000" b="1" noProof="1">
                <a:latin typeface="Arial Narrow" pitchFamily="34" charset="0"/>
              </a:rPr>
              <a:t>LED</a:t>
            </a:r>
          </a:p>
        </p:txBody>
      </p:sp>
      <p:cxnSp>
        <p:nvCxnSpPr>
          <p:cNvPr id="8" name="Düz Ok Bağlayıcısı 7"/>
          <p:cNvCxnSpPr/>
          <p:nvPr/>
        </p:nvCxnSpPr>
        <p:spPr>
          <a:xfrm flipV="1">
            <a:off x="4267200" y="4495800"/>
            <a:ext cx="1828800" cy="317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Metin kutusu 9"/>
          <p:cNvSpPr txBox="1"/>
          <p:nvPr/>
        </p:nvSpPr>
        <p:spPr>
          <a:xfrm>
            <a:off x="129182" y="5061584"/>
            <a:ext cx="8839200" cy="1477328"/>
          </a:xfrm>
          <a:prstGeom prst="rect">
            <a:avLst/>
          </a:prstGeom>
          <a:noFill/>
        </p:spPr>
        <p:txBody>
          <a:bodyPr wrap="square" rtlCol="0">
            <a:spAutoFit/>
          </a:bodyPr>
          <a:lstStyle/>
          <a:p>
            <a:r>
              <a:rPr lang="tr-TR" dirty="0" smtClean="0"/>
              <a:t>Bu örnek devrede; 2 </a:t>
            </a:r>
            <a:r>
              <a:rPr lang="tr-TR" dirty="0" err="1" smtClean="0"/>
              <a:t>nolu</a:t>
            </a:r>
            <a:r>
              <a:rPr lang="tr-TR" dirty="0" smtClean="0"/>
              <a:t> </a:t>
            </a:r>
            <a:r>
              <a:rPr lang="tr-TR" dirty="0" err="1" smtClean="0"/>
              <a:t>pin</a:t>
            </a:r>
            <a:r>
              <a:rPr lang="tr-TR" dirty="0" smtClean="0"/>
              <a:t> 5V verilirse, yüksek potansiyelden(2 </a:t>
            </a:r>
            <a:r>
              <a:rPr lang="tr-TR" dirty="0" err="1" smtClean="0"/>
              <a:t>nolu</a:t>
            </a:r>
            <a:r>
              <a:rPr lang="tr-TR" dirty="0" smtClean="0"/>
              <a:t> </a:t>
            </a:r>
            <a:r>
              <a:rPr lang="tr-TR" dirty="0" err="1" smtClean="0"/>
              <a:t>pinden</a:t>
            </a:r>
            <a:r>
              <a:rPr lang="tr-TR" dirty="0" smtClean="0"/>
              <a:t>) düşük potansiyele (</a:t>
            </a:r>
            <a:r>
              <a:rPr lang="tr-TR" dirty="0" err="1" smtClean="0"/>
              <a:t>GND:Toprak</a:t>
            </a:r>
            <a:r>
              <a:rPr lang="tr-TR" dirty="0" smtClean="0"/>
              <a:t>) doğru akım akmaya başlar. Burada uzun bacak olan anot,</a:t>
            </a:r>
          </a:p>
          <a:p>
            <a:r>
              <a:rPr lang="tr-TR" dirty="0" smtClean="0"/>
              <a:t>yüksek potansiyel tarafında, kısa bacak ise toprak yönünde olacak şekilde bağlanmıştır. Burada direnç-</a:t>
            </a:r>
            <a:r>
              <a:rPr lang="tr-TR" dirty="0" err="1" smtClean="0"/>
              <a:t>led</a:t>
            </a:r>
            <a:r>
              <a:rPr lang="tr-TR" dirty="0" smtClean="0"/>
              <a:t> sıralaması önemli değildir. Direnç </a:t>
            </a:r>
            <a:r>
              <a:rPr lang="tr-TR" dirty="0" err="1" smtClean="0"/>
              <a:t>ledden</a:t>
            </a:r>
            <a:r>
              <a:rPr lang="tr-TR" dirty="0" smtClean="0"/>
              <a:t> sonra da bağlanabilir.</a:t>
            </a:r>
            <a:r>
              <a:rPr lang="tr-TR" dirty="0"/>
              <a:t> </a:t>
            </a:r>
          </a:p>
        </p:txBody>
      </p:sp>
    </p:spTree>
    <p:extLst>
      <p:ext uri="{BB962C8B-B14F-4D97-AF65-F5344CB8AC3E}">
        <p14:creationId xmlns:p14="http://schemas.microsoft.com/office/powerpoint/2010/main" val="1341247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Başlık"/>
          <p:cNvSpPr>
            <a:spLocks noGrp="1"/>
          </p:cNvSpPr>
          <p:nvPr>
            <p:ph type="title"/>
          </p:nvPr>
        </p:nvSpPr>
        <p:spPr/>
        <p:txBody>
          <a:bodyPr/>
          <a:lstStyle/>
          <a:p>
            <a:r>
              <a:rPr lang="tr-TR" noProof="1" smtClean="0"/>
              <a:t>BreadBoard</a:t>
            </a:r>
          </a:p>
        </p:txBody>
      </p:sp>
      <p:sp>
        <p:nvSpPr>
          <p:cNvPr id="10243" name="2 İçerik Yer Tutucusu"/>
          <p:cNvSpPr>
            <a:spLocks noGrp="1"/>
          </p:cNvSpPr>
          <p:nvPr>
            <p:ph idx="1"/>
          </p:nvPr>
        </p:nvSpPr>
        <p:spPr>
          <a:xfrm>
            <a:off x="2819400" y="1600200"/>
            <a:ext cx="6172200" cy="4525963"/>
          </a:xfrm>
        </p:spPr>
        <p:txBody>
          <a:bodyPr/>
          <a:lstStyle/>
          <a:p>
            <a:pPr>
              <a:buFont typeface="Arial" charset="0"/>
              <a:buNone/>
            </a:pPr>
            <a:r>
              <a:rPr lang="tr-TR" sz="2000" noProof="1" smtClean="0"/>
              <a:t>Breadbord’da iki temel özellik vardır.</a:t>
            </a:r>
          </a:p>
          <a:p>
            <a:pPr algn="just">
              <a:buFont typeface="Wingdings" pitchFamily="2" charset="2"/>
              <a:buChar char="v"/>
            </a:pPr>
            <a:r>
              <a:rPr lang="tr-TR" sz="2000" noProof="1" smtClean="0"/>
              <a:t>Düşeydeki 5li delikler kısa devredir </a:t>
            </a:r>
          </a:p>
          <a:p>
            <a:pPr algn="just">
              <a:buFont typeface="Wingdings" pitchFamily="2" charset="2"/>
              <a:buChar char="v"/>
            </a:pPr>
            <a:r>
              <a:rPr lang="tr-TR" sz="2000" noProof="1" smtClean="0"/>
              <a:t>(bütün noktalar aynı tel ile bağlaüzerindedir)</a:t>
            </a:r>
          </a:p>
          <a:p>
            <a:pPr algn="just">
              <a:buFont typeface="Arial" charset="0"/>
              <a:buNone/>
            </a:pPr>
            <a:r>
              <a:rPr lang="tr-TR" sz="2000" noProof="1" smtClean="0"/>
              <a:t>      Dolayısıyla hangi delik olursa olsun bu sütunu tek bir nokta kabul ederiz.</a:t>
            </a:r>
          </a:p>
          <a:p>
            <a:pPr algn="just">
              <a:buFont typeface="Wingdings" pitchFamily="2" charset="2"/>
              <a:buChar char="v"/>
            </a:pPr>
            <a:r>
              <a:rPr lang="tr-TR" sz="2000" noProof="1" smtClean="0"/>
              <a:t>En üst ve alttaki ikili satırlarda, her satırdaki delikler kısa devredir (o satırın altındaki tek tel ile birbirine temas etmektedir). Dolayısıyla her satırı tek bir nokta gibi düşünebiliriz.</a:t>
            </a:r>
          </a:p>
        </p:txBody>
      </p:sp>
      <p:sp>
        <p:nvSpPr>
          <p:cNvPr id="4" name="3 Slayt Numarası Yer Tutucusu"/>
          <p:cNvSpPr>
            <a:spLocks noGrp="1"/>
          </p:cNvSpPr>
          <p:nvPr>
            <p:ph type="sldNum" sz="quarter" idx="12"/>
          </p:nvPr>
        </p:nvSpPr>
        <p:spPr/>
        <p:txBody>
          <a:bodyPr/>
          <a:lstStyle/>
          <a:p>
            <a:pPr>
              <a:defRPr/>
            </a:pPr>
            <a:fld id="{D40BD4C7-AB1F-46EF-9B01-86C04A22DBDE}" type="slidenum">
              <a:rPr lang="en-US" smtClean="0"/>
              <a:pPr>
                <a:defRPr/>
              </a:pPr>
              <a:t>12</a:t>
            </a:fld>
            <a:endParaRPr lang="en-US"/>
          </a:p>
        </p:txBody>
      </p:sp>
      <p:pic>
        <p:nvPicPr>
          <p:cNvPr id="10245" name="Picture 2"/>
          <p:cNvPicPr>
            <a:picLocks noChangeAspect="1" noChangeArrowheads="1"/>
          </p:cNvPicPr>
          <p:nvPr/>
        </p:nvPicPr>
        <p:blipFill>
          <a:blip r:embed="rId2" cstate="print"/>
          <a:srcRect/>
          <a:stretch>
            <a:fillRect/>
          </a:stretch>
        </p:blipFill>
        <p:spPr bwMode="auto">
          <a:xfrm>
            <a:off x="0" y="1524000"/>
            <a:ext cx="2819400" cy="4913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txBox="1">
            <a:spLocks noChangeArrowheads="1"/>
          </p:cNvSpPr>
          <p:nvPr/>
        </p:nvSpPr>
        <p:spPr bwMode="auto">
          <a:xfrm>
            <a:off x="0" y="0"/>
            <a:ext cx="9144000" cy="708025"/>
          </a:xfrm>
          <a:prstGeom prst="rect">
            <a:avLst/>
          </a:prstGeom>
          <a:noFill/>
          <a:ln w="9525">
            <a:noFill/>
            <a:miter lim="800000"/>
            <a:headEnd/>
            <a:tailEnd/>
          </a:ln>
        </p:spPr>
        <p:txBody>
          <a:bodyPr>
            <a:spAutoFit/>
          </a:bodyPr>
          <a:lstStyle/>
          <a:p>
            <a:pPr algn="ctr"/>
            <a:r>
              <a:rPr lang="en-US" sz="4000" b="1" dirty="0" err="1">
                <a:latin typeface="Arial Narrow" pitchFamily="34" charset="0"/>
              </a:rPr>
              <a:t>Arduino</a:t>
            </a:r>
            <a:r>
              <a:rPr lang="en-US" sz="4000" b="1" dirty="0">
                <a:latin typeface="Arial Narrow" pitchFamily="34" charset="0"/>
              </a:rPr>
              <a:t>-</a:t>
            </a:r>
            <a:r>
              <a:rPr lang="tr-TR" sz="4000" b="1" dirty="0">
                <a:latin typeface="Arial Narrow" pitchFamily="34" charset="0"/>
              </a:rPr>
              <a:t>Toprak </a:t>
            </a:r>
            <a:r>
              <a:rPr lang="tr-TR" sz="4000" b="1" dirty="0" err="1">
                <a:latin typeface="Arial Narrow" pitchFamily="34" charset="0"/>
              </a:rPr>
              <a:t>Pini</a:t>
            </a:r>
            <a:r>
              <a:rPr lang="tr-TR" sz="4000" b="1" dirty="0">
                <a:latin typeface="Arial Narrow" pitchFamily="34" charset="0"/>
              </a:rPr>
              <a:t> (</a:t>
            </a:r>
            <a:r>
              <a:rPr lang="en-US" sz="4000" b="1" dirty="0">
                <a:latin typeface="Arial Narrow" pitchFamily="34" charset="0"/>
              </a:rPr>
              <a:t>Ground Pin</a:t>
            </a:r>
            <a:r>
              <a:rPr lang="tr-TR" sz="4000" b="1" dirty="0">
                <a:latin typeface="Arial Narrow" pitchFamily="34" charset="0"/>
              </a:rPr>
              <a:t>)</a:t>
            </a:r>
            <a:endParaRPr lang="en-US" sz="4000" b="1" dirty="0">
              <a:latin typeface="Arial Narrow" pitchFamily="34" charset="0"/>
            </a:endParaRPr>
          </a:p>
        </p:txBody>
      </p:sp>
      <p:sp>
        <p:nvSpPr>
          <p:cNvPr id="11267" name="TextBox 4"/>
          <p:cNvSpPr txBox="1">
            <a:spLocks noChangeArrowheads="1"/>
          </p:cNvSpPr>
          <p:nvPr/>
        </p:nvSpPr>
        <p:spPr bwMode="auto">
          <a:xfrm>
            <a:off x="0" y="685800"/>
            <a:ext cx="9144000" cy="2246313"/>
          </a:xfrm>
          <a:prstGeom prst="rect">
            <a:avLst/>
          </a:prstGeom>
          <a:noFill/>
          <a:ln w="9525">
            <a:noFill/>
            <a:miter lim="800000"/>
            <a:headEnd/>
            <a:tailEnd/>
          </a:ln>
        </p:spPr>
        <p:txBody>
          <a:bodyPr>
            <a:spAutoFit/>
          </a:bodyPr>
          <a:lstStyle/>
          <a:p>
            <a:pPr algn="just"/>
            <a:r>
              <a:rPr lang="tr-TR" sz="2000">
                <a:latin typeface="Arial Narrow" pitchFamily="34" charset="0"/>
              </a:rPr>
              <a:t>Bir devrede akım akabilmesi için elektrik enerjisinde bir potansiyel fark gereklidir (Yüksek potansiyelden düşük potansiyele akım akar). Arduino boardda bu fark bir </a:t>
            </a:r>
            <a:r>
              <a:rPr lang="tr-TR" sz="2000">
                <a:solidFill>
                  <a:srgbClr val="FF0000"/>
                </a:solidFill>
                <a:latin typeface="Arial Narrow" pitchFamily="34" charset="0"/>
              </a:rPr>
              <a:t>çıkış pini </a:t>
            </a:r>
            <a:r>
              <a:rPr lang="tr-TR" sz="2000">
                <a:latin typeface="Arial Narrow" pitchFamily="34" charset="0"/>
              </a:rPr>
              <a:t>ile </a:t>
            </a:r>
            <a:r>
              <a:rPr lang="tr-TR" sz="2000">
                <a:solidFill>
                  <a:srgbClr val="FF0000"/>
                </a:solidFill>
                <a:latin typeface="Arial Narrow" pitchFamily="34" charset="0"/>
              </a:rPr>
              <a:t>toprak pini </a:t>
            </a:r>
            <a:r>
              <a:rPr lang="tr-TR" sz="2000">
                <a:latin typeface="Arial Narrow" pitchFamily="34" charset="0"/>
              </a:rPr>
              <a:t>arasında oluşturulur.</a:t>
            </a:r>
          </a:p>
          <a:p>
            <a:pPr algn="just"/>
            <a:r>
              <a:rPr lang="tr-TR" sz="2000">
                <a:latin typeface="Arial Narrow" pitchFamily="34" charset="0"/>
              </a:rPr>
              <a:t>Toprak pinindeki potansiyel referans(sıfır) kabul ederiz. Dolayısıyla bir çıkış pinine 0 (LOW) olmayan bir işaret gönderdiğimizde , çıkış pini ile toprak pini arasında potansiyel fark oluşturarak,  akım akmasına neden oluruz. Bunu iki çıkış pininden birine LOW ve diğerine HIGH işaret göndererek de sağlayabiliriz. Bu durumda LOW işareti gönderdiğimiz pin, toprak pini işlevi görür.</a:t>
            </a:r>
            <a:endParaRPr lang="en-US" sz="2000">
              <a:latin typeface="Arial Narrow" pitchFamily="34" charset="0"/>
            </a:endParaRPr>
          </a:p>
        </p:txBody>
      </p:sp>
      <p:pic>
        <p:nvPicPr>
          <p:cNvPr id="11268" name="Picture 2"/>
          <p:cNvPicPr>
            <a:picLocks noChangeAspect="1" noChangeArrowheads="1"/>
          </p:cNvPicPr>
          <p:nvPr/>
        </p:nvPicPr>
        <p:blipFill>
          <a:blip r:embed="rId2" cstate="print"/>
          <a:srcRect l="17999" t="39908" r="9000" b="2448"/>
          <a:stretch>
            <a:fillRect/>
          </a:stretch>
        </p:blipFill>
        <p:spPr bwMode="auto">
          <a:xfrm>
            <a:off x="5292725" y="3429000"/>
            <a:ext cx="3851275" cy="2743200"/>
          </a:xfrm>
          <a:prstGeom prst="rect">
            <a:avLst/>
          </a:prstGeom>
          <a:noFill/>
          <a:ln w="9525">
            <a:noFill/>
            <a:miter lim="800000"/>
            <a:headEnd/>
            <a:tailEnd/>
          </a:ln>
        </p:spPr>
      </p:pic>
      <p:sp>
        <p:nvSpPr>
          <p:cNvPr id="13" name="Rectangle 12"/>
          <p:cNvSpPr/>
          <p:nvPr/>
        </p:nvSpPr>
        <p:spPr>
          <a:xfrm>
            <a:off x="7010400" y="3200400"/>
            <a:ext cx="152400" cy="7239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Slide Number Placeholder 5"/>
          <p:cNvSpPr>
            <a:spLocks noGrp="1"/>
          </p:cNvSpPr>
          <p:nvPr>
            <p:ph type="sldNum" sz="quarter" idx="12"/>
          </p:nvPr>
        </p:nvSpPr>
        <p:spPr/>
        <p:txBody>
          <a:bodyPr/>
          <a:lstStyle/>
          <a:p>
            <a:pPr>
              <a:defRPr/>
            </a:pPr>
            <a:fld id="{9CFC208C-1F69-4872-9D75-93531BF6CF4B}"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3"/>
          <p:cNvSpPr txBox="1">
            <a:spLocks noChangeArrowheads="1"/>
          </p:cNvSpPr>
          <p:nvPr/>
        </p:nvSpPr>
        <p:spPr bwMode="auto">
          <a:xfrm>
            <a:off x="0" y="0"/>
            <a:ext cx="9144000" cy="708025"/>
          </a:xfrm>
          <a:prstGeom prst="rect">
            <a:avLst/>
          </a:prstGeom>
          <a:noFill/>
          <a:ln w="9525">
            <a:noFill/>
            <a:miter lim="800000"/>
            <a:headEnd/>
            <a:tailEnd/>
          </a:ln>
        </p:spPr>
        <p:txBody>
          <a:bodyPr>
            <a:spAutoFit/>
          </a:bodyPr>
          <a:lstStyle/>
          <a:p>
            <a:pPr algn="ctr"/>
            <a:r>
              <a:rPr lang="tr-TR" sz="4000" b="1" dirty="0" smtClean="0">
                <a:latin typeface="Arial Narrow" pitchFamily="34" charset="0"/>
              </a:rPr>
              <a:t>Sayısal </a:t>
            </a:r>
            <a:r>
              <a:rPr lang="tr-TR" sz="4000" b="1" dirty="0">
                <a:latin typeface="Arial Narrow" pitchFamily="34" charset="0"/>
              </a:rPr>
              <a:t>Çıkış (</a:t>
            </a:r>
            <a:r>
              <a:rPr lang="en-US" sz="4000" b="1" dirty="0">
                <a:latin typeface="Arial Narrow" pitchFamily="34" charset="0"/>
              </a:rPr>
              <a:t>Digital Output</a:t>
            </a:r>
            <a:r>
              <a:rPr lang="tr-TR" sz="4000" b="1" dirty="0">
                <a:latin typeface="Arial Narrow" pitchFamily="34" charset="0"/>
              </a:rPr>
              <a:t>)</a:t>
            </a:r>
            <a:endParaRPr lang="en-US" sz="4000" b="1" dirty="0">
              <a:latin typeface="Arial Narrow" pitchFamily="34" charset="0"/>
            </a:endParaRPr>
          </a:p>
        </p:txBody>
      </p:sp>
      <p:sp>
        <p:nvSpPr>
          <p:cNvPr id="8195" name="TextBox 4"/>
          <p:cNvSpPr txBox="1">
            <a:spLocks noChangeArrowheads="1"/>
          </p:cNvSpPr>
          <p:nvPr/>
        </p:nvSpPr>
        <p:spPr bwMode="auto">
          <a:xfrm>
            <a:off x="0" y="685800"/>
            <a:ext cx="9144000" cy="6247864"/>
          </a:xfrm>
          <a:prstGeom prst="rect">
            <a:avLst/>
          </a:prstGeom>
          <a:noFill/>
          <a:ln w="9525">
            <a:noFill/>
            <a:miter lim="800000"/>
            <a:headEnd/>
            <a:tailEnd/>
          </a:ln>
        </p:spPr>
        <p:txBody>
          <a:bodyPr>
            <a:spAutoFit/>
          </a:bodyPr>
          <a:lstStyle/>
          <a:p>
            <a:r>
              <a:rPr lang="tr-TR" sz="2000" b="1" dirty="0" smtClean="0"/>
              <a:t>Dijital(sayısal) Sinyal:</a:t>
            </a:r>
            <a:r>
              <a:rPr lang="tr-TR" sz="2000" dirty="0" smtClean="0"/>
              <a:t> </a:t>
            </a:r>
          </a:p>
          <a:p>
            <a:r>
              <a:rPr lang="tr-TR" sz="2000" dirty="0" smtClean="0"/>
              <a:t>Sayısal sinyalde iki değer vardır. Lojik olarak bu iki değer </a:t>
            </a:r>
            <a:r>
              <a:rPr lang="tr-TR" sz="2000" dirty="0" smtClean="0">
                <a:solidFill>
                  <a:srgbClr val="FF0000"/>
                </a:solidFill>
              </a:rPr>
              <a:t>1</a:t>
            </a:r>
            <a:r>
              <a:rPr lang="tr-TR" sz="2000" dirty="0" smtClean="0"/>
              <a:t> ve </a:t>
            </a:r>
            <a:r>
              <a:rPr lang="tr-TR" sz="2000" dirty="0" smtClean="0">
                <a:solidFill>
                  <a:srgbClr val="00B050"/>
                </a:solidFill>
              </a:rPr>
              <a:t>0</a:t>
            </a:r>
            <a:r>
              <a:rPr lang="tr-TR" sz="2000" dirty="0" smtClean="0"/>
              <a:t> olarak temsil edilir.Bu iki değer farklı şekillerde adlandırılabilir:</a:t>
            </a:r>
          </a:p>
          <a:p>
            <a:r>
              <a:rPr lang="tr-TR" sz="2000" dirty="0" smtClean="0">
                <a:solidFill>
                  <a:srgbClr val="FF0000"/>
                </a:solidFill>
              </a:rPr>
              <a:t>Açık(ON)        </a:t>
            </a:r>
            <a:r>
              <a:rPr lang="tr-TR" sz="2000" dirty="0" smtClean="0"/>
              <a:t>ve   </a:t>
            </a:r>
            <a:r>
              <a:rPr lang="tr-TR" sz="2000" dirty="0" smtClean="0">
                <a:solidFill>
                  <a:srgbClr val="00B050"/>
                </a:solidFill>
              </a:rPr>
              <a:t>Kapalı(OFF)</a:t>
            </a:r>
            <a:endParaRPr lang="tr-TR" sz="2000" dirty="0" smtClean="0"/>
          </a:p>
          <a:p>
            <a:r>
              <a:rPr lang="tr-TR" sz="2000" dirty="0" smtClean="0">
                <a:solidFill>
                  <a:srgbClr val="FF0000"/>
                </a:solidFill>
              </a:rPr>
              <a:t>Doğru(TRUE) </a:t>
            </a:r>
            <a:r>
              <a:rPr lang="tr-TR" sz="2000" dirty="0" smtClean="0"/>
              <a:t>ve  </a:t>
            </a:r>
            <a:r>
              <a:rPr lang="tr-TR" sz="2000" dirty="0" smtClean="0">
                <a:solidFill>
                  <a:srgbClr val="00B050"/>
                </a:solidFill>
              </a:rPr>
              <a:t>Yanlış(FALSE)</a:t>
            </a:r>
            <a:endParaRPr lang="tr-TR" sz="2000" dirty="0" smtClean="0"/>
          </a:p>
          <a:p>
            <a:r>
              <a:rPr lang="tr-TR" sz="2000" dirty="0" smtClean="0">
                <a:solidFill>
                  <a:srgbClr val="FF0000"/>
                </a:solidFill>
              </a:rPr>
              <a:t>Yüksek(HIGH) </a:t>
            </a:r>
            <a:r>
              <a:rPr lang="tr-TR" sz="2000" dirty="0" smtClean="0"/>
              <a:t>ve </a:t>
            </a:r>
            <a:r>
              <a:rPr lang="tr-TR" sz="2000" dirty="0" smtClean="0">
                <a:solidFill>
                  <a:srgbClr val="00B050"/>
                </a:solidFill>
              </a:rPr>
              <a:t>Düşük(LOW) </a:t>
            </a:r>
            <a:r>
              <a:rPr lang="tr-TR" sz="2000" dirty="0" smtClean="0"/>
              <a:t>gibi. </a:t>
            </a:r>
          </a:p>
          <a:p>
            <a:r>
              <a:rPr lang="tr-TR" sz="2000" dirty="0" smtClean="0"/>
              <a:t>Bu iki lojik değerin elektriksel karşılığı </a:t>
            </a:r>
            <a:r>
              <a:rPr lang="tr-TR" sz="2000" dirty="0" smtClean="0">
                <a:solidFill>
                  <a:srgbClr val="FF0000"/>
                </a:solidFill>
              </a:rPr>
              <a:t>5V</a:t>
            </a:r>
            <a:r>
              <a:rPr lang="tr-TR" sz="2000" dirty="0" smtClean="0"/>
              <a:t> ve </a:t>
            </a:r>
            <a:r>
              <a:rPr lang="tr-TR" sz="2000" dirty="0" smtClean="0">
                <a:solidFill>
                  <a:srgbClr val="00B050"/>
                </a:solidFill>
              </a:rPr>
              <a:t>0V</a:t>
            </a:r>
            <a:r>
              <a:rPr lang="tr-TR" sz="2000" dirty="0" smtClean="0"/>
              <a:t>dur.</a:t>
            </a:r>
          </a:p>
          <a:p>
            <a:endParaRPr lang="tr-TR" sz="2000" dirty="0" smtClean="0"/>
          </a:p>
          <a:p>
            <a:endParaRPr lang="tr-TR" sz="2000" dirty="0" smtClean="0"/>
          </a:p>
          <a:p>
            <a:endParaRPr lang="tr-TR" sz="2000" dirty="0" smtClean="0"/>
          </a:p>
          <a:p>
            <a:endParaRPr lang="tr-TR" sz="2000" dirty="0" smtClean="0"/>
          </a:p>
          <a:p>
            <a:endParaRPr lang="tr-TR" sz="2000" dirty="0" smtClean="0"/>
          </a:p>
          <a:p>
            <a:endParaRPr lang="tr-TR" sz="2000" dirty="0" smtClean="0"/>
          </a:p>
          <a:p>
            <a:endParaRPr lang="tr-TR" sz="2000" dirty="0" smtClean="0"/>
          </a:p>
          <a:p>
            <a:endParaRPr lang="tr-TR" sz="2000" dirty="0" smtClean="0"/>
          </a:p>
          <a:p>
            <a:endParaRPr lang="tr-TR" sz="2000" dirty="0" smtClean="0"/>
          </a:p>
          <a:p>
            <a:r>
              <a:rPr lang="tr-TR" sz="2000" dirty="0" err="1" smtClean="0"/>
              <a:t>Arduino</a:t>
            </a:r>
            <a:r>
              <a:rPr lang="tr-TR" sz="2000" dirty="0" smtClean="0"/>
              <a:t> programlama dilinde </a:t>
            </a:r>
            <a:r>
              <a:rPr lang="tr-TR" sz="2000" dirty="0" err="1" smtClean="0"/>
              <a:t>pini</a:t>
            </a:r>
            <a:r>
              <a:rPr lang="tr-TR" sz="2000" dirty="0" smtClean="0"/>
              <a:t> aktif etmek için yani </a:t>
            </a:r>
            <a:r>
              <a:rPr lang="tr-TR" sz="2000" dirty="0" err="1" smtClean="0"/>
              <a:t>pinde</a:t>
            </a:r>
            <a:r>
              <a:rPr lang="tr-TR" sz="2000" dirty="0" smtClean="0"/>
              <a:t> 5V potansiyeline yükseltmek için HIGH,</a:t>
            </a:r>
            <a:r>
              <a:rPr lang="tr-TR" sz="2000" dirty="0" err="1" smtClean="0"/>
              <a:t>pini</a:t>
            </a:r>
            <a:r>
              <a:rPr lang="tr-TR" sz="2000" dirty="0" smtClean="0"/>
              <a:t> pasif duruma getirmek için yani </a:t>
            </a:r>
            <a:r>
              <a:rPr lang="tr-TR" sz="2000" dirty="0" err="1" smtClean="0"/>
              <a:t>pinde</a:t>
            </a:r>
            <a:r>
              <a:rPr lang="tr-TR" sz="2000" dirty="0" smtClean="0"/>
              <a:t> 0V potansiyeline düşürmek için LOW seviyesi kullanılır.</a:t>
            </a:r>
          </a:p>
          <a:p>
            <a:endParaRPr lang="tr-TR" sz="2000" dirty="0" smtClean="0">
              <a:latin typeface="Arial Narrow" pitchFamily="34" charset="0"/>
            </a:endParaRPr>
          </a:p>
        </p:txBody>
      </p:sp>
      <p:pic>
        <p:nvPicPr>
          <p:cNvPr id="8196" name="Picture 2"/>
          <p:cNvPicPr>
            <a:picLocks noChangeAspect="1" noChangeArrowheads="1"/>
          </p:cNvPicPr>
          <p:nvPr/>
        </p:nvPicPr>
        <p:blipFill>
          <a:blip r:embed="rId2" cstate="print"/>
          <a:srcRect l="17999" t="39908" r="9000" b="2448"/>
          <a:stretch>
            <a:fillRect/>
          </a:stretch>
        </p:blipFill>
        <p:spPr bwMode="auto">
          <a:xfrm>
            <a:off x="2514600" y="3048000"/>
            <a:ext cx="3352800" cy="2388144"/>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E71DCEAD-EC4F-4757-AD44-A343F0AFD8C8}"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D138B6B8-181A-4C1C-9CFD-F4C8F82B91AC}" type="slidenum">
              <a:rPr lang="en-US" smtClean="0"/>
              <a:pPr>
                <a:defRPr/>
              </a:pPr>
              <a:t>15</a:t>
            </a:fld>
            <a:endParaRPr lang="en-US"/>
          </a:p>
        </p:txBody>
      </p:sp>
      <p:sp>
        <p:nvSpPr>
          <p:cNvPr id="12291" name="TextBox 4"/>
          <p:cNvSpPr txBox="1">
            <a:spLocks noChangeArrowheads="1"/>
          </p:cNvSpPr>
          <p:nvPr/>
        </p:nvSpPr>
        <p:spPr bwMode="auto">
          <a:xfrm>
            <a:off x="0" y="2667000"/>
            <a:ext cx="9144000" cy="3786188"/>
          </a:xfrm>
          <a:prstGeom prst="rect">
            <a:avLst/>
          </a:prstGeom>
          <a:noFill/>
          <a:ln w="9525">
            <a:noFill/>
            <a:miter lim="800000"/>
            <a:headEnd/>
            <a:tailEnd/>
          </a:ln>
        </p:spPr>
        <p:txBody>
          <a:bodyPr>
            <a:spAutoFit/>
          </a:bodyPr>
          <a:lstStyle/>
          <a:p>
            <a:r>
              <a:rPr lang="tr-TR" sz="2000">
                <a:latin typeface="Arial Narrow" pitchFamily="34" charset="0"/>
              </a:rPr>
              <a:t>Arduino programlarında temel olarak iki fonksiyon bulunur: </a:t>
            </a:r>
            <a:r>
              <a:rPr lang="tr-TR" sz="2000">
                <a:solidFill>
                  <a:srgbClr val="FF0000"/>
                </a:solidFill>
                <a:latin typeface="Arial Narrow" pitchFamily="34" charset="0"/>
              </a:rPr>
              <a:t>setup() </a:t>
            </a:r>
            <a:r>
              <a:rPr lang="tr-TR" sz="2000">
                <a:latin typeface="Arial Narrow" pitchFamily="34" charset="0"/>
              </a:rPr>
              <a:t>ve </a:t>
            </a:r>
            <a:r>
              <a:rPr lang="tr-TR" sz="2000">
                <a:solidFill>
                  <a:srgbClr val="FF0000"/>
                </a:solidFill>
                <a:latin typeface="Arial Narrow" pitchFamily="34" charset="0"/>
              </a:rPr>
              <a:t>loop() </a:t>
            </a:r>
            <a:endParaRPr lang="tr-TR" sz="2000">
              <a:latin typeface="Arial Narrow" pitchFamily="34" charset="0"/>
            </a:endParaRPr>
          </a:p>
          <a:p>
            <a:endParaRPr lang="tr-TR" sz="2000">
              <a:solidFill>
                <a:srgbClr val="FF0000"/>
              </a:solidFill>
              <a:latin typeface="Arial Narrow" pitchFamily="34" charset="0"/>
            </a:endParaRPr>
          </a:p>
          <a:p>
            <a:r>
              <a:rPr lang="tr-TR" sz="2000">
                <a:solidFill>
                  <a:srgbClr val="FF0000"/>
                </a:solidFill>
                <a:latin typeface="Arial Narrow" pitchFamily="34" charset="0"/>
              </a:rPr>
              <a:t>setup()    </a:t>
            </a:r>
            <a:r>
              <a:rPr lang="tr-TR" sz="2000">
                <a:latin typeface="Arial Narrow" pitchFamily="34" charset="0"/>
              </a:rPr>
              <a:t>fonksiyonu Arduino çalışmaya başladıktan sonra bir kez çağrılır ve programdaki başlangıç ayarlarının yapılmasında kullanılır.</a:t>
            </a:r>
          </a:p>
          <a:p>
            <a:endParaRPr lang="tr-TR" sz="2000">
              <a:latin typeface="Arial Narrow" pitchFamily="34" charset="0"/>
            </a:endParaRPr>
          </a:p>
          <a:p>
            <a:r>
              <a:rPr lang="tr-TR" sz="2000">
                <a:solidFill>
                  <a:srgbClr val="FF0000"/>
                </a:solidFill>
                <a:latin typeface="Arial Narrow" pitchFamily="34" charset="0"/>
              </a:rPr>
              <a:t>loop() </a:t>
            </a:r>
            <a:r>
              <a:rPr lang="tr-TR" sz="2000">
                <a:latin typeface="Arial Narrow" pitchFamily="34" charset="0"/>
              </a:rPr>
              <a:t>fonksiyonu ise Arduino çalışmaya devam ettiği sürece işletilen süper döngü fonksiyonudur.</a:t>
            </a:r>
          </a:p>
          <a:p>
            <a:endParaRPr lang="tr-TR" sz="2000">
              <a:latin typeface="Arial Narrow" pitchFamily="34" charset="0"/>
            </a:endParaRPr>
          </a:p>
          <a:p>
            <a:r>
              <a:rPr lang="tr-TR" sz="2000">
                <a:latin typeface="Arial Narrow" pitchFamily="34" charset="0"/>
              </a:rPr>
              <a:t>Fonksiyonların başındaki </a:t>
            </a:r>
            <a:r>
              <a:rPr lang="tr-TR" sz="2000" b="1" i="1" u="sng">
                <a:solidFill>
                  <a:srgbClr val="00B050"/>
                </a:solidFill>
                <a:latin typeface="Arial Narrow" pitchFamily="34" charset="0"/>
              </a:rPr>
              <a:t>void</a:t>
            </a:r>
            <a:r>
              <a:rPr lang="tr-TR" sz="2000">
                <a:latin typeface="Arial Narrow" pitchFamily="34" charset="0"/>
              </a:rPr>
              <a:t> ifadesi ise bu fonksiyonların </a:t>
            </a:r>
            <a:r>
              <a:rPr lang="tr-TR" sz="2000" b="1" i="1" u="sng">
                <a:latin typeface="Arial Narrow" pitchFamily="34" charset="0"/>
              </a:rPr>
              <a:t>değer döndürmeyen </a:t>
            </a:r>
            <a:r>
              <a:rPr lang="tr-TR" sz="2000">
                <a:latin typeface="Arial Narrow" pitchFamily="34" charset="0"/>
              </a:rPr>
              <a:t>fonksiyonlar olduğunu belirtiyor.</a:t>
            </a:r>
          </a:p>
          <a:p>
            <a:endParaRPr lang="tr-TR" sz="2000">
              <a:latin typeface="Arial Narrow" pitchFamily="34" charset="0"/>
            </a:endParaRPr>
          </a:p>
          <a:p>
            <a:endParaRPr lang="tr-TR" sz="2000">
              <a:latin typeface="Arial Narrow" pitchFamily="34" charset="0"/>
            </a:endParaRPr>
          </a:p>
          <a:p>
            <a:endParaRPr lang="en-US" sz="2000">
              <a:latin typeface="Arial Narrow" pitchFamily="34" charset="0"/>
            </a:endParaRPr>
          </a:p>
        </p:txBody>
      </p:sp>
      <p:pic>
        <p:nvPicPr>
          <p:cNvPr id="12292" name="Picture 2"/>
          <p:cNvPicPr>
            <a:picLocks noChangeAspect="1" noChangeArrowheads="1"/>
          </p:cNvPicPr>
          <p:nvPr/>
        </p:nvPicPr>
        <p:blipFill>
          <a:blip r:embed="rId2" cstate="print"/>
          <a:srcRect/>
          <a:stretch>
            <a:fillRect/>
          </a:stretch>
        </p:blipFill>
        <p:spPr bwMode="auto">
          <a:xfrm>
            <a:off x="762000" y="685800"/>
            <a:ext cx="5467350" cy="1857375"/>
          </a:xfrm>
          <a:prstGeom prst="rect">
            <a:avLst/>
          </a:prstGeom>
          <a:noFill/>
          <a:ln w="9525">
            <a:noFill/>
            <a:miter lim="800000"/>
            <a:headEnd/>
            <a:tailEnd/>
          </a:ln>
        </p:spPr>
      </p:pic>
      <p:sp>
        <p:nvSpPr>
          <p:cNvPr id="5" name="TextBox 3"/>
          <p:cNvSpPr txBox="1">
            <a:spLocks noChangeArrowheads="1"/>
          </p:cNvSpPr>
          <p:nvPr/>
        </p:nvSpPr>
        <p:spPr bwMode="auto">
          <a:xfrm>
            <a:off x="0" y="0"/>
            <a:ext cx="9144000" cy="708025"/>
          </a:xfrm>
          <a:prstGeom prst="rect">
            <a:avLst/>
          </a:prstGeom>
          <a:noFill/>
          <a:ln w="9525">
            <a:noFill/>
            <a:miter lim="800000"/>
            <a:headEnd/>
            <a:tailEnd/>
          </a:ln>
        </p:spPr>
        <p:txBody>
          <a:bodyPr>
            <a:spAutoFit/>
          </a:bodyPr>
          <a:lstStyle/>
          <a:p>
            <a:pPr algn="ctr"/>
            <a:r>
              <a:rPr lang="tr-TR" sz="4000" b="1" dirty="0" err="1" smtClean="0">
                <a:latin typeface="Arial Narrow" pitchFamily="34" charset="0"/>
              </a:rPr>
              <a:t>Arduino</a:t>
            </a:r>
            <a:r>
              <a:rPr lang="tr-TR" sz="4000" b="1" dirty="0" smtClean="0">
                <a:latin typeface="Arial Narrow" pitchFamily="34" charset="0"/>
              </a:rPr>
              <a:t> Program Yapısı</a:t>
            </a:r>
            <a:endParaRPr lang="en-US" sz="4000" b="1" dirty="0">
              <a:latin typeface="Arial Narrow"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E6AFBC3-0A92-49AE-B81A-CA2BF077EBE5}" type="slidenum">
              <a:rPr lang="en-US" smtClean="0"/>
              <a:pPr>
                <a:defRPr/>
              </a:pPr>
              <a:t>16</a:t>
            </a:fld>
            <a:endParaRPr lang="en-US"/>
          </a:p>
        </p:txBody>
      </p:sp>
      <p:sp>
        <p:nvSpPr>
          <p:cNvPr id="14340" name="TextBox 3"/>
          <p:cNvSpPr txBox="1">
            <a:spLocks noChangeArrowheads="1"/>
          </p:cNvSpPr>
          <p:nvPr/>
        </p:nvSpPr>
        <p:spPr bwMode="auto">
          <a:xfrm>
            <a:off x="0" y="0"/>
            <a:ext cx="9144000" cy="523875"/>
          </a:xfrm>
          <a:prstGeom prst="rect">
            <a:avLst/>
          </a:prstGeom>
          <a:noFill/>
          <a:ln w="9525">
            <a:noFill/>
            <a:miter lim="800000"/>
            <a:headEnd/>
            <a:tailEnd/>
          </a:ln>
        </p:spPr>
        <p:txBody>
          <a:bodyPr>
            <a:spAutoFit/>
          </a:bodyPr>
          <a:lstStyle/>
          <a:p>
            <a:r>
              <a:rPr lang="tr-TR" sz="2800" b="1" noProof="1">
                <a:latin typeface="Arial Narrow" pitchFamily="34" charset="0"/>
              </a:rPr>
              <a:t>1- Led Yakıp Söndürme (Blink:Göz Kırpma)Uygulaması</a:t>
            </a:r>
          </a:p>
        </p:txBody>
      </p:sp>
      <p:sp>
        <p:nvSpPr>
          <p:cNvPr id="5" name="2 Dikdörtgen"/>
          <p:cNvSpPr>
            <a:spLocks noChangeArrowheads="1"/>
          </p:cNvSpPr>
          <p:nvPr/>
        </p:nvSpPr>
        <p:spPr bwMode="auto">
          <a:xfrm>
            <a:off x="1447800" y="533400"/>
            <a:ext cx="4520789" cy="2308324"/>
          </a:xfrm>
          <a:prstGeom prst="rect">
            <a:avLst/>
          </a:prstGeom>
          <a:noFill/>
          <a:ln w="9525">
            <a:noFill/>
            <a:miter lim="800000"/>
            <a:headEnd/>
            <a:tailEnd/>
          </a:ln>
        </p:spPr>
        <p:txBody>
          <a:bodyPr wrap="none">
            <a:spAutoFit/>
          </a:bodyPr>
          <a:lstStyle/>
          <a:p>
            <a:r>
              <a:rPr lang="tr-TR" sz="2400" u="sng" dirty="0">
                <a:latin typeface="Arial Narrow" pitchFamily="34" charset="0"/>
              </a:rPr>
              <a:t>Program Algoritması</a:t>
            </a:r>
          </a:p>
          <a:p>
            <a:r>
              <a:rPr lang="tr-TR" sz="2400" i="1" dirty="0" smtClean="0">
                <a:latin typeface="Arial Narrow" pitchFamily="34" charset="0"/>
              </a:rPr>
              <a:t>1- </a:t>
            </a:r>
            <a:r>
              <a:rPr lang="tr-TR" sz="2400" i="1" dirty="0">
                <a:latin typeface="Arial Narrow" pitchFamily="34" charset="0"/>
              </a:rPr>
              <a:t>)  13 </a:t>
            </a:r>
            <a:r>
              <a:rPr lang="tr-TR" sz="2400" i="1" dirty="0" err="1">
                <a:latin typeface="Arial Narrow" pitchFamily="34" charset="0"/>
              </a:rPr>
              <a:t>nolu</a:t>
            </a:r>
            <a:r>
              <a:rPr lang="tr-TR" sz="2400" i="1" dirty="0">
                <a:latin typeface="Arial Narrow" pitchFamily="34" charset="0"/>
              </a:rPr>
              <a:t> </a:t>
            </a:r>
            <a:r>
              <a:rPr lang="tr-TR" sz="2400" i="1" dirty="0" err="1">
                <a:latin typeface="Arial Narrow" pitchFamily="34" charset="0"/>
              </a:rPr>
              <a:t>pini</a:t>
            </a:r>
            <a:r>
              <a:rPr lang="tr-TR" sz="2400" i="1" dirty="0">
                <a:latin typeface="Arial Narrow" pitchFamily="34" charset="0"/>
              </a:rPr>
              <a:t> HIGH konumuna getir</a:t>
            </a:r>
          </a:p>
          <a:p>
            <a:r>
              <a:rPr lang="tr-TR" sz="2400" i="1" dirty="0">
                <a:latin typeface="Arial Narrow" pitchFamily="34" charset="0"/>
              </a:rPr>
              <a:t>2-)    1 saniye bekle</a:t>
            </a:r>
          </a:p>
          <a:p>
            <a:r>
              <a:rPr lang="tr-TR" sz="2400" i="1" dirty="0">
                <a:latin typeface="Arial Narrow" pitchFamily="34" charset="0"/>
              </a:rPr>
              <a:t>3-)    3 </a:t>
            </a:r>
            <a:r>
              <a:rPr lang="tr-TR" sz="2400" i="1" dirty="0" err="1">
                <a:latin typeface="Arial Narrow" pitchFamily="34" charset="0"/>
              </a:rPr>
              <a:t>nolu</a:t>
            </a:r>
            <a:r>
              <a:rPr lang="tr-TR" sz="2400" i="1" dirty="0">
                <a:latin typeface="Arial Narrow" pitchFamily="34" charset="0"/>
              </a:rPr>
              <a:t> </a:t>
            </a:r>
            <a:r>
              <a:rPr lang="tr-TR" sz="2400" i="1" dirty="0" err="1">
                <a:latin typeface="Arial Narrow" pitchFamily="34" charset="0"/>
              </a:rPr>
              <a:t>pini</a:t>
            </a:r>
            <a:r>
              <a:rPr lang="tr-TR" sz="2400" i="1" dirty="0">
                <a:latin typeface="Arial Narrow" pitchFamily="34" charset="0"/>
              </a:rPr>
              <a:t> LOW konumuna getir</a:t>
            </a:r>
          </a:p>
          <a:p>
            <a:r>
              <a:rPr lang="tr-TR" sz="2400" i="1" dirty="0">
                <a:latin typeface="Arial Narrow" pitchFamily="34" charset="0"/>
              </a:rPr>
              <a:t>4-)    1 saniye bekle</a:t>
            </a:r>
          </a:p>
          <a:p>
            <a:r>
              <a:rPr lang="tr-TR" sz="2400" i="1" dirty="0">
                <a:latin typeface="Arial Narrow" pitchFamily="34" charset="0"/>
              </a:rPr>
              <a:t>5-)    1 </a:t>
            </a:r>
            <a:r>
              <a:rPr lang="tr-TR" sz="2400" i="1" dirty="0" err="1">
                <a:latin typeface="Arial Narrow" pitchFamily="34" charset="0"/>
              </a:rPr>
              <a:t>nolu</a:t>
            </a:r>
            <a:r>
              <a:rPr lang="tr-TR" sz="2400" i="1" dirty="0">
                <a:latin typeface="Arial Narrow" pitchFamily="34" charset="0"/>
              </a:rPr>
              <a:t> adıma geri dön</a:t>
            </a:r>
            <a:endParaRPr lang="tr-TR" sz="2400" dirty="0"/>
          </a:p>
        </p:txBody>
      </p:sp>
      <p:pic>
        <p:nvPicPr>
          <p:cNvPr id="2" name="Resim 1"/>
          <p:cNvPicPr>
            <a:picLocks noChangeAspect="1"/>
          </p:cNvPicPr>
          <p:nvPr/>
        </p:nvPicPr>
        <p:blipFill>
          <a:blip r:embed="rId3"/>
          <a:stretch>
            <a:fillRect/>
          </a:stretch>
        </p:blipFill>
        <p:spPr>
          <a:xfrm>
            <a:off x="762000" y="3389168"/>
            <a:ext cx="6929437" cy="314974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
          <p:cNvSpPr txBox="1">
            <a:spLocks noChangeArrowheads="1"/>
          </p:cNvSpPr>
          <p:nvPr/>
        </p:nvSpPr>
        <p:spPr bwMode="auto">
          <a:xfrm>
            <a:off x="0" y="0"/>
            <a:ext cx="9144000" cy="523875"/>
          </a:xfrm>
          <a:prstGeom prst="rect">
            <a:avLst/>
          </a:prstGeom>
          <a:noFill/>
          <a:ln w="9525">
            <a:noFill/>
            <a:miter lim="800000"/>
            <a:headEnd/>
            <a:tailEnd/>
          </a:ln>
        </p:spPr>
        <p:txBody>
          <a:bodyPr>
            <a:spAutoFit/>
          </a:bodyPr>
          <a:lstStyle/>
          <a:p>
            <a:r>
              <a:rPr lang="tr-TR" sz="2800" b="1" noProof="1">
                <a:latin typeface="Arial Narrow" pitchFamily="34" charset="0"/>
              </a:rPr>
              <a:t>1- Led Yakıp Söndürme (Blink:Göz Kırpma)Uygulaması</a:t>
            </a:r>
          </a:p>
        </p:txBody>
      </p:sp>
      <p:sp>
        <p:nvSpPr>
          <p:cNvPr id="5" name="Slide Number Placeholder 4"/>
          <p:cNvSpPr>
            <a:spLocks noGrp="1"/>
          </p:cNvSpPr>
          <p:nvPr>
            <p:ph type="sldNum" sz="quarter" idx="12"/>
          </p:nvPr>
        </p:nvSpPr>
        <p:spPr/>
        <p:txBody>
          <a:bodyPr/>
          <a:lstStyle/>
          <a:p>
            <a:pPr>
              <a:defRPr/>
            </a:pPr>
            <a:fld id="{036309EC-403A-4203-97BC-B24083023237}" type="slidenum">
              <a:rPr lang="en-US" smtClean="0"/>
              <a:pPr>
                <a:defRPr/>
              </a:pPr>
              <a:t>17</a:t>
            </a:fld>
            <a:endParaRPr lang="en-US"/>
          </a:p>
        </p:txBody>
      </p:sp>
      <p:sp>
        <p:nvSpPr>
          <p:cNvPr id="13316" name="6 Metin kutusu"/>
          <p:cNvSpPr txBox="1">
            <a:spLocks noChangeArrowheads="1"/>
          </p:cNvSpPr>
          <p:nvPr/>
        </p:nvSpPr>
        <p:spPr bwMode="auto">
          <a:xfrm>
            <a:off x="0" y="457200"/>
            <a:ext cx="9144000" cy="2585323"/>
          </a:xfrm>
          <a:prstGeom prst="rect">
            <a:avLst/>
          </a:prstGeom>
          <a:noFill/>
          <a:ln w="9525">
            <a:noFill/>
            <a:miter lim="800000"/>
            <a:headEnd/>
            <a:tailEnd/>
          </a:ln>
        </p:spPr>
        <p:txBody>
          <a:bodyPr>
            <a:spAutoFit/>
          </a:bodyPr>
          <a:lstStyle/>
          <a:p>
            <a:pPr algn="ctr"/>
            <a:endParaRPr lang="tr-TR" b="1" u="sng" noProof="1" smtClean="0"/>
          </a:p>
          <a:p>
            <a:pPr algn="ctr"/>
            <a:r>
              <a:rPr lang="tr-TR" b="1" u="sng" noProof="1" smtClean="0"/>
              <a:t>Programda </a:t>
            </a:r>
            <a:r>
              <a:rPr lang="tr-TR" b="1" u="sng" noProof="1"/>
              <a:t>kullanılan </a:t>
            </a:r>
            <a:r>
              <a:rPr lang="tr-TR" b="1" u="sng" noProof="1" smtClean="0"/>
              <a:t>komutlar</a:t>
            </a:r>
          </a:p>
          <a:p>
            <a:pPr algn="ctr"/>
            <a:endParaRPr lang="tr-TR" b="1" u="sng" noProof="1"/>
          </a:p>
          <a:p>
            <a:pPr>
              <a:buFont typeface="Wingdings" pitchFamily="2" charset="2"/>
              <a:buChar char="v"/>
            </a:pPr>
            <a:r>
              <a:rPr lang="tr-TR" noProof="1"/>
              <a:t> </a:t>
            </a:r>
            <a:r>
              <a:rPr lang="tr-TR" noProof="1">
                <a:solidFill>
                  <a:srgbClr val="FF0000"/>
                </a:solidFill>
              </a:rPr>
              <a:t>pinMode</a:t>
            </a:r>
            <a:r>
              <a:rPr lang="tr-TR" noProof="1"/>
              <a:t>(</a:t>
            </a:r>
            <a:r>
              <a:rPr lang="tr-TR" i="1" noProof="1"/>
              <a:t>pin_no</a:t>
            </a:r>
            <a:r>
              <a:rPr lang="tr-TR" noProof="1"/>
              <a:t>,</a:t>
            </a:r>
            <a:r>
              <a:rPr lang="tr-TR" i="1" noProof="1"/>
              <a:t>mod</a:t>
            </a:r>
            <a:r>
              <a:rPr lang="tr-TR" noProof="1"/>
              <a:t>)  </a:t>
            </a:r>
            <a:r>
              <a:rPr lang="tr-TR" noProof="1" smtClean="0"/>
              <a:t>         </a:t>
            </a:r>
            <a:r>
              <a:rPr lang="tr-TR" i="1" noProof="1" smtClean="0"/>
              <a:t>mod</a:t>
            </a:r>
            <a:r>
              <a:rPr lang="tr-TR" noProof="1" smtClean="0"/>
              <a:t> </a:t>
            </a:r>
            <a:r>
              <a:rPr lang="tr-TR" b="1" noProof="1"/>
              <a:t>INPUT</a:t>
            </a:r>
            <a:r>
              <a:rPr lang="tr-TR" noProof="1"/>
              <a:t> veya </a:t>
            </a:r>
            <a:r>
              <a:rPr lang="tr-TR" b="1" noProof="1"/>
              <a:t>OUTPUT</a:t>
            </a:r>
            <a:r>
              <a:rPr lang="tr-TR" noProof="1"/>
              <a:t> olabilir. </a:t>
            </a:r>
            <a:endParaRPr lang="tr-TR" noProof="1" smtClean="0"/>
          </a:p>
          <a:p>
            <a:r>
              <a:rPr lang="tr-TR" b="1" noProof="1" smtClean="0"/>
              <a:t>                                                  INPUT</a:t>
            </a:r>
            <a:r>
              <a:rPr lang="tr-TR" noProof="1" smtClean="0"/>
              <a:t> </a:t>
            </a:r>
            <a:r>
              <a:rPr lang="tr-TR" noProof="1"/>
              <a:t>ise o pin giriş pini</a:t>
            </a:r>
            <a:r>
              <a:rPr lang="tr-TR" noProof="1" smtClean="0"/>
              <a:t>, </a:t>
            </a:r>
            <a:r>
              <a:rPr lang="tr-TR" b="1" noProof="1"/>
              <a:t>OUTPUT</a:t>
            </a:r>
            <a:r>
              <a:rPr lang="tr-TR" noProof="1"/>
              <a:t> ise o pin çıkış pinidir.</a:t>
            </a:r>
          </a:p>
          <a:p>
            <a:endParaRPr lang="tr-TR" noProof="1"/>
          </a:p>
          <a:p>
            <a:pPr>
              <a:buFont typeface="Wingdings" pitchFamily="2" charset="2"/>
              <a:buChar char="v"/>
            </a:pPr>
            <a:r>
              <a:rPr lang="tr-TR" noProof="1"/>
              <a:t> </a:t>
            </a:r>
            <a:r>
              <a:rPr lang="tr-TR" noProof="1">
                <a:solidFill>
                  <a:srgbClr val="FF0000"/>
                </a:solidFill>
              </a:rPr>
              <a:t>digitalWrite</a:t>
            </a:r>
            <a:r>
              <a:rPr lang="tr-TR" noProof="1"/>
              <a:t>(</a:t>
            </a:r>
            <a:r>
              <a:rPr lang="tr-TR" i="1" noProof="1"/>
              <a:t>pin_no</a:t>
            </a:r>
            <a:r>
              <a:rPr lang="tr-TR" noProof="1"/>
              <a:t>,</a:t>
            </a:r>
            <a:r>
              <a:rPr lang="tr-TR" i="1" noProof="1"/>
              <a:t>seviye</a:t>
            </a:r>
            <a:r>
              <a:rPr lang="tr-TR" noProof="1" smtClean="0"/>
              <a:t>)    </a:t>
            </a:r>
            <a:r>
              <a:rPr lang="tr-TR" i="1" noProof="1" smtClean="0"/>
              <a:t>seviye</a:t>
            </a:r>
            <a:r>
              <a:rPr lang="tr-TR" noProof="1" smtClean="0"/>
              <a:t> </a:t>
            </a:r>
            <a:r>
              <a:rPr lang="tr-TR" b="1" noProof="1"/>
              <a:t>HIGH</a:t>
            </a:r>
            <a:r>
              <a:rPr lang="tr-TR" noProof="1"/>
              <a:t> (1) veya </a:t>
            </a:r>
            <a:r>
              <a:rPr lang="tr-TR" b="1" noProof="1"/>
              <a:t>LOW</a:t>
            </a:r>
            <a:r>
              <a:rPr lang="tr-TR" noProof="1"/>
              <a:t> (0) olabilir.</a:t>
            </a:r>
          </a:p>
          <a:p>
            <a:endParaRPr lang="tr-TR" noProof="1"/>
          </a:p>
          <a:p>
            <a:pPr>
              <a:buFont typeface="Wingdings" pitchFamily="2" charset="2"/>
              <a:buChar char="v"/>
            </a:pPr>
            <a:r>
              <a:rPr lang="tr-TR" noProof="1"/>
              <a:t> </a:t>
            </a:r>
            <a:r>
              <a:rPr lang="tr-TR" noProof="1">
                <a:solidFill>
                  <a:srgbClr val="FF0000"/>
                </a:solidFill>
              </a:rPr>
              <a:t>delay</a:t>
            </a:r>
            <a:r>
              <a:rPr lang="tr-TR" noProof="1"/>
              <a:t>(</a:t>
            </a:r>
            <a:r>
              <a:rPr lang="tr-TR" i="1" noProof="1"/>
              <a:t>gecikme</a:t>
            </a:r>
            <a:r>
              <a:rPr lang="tr-TR" noProof="1"/>
              <a:t>) </a:t>
            </a:r>
            <a:r>
              <a:rPr lang="tr-TR" noProof="1" smtClean="0"/>
              <a:t>                     </a:t>
            </a:r>
            <a:r>
              <a:rPr lang="tr-TR" i="1" noProof="1" smtClean="0"/>
              <a:t>gecikme</a:t>
            </a:r>
            <a:r>
              <a:rPr lang="tr-TR" noProof="1" smtClean="0"/>
              <a:t> </a:t>
            </a:r>
            <a:r>
              <a:rPr lang="tr-TR" noProof="1"/>
              <a:t>milisaniye cinsinden gecikme zamanıdır.</a:t>
            </a:r>
          </a:p>
        </p:txBody>
      </p:sp>
      <p:pic>
        <p:nvPicPr>
          <p:cNvPr id="1026" name="Picture 2"/>
          <p:cNvPicPr>
            <a:picLocks noChangeAspect="1" noChangeArrowheads="1"/>
          </p:cNvPicPr>
          <p:nvPr/>
        </p:nvPicPr>
        <p:blipFill>
          <a:blip r:embed="rId3" cstate="print"/>
          <a:srcRect/>
          <a:stretch>
            <a:fillRect/>
          </a:stretch>
        </p:blipFill>
        <p:spPr bwMode="auto">
          <a:xfrm>
            <a:off x="228600" y="3505200"/>
            <a:ext cx="7581900" cy="2724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7200" y="274638"/>
            <a:ext cx="8229600" cy="715962"/>
          </a:xfrm>
        </p:spPr>
        <p:txBody>
          <a:bodyPr/>
          <a:lstStyle/>
          <a:p>
            <a:r>
              <a:rPr lang="tr-TR" dirty="0" err="1" smtClean="0"/>
              <a:t>Arduino</a:t>
            </a:r>
            <a:r>
              <a:rPr lang="tr-TR" dirty="0" smtClean="0"/>
              <a:t> nedir?</a:t>
            </a:r>
            <a:endParaRPr lang="tr-TR" dirty="0"/>
          </a:p>
        </p:txBody>
      </p:sp>
      <p:sp>
        <p:nvSpPr>
          <p:cNvPr id="3" name="İçerik Yer Tutucusu 2"/>
          <p:cNvSpPr>
            <a:spLocks noGrp="1"/>
          </p:cNvSpPr>
          <p:nvPr>
            <p:ph idx="1"/>
          </p:nvPr>
        </p:nvSpPr>
        <p:spPr>
          <a:xfrm>
            <a:off x="304800" y="1001917"/>
            <a:ext cx="8290711" cy="4525963"/>
          </a:xfrm>
        </p:spPr>
        <p:txBody>
          <a:bodyPr/>
          <a:lstStyle/>
          <a:p>
            <a:pPr>
              <a:buFont typeface="Wingdings" panose="05000000000000000000" pitchFamily="2" charset="2"/>
              <a:buChar char="v"/>
            </a:pPr>
            <a:r>
              <a:rPr lang="tr-TR" sz="2400" dirty="0" err="1"/>
              <a:t>Arduino</a:t>
            </a:r>
            <a:r>
              <a:rPr lang="tr-TR" sz="2400" dirty="0"/>
              <a:t>, kullanımı kolay donanım ve yazılıma dayalı açık kaynaklı bir elektronik platformdur. </a:t>
            </a:r>
            <a:r>
              <a:rPr lang="tr-TR" sz="2400" dirty="0" err="1"/>
              <a:t>Arduino</a:t>
            </a:r>
            <a:r>
              <a:rPr lang="tr-TR" sz="2400" dirty="0"/>
              <a:t> </a:t>
            </a:r>
            <a:r>
              <a:rPr lang="tr-TR" sz="2400" dirty="0" smtClean="0"/>
              <a:t>kartları(board), - </a:t>
            </a:r>
            <a:r>
              <a:rPr lang="tr-TR" sz="2400" dirty="0"/>
              <a:t>bir </a:t>
            </a:r>
            <a:r>
              <a:rPr lang="tr-TR" sz="2400" dirty="0" err="1"/>
              <a:t>sensör</a:t>
            </a:r>
            <a:r>
              <a:rPr lang="tr-TR" sz="2400" dirty="0"/>
              <a:t> üzerindeki ışık, bir düğme üzerindeki bir parmak veya bir </a:t>
            </a:r>
            <a:r>
              <a:rPr lang="tr-TR" sz="2400" dirty="0" smtClean="0"/>
              <a:t>metin mesajı gibi girişleri </a:t>
            </a:r>
            <a:r>
              <a:rPr lang="tr-TR" sz="2400" dirty="0"/>
              <a:t>okuyabilir</a:t>
            </a:r>
            <a:r>
              <a:rPr lang="tr-TR" sz="2400" dirty="0" smtClean="0"/>
              <a:t> </a:t>
            </a:r>
            <a:r>
              <a:rPr lang="tr-TR" sz="2400" dirty="0"/>
              <a:t>bunu bir çıkışa </a:t>
            </a:r>
            <a:r>
              <a:rPr lang="tr-TR" sz="2400" dirty="0" smtClean="0"/>
              <a:t>dönüştürebilir; örneğin </a:t>
            </a:r>
            <a:r>
              <a:rPr lang="tr-TR" sz="2400" dirty="0"/>
              <a:t>bir motoru etkinleştirebilir, bir LED'i yakabilir, çevrimiçi bir şeyler </a:t>
            </a:r>
            <a:r>
              <a:rPr lang="tr-TR" sz="2400" dirty="0" smtClean="0"/>
              <a:t>yayınlayabilir. </a:t>
            </a:r>
          </a:p>
          <a:p>
            <a:pPr>
              <a:buFont typeface="Wingdings" panose="05000000000000000000" pitchFamily="2" charset="2"/>
              <a:buChar char="v"/>
            </a:pPr>
            <a:endParaRPr lang="tr-TR" sz="2400" dirty="0" smtClean="0"/>
          </a:p>
          <a:p>
            <a:pPr>
              <a:buFont typeface="Wingdings" panose="05000000000000000000" pitchFamily="2" charset="2"/>
              <a:buChar char="v"/>
            </a:pPr>
            <a:r>
              <a:rPr lang="tr-TR" sz="2400" dirty="0" smtClean="0"/>
              <a:t>Kart üzerindeki </a:t>
            </a:r>
            <a:r>
              <a:rPr lang="tr-TR" sz="2400" dirty="0" err="1" smtClean="0"/>
              <a:t>mikrodenetleyiciye</a:t>
            </a:r>
            <a:r>
              <a:rPr lang="tr-TR" sz="2400" dirty="0" smtClean="0"/>
              <a:t> bir dizi talimat göndererek panonuza ne yapacağını söyleyebilirsiniz. Bunu yapmak için </a:t>
            </a:r>
            <a:r>
              <a:rPr lang="tr-TR" sz="2400" dirty="0" err="1" smtClean="0"/>
              <a:t>Wiring</a:t>
            </a:r>
            <a:r>
              <a:rPr lang="tr-TR" sz="2400" dirty="0" smtClean="0"/>
              <a:t>* tabanlı </a:t>
            </a:r>
            <a:r>
              <a:rPr lang="tr-TR" sz="2400" dirty="0" err="1" smtClean="0"/>
              <a:t>Arduino</a:t>
            </a:r>
            <a:r>
              <a:rPr lang="tr-TR" sz="2400" dirty="0" smtClean="0"/>
              <a:t> programlama dilini ve </a:t>
            </a:r>
            <a:r>
              <a:rPr lang="tr-TR" sz="2400" dirty="0" err="1" smtClean="0"/>
              <a:t>Processing</a:t>
            </a:r>
            <a:r>
              <a:rPr lang="tr-TR" sz="2400" dirty="0" smtClean="0"/>
              <a:t> tabanlı </a:t>
            </a:r>
            <a:r>
              <a:rPr lang="tr-TR" sz="2400" dirty="0" err="1" smtClean="0"/>
              <a:t>Arduino</a:t>
            </a:r>
            <a:r>
              <a:rPr lang="tr-TR" sz="2400" dirty="0" smtClean="0"/>
              <a:t> Yazılımını (IDE) kullanırsınız.</a:t>
            </a:r>
          </a:p>
          <a:p>
            <a:pPr marL="0" indent="0">
              <a:buNone/>
            </a:pPr>
            <a:endParaRPr lang="tr-TR" sz="2400" dirty="0"/>
          </a:p>
          <a:p>
            <a:pPr marL="0" indent="0">
              <a:buNone/>
            </a:pPr>
            <a:r>
              <a:rPr lang="tr-TR" sz="1600" dirty="0" smtClean="0"/>
              <a:t>*</a:t>
            </a:r>
            <a:r>
              <a:rPr lang="tr-TR" sz="1200" dirty="0" err="1" smtClean="0"/>
              <a:t>Wiring</a:t>
            </a:r>
            <a:r>
              <a:rPr lang="tr-TR" sz="1200" dirty="0" smtClean="0"/>
              <a:t>, </a:t>
            </a:r>
            <a:r>
              <a:rPr lang="tr-TR" sz="1200" dirty="0"/>
              <a:t>mikro denetleyiciler için açık kaynaklı bir programlama </a:t>
            </a:r>
            <a:r>
              <a:rPr lang="tr-TR" sz="1200" dirty="0" err="1" smtClean="0"/>
              <a:t>framework’udür</a:t>
            </a:r>
            <a:r>
              <a:rPr lang="tr-TR" sz="1200" dirty="0" smtClean="0"/>
              <a:t>.</a:t>
            </a:r>
          </a:p>
          <a:p>
            <a:pPr marL="0" indent="0">
              <a:buNone/>
            </a:pPr>
            <a:r>
              <a:rPr lang="tr-TR" sz="1200" dirty="0"/>
              <a:t>** </a:t>
            </a:r>
            <a:r>
              <a:rPr lang="tr-TR" sz="1200" dirty="0" err="1" smtClean="0"/>
              <a:t>Processing</a:t>
            </a:r>
            <a:r>
              <a:rPr lang="tr-TR" sz="1200" dirty="0" smtClean="0"/>
              <a:t>, </a:t>
            </a:r>
            <a:r>
              <a:rPr lang="tr-TR" sz="1200" dirty="0"/>
              <a:t>diğer bilgisayarlarda program yazmak için açık kaynaklı bir dil / geliştirme aracıdır. Diğer bilgisayarların bir </a:t>
            </a:r>
            <a:r>
              <a:rPr lang="tr-TR" sz="1200" dirty="0" err="1"/>
              <a:t>Arduino</a:t>
            </a:r>
            <a:r>
              <a:rPr lang="tr-TR" sz="1200" dirty="0"/>
              <a:t> ile "konuşmasını" </a:t>
            </a:r>
            <a:r>
              <a:rPr lang="tr-TR" sz="1200" dirty="0" smtClean="0"/>
              <a:t>istediğinizde, </a:t>
            </a:r>
            <a:r>
              <a:rPr lang="tr-TR" sz="1200" dirty="0"/>
              <a:t>örneğin </a:t>
            </a:r>
            <a:r>
              <a:rPr lang="tr-TR" sz="1200" dirty="0" err="1"/>
              <a:t>Arduino</a:t>
            </a:r>
            <a:r>
              <a:rPr lang="tr-TR" sz="1200" dirty="0"/>
              <a:t> tarafından toplanan bazı verileri görüntülemek veya kaydetmek </a:t>
            </a:r>
            <a:r>
              <a:rPr lang="tr-TR" sz="1200" dirty="0" smtClean="0"/>
              <a:t>için, kullanışlıdır.</a:t>
            </a:r>
            <a:endParaRPr lang="tr-TR" sz="1200" dirty="0"/>
          </a:p>
        </p:txBody>
      </p:sp>
      <p:sp>
        <p:nvSpPr>
          <p:cNvPr id="4" name="Slayt Numarası Yer Tutucusu 3"/>
          <p:cNvSpPr>
            <a:spLocks noGrp="1"/>
          </p:cNvSpPr>
          <p:nvPr>
            <p:ph type="sldNum" sz="quarter" idx="12"/>
          </p:nvPr>
        </p:nvSpPr>
        <p:spPr/>
        <p:txBody>
          <a:bodyPr/>
          <a:lstStyle/>
          <a:p>
            <a:pPr>
              <a:defRPr/>
            </a:pPr>
            <a:fld id="{7B06555F-846C-4BB5-AD2D-1CCA02762CB5}" type="slidenum">
              <a:rPr lang="en-US" smtClean="0"/>
              <a:pPr>
                <a:defRPr/>
              </a:pPr>
              <a:t>2</a:t>
            </a:fld>
            <a:endParaRPr lang="en-US" dirty="0"/>
          </a:p>
        </p:txBody>
      </p:sp>
    </p:spTree>
    <p:extLst>
      <p:ext uri="{BB962C8B-B14F-4D97-AF65-F5344CB8AC3E}">
        <p14:creationId xmlns:p14="http://schemas.microsoft.com/office/powerpoint/2010/main" val="72045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C39D78A-0F1F-415B-BD5A-8ACE5C361033}" type="slidenum">
              <a:rPr lang="en-US" smtClean="0"/>
              <a:pPr>
                <a:defRPr/>
              </a:pPr>
              <a:t>3</a:t>
            </a:fld>
            <a:endParaRPr lang="en-US"/>
          </a:p>
        </p:txBody>
      </p:sp>
      <p:sp>
        <p:nvSpPr>
          <p:cNvPr id="2" name="Metin kutusu 1"/>
          <p:cNvSpPr txBox="1"/>
          <p:nvPr/>
        </p:nvSpPr>
        <p:spPr>
          <a:xfrm>
            <a:off x="304800" y="258167"/>
            <a:ext cx="8458200" cy="6463308"/>
          </a:xfrm>
          <a:prstGeom prst="rect">
            <a:avLst/>
          </a:prstGeom>
          <a:noFill/>
        </p:spPr>
        <p:txBody>
          <a:bodyPr wrap="square" rtlCol="0">
            <a:spAutoFit/>
          </a:bodyPr>
          <a:lstStyle/>
          <a:p>
            <a:r>
              <a:rPr lang="tr-TR" dirty="0" smtClean="0">
                <a:latin typeface="+mj-lt"/>
              </a:rPr>
              <a:t>Son yıllarda </a:t>
            </a:r>
            <a:r>
              <a:rPr lang="tr-TR" dirty="0" err="1" smtClean="0">
                <a:latin typeface="+mj-lt"/>
              </a:rPr>
              <a:t>Arduino’nun</a:t>
            </a:r>
            <a:r>
              <a:rPr lang="tr-TR" dirty="0" smtClean="0">
                <a:latin typeface="+mj-lt"/>
              </a:rPr>
              <a:t> yaygınlaşma nedenleri</a:t>
            </a:r>
          </a:p>
          <a:p>
            <a:endParaRPr lang="tr-TR" dirty="0">
              <a:latin typeface="+mj-lt"/>
            </a:endParaRPr>
          </a:p>
          <a:p>
            <a:pPr marL="285750" indent="-285750">
              <a:buFont typeface="Wingdings" panose="05000000000000000000" pitchFamily="2" charset="2"/>
              <a:buChar char="v"/>
            </a:pPr>
            <a:r>
              <a:rPr lang="tr-TR" dirty="0" smtClean="0">
                <a:latin typeface="+mj-lt"/>
              </a:rPr>
              <a:t>Ekonomik olması: </a:t>
            </a:r>
            <a:r>
              <a:rPr lang="tr-TR" dirty="0" err="1" smtClean="0">
                <a:latin typeface="+mj-lt"/>
              </a:rPr>
              <a:t>Arduino</a:t>
            </a:r>
            <a:r>
              <a:rPr lang="tr-TR" dirty="0" smtClean="0">
                <a:latin typeface="+mj-lt"/>
              </a:rPr>
              <a:t> kart(board)</a:t>
            </a:r>
            <a:r>
              <a:rPr lang="tr-TR" dirty="0" err="1" smtClean="0">
                <a:latin typeface="+mj-lt"/>
              </a:rPr>
              <a:t>lar</a:t>
            </a:r>
            <a:r>
              <a:rPr lang="tr-TR" dirty="0" smtClean="0">
                <a:latin typeface="+mj-lt"/>
              </a:rPr>
              <a:t> diğer </a:t>
            </a:r>
            <a:r>
              <a:rPr lang="tr-TR" dirty="0" err="1" smtClean="0">
                <a:latin typeface="+mj-lt"/>
              </a:rPr>
              <a:t>mikrodenetleyici</a:t>
            </a:r>
            <a:r>
              <a:rPr lang="tr-TR" dirty="0" smtClean="0">
                <a:latin typeface="+mj-lt"/>
              </a:rPr>
              <a:t> platformlarına kıyasla ucuzdur.</a:t>
            </a:r>
          </a:p>
          <a:p>
            <a:pPr marL="285750" indent="-285750">
              <a:buFont typeface="Wingdings" panose="05000000000000000000" pitchFamily="2" charset="2"/>
              <a:buChar char="v"/>
            </a:pPr>
            <a:endParaRPr lang="tr-TR" dirty="0" smtClean="0">
              <a:latin typeface="+mj-lt"/>
            </a:endParaRPr>
          </a:p>
          <a:p>
            <a:pPr marL="285750" indent="-285750">
              <a:buFont typeface="Wingdings" panose="05000000000000000000" pitchFamily="2" charset="2"/>
              <a:buChar char="v"/>
            </a:pPr>
            <a:r>
              <a:rPr lang="tr-TR" dirty="0" smtClean="0">
                <a:latin typeface="+mj-lt"/>
              </a:rPr>
              <a:t>Çapraz platform: </a:t>
            </a:r>
            <a:r>
              <a:rPr lang="tr-TR" dirty="0" err="1" smtClean="0">
                <a:latin typeface="+mj-lt"/>
              </a:rPr>
              <a:t>Arduino</a:t>
            </a:r>
            <a:r>
              <a:rPr lang="tr-TR" dirty="0" smtClean="0">
                <a:latin typeface="+mj-lt"/>
              </a:rPr>
              <a:t> Geliştirme Ortamı (IDE) Windows, Macintosh OSX ve Linux işletim sistemlerinde çalışabilir.</a:t>
            </a:r>
          </a:p>
          <a:p>
            <a:pPr marL="285750" indent="-285750">
              <a:buFont typeface="Wingdings" panose="05000000000000000000" pitchFamily="2" charset="2"/>
              <a:buChar char="v"/>
            </a:pPr>
            <a:endParaRPr lang="tr-TR" dirty="0">
              <a:latin typeface="+mj-lt"/>
            </a:endParaRPr>
          </a:p>
          <a:p>
            <a:pPr marL="285750" indent="-285750">
              <a:buFont typeface="Wingdings" panose="05000000000000000000" pitchFamily="2" charset="2"/>
              <a:buChar char="v"/>
            </a:pPr>
            <a:r>
              <a:rPr lang="tr-TR" dirty="0" smtClean="0">
                <a:latin typeface="+mj-lt"/>
              </a:rPr>
              <a:t>Basit, açık programlama ortamı: </a:t>
            </a:r>
            <a:r>
              <a:rPr lang="tr-TR" dirty="0" err="1" smtClean="0">
                <a:latin typeface="+mj-lt"/>
              </a:rPr>
              <a:t>Arduino</a:t>
            </a:r>
            <a:r>
              <a:rPr lang="tr-TR" dirty="0" smtClean="0">
                <a:latin typeface="+mj-lt"/>
              </a:rPr>
              <a:t> Geliştirme Ortamı yeni başlayanlar için kullanımı kolay olmakla birlikte ileri seviye kullanıcılar için de esnek bir ortam sağlar. </a:t>
            </a:r>
          </a:p>
          <a:p>
            <a:pPr marL="285750" indent="-285750">
              <a:buFont typeface="Wingdings" panose="05000000000000000000" pitchFamily="2" charset="2"/>
              <a:buChar char="v"/>
            </a:pPr>
            <a:endParaRPr lang="tr-TR" dirty="0" smtClean="0">
              <a:latin typeface="+mj-lt"/>
            </a:endParaRPr>
          </a:p>
          <a:p>
            <a:pPr marL="285750" indent="-285750">
              <a:buFont typeface="Wingdings" panose="05000000000000000000" pitchFamily="2" charset="2"/>
              <a:buChar char="v"/>
            </a:pPr>
            <a:r>
              <a:rPr lang="tr-TR" dirty="0" smtClean="0">
                <a:latin typeface="+mj-lt"/>
              </a:rPr>
              <a:t>Açık kaynak ve </a:t>
            </a:r>
            <a:r>
              <a:rPr lang="tr-TR" dirty="0" err="1" smtClean="0">
                <a:latin typeface="+mj-lt"/>
              </a:rPr>
              <a:t>genişletilebilirlik</a:t>
            </a:r>
            <a:r>
              <a:rPr lang="tr-TR" dirty="0" smtClean="0">
                <a:latin typeface="+mj-lt"/>
              </a:rPr>
              <a:t>: </a:t>
            </a:r>
            <a:r>
              <a:rPr lang="tr-TR" dirty="0" err="1" smtClean="0">
                <a:latin typeface="+mj-lt"/>
              </a:rPr>
              <a:t>Arduino</a:t>
            </a:r>
            <a:r>
              <a:rPr lang="tr-TR" dirty="0" smtClean="0">
                <a:latin typeface="+mj-lt"/>
              </a:rPr>
              <a:t> yazılımı açık kaynak araçları olarak ortaya çıkmıştır. Dolayısıyla, deneyimli yazılımcılar tarafından eklentiler ile genişletilebilmektedir. Yazılım dili C++ kütüphaneleri genişletilebilir. Teknik detayları anlamak isteyenler </a:t>
            </a:r>
            <a:r>
              <a:rPr lang="tr-TR" dirty="0" err="1" smtClean="0">
                <a:latin typeface="+mj-lt"/>
              </a:rPr>
              <a:t>Arduino’nun</a:t>
            </a:r>
            <a:r>
              <a:rPr lang="tr-TR" dirty="0" smtClean="0">
                <a:latin typeface="+mj-lt"/>
              </a:rPr>
              <a:t> dayandığı AVR-C programlama diline geçiş yapabilirler ve AVR-C kodunu doğrudan </a:t>
            </a:r>
            <a:r>
              <a:rPr lang="tr-TR" dirty="0" err="1" smtClean="0">
                <a:latin typeface="+mj-lt"/>
              </a:rPr>
              <a:t>Arduino</a:t>
            </a:r>
            <a:r>
              <a:rPr lang="tr-TR" dirty="0" smtClean="0">
                <a:latin typeface="+mj-lt"/>
              </a:rPr>
              <a:t> programlarına da ekleyebilirler.</a:t>
            </a:r>
          </a:p>
          <a:p>
            <a:pPr marL="285750" indent="-285750">
              <a:buFont typeface="Wingdings" panose="05000000000000000000" pitchFamily="2" charset="2"/>
              <a:buChar char="v"/>
            </a:pPr>
            <a:endParaRPr lang="tr-TR" dirty="0" smtClean="0">
              <a:latin typeface="+mj-lt"/>
            </a:endParaRPr>
          </a:p>
          <a:p>
            <a:pPr marL="285750" indent="-285750">
              <a:buFont typeface="Wingdings" panose="05000000000000000000" pitchFamily="2" charset="2"/>
              <a:buChar char="v"/>
            </a:pPr>
            <a:r>
              <a:rPr lang="tr-TR" dirty="0" smtClean="0">
                <a:latin typeface="+mj-lt"/>
              </a:rPr>
              <a:t>Açık kaynak ve genişletilebilir donanım: </a:t>
            </a:r>
            <a:r>
              <a:rPr lang="tr-TR" dirty="0" err="1" smtClean="0">
                <a:latin typeface="+mj-lt"/>
              </a:rPr>
              <a:t>Arduino</a:t>
            </a:r>
            <a:r>
              <a:rPr lang="tr-TR" dirty="0" smtClean="0">
                <a:latin typeface="+mj-lt"/>
              </a:rPr>
              <a:t> kartların şemaları Creative </a:t>
            </a:r>
            <a:r>
              <a:rPr lang="tr-TR" dirty="0" err="1" smtClean="0">
                <a:latin typeface="+mj-lt"/>
              </a:rPr>
              <a:t>Common</a:t>
            </a:r>
            <a:r>
              <a:rPr lang="tr-TR" dirty="0" smtClean="0">
                <a:latin typeface="+mj-lt"/>
              </a:rPr>
              <a:t> lisansı altında yayınlanmaktadır, dolayısıyla deneyimli devre tasarımcıları modülleri genişletebilir, iyileştirebilir ve kendi versiyonlarını yapabilir. Hatta görece daha deneyimsiz kullanıcılar da modülün nasıl çalıştığını anlamak ve tasarruf etmek amacıyla modüllerin </a:t>
            </a:r>
            <a:r>
              <a:rPr lang="tr-TR" dirty="0" err="1" smtClean="0">
                <a:latin typeface="+mj-lt"/>
              </a:rPr>
              <a:t>breadboard</a:t>
            </a:r>
            <a:r>
              <a:rPr lang="tr-TR" dirty="0" smtClean="0">
                <a:latin typeface="+mj-lt"/>
              </a:rPr>
              <a:t> versiyonlarını da geliştirebilirler.</a:t>
            </a:r>
          </a:p>
          <a:p>
            <a:endParaRPr lang="tr-TR" dirty="0">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666649E9-DA17-4F92-ACA6-188E358DEC0B}" type="slidenum">
              <a:rPr lang="en-US" smtClean="0"/>
              <a:pPr>
                <a:defRPr/>
              </a:pPr>
              <a:t>4</a:t>
            </a:fld>
            <a:endParaRPr lang="en-US"/>
          </a:p>
        </p:txBody>
      </p:sp>
      <p:pic>
        <p:nvPicPr>
          <p:cNvPr id="4099" name="Picture 6"/>
          <p:cNvPicPr>
            <a:picLocks noChangeAspect="1" noChangeArrowheads="1"/>
          </p:cNvPicPr>
          <p:nvPr/>
        </p:nvPicPr>
        <p:blipFill>
          <a:blip r:embed="rId3" cstate="print"/>
          <a:srcRect l="36000" t="52667" r="50000" b="25999"/>
          <a:stretch>
            <a:fillRect/>
          </a:stretch>
        </p:blipFill>
        <p:spPr bwMode="auto">
          <a:xfrm>
            <a:off x="228600" y="4465"/>
            <a:ext cx="1066800" cy="1219200"/>
          </a:xfrm>
          <a:prstGeom prst="rect">
            <a:avLst/>
          </a:prstGeom>
          <a:noFill/>
          <a:ln w="9525">
            <a:noFill/>
            <a:miter lim="800000"/>
            <a:headEnd/>
            <a:tailEnd/>
          </a:ln>
        </p:spPr>
      </p:pic>
      <p:sp>
        <p:nvSpPr>
          <p:cNvPr id="4100" name="TextBox 7"/>
          <p:cNvSpPr txBox="1">
            <a:spLocks noChangeArrowheads="1"/>
          </p:cNvSpPr>
          <p:nvPr/>
        </p:nvSpPr>
        <p:spPr bwMode="auto">
          <a:xfrm>
            <a:off x="1631887" y="152400"/>
            <a:ext cx="7086600" cy="923330"/>
          </a:xfrm>
          <a:prstGeom prst="rect">
            <a:avLst/>
          </a:prstGeom>
          <a:noFill/>
          <a:ln w="9525">
            <a:noFill/>
            <a:miter lim="800000"/>
            <a:headEnd/>
            <a:tailEnd/>
          </a:ln>
        </p:spPr>
        <p:txBody>
          <a:bodyPr wrap="square">
            <a:spAutoFit/>
          </a:bodyPr>
          <a:lstStyle/>
          <a:p>
            <a:r>
              <a:rPr lang="tr-TR" dirty="0" err="1" smtClean="0"/>
              <a:t>Arduino</a:t>
            </a:r>
            <a:r>
              <a:rPr lang="tr-TR" dirty="0" smtClean="0"/>
              <a:t> Geliştirme Ortamı kurulumu için yazılım </a:t>
            </a:r>
            <a:r>
              <a:rPr lang="tr-TR" dirty="0" err="1" smtClean="0"/>
              <a:t>Arduino’nun</a:t>
            </a:r>
            <a:r>
              <a:rPr lang="tr-TR" dirty="0" smtClean="0"/>
              <a:t> resmi sitesinden indirilebilir.</a:t>
            </a:r>
          </a:p>
          <a:p>
            <a:r>
              <a:rPr lang="en-US" dirty="0" smtClean="0"/>
              <a:t> </a:t>
            </a:r>
            <a:r>
              <a:rPr lang="en-US" dirty="0">
                <a:hlinkClick r:id="rId4"/>
              </a:rPr>
              <a:t>http://</a:t>
            </a:r>
            <a:r>
              <a:rPr lang="en-US" dirty="0" smtClean="0">
                <a:hlinkClick r:id="rId4"/>
              </a:rPr>
              <a:t>arduino.cc/en/Main/Software</a:t>
            </a:r>
            <a:endParaRPr lang="en-US" dirty="0"/>
          </a:p>
        </p:txBody>
      </p:sp>
      <p:pic>
        <p:nvPicPr>
          <p:cNvPr id="2" name="Resim 1"/>
          <p:cNvPicPr>
            <a:picLocks noChangeAspect="1"/>
          </p:cNvPicPr>
          <p:nvPr/>
        </p:nvPicPr>
        <p:blipFill>
          <a:blip r:embed="rId5"/>
          <a:stretch>
            <a:fillRect/>
          </a:stretch>
        </p:blipFill>
        <p:spPr>
          <a:xfrm>
            <a:off x="1613026" y="1093837"/>
            <a:ext cx="6140513" cy="2831562"/>
          </a:xfrm>
          <a:prstGeom prst="rect">
            <a:avLst/>
          </a:prstGeom>
        </p:spPr>
      </p:pic>
      <p:pic>
        <p:nvPicPr>
          <p:cNvPr id="8" name="Resim 7"/>
          <p:cNvPicPr>
            <a:picLocks noChangeAspect="1"/>
          </p:cNvPicPr>
          <p:nvPr/>
        </p:nvPicPr>
        <p:blipFill>
          <a:blip r:embed="rId6"/>
          <a:stretch>
            <a:fillRect/>
          </a:stretch>
        </p:blipFill>
        <p:spPr>
          <a:xfrm>
            <a:off x="1631887" y="4112372"/>
            <a:ext cx="5764040" cy="274562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a:defRPr/>
            </a:pPr>
            <a:fld id="{7B06555F-846C-4BB5-AD2D-1CCA02762CB5}" type="slidenum">
              <a:rPr lang="en-US" smtClean="0"/>
              <a:pPr>
                <a:defRPr/>
              </a:pPr>
              <a:t>5</a:t>
            </a:fld>
            <a:endParaRPr lang="en-US"/>
          </a:p>
        </p:txBody>
      </p:sp>
      <p:pic>
        <p:nvPicPr>
          <p:cNvPr id="5" name="Picture 4"/>
          <p:cNvPicPr>
            <a:picLocks noChangeAspect="1" noChangeArrowheads="1"/>
          </p:cNvPicPr>
          <p:nvPr/>
        </p:nvPicPr>
        <p:blipFill>
          <a:blip r:embed="rId2" cstate="print"/>
          <a:srcRect/>
          <a:stretch>
            <a:fillRect/>
          </a:stretch>
        </p:blipFill>
        <p:spPr bwMode="auto">
          <a:xfrm>
            <a:off x="2667000" y="3849467"/>
            <a:ext cx="3632200" cy="2724150"/>
          </a:xfrm>
          <a:prstGeom prst="rect">
            <a:avLst/>
          </a:prstGeom>
          <a:noFill/>
          <a:ln w="9525">
            <a:noFill/>
            <a:miter lim="800000"/>
            <a:headEnd/>
            <a:tailEnd/>
          </a:ln>
        </p:spPr>
      </p:pic>
      <p:pic>
        <p:nvPicPr>
          <p:cNvPr id="7" name="Resim 6"/>
          <p:cNvPicPr>
            <a:picLocks noChangeAspect="1"/>
          </p:cNvPicPr>
          <p:nvPr/>
        </p:nvPicPr>
        <p:blipFill>
          <a:blip r:embed="rId3"/>
          <a:stretch>
            <a:fillRect/>
          </a:stretch>
        </p:blipFill>
        <p:spPr>
          <a:xfrm>
            <a:off x="1701800" y="209149"/>
            <a:ext cx="5562600" cy="3129316"/>
          </a:xfrm>
          <a:prstGeom prst="rect">
            <a:avLst/>
          </a:prstGeom>
        </p:spPr>
      </p:pic>
      <p:sp>
        <p:nvSpPr>
          <p:cNvPr id="8" name="Dikdörtgen 7"/>
          <p:cNvSpPr/>
          <p:nvPr/>
        </p:nvSpPr>
        <p:spPr>
          <a:xfrm>
            <a:off x="381000" y="3352800"/>
            <a:ext cx="4476610" cy="369332"/>
          </a:xfrm>
          <a:prstGeom prst="rect">
            <a:avLst/>
          </a:prstGeom>
        </p:spPr>
        <p:txBody>
          <a:bodyPr wrap="none">
            <a:spAutoFit/>
          </a:bodyPr>
          <a:lstStyle/>
          <a:p>
            <a:r>
              <a:rPr lang="tr-TR" dirty="0" smtClean="0"/>
              <a:t>JUST DOWNLOAD ile ücretsiz indirilebilir.</a:t>
            </a:r>
            <a:endParaRPr lang="tr-TR" dirty="0"/>
          </a:p>
        </p:txBody>
      </p:sp>
    </p:spTree>
    <p:extLst>
      <p:ext uri="{BB962C8B-B14F-4D97-AF65-F5344CB8AC3E}">
        <p14:creationId xmlns:p14="http://schemas.microsoft.com/office/powerpoint/2010/main" val="4293097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7200" y="152400"/>
            <a:ext cx="8229600" cy="609600"/>
          </a:xfrm>
        </p:spPr>
        <p:txBody>
          <a:bodyPr/>
          <a:lstStyle/>
          <a:p>
            <a:r>
              <a:rPr lang="tr-TR" dirty="0" smtClean="0"/>
              <a:t>Başlangıç Kiti</a:t>
            </a:r>
            <a:endParaRPr lang="tr-TR" dirty="0"/>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829" y="1905000"/>
            <a:ext cx="9002342" cy="4358559"/>
          </a:xfrm>
        </p:spPr>
      </p:pic>
      <p:sp>
        <p:nvSpPr>
          <p:cNvPr id="4" name="Slayt Numarası Yer Tutucusu 3"/>
          <p:cNvSpPr>
            <a:spLocks noGrp="1"/>
          </p:cNvSpPr>
          <p:nvPr>
            <p:ph type="sldNum" sz="quarter" idx="12"/>
          </p:nvPr>
        </p:nvSpPr>
        <p:spPr/>
        <p:txBody>
          <a:bodyPr/>
          <a:lstStyle/>
          <a:p>
            <a:pPr>
              <a:defRPr/>
            </a:pPr>
            <a:fld id="{7B06555F-846C-4BB5-AD2D-1CCA02762CB5}" type="slidenum">
              <a:rPr lang="en-US" smtClean="0"/>
              <a:pPr>
                <a:defRPr/>
              </a:pPr>
              <a:t>6</a:t>
            </a:fld>
            <a:endParaRPr lang="en-US"/>
          </a:p>
        </p:txBody>
      </p:sp>
      <p:sp>
        <p:nvSpPr>
          <p:cNvPr id="7" name="Dikdörtgen 6"/>
          <p:cNvSpPr/>
          <p:nvPr/>
        </p:nvSpPr>
        <p:spPr>
          <a:xfrm>
            <a:off x="304800" y="839568"/>
            <a:ext cx="8686800" cy="646331"/>
          </a:xfrm>
          <a:prstGeom prst="rect">
            <a:avLst/>
          </a:prstGeom>
        </p:spPr>
        <p:txBody>
          <a:bodyPr wrap="square">
            <a:spAutoFit/>
          </a:bodyPr>
          <a:lstStyle/>
          <a:p>
            <a:r>
              <a:rPr lang="tr-TR" dirty="0" smtClean="0"/>
              <a:t>Başlangıç kiti olarak verilen kitlerde derste kullanacağımız elemanların çoğu mevcuttur.   </a:t>
            </a:r>
            <a:r>
              <a:rPr lang="tr-TR" dirty="0" err="1" smtClean="0"/>
              <a:t>OYS’de</a:t>
            </a:r>
            <a:r>
              <a:rPr lang="tr-TR" dirty="0" smtClean="0"/>
              <a:t> verilecek listeye göre kontrol edebilirsiniz.</a:t>
            </a:r>
            <a:endParaRPr lang="tr-TR" dirty="0"/>
          </a:p>
        </p:txBody>
      </p:sp>
    </p:spTree>
    <p:extLst>
      <p:ext uri="{BB962C8B-B14F-4D97-AF65-F5344CB8AC3E}">
        <p14:creationId xmlns:p14="http://schemas.microsoft.com/office/powerpoint/2010/main" val="3355291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2A557C8-0714-4F72-963E-601EDF02A5FC}" type="slidenum">
              <a:rPr lang="en-US" smtClean="0"/>
              <a:pPr>
                <a:defRPr/>
              </a:pPr>
              <a:t>7</a:t>
            </a:fld>
            <a:endParaRPr lang="en-US"/>
          </a:p>
        </p:txBody>
      </p:sp>
      <p:pic>
        <p:nvPicPr>
          <p:cNvPr id="5123" name="Picture 2" descr="http://tronixstuff.files.wordpress.com/2010/04/arduinounofront.jpg"/>
          <p:cNvPicPr>
            <a:picLocks noChangeAspect="1" noChangeArrowheads="1"/>
          </p:cNvPicPr>
          <p:nvPr/>
        </p:nvPicPr>
        <p:blipFill>
          <a:blip r:embed="rId2" cstate="print"/>
          <a:srcRect/>
          <a:stretch>
            <a:fillRect/>
          </a:stretch>
        </p:blipFill>
        <p:spPr bwMode="auto">
          <a:xfrm>
            <a:off x="685800" y="914400"/>
            <a:ext cx="6496050" cy="5381625"/>
          </a:xfrm>
          <a:prstGeom prst="rect">
            <a:avLst/>
          </a:prstGeom>
          <a:noFill/>
          <a:ln w="9525">
            <a:noFill/>
            <a:miter lim="800000"/>
            <a:headEnd/>
            <a:tailEnd/>
          </a:ln>
        </p:spPr>
      </p:pic>
      <p:cxnSp>
        <p:nvCxnSpPr>
          <p:cNvPr id="8" name="Straight Connector 7"/>
          <p:cNvCxnSpPr/>
          <p:nvPr/>
        </p:nvCxnSpPr>
        <p:spPr>
          <a:xfrm rot="5400000">
            <a:off x="3243263" y="1362075"/>
            <a:ext cx="45720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581400" y="1295400"/>
            <a:ext cx="2438400" cy="158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821113" y="304204"/>
            <a:ext cx="903287" cy="991196"/>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5976938" y="1387475"/>
            <a:ext cx="45720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205538" y="1387475"/>
            <a:ext cx="45720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989388" y="5757863"/>
            <a:ext cx="45720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4191000" y="5757863"/>
            <a:ext cx="45720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419600" y="5757863"/>
            <a:ext cx="45720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648200" y="5757863"/>
            <a:ext cx="45720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34000" y="5789613"/>
            <a:ext cx="1219200" cy="1587"/>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5715000" y="6019800"/>
            <a:ext cx="45720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85800" y="5105400"/>
            <a:ext cx="1219200" cy="158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85800" y="2667000"/>
            <a:ext cx="1219200" cy="158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791200" y="3581400"/>
            <a:ext cx="1219200" cy="158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38" name="TextBox 30"/>
          <p:cNvSpPr txBox="1">
            <a:spLocks noChangeArrowheads="1"/>
          </p:cNvSpPr>
          <p:nvPr/>
        </p:nvSpPr>
        <p:spPr bwMode="auto">
          <a:xfrm>
            <a:off x="76200" y="2466975"/>
            <a:ext cx="723900" cy="368300"/>
          </a:xfrm>
          <a:prstGeom prst="rect">
            <a:avLst/>
          </a:prstGeom>
          <a:noFill/>
          <a:ln w="9525">
            <a:noFill/>
            <a:miter lim="800000"/>
            <a:headEnd/>
            <a:tailEnd/>
          </a:ln>
        </p:spPr>
        <p:txBody>
          <a:bodyPr wrap="none">
            <a:spAutoFit/>
          </a:bodyPr>
          <a:lstStyle/>
          <a:p>
            <a:r>
              <a:rPr lang="en-US"/>
              <a:t>USB </a:t>
            </a:r>
          </a:p>
        </p:txBody>
      </p:sp>
      <p:sp>
        <p:nvSpPr>
          <p:cNvPr id="5139" name="TextBox 31"/>
          <p:cNvSpPr txBox="1">
            <a:spLocks noChangeArrowheads="1"/>
          </p:cNvSpPr>
          <p:nvPr/>
        </p:nvSpPr>
        <p:spPr bwMode="auto">
          <a:xfrm>
            <a:off x="-76200" y="4876800"/>
            <a:ext cx="890588" cy="369888"/>
          </a:xfrm>
          <a:prstGeom prst="rect">
            <a:avLst/>
          </a:prstGeom>
          <a:noFill/>
          <a:ln w="9525">
            <a:noFill/>
            <a:miter lim="800000"/>
            <a:headEnd/>
            <a:tailEnd/>
          </a:ln>
        </p:spPr>
        <p:txBody>
          <a:bodyPr wrap="none">
            <a:spAutoFit/>
          </a:bodyPr>
          <a:lstStyle/>
          <a:p>
            <a:r>
              <a:rPr lang="en-US"/>
              <a:t>7-12 v </a:t>
            </a:r>
          </a:p>
        </p:txBody>
      </p:sp>
      <p:sp>
        <p:nvSpPr>
          <p:cNvPr id="5140" name="TextBox 32"/>
          <p:cNvSpPr txBox="1">
            <a:spLocks noChangeArrowheads="1"/>
          </p:cNvSpPr>
          <p:nvPr/>
        </p:nvSpPr>
        <p:spPr bwMode="auto">
          <a:xfrm>
            <a:off x="3938588" y="6019800"/>
            <a:ext cx="557212" cy="369888"/>
          </a:xfrm>
          <a:prstGeom prst="rect">
            <a:avLst/>
          </a:prstGeom>
          <a:noFill/>
          <a:ln w="9525">
            <a:noFill/>
            <a:miter lim="800000"/>
            <a:headEnd/>
            <a:tailEnd/>
          </a:ln>
        </p:spPr>
        <p:txBody>
          <a:bodyPr wrap="none">
            <a:spAutoFit/>
          </a:bodyPr>
          <a:lstStyle/>
          <a:p>
            <a:r>
              <a:rPr lang="en-US" dirty="0"/>
              <a:t>3 v </a:t>
            </a:r>
          </a:p>
        </p:txBody>
      </p:sp>
      <p:sp>
        <p:nvSpPr>
          <p:cNvPr id="5141" name="TextBox 33"/>
          <p:cNvSpPr txBox="1">
            <a:spLocks noChangeArrowheads="1"/>
          </p:cNvSpPr>
          <p:nvPr/>
        </p:nvSpPr>
        <p:spPr bwMode="auto">
          <a:xfrm>
            <a:off x="4276725" y="6324600"/>
            <a:ext cx="696913" cy="369888"/>
          </a:xfrm>
          <a:prstGeom prst="rect">
            <a:avLst/>
          </a:prstGeom>
          <a:noFill/>
          <a:ln w="9525">
            <a:noFill/>
            <a:miter lim="800000"/>
            <a:headEnd/>
            <a:tailEnd/>
          </a:ln>
        </p:spPr>
        <p:txBody>
          <a:bodyPr wrap="none">
            <a:spAutoFit/>
          </a:bodyPr>
          <a:lstStyle/>
          <a:p>
            <a:r>
              <a:rPr lang="en-US"/>
              <a:t>GRD</a:t>
            </a:r>
          </a:p>
        </p:txBody>
      </p:sp>
      <p:sp>
        <p:nvSpPr>
          <p:cNvPr id="5142" name="TextBox 34"/>
          <p:cNvSpPr txBox="1">
            <a:spLocks noChangeArrowheads="1"/>
          </p:cNvSpPr>
          <p:nvPr/>
        </p:nvSpPr>
        <p:spPr bwMode="auto">
          <a:xfrm>
            <a:off x="4038600" y="6019800"/>
            <a:ext cx="611001" cy="228600"/>
          </a:xfrm>
          <a:prstGeom prst="rect">
            <a:avLst/>
          </a:prstGeom>
          <a:noFill/>
          <a:ln w="9525">
            <a:noFill/>
            <a:miter lim="800000"/>
            <a:headEnd/>
            <a:tailEnd/>
          </a:ln>
        </p:spPr>
        <p:txBody>
          <a:bodyPr wrap="square">
            <a:spAutoFit/>
          </a:bodyPr>
          <a:lstStyle/>
          <a:p>
            <a:r>
              <a:rPr lang="en-US" sz="900" dirty="0"/>
              <a:t>5 v </a:t>
            </a:r>
          </a:p>
        </p:txBody>
      </p:sp>
      <p:sp>
        <p:nvSpPr>
          <p:cNvPr id="5143" name="TextBox 35"/>
          <p:cNvSpPr txBox="1">
            <a:spLocks noChangeArrowheads="1"/>
          </p:cNvSpPr>
          <p:nvPr/>
        </p:nvSpPr>
        <p:spPr bwMode="auto">
          <a:xfrm>
            <a:off x="5334000" y="6324600"/>
            <a:ext cx="1992313" cy="369888"/>
          </a:xfrm>
          <a:prstGeom prst="rect">
            <a:avLst/>
          </a:prstGeom>
          <a:noFill/>
          <a:ln w="9525">
            <a:noFill/>
            <a:miter lim="800000"/>
            <a:headEnd/>
            <a:tailEnd/>
          </a:ln>
        </p:spPr>
        <p:txBody>
          <a:bodyPr wrap="none">
            <a:spAutoFit/>
          </a:bodyPr>
          <a:lstStyle/>
          <a:p>
            <a:r>
              <a:rPr lang="en-US"/>
              <a:t>Analog Input Pins</a:t>
            </a:r>
          </a:p>
        </p:txBody>
      </p:sp>
      <p:sp>
        <p:nvSpPr>
          <p:cNvPr id="5144" name="TextBox 36"/>
          <p:cNvSpPr txBox="1">
            <a:spLocks noChangeArrowheads="1"/>
          </p:cNvSpPr>
          <p:nvPr/>
        </p:nvSpPr>
        <p:spPr bwMode="auto">
          <a:xfrm>
            <a:off x="28755" y="42594"/>
            <a:ext cx="9115245" cy="523220"/>
          </a:xfrm>
          <a:prstGeom prst="rect">
            <a:avLst/>
          </a:prstGeom>
          <a:noFill/>
          <a:ln w="9525">
            <a:noFill/>
            <a:miter lim="800000"/>
            <a:headEnd/>
            <a:tailEnd/>
          </a:ln>
        </p:spPr>
        <p:txBody>
          <a:bodyPr wrap="square">
            <a:spAutoFit/>
          </a:bodyPr>
          <a:lstStyle/>
          <a:p>
            <a:r>
              <a:rPr lang="tr-TR" sz="1400" dirty="0" smtClean="0">
                <a:latin typeface="+mj-lt"/>
              </a:rPr>
              <a:t>Sayısal Giriş/Çıkış </a:t>
            </a:r>
            <a:r>
              <a:rPr lang="tr-TR" sz="1400" dirty="0" err="1" smtClean="0">
                <a:latin typeface="+mj-lt"/>
              </a:rPr>
              <a:t>Pinleri</a:t>
            </a:r>
            <a:r>
              <a:rPr lang="tr-TR" sz="1400" dirty="0" smtClean="0">
                <a:latin typeface="+mj-lt"/>
              </a:rPr>
              <a:t> (</a:t>
            </a:r>
            <a:r>
              <a:rPr lang="en-US" sz="1400" dirty="0" smtClean="0">
                <a:latin typeface="+mj-lt"/>
              </a:rPr>
              <a:t>Digital </a:t>
            </a:r>
            <a:r>
              <a:rPr lang="en-US" sz="1400" dirty="0" err="1">
                <a:latin typeface="+mj-lt"/>
              </a:rPr>
              <a:t>Input/Output</a:t>
            </a:r>
            <a:r>
              <a:rPr lang="en-US" sz="1400" dirty="0">
                <a:latin typeface="+mj-lt"/>
              </a:rPr>
              <a:t> </a:t>
            </a:r>
            <a:r>
              <a:rPr lang="tr-TR" sz="1400" dirty="0" err="1" smtClean="0">
                <a:latin typeface="+mj-lt"/>
              </a:rPr>
              <a:t>Pins</a:t>
            </a:r>
            <a:r>
              <a:rPr lang="tr-TR" sz="1400" dirty="0" smtClean="0">
                <a:latin typeface="+mj-lt"/>
              </a:rPr>
              <a:t>)</a:t>
            </a:r>
            <a:endParaRPr lang="en-US" sz="1400" dirty="0">
              <a:latin typeface="+mj-lt"/>
            </a:endParaRPr>
          </a:p>
          <a:p>
            <a:r>
              <a:rPr lang="en-US" sz="1400" dirty="0" smtClean="0">
                <a:latin typeface="+mj-lt"/>
              </a:rPr>
              <a:t>~</a:t>
            </a:r>
            <a:r>
              <a:rPr lang="tr-TR" sz="1400" dirty="0" smtClean="0">
                <a:latin typeface="+mj-lt"/>
              </a:rPr>
              <a:t> işaretine sahip </a:t>
            </a:r>
            <a:r>
              <a:rPr lang="tr-TR" sz="1400" dirty="0" err="1" smtClean="0">
                <a:latin typeface="+mj-lt"/>
              </a:rPr>
              <a:t>pinler</a:t>
            </a:r>
            <a:r>
              <a:rPr lang="en-US" sz="1400" dirty="0" smtClean="0">
                <a:latin typeface="+mj-lt"/>
              </a:rPr>
              <a:t> </a:t>
            </a:r>
            <a:r>
              <a:rPr lang="tr-TR" sz="1400" dirty="0" smtClean="0">
                <a:latin typeface="+mj-lt"/>
              </a:rPr>
              <a:t>Analog Çıkışlar için kullanılır (</a:t>
            </a:r>
            <a:r>
              <a:rPr lang="en-US" sz="1400" dirty="0" smtClean="0">
                <a:latin typeface="+mj-lt"/>
              </a:rPr>
              <a:t>PWM</a:t>
            </a:r>
            <a:r>
              <a:rPr lang="tr-TR" sz="1400" dirty="0" smtClean="0">
                <a:latin typeface="+mj-lt"/>
              </a:rPr>
              <a:t>(</a:t>
            </a:r>
            <a:r>
              <a:rPr lang="tr-TR" sz="1400" dirty="0" err="1" smtClean="0">
                <a:latin typeface="+mj-lt"/>
              </a:rPr>
              <a:t>Pulse</a:t>
            </a:r>
            <a:r>
              <a:rPr lang="tr-TR" sz="1400" dirty="0" smtClean="0">
                <a:latin typeface="+mj-lt"/>
              </a:rPr>
              <a:t> </a:t>
            </a:r>
            <a:r>
              <a:rPr lang="tr-TR" sz="1400" dirty="0" err="1" smtClean="0">
                <a:latin typeface="+mj-lt"/>
              </a:rPr>
              <a:t>Width</a:t>
            </a:r>
            <a:r>
              <a:rPr lang="tr-TR" sz="1400" dirty="0" smtClean="0">
                <a:latin typeface="+mj-lt"/>
              </a:rPr>
              <a:t> </a:t>
            </a:r>
            <a:r>
              <a:rPr lang="tr-TR" sz="1400" dirty="0" err="1" smtClean="0">
                <a:latin typeface="+mj-lt"/>
              </a:rPr>
              <a:t>Modulation</a:t>
            </a:r>
            <a:r>
              <a:rPr lang="tr-TR" sz="1400" dirty="0" smtClean="0">
                <a:latin typeface="+mj-lt"/>
              </a:rPr>
              <a:t>) ile çalışabilmektedir)</a:t>
            </a:r>
            <a:r>
              <a:rPr lang="en-US" sz="1400" dirty="0" smtClean="0">
                <a:latin typeface="+mj-lt"/>
              </a:rPr>
              <a:t> </a:t>
            </a:r>
            <a:endParaRPr lang="en-US" sz="1400" dirty="0">
              <a:latin typeface="+mj-lt"/>
            </a:endParaRPr>
          </a:p>
        </p:txBody>
      </p:sp>
      <p:sp>
        <p:nvSpPr>
          <p:cNvPr id="5145" name="TextBox 37"/>
          <p:cNvSpPr txBox="1">
            <a:spLocks noChangeArrowheads="1"/>
          </p:cNvSpPr>
          <p:nvPr/>
        </p:nvSpPr>
        <p:spPr bwMode="auto">
          <a:xfrm>
            <a:off x="3124200" y="762000"/>
            <a:ext cx="696913" cy="369888"/>
          </a:xfrm>
          <a:prstGeom prst="rect">
            <a:avLst/>
          </a:prstGeom>
          <a:noFill/>
          <a:ln w="9525">
            <a:noFill/>
            <a:miter lim="800000"/>
            <a:headEnd/>
            <a:tailEnd/>
          </a:ln>
        </p:spPr>
        <p:txBody>
          <a:bodyPr wrap="none">
            <a:spAutoFit/>
          </a:bodyPr>
          <a:lstStyle/>
          <a:p>
            <a:r>
              <a:rPr lang="en-US"/>
              <a:t>GRD</a:t>
            </a:r>
          </a:p>
        </p:txBody>
      </p:sp>
      <p:sp>
        <p:nvSpPr>
          <p:cNvPr id="5146" name="TextBox 38"/>
          <p:cNvSpPr txBox="1">
            <a:spLocks noChangeArrowheads="1"/>
          </p:cNvSpPr>
          <p:nvPr/>
        </p:nvSpPr>
        <p:spPr bwMode="auto">
          <a:xfrm>
            <a:off x="5939609" y="714732"/>
            <a:ext cx="2654894" cy="461665"/>
          </a:xfrm>
          <a:prstGeom prst="rect">
            <a:avLst/>
          </a:prstGeom>
          <a:noFill/>
          <a:ln w="9525">
            <a:noFill/>
            <a:miter lim="800000"/>
            <a:headEnd/>
            <a:tailEnd/>
          </a:ln>
        </p:spPr>
        <p:txBody>
          <a:bodyPr wrap="none">
            <a:spAutoFit/>
          </a:bodyPr>
          <a:lstStyle/>
          <a:p>
            <a:r>
              <a:rPr lang="tr-TR" sz="1200" dirty="0" smtClean="0"/>
              <a:t>Verici/Alıcı (</a:t>
            </a:r>
            <a:r>
              <a:rPr lang="en-US" sz="1200" dirty="0" smtClean="0"/>
              <a:t>Transmitter/Receiver</a:t>
            </a:r>
            <a:r>
              <a:rPr lang="tr-TR" sz="1200" dirty="0" smtClean="0"/>
              <a:t>)</a:t>
            </a:r>
            <a:r>
              <a:rPr lang="en-US" sz="1200" dirty="0" smtClean="0"/>
              <a:t> </a:t>
            </a:r>
            <a:endParaRPr lang="en-US" sz="1200" dirty="0"/>
          </a:p>
          <a:p>
            <a:r>
              <a:rPr lang="tr-TR" sz="1200" dirty="0" smtClean="0"/>
              <a:t>Seri haberleşme (</a:t>
            </a:r>
            <a:r>
              <a:rPr lang="en-US" sz="1200" dirty="0" smtClean="0"/>
              <a:t>Serial Connection</a:t>
            </a:r>
            <a:r>
              <a:rPr lang="tr-TR" sz="1200" dirty="0" smtClean="0"/>
              <a:t>)</a:t>
            </a:r>
            <a:endParaRPr lang="en-US" sz="1200" dirty="0"/>
          </a:p>
        </p:txBody>
      </p:sp>
      <p:sp>
        <p:nvSpPr>
          <p:cNvPr id="5147" name="Rectangle 39"/>
          <p:cNvSpPr>
            <a:spLocks noChangeArrowheads="1"/>
          </p:cNvSpPr>
          <p:nvPr/>
        </p:nvSpPr>
        <p:spPr bwMode="auto">
          <a:xfrm>
            <a:off x="6858000" y="3911600"/>
            <a:ext cx="2667000" cy="1754188"/>
          </a:xfrm>
          <a:prstGeom prst="rect">
            <a:avLst/>
          </a:prstGeom>
          <a:noFill/>
          <a:ln w="9525">
            <a:noFill/>
            <a:miter lim="800000"/>
            <a:headEnd/>
            <a:tailEnd/>
          </a:ln>
        </p:spPr>
        <p:txBody>
          <a:bodyPr wrap="square">
            <a:spAutoFit/>
          </a:bodyPr>
          <a:lstStyle/>
          <a:p>
            <a:r>
              <a:rPr lang="en-US" sz="1200" dirty="0"/>
              <a:t>Microcontroller ATmega328 </a:t>
            </a:r>
          </a:p>
          <a:p>
            <a:r>
              <a:rPr lang="en-US" sz="1200" dirty="0"/>
              <a:t>Operating Voltage 5V </a:t>
            </a:r>
          </a:p>
          <a:p>
            <a:r>
              <a:rPr lang="en-US" sz="1200" dirty="0"/>
              <a:t>Input Voltage (recommended)7-12V </a:t>
            </a:r>
          </a:p>
          <a:p>
            <a:r>
              <a:rPr lang="en-US" sz="1200" dirty="0"/>
              <a:t>Input Voltage (limits)6-20V </a:t>
            </a:r>
          </a:p>
          <a:p>
            <a:r>
              <a:rPr lang="en-US" sz="1200" dirty="0"/>
              <a:t>Digital I/O Pins 14 </a:t>
            </a:r>
          </a:p>
          <a:p>
            <a:r>
              <a:rPr lang="en-US" sz="1200" dirty="0"/>
              <a:t>(of which 6 provide PWM output) </a:t>
            </a:r>
          </a:p>
          <a:p>
            <a:r>
              <a:rPr lang="en-US" sz="1200" dirty="0"/>
              <a:t>Analog Input Pins 6 </a:t>
            </a:r>
          </a:p>
          <a:p>
            <a:r>
              <a:rPr lang="en-US" sz="1200" dirty="0"/>
              <a:t>DC Current per I/O Pin 40 mA </a:t>
            </a:r>
          </a:p>
          <a:p>
            <a:r>
              <a:rPr lang="en-US" sz="1200" dirty="0"/>
              <a:t>DC Current for 3.3V Pin 50 mA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4 Başlık"/>
          <p:cNvSpPr>
            <a:spLocks noGrp="1"/>
          </p:cNvSpPr>
          <p:nvPr>
            <p:ph type="title"/>
          </p:nvPr>
        </p:nvSpPr>
        <p:spPr/>
        <p:txBody>
          <a:bodyPr/>
          <a:lstStyle/>
          <a:p>
            <a:r>
              <a:rPr lang="tr-TR" sz="3200" dirty="0" smtClean="0"/>
              <a:t>Başlarken Dikkat Edilmesi Gerekenler</a:t>
            </a:r>
          </a:p>
        </p:txBody>
      </p:sp>
      <p:sp>
        <p:nvSpPr>
          <p:cNvPr id="6147" name="5 İçerik Yer Tutucusu"/>
          <p:cNvSpPr>
            <a:spLocks noGrp="1"/>
          </p:cNvSpPr>
          <p:nvPr>
            <p:ph idx="1"/>
          </p:nvPr>
        </p:nvSpPr>
        <p:spPr>
          <a:xfrm>
            <a:off x="304800" y="1600200"/>
            <a:ext cx="8534400" cy="4525963"/>
          </a:xfrm>
        </p:spPr>
        <p:txBody>
          <a:bodyPr/>
          <a:lstStyle/>
          <a:p>
            <a:pPr>
              <a:buFont typeface="Wingdings" pitchFamily="2" charset="2"/>
              <a:buChar char="v"/>
            </a:pPr>
            <a:r>
              <a:rPr lang="tr-TR" sz="2400" dirty="0"/>
              <a:t> </a:t>
            </a:r>
            <a:r>
              <a:rPr lang="tr-TR" sz="2400" dirty="0" smtClean="0"/>
              <a:t>Metal yüzeyler ile temas ettirmekten kaçının. Bunun için yeni kartlar kalın plastik tabana monte edilmiş olarak gelmektedir.</a:t>
            </a:r>
          </a:p>
          <a:p>
            <a:pPr>
              <a:buFont typeface="Wingdings" pitchFamily="2" charset="2"/>
              <a:buChar char="v"/>
            </a:pPr>
            <a:endParaRPr lang="tr-TR" sz="2400" dirty="0" smtClean="0"/>
          </a:p>
          <a:p>
            <a:pPr>
              <a:buFont typeface="Wingdings" pitchFamily="2" charset="2"/>
              <a:buChar char="v"/>
            </a:pPr>
            <a:r>
              <a:rPr lang="tr-TR" sz="2400" dirty="0" smtClean="0"/>
              <a:t>Devre üzerinde değişiklik yaparken bilgisayar ile bağlantısı kesin.</a:t>
            </a:r>
          </a:p>
          <a:p>
            <a:pPr marL="0" indent="0">
              <a:buNone/>
            </a:pPr>
            <a:endParaRPr lang="tr-TR" sz="2400" dirty="0" smtClean="0"/>
          </a:p>
          <a:p>
            <a:pPr>
              <a:buFont typeface="Wingdings" pitchFamily="2" charset="2"/>
              <a:buChar char="v"/>
            </a:pPr>
            <a:r>
              <a:rPr lang="tr-TR" sz="2400" dirty="0" smtClean="0"/>
              <a:t>Kısa devrelere neden olmamaya dikkat edin.</a:t>
            </a:r>
          </a:p>
          <a:p>
            <a:pPr marL="0" indent="0">
              <a:buNone/>
            </a:pPr>
            <a:endParaRPr lang="tr-TR" sz="2400" dirty="0"/>
          </a:p>
        </p:txBody>
      </p:sp>
      <p:sp>
        <p:nvSpPr>
          <p:cNvPr id="4" name="3 Slayt Numarası Yer Tutucusu"/>
          <p:cNvSpPr>
            <a:spLocks noGrp="1"/>
          </p:cNvSpPr>
          <p:nvPr>
            <p:ph type="sldNum" sz="quarter" idx="12"/>
          </p:nvPr>
        </p:nvSpPr>
        <p:spPr/>
        <p:txBody>
          <a:bodyPr/>
          <a:lstStyle/>
          <a:p>
            <a:pPr>
              <a:defRPr/>
            </a:pPr>
            <a:fld id="{FE4F9E92-CA9E-4442-9253-2FA4E3F6CCA0}"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4C1B1664-0192-4C27-8101-1EC01D0B45D5}" type="slidenum">
              <a:rPr lang="en-US" smtClean="0"/>
              <a:pPr>
                <a:defRPr/>
              </a:pPr>
              <a:t>9</a:t>
            </a:fld>
            <a:endParaRPr lang="en-US"/>
          </a:p>
        </p:txBody>
      </p:sp>
      <p:pic>
        <p:nvPicPr>
          <p:cNvPr id="7171" name="Picture 3"/>
          <p:cNvPicPr>
            <a:picLocks noChangeAspect="1" noChangeArrowheads="1"/>
          </p:cNvPicPr>
          <p:nvPr/>
        </p:nvPicPr>
        <p:blipFill>
          <a:blip r:embed="rId2" cstate="print"/>
          <a:srcRect/>
          <a:stretch>
            <a:fillRect/>
          </a:stretch>
        </p:blipFill>
        <p:spPr bwMode="auto">
          <a:xfrm>
            <a:off x="533400" y="5334000"/>
            <a:ext cx="1924050" cy="809625"/>
          </a:xfrm>
          <a:prstGeom prst="rect">
            <a:avLst/>
          </a:prstGeom>
          <a:noFill/>
          <a:ln w="9525">
            <a:noFill/>
            <a:miter lim="800000"/>
            <a:headEnd/>
            <a:tailEnd/>
          </a:ln>
        </p:spPr>
      </p:pic>
      <p:sp>
        <p:nvSpPr>
          <p:cNvPr id="6" name="5 İçerik Yer Tutucusu"/>
          <p:cNvSpPr txBox="1">
            <a:spLocks/>
          </p:cNvSpPr>
          <p:nvPr/>
        </p:nvSpPr>
        <p:spPr>
          <a:xfrm>
            <a:off x="152400" y="762000"/>
            <a:ext cx="8839200" cy="5364163"/>
          </a:xfrm>
          <a:prstGeom prst="rect">
            <a:avLst/>
          </a:prstGeom>
        </p:spPr>
        <p:txBody>
          <a:bodyPr/>
          <a:lstStyle/>
          <a:p>
            <a:pPr marL="342900" indent="-342900" eaLnBrk="0" hangingPunct="0">
              <a:spcBef>
                <a:spcPct val="20000"/>
              </a:spcBef>
              <a:buFont typeface="Wingdings" pitchFamily="2" charset="2"/>
              <a:buChar char="v"/>
              <a:defRPr/>
            </a:pPr>
            <a:r>
              <a:rPr lang="tr-TR" sz="2400" i="1" noProof="1"/>
              <a:t>Araçlar’</a:t>
            </a:r>
            <a:r>
              <a:rPr lang="tr-TR" sz="2400" noProof="1"/>
              <a:t>dan</a:t>
            </a:r>
            <a:r>
              <a:rPr lang="tr-TR" sz="2400" i="1" noProof="1"/>
              <a:t> Kart</a:t>
            </a:r>
            <a:r>
              <a:rPr lang="tr-TR" sz="2400" noProof="1"/>
              <a:t> seçeneğinden kartınızın modelini seçiniz.</a:t>
            </a:r>
          </a:p>
          <a:p>
            <a:pPr marL="342900" indent="-342900" eaLnBrk="0" hangingPunct="0">
              <a:spcBef>
                <a:spcPct val="20000"/>
              </a:spcBef>
              <a:defRPr/>
            </a:pPr>
            <a:endParaRPr lang="tr-TR" sz="3200" dirty="0">
              <a:latin typeface="+mn-lt"/>
              <a:cs typeface="+mn-cs"/>
            </a:endParaRPr>
          </a:p>
          <a:p>
            <a:pPr marL="342900" indent="-342900" eaLnBrk="0" hangingPunct="0">
              <a:spcBef>
                <a:spcPct val="20000"/>
              </a:spcBef>
              <a:buFont typeface="Wingdings" pitchFamily="2" charset="2"/>
              <a:buChar char="v"/>
              <a:defRPr/>
            </a:pPr>
            <a:endParaRPr lang="tr-TR" sz="3200" dirty="0">
              <a:latin typeface="+mn-lt"/>
              <a:cs typeface="+mn-cs"/>
            </a:endParaRPr>
          </a:p>
          <a:p>
            <a:pPr marL="342900" indent="-342900" eaLnBrk="0" hangingPunct="0">
              <a:spcBef>
                <a:spcPct val="20000"/>
              </a:spcBef>
              <a:buFont typeface="Wingdings" pitchFamily="2" charset="2"/>
              <a:buChar char="v"/>
              <a:defRPr/>
            </a:pPr>
            <a:endParaRPr lang="tr-TR" sz="3200" dirty="0">
              <a:latin typeface="+mn-lt"/>
              <a:cs typeface="+mn-cs"/>
            </a:endParaRPr>
          </a:p>
          <a:p>
            <a:pPr marL="342900" indent="-342900" eaLnBrk="0" hangingPunct="0">
              <a:spcBef>
                <a:spcPct val="20000"/>
              </a:spcBef>
              <a:buFont typeface="Wingdings" pitchFamily="2" charset="2"/>
              <a:buChar char="v"/>
              <a:defRPr/>
            </a:pPr>
            <a:endParaRPr lang="tr-TR" sz="3200" dirty="0" smtClean="0">
              <a:latin typeface="+mn-lt"/>
              <a:cs typeface="+mn-cs"/>
            </a:endParaRPr>
          </a:p>
          <a:p>
            <a:pPr eaLnBrk="0" hangingPunct="0">
              <a:spcBef>
                <a:spcPct val="20000"/>
              </a:spcBef>
              <a:defRPr/>
            </a:pPr>
            <a:endParaRPr lang="tr-TR" sz="3200" dirty="0">
              <a:latin typeface="+mn-lt"/>
              <a:cs typeface="+mn-cs"/>
            </a:endParaRPr>
          </a:p>
          <a:p>
            <a:pPr marL="342900" indent="-342900" eaLnBrk="0" hangingPunct="0">
              <a:spcBef>
                <a:spcPct val="20000"/>
              </a:spcBef>
              <a:buFont typeface="Wingdings" pitchFamily="2" charset="2"/>
              <a:buChar char="v"/>
              <a:defRPr/>
            </a:pPr>
            <a:r>
              <a:rPr lang="tr-TR" sz="2400" noProof="1">
                <a:latin typeface="+mn-lt"/>
                <a:cs typeface="+mn-cs"/>
              </a:rPr>
              <a:t>Port hatası veriyorsa </a:t>
            </a:r>
            <a:r>
              <a:rPr lang="tr-TR" sz="2400" i="1" noProof="1">
                <a:latin typeface="+mn-lt"/>
                <a:cs typeface="+mn-cs"/>
              </a:rPr>
              <a:t>Araçlar</a:t>
            </a:r>
            <a:r>
              <a:rPr lang="tr-TR" sz="2400" noProof="1">
                <a:latin typeface="+mn-lt"/>
                <a:cs typeface="+mn-cs"/>
              </a:rPr>
              <a:t>’dan </a:t>
            </a:r>
            <a:r>
              <a:rPr lang="tr-TR" sz="2400" i="1" noProof="1">
                <a:latin typeface="+mn-lt"/>
                <a:cs typeface="+mn-cs"/>
              </a:rPr>
              <a:t>Port</a:t>
            </a:r>
            <a:r>
              <a:rPr lang="tr-TR" sz="2400" noProof="1">
                <a:latin typeface="+mn-lt"/>
                <a:cs typeface="+mn-cs"/>
              </a:rPr>
              <a:t> seçeneğini kontrol ediniz.</a:t>
            </a:r>
          </a:p>
        </p:txBody>
      </p:sp>
      <p:pic>
        <p:nvPicPr>
          <p:cNvPr id="7174" name="Picture 3"/>
          <p:cNvPicPr>
            <a:picLocks noChangeAspect="1" noChangeArrowheads="1"/>
          </p:cNvPicPr>
          <p:nvPr/>
        </p:nvPicPr>
        <p:blipFill>
          <a:blip r:embed="rId3" cstate="print"/>
          <a:srcRect/>
          <a:stretch>
            <a:fillRect/>
          </a:stretch>
        </p:blipFill>
        <p:spPr bwMode="auto">
          <a:xfrm>
            <a:off x="3733800" y="4895850"/>
            <a:ext cx="5114925" cy="1962150"/>
          </a:xfrm>
          <a:prstGeom prst="rect">
            <a:avLst/>
          </a:prstGeom>
          <a:noFill/>
          <a:ln w="9525">
            <a:noFill/>
            <a:miter lim="800000"/>
            <a:headEnd/>
            <a:tailEnd/>
          </a:ln>
        </p:spPr>
      </p:pic>
      <p:pic>
        <p:nvPicPr>
          <p:cNvPr id="7175" name="Picture 5"/>
          <p:cNvPicPr>
            <a:picLocks noChangeAspect="1" noChangeArrowheads="1"/>
          </p:cNvPicPr>
          <p:nvPr/>
        </p:nvPicPr>
        <p:blipFill>
          <a:blip r:embed="rId4" cstate="print"/>
          <a:srcRect/>
          <a:stretch>
            <a:fillRect/>
          </a:stretch>
        </p:blipFill>
        <p:spPr bwMode="auto">
          <a:xfrm>
            <a:off x="3095625" y="1613499"/>
            <a:ext cx="5591175" cy="2419350"/>
          </a:xfrm>
          <a:prstGeom prst="rect">
            <a:avLst/>
          </a:prstGeom>
          <a:noFill/>
          <a:ln w="9525">
            <a:noFill/>
            <a:miter lim="800000"/>
            <a:headEnd/>
            <a:tailEnd/>
          </a:ln>
        </p:spPr>
      </p:pic>
      <p:sp>
        <p:nvSpPr>
          <p:cNvPr id="8" name="4 Başlık"/>
          <p:cNvSpPr txBox="1">
            <a:spLocks/>
          </p:cNvSpPr>
          <p:nvPr/>
        </p:nvSpPr>
        <p:spPr>
          <a:xfrm>
            <a:off x="432758" y="75407"/>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tr-TR" sz="3200" dirty="0" smtClean="0"/>
              <a:t>Başlarken Dikkat Edilmesi Gerekenler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15970</TotalTime>
  <Words>1086</Words>
  <Application>Microsoft Office PowerPoint</Application>
  <PresentationFormat>Ekran Gösterisi (4:3)</PresentationFormat>
  <Paragraphs>147</Paragraphs>
  <Slides>17</Slides>
  <Notes>3</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17</vt:i4>
      </vt:variant>
    </vt:vector>
  </HeadingPairs>
  <TitlesOfParts>
    <vt:vector size="22" baseType="lpstr">
      <vt:lpstr>Arial</vt:lpstr>
      <vt:lpstr>Arial Narrow</vt:lpstr>
      <vt:lpstr>Calibri</vt:lpstr>
      <vt:lpstr>Wingdings</vt:lpstr>
      <vt:lpstr>Office Theme</vt:lpstr>
      <vt:lpstr>Arduino Platformu</vt:lpstr>
      <vt:lpstr>Arduino nedir?</vt:lpstr>
      <vt:lpstr>PowerPoint Sunusu</vt:lpstr>
      <vt:lpstr>PowerPoint Sunusu</vt:lpstr>
      <vt:lpstr>PowerPoint Sunusu</vt:lpstr>
      <vt:lpstr>Başlangıç Kiti</vt:lpstr>
      <vt:lpstr>PowerPoint Sunusu</vt:lpstr>
      <vt:lpstr>Başlarken Dikkat Edilmesi Gerekenler</vt:lpstr>
      <vt:lpstr>PowerPoint Sunusu</vt:lpstr>
      <vt:lpstr>PowerPoint Sunusu</vt:lpstr>
      <vt:lpstr>PowerPoint Sunusu</vt:lpstr>
      <vt:lpstr>BreadBoard</vt:lpstr>
      <vt:lpstr>PowerPoint Sunusu</vt:lpstr>
      <vt:lpstr>PowerPoint Sunusu</vt:lpstr>
      <vt:lpstr>PowerPoint Sunusu</vt:lpstr>
      <vt:lpstr>PowerPoint Sunusu</vt:lpstr>
      <vt:lpstr>PowerPoint Sunusu</vt:lpstr>
    </vt:vector>
  </TitlesOfParts>
  <Company>Sony Electronics,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Nashid Nabian</dc:creator>
  <cp:lastModifiedBy>Neo</cp:lastModifiedBy>
  <cp:revision>469</cp:revision>
  <dcterms:created xsi:type="dcterms:W3CDTF">2008-07-22T04:18:33Z</dcterms:created>
  <dcterms:modified xsi:type="dcterms:W3CDTF">2020-11-07T19:27:29Z</dcterms:modified>
</cp:coreProperties>
</file>