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27C4E-0D68-47EF-8227-B163E00B19F6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87F5-C622-49DD-A62E-3F33F2FFFB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57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After you are done with typing in the code. Click on Verify button so that the computer compiles the code</a:t>
            </a:r>
          </a:p>
        </p:txBody>
      </p:sp>
      <p:sp>
        <p:nvSpPr>
          <p:cNvPr id="285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B09330-1DAC-4196-88DA-DACB060A3F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14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542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05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65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89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03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7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0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70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3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3907-58A6-4EBE-B7D2-208FBAF0C897}" type="datetimeFigureOut">
              <a:rPr lang="tr-TR" smtClean="0"/>
              <a:t>11.11.2020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6DA2-0348-48F2-8E44-DB9C53D2C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1524000" y="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>
                <a:latin typeface="Arial Narrow" pitchFamily="34" charset="0"/>
              </a:rPr>
              <a:t>2- Buton Nasıl Çalışır</a:t>
            </a:r>
            <a:endParaRPr lang="en-US" sz="2800" b="1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CB54-89E8-49A6-BAB4-60508E5B07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6388" name="5 Dikdörtgen"/>
          <p:cNvSpPr>
            <a:spLocks noChangeArrowheads="1"/>
          </p:cNvSpPr>
          <p:nvPr/>
        </p:nvSpPr>
        <p:spPr bwMode="auto">
          <a:xfrm>
            <a:off x="1981201" y="6400800"/>
            <a:ext cx="432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>
                <a:latin typeface="Arial Narrow" pitchFamily="34" charset="0"/>
              </a:rPr>
              <a:t>– Programlama Olmadan Buton ile Led Yakma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57201"/>
            <a:ext cx="2438400" cy="29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1" y="685800"/>
            <a:ext cx="25765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533401"/>
            <a:ext cx="2667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835" y="3309938"/>
            <a:ext cx="29527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ikdörtgen 1"/>
          <p:cNvSpPr/>
          <p:nvPr/>
        </p:nvSpPr>
        <p:spPr>
          <a:xfrm>
            <a:off x="3738423" y="3665476"/>
            <a:ext cx="81297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noProof="1" smtClean="0"/>
              <a:t>Buton basılı olmadığında açık devreye neden olan, basıldığında ise</a:t>
            </a:r>
          </a:p>
          <a:p>
            <a:r>
              <a:rPr lang="tr-TR" noProof="1" smtClean="0"/>
              <a:t>devreyi tamamlayan bir elemandır.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noProof="1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noProof="1" smtClean="0"/>
              <a:t>Soldaki devrede </a:t>
            </a:r>
            <a:r>
              <a:rPr lang="tr-TR" noProof="1" smtClean="0"/>
              <a:t>butona basıldığında</a:t>
            </a:r>
            <a:r>
              <a:rPr lang="tr-TR" noProof="1" smtClean="0"/>
              <a:t> devre kapalı devre haline gelecek;</a:t>
            </a:r>
          </a:p>
          <a:p>
            <a:r>
              <a:rPr lang="tr-TR" noProof="1" smtClean="0"/>
              <a:t>kaynağın + ucundan toprağa doğru akım akmaya başlayacak ve LED yanacaktır.</a:t>
            </a:r>
          </a:p>
          <a:p>
            <a:endParaRPr lang="tr-TR" noProof="1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noProof="1" smtClean="0"/>
              <a:t>Devre elemanlarının sıralaması üstteki şekildeki gibi farklı olsa da bu devrenin</a:t>
            </a:r>
          </a:p>
          <a:p>
            <a:r>
              <a:rPr lang="tr-TR" noProof="1" smtClean="0"/>
              <a:t>çalışması (butona basılınca LED’in yanması, basılmadığında sönmesi) değişmeyecekti.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17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3D9AE-F4FA-4BDA-96E9-3E32222BDE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741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30368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1" y="1752601"/>
            <a:ext cx="2066925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676400"/>
            <a:ext cx="320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Box 3"/>
          <p:cNvSpPr txBox="1">
            <a:spLocks noChangeArrowheads="1"/>
          </p:cNvSpPr>
          <p:nvPr/>
        </p:nvSpPr>
        <p:spPr bwMode="auto">
          <a:xfrm>
            <a:off x="1524000" y="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>
                <a:latin typeface="Arial Narrow" pitchFamily="34" charset="0"/>
              </a:rPr>
              <a:t>2- Buton Nasıl Çalışır</a:t>
            </a:r>
            <a:endParaRPr lang="en-US" sz="2800" b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61739-1F26-4FA0-8999-2D1CF22984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524000" y="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>
                <a:latin typeface="Arial Narrow" pitchFamily="34" charset="0"/>
              </a:rPr>
              <a:t>3- Seri Haberleşme</a:t>
            </a:r>
            <a:endParaRPr lang="en-US" sz="2800" b="1">
              <a:latin typeface="Arial Narrow" pitchFamily="34" charset="0"/>
            </a:endParaRPr>
          </a:p>
        </p:txBody>
      </p:sp>
      <p:pic>
        <p:nvPicPr>
          <p:cNvPr id="1392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533401"/>
            <a:ext cx="89439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2209800"/>
            <a:ext cx="2809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465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7EE9-C97F-4AAD-9361-0FDA3B7774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9459" name="AutoShape 2" descr="pull down resistor arduino ile ilgili görsel sonucu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460" name="AutoShape 4" descr="pull down resistor arduino ile ilgili görsel sonuc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461" name="AutoShape 6" descr="pull down resistor arduino ile ilgili görsel sonuc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462" name="AutoShape 8" descr="pull down resistor arduino ile ilgili görsel sonuc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pic>
        <p:nvPicPr>
          <p:cNvPr id="1946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575" y="3306249"/>
            <a:ext cx="439261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Box 3"/>
          <p:cNvSpPr txBox="1">
            <a:spLocks noChangeArrowheads="1"/>
          </p:cNvSpPr>
          <p:nvPr/>
        </p:nvSpPr>
        <p:spPr bwMode="auto">
          <a:xfrm>
            <a:off x="1524000" y="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 noProof="1" smtClean="0">
                <a:latin typeface="Arial Narrow" pitchFamily="34" charset="0"/>
              </a:rPr>
              <a:t>4- </a:t>
            </a:r>
            <a:r>
              <a:rPr lang="tr-TR" sz="2800" b="1" noProof="1">
                <a:latin typeface="Arial Narrow" pitchFamily="34" charset="0"/>
              </a:rPr>
              <a:t>Pull-Down Direnci İle Dijital Giriş Okuma </a:t>
            </a:r>
          </a:p>
        </p:txBody>
      </p:sp>
      <p:sp>
        <p:nvSpPr>
          <p:cNvPr id="19465" name="8 Dikdörtgen"/>
          <p:cNvSpPr>
            <a:spLocks noChangeArrowheads="1"/>
          </p:cNvSpPr>
          <p:nvPr/>
        </p:nvSpPr>
        <p:spPr bwMode="auto">
          <a:xfrm>
            <a:off x="1524000" y="45720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sz="2200" noProof="1"/>
          </a:p>
          <a:p>
            <a:r>
              <a:rPr lang="tr-TR" sz="2200" noProof="1"/>
              <a:t>Şimdi “pull-down direnç” bağlantısı ile buton-direnç bacağında;</a:t>
            </a:r>
          </a:p>
          <a:p>
            <a:endParaRPr lang="tr-TR" sz="2200" noProof="1"/>
          </a:p>
          <a:p>
            <a:pPr>
              <a:buFont typeface="Arial" charset="0"/>
              <a:buChar char="•"/>
            </a:pPr>
            <a:r>
              <a:rPr lang="tr-TR" sz="2200" noProof="1"/>
              <a:t>buton basıldığında HIGH (1), basılı değil iken LOW (0) veren bir devre kuralım</a:t>
            </a:r>
          </a:p>
          <a:p>
            <a:pPr>
              <a:buFont typeface="Arial" charset="0"/>
              <a:buChar char="•"/>
            </a:pPr>
            <a:endParaRPr lang="tr-TR" sz="2200" noProof="1"/>
          </a:p>
          <a:p>
            <a:pPr>
              <a:buFont typeface="Arial" charset="0"/>
              <a:buChar char="•"/>
            </a:pPr>
            <a:r>
              <a:rPr lang="tr-TR" sz="2200" noProof="1"/>
              <a:t>bu bacağı bir dijital pine GİRİŞ(INPUT) olarak bağlayalım</a:t>
            </a:r>
          </a:p>
          <a:p>
            <a:pPr>
              <a:buFont typeface="Arial" charset="0"/>
              <a:buChar char="•"/>
            </a:pPr>
            <a:endParaRPr lang="tr-TR" sz="2200" noProof="1"/>
          </a:p>
          <a:p>
            <a:pPr>
              <a:buFont typeface="Arial" charset="0"/>
              <a:buChar char="•"/>
            </a:pPr>
            <a:r>
              <a:rPr lang="tr-TR" sz="2200" noProof="1"/>
              <a:t>Seri monitörde buton durumunu görüntüleyelim.</a:t>
            </a:r>
          </a:p>
          <a:p>
            <a:endParaRPr lang="tr-TR" sz="2200" noProof="1"/>
          </a:p>
        </p:txBody>
      </p:sp>
    </p:spTree>
    <p:extLst>
      <p:ext uri="{BB962C8B-B14F-4D97-AF65-F5344CB8AC3E}">
        <p14:creationId xmlns:p14="http://schemas.microsoft.com/office/powerpoint/2010/main" val="105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E8AF-76F5-4885-960C-72A251FC78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48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124201"/>
            <a:ext cx="10668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5226" y="3505200"/>
            <a:ext cx="31527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1" y="5486401"/>
            <a:ext cx="352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26 Dikdörtgen"/>
          <p:cNvSpPr>
            <a:spLocks noChangeArrowheads="1"/>
          </p:cNvSpPr>
          <p:nvPr/>
        </p:nvSpPr>
        <p:spPr bwMode="auto">
          <a:xfrm>
            <a:off x="1676400" y="609600"/>
            <a:ext cx="8839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endParaRPr lang="tr-TR" noProof="1"/>
          </a:p>
          <a:p>
            <a:pPr>
              <a:buFont typeface="Wingdings" pitchFamily="2" charset="2"/>
              <a:buChar char="v"/>
            </a:pPr>
            <a:r>
              <a:rPr lang="tr-TR" noProof="1"/>
              <a:t> Bir tel üzerindeki her noktada gerilim (voltaj) aynıdır (eşpotansiyeldedir).</a:t>
            </a:r>
          </a:p>
          <a:p>
            <a:r>
              <a:rPr lang="tr-TR" noProof="1"/>
              <a:t>   Çünkü içdirenci sıfır olduğu için gerilim farkı oluşmaz (V=I.</a:t>
            </a:r>
            <a:r>
              <a:rPr lang="tr-TR" noProof="1">
                <a:solidFill>
                  <a:srgbClr val="FF0000"/>
                </a:solidFill>
              </a:rPr>
              <a:t>R</a:t>
            </a:r>
            <a:r>
              <a:rPr lang="tr-TR" noProof="1"/>
              <a:t>=I.</a:t>
            </a:r>
            <a:r>
              <a:rPr lang="tr-TR" noProof="1">
                <a:solidFill>
                  <a:srgbClr val="FF0000"/>
                </a:solidFill>
              </a:rPr>
              <a:t>0</a:t>
            </a:r>
            <a:r>
              <a:rPr lang="tr-TR" noProof="1"/>
              <a:t>=0)</a:t>
            </a:r>
          </a:p>
          <a:p>
            <a:pPr>
              <a:buFont typeface="Wingdings" pitchFamily="2" charset="2"/>
              <a:buChar char="v"/>
            </a:pPr>
            <a:endParaRPr lang="tr-TR" noProof="1"/>
          </a:p>
          <a:p>
            <a:pPr>
              <a:buFont typeface="Wingdings" pitchFamily="2" charset="2"/>
              <a:buChar char="v"/>
            </a:pPr>
            <a:r>
              <a:rPr lang="tr-TR" noProof="1"/>
              <a:t>Bir dirençten akım geçmiyorsa (bir tarafı açık devre) iki ucu arasında gerilim farkı oluşmaz (V=I.R=</a:t>
            </a:r>
            <a:r>
              <a:rPr lang="tr-TR" noProof="1">
                <a:solidFill>
                  <a:srgbClr val="0070C0"/>
                </a:solidFill>
              </a:rPr>
              <a:t>0</a:t>
            </a:r>
            <a:r>
              <a:rPr lang="tr-TR" noProof="1"/>
              <a:t>.R=</a:t>
            </a:r>
            <a:r>
              <a:rPr lang="tr-TR" noProof="1">
                <a:solidFill>
                  <a:srgbClr val="0070C0"/>
                </a:solidFill>
              </a:rPr>
              <a:t>0</a:t>
            </a:r>
            <a:r>
              <a:rPr lang="tr-TR" noProof="1"/>
              <a:t>). Dolayısıyla iki ucu gerilim (voltaj) aynıdır (eşpotansiyeldedir).</a:t>
            </a:r>
          </a:p>
        </p:txBody>
      </p:sp>
      <p:sp>
        <p:nvSpPr>
          <p:cNvPr id="20487" name="27 Dikdörtgen"/>
          <p:cNvSpPr>
            <a:spLocks noChangeArrowheads="1"/>
          </p:cNvSpPr>
          <p:nvPr/>
        </p:nvSpPr>
        <p:spPr bwMode="auto">
          <a:xfrm>
            <a:off x="2438401" y="3200400"/>
            <a:ext cx="2228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noProof="1"/>
              <a:t>Buton basılı değil iken</a:t>
            </a:r>
            <a:endParaRPr lang="tr-TR"/>
          </a:p>
        </p:txBody>
      </p:sp>
      <p:sp>
        <p:nvSpPr>
          <p:cNvPr id="20488" name="34 Dikdörtgen"/>
          <p:cNvSpPr>
            <a:spLocks noChangeArrowheads="1"/>
          </p:cNvSpPr>
          <p:nvPr/>
        </p:nvSpPr>
        <p:spPr bwMode="auto">
          <a:xfrm>
            <a:off x="8458201" y="3200400"/>
            <a:ext cx="1723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noProof="1"/>
              <a:t>Buton basılı iken</a:t>
            </a:r>
            <a:endParaRPr lang="tr-TR"/>
          </a:p>
        </p:txBody>
      </p:sp>
      <p:sp>
        <p:nvSpPr>
          <p:cNvPr id="20489" name="TextBox 3"/>
          <p:cNvSpPr txBox="1">
            <a:spLocks noChangeArrowheads="1"/>
          </p:cNvSpPr>
          <p:nvPr/>
        </p:nvSpPr>
        <p:spPr bwMode="auto">
          <a:xfrm>
            <a:off x="1524000" y="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 noProof="1" smtClean="0">
                <a:latin typeface="Arial Narrow" pitchFamily="34" charset="0"/>
              </a:rPr>
              <a:t>4- </a:t>
            </a:r>
            <a:r>
              <a:rPr lang="tr-TR" sz="2800" b="1" noProof="1">
                <a:latin typeface="Arial Narrow" pitchFamily="34" charset="0"/>
              </a:rPr>
              <a:t>Pull-Down Direnci İle Dijital Giriş Okuma </a:t>
            </a:r>
          </a:p>
        </p:txBody>
      </p:sp>
      <p:pic>
        <p:nvPicPr>
          <p:cNvPr id="204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581401"/>
            <a:ext cx="30099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5334000"/>
            <a:ext cx="5334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Düz Ok Bağlayıcısı"/>
          <p:cNvCxnSpPr/>
          <p:nvPr/>
        </p:nvCxnSpPr>
        <p:spPr>
          <a:xfrm flipH="1">
            <a:off x="2133600" y="5486400"/>
            <a:ext cx="1219200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Ok Bağlayıcısı"/>
          <p:cNvCxnSpPr/>
          <p:nvPr/>
        </p:nvCxnSpPr>
        <p:spPr>
          <a:xfrm flipH="1">
            <a:off x="7543800" y="5562600"/>
            <a:ext cx="1219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Serbest Form"/>
          <p:cNvSpPr/>
          <p:nvPr/>
        </p:nvSpPr>
        <p:spPr>
          <a:xfrm>
            <a:off x="8763000" y="5105400"/>
            <a:ext cx="649288" cy="381000"/>
          </a:xfrm>
          <a:custGeom>
            <a:avLst/>
            <a:gdLst>
              <a:gd name="connsiteX0" fmla="*/ 0 w 649288"/>
              <a:gd name="connsiteY0" fmla="*/ 26987 h 347662"/>
              <a:gd name="connsiteX1" fmla="*/ 552450 w 649288"/>
              <a:gd name="connsiteY1" fmla="*/ 46037 h 347662"/>
              <a:gd name="connsiteX2" fmla="*/ 581025 w 649288"/>
              <a:gd name="connsiteY2" fmla="*/ 303212 h 347662"/>
              <a:gd name="connsiteX3" fmla="*/ 419100 w 649288"/>
              <a:gd name="connsiteY3" fmla="*/ 312737 h 34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88" h="347662">
                <a:moveTo>
                  <a:pt x="0" y="26987"/>
                </a:moveTo>
                <a:cubicBezTo>
                  <a:pt x="227806" y="13493"/>
                  <a:pt x="455613" y="0"/>
                  <a:pt x="552450" y="46037"/>
                </a:cubicBezTo>
                <a:cubicBezTo>
                  <a:pt x="649288" y="92075"/>
                  <a:pt x="603250" y="258762"/>
                  <a:pt x="581025" y="303212"/>
                </a:cubicBezTo>
                <a:cubicBezTo>
                  <a:pt x="558800" y="347662"/>
                  <a:pt x="446087" y="323849"/>
                  <a:pt x="419100" y="31273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70" name="69 Serbest Form"/>
          <p:cNvSpPr/>
          <p:nvPr/>
        </p:nvSpPr>
        <p:spPr>
          <a:xfrm>
            <a:off x="3276600" y="5181600"/>
            <a:ext cx="609600" cy="46038"/>
          </a:xfrm>
          <a:custGeom>
            <a:avLst/>
            <a:gdLst>
              <a:gd name="connsiteX0" fmla="*/ 0 w 654050"/>
              <a:gd name="connsiteY0" fmla="*/ 0 h 39688"/>
              <a:gd name="connsiteX1" fmla="*/ 561975 w 654050"/>
              <a:gd name="connsiteY1" fmla="*/ 19050 h 39688"/>
              <a:gd name="connsiteX2" fmla="*/ 552450 w 654050"/>
              <a:gd name="connsiteY2" fmla="*/ 38100 h 3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9688">
                <a:moveTo>
                  <a:pt x="0" y="0"/>
                </a:moveTo>
                <a:lnTo>
                  <a:pt x="561975" y="19050"/>
                </a:lnTo>
                <a:cubicBezTo>
                  <a:pt x="654050" y="25400"/>
                  <a:pt x="581025" y="39688"/>
                  <a:pt x="552450" y="3810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73" name="72 Serbest Form"/>
          <p:cNvSpPr/>
          <p:nvPr/>
        </p:nvSpPr>
        <p:spPr>
          <a:xfrm>
            <a:off x="3314700" y="6038851"/>
            <a:ext cx="400050" cy="9525"/>
          </a:xfrm>
          <a:custGeom>
            <a:avLst/>
            <a:gdLst>
              <a:gd name="connsiteX0" fmla="*/ 400050 w 400050"/>
              <a:gd name="connsiteY0" fmla="*/ 9525 h 9525"/>
              <a:gd name="connsiteX1" fmla="*/ 0 w 4000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9525">
                <a:moveTo>
                  <a:pt x="400050" y="9525"/>
                </a:moveTo>
                <a:lnTo>
                  <a:pt x="0" y="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75" name="74 Serbest Form"/>
          <p:cNvSpPr/>
          <p:nvPr/>
        </p:nvSpPr>
        <p:spPr>
          <a:xfrm>
            <a:off x="8782050" y="6010275"/>
            <a:ext cx="400050" cy="0"/>
          </a:xfrm>
          <a:custGeom>
            <a:avLst/>
            <a:gdLst>
              <a:gd name="connsiteX0" fmla="*/ 400050 w 400050"/>
              <a:gd name="connsiteY0" fmla="*/ 0 h 0"/>
              <a:gd name="connsiteX1" fmla="*/ 0 w 4000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>
                <a:moveTo>
                  <a:pt x="400050" y="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14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93BB-331B-440E-A6A9-0367A5BF21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1524000" y="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 b="1" dirty="0" smtClean="0">
                <a:latin typeface="Arial Narrow" pitchFamily="34" charset="0"/>
              </a:rPr>
              <a:t>5-   </a:t>
            </a:r>
            <a:r>
              <a:rPr lang="tr-TR" sz="2800" b="1" dirty="0" err="1">
                <a:latin typeface="Arial Narrow" pitchFamily="34" charset="0"/>
              </a:rPr>
              <a:t>Pull-Down</a:t>
            </a:r>
            <a:r>
              <a:rPr lang="tr-TR" sz="2800" b="1" dirty="0">
                <a:latin typeface="Arial Narrow" pitchFamily="34" charset="0"/>
              </a:rPr>
              <a:t> Direnci kullanarak Buton ile LED Yakma</a:t>
            </a:r>
            <a:endParaRPr lang="en-US" sz="2800" b="1" dirty="0">
              <a:latin typeface="Arial Narrow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76" y="1050535"/>
            <a:ext cx="84391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233</Words>
  <Application>Microsoft Office PowerPoint</Application>
  <PresentationFormat>Geniş ekran</PresentationFormat>
  <Paragraphs>38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2</cp:revision>
  <dcterms:created xsi:type="dcterms:W3CDTF">2020-11-11T11:46:53Z</dcterms:created>
  <dcterms:modified xsi:type="dcterms:W3CDTF">2020-11-11T12:01:29Z</dcterms:modified>
</cp:coreProperties>
</file>