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3" r:id="rId3"/>
    <p:sldId id="257" r:id="rId4"/>
    <p:sldId id="259" r:id="rId5"/>
    <p:sldId id="260" r:id="rId6"/>
    <p:sldId id="261" r:id="rId7"/>
    <p:sldId id="262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90C7F-8B2A-4AE1-B530-A1D96E721164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4E41C-476B-46E9-816E-6544EBA4E1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13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5C03D-0985-4171-BA14-69D4A9AE3F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05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7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38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8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279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9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3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4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41F9-5F3C-494F-B6BB-53F6CFBC1087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A56F-1DEF-4CA4-BF23-6ACA430121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9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866F2-8234-438B-9C8D-607BD9E934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dirty="0" smtClean="0">
                <a:latin typeface="Arial Narrow" pitchFamily="34" charset="0"/>
              </a:rPr>
              <a:t>6a-Kara </a:t>
            </a:r>
            <a:r>
              <a:rPr lang="tr-TR" sz="2800" b="1" dirty="0">
                <a:latin typeface="Arial Narrow" pitchFamily="34" charset="0"/>
              </a:rPr>
              <a:t>Şimşek </a:t>
            </a:r>
            <a:r>
              <a:rPr lang="tr-TR" sz="2800" b="1" dirty="0" smtClean="0">
                <a:latin typeface="Arial Narrow" pitchFamily="34" charset="0"/>
              </a:rPr>
              <a:t>Devresi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42" y="2161716"/>
            <a:ext cx="5369133" cy="41946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651565"/>
            <a:ext cx="1972973" cy="620643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433978" y="1019630"/>
            <a:ext cx="7349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Kara şimşek programı </a:t>
            </a:r>
            <a:r>
              <a:rPr lang="tr-TR" dirty="0" smtClean="0"/>
              <a:t>farklı</a:t>
            </a:r>
            <a:r>
              <a:rPr lang="tr-TR" dirty="0" smtClean="0"/>
              <a:t> şekillerde </a:t>
            </a:r>
            <a:r>
              <a:rPr lang="tr-TR" dirty="0" smtClean="0"/>
              <a:t>yazılabilir. Birinci yöntemde her LED için ayrı bir değişken tanımlanmış olup, bütün LED'ler tek tek kontrol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32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39" y="1787237"/>
            <a:ext cx="6810852" cy="389913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276499" y="0"/>
            <a:ext cx="7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ANALOG </a:t>
            </a:r>
            <a:r>
              <a:rPr lang="tr-TR" sz="3200" dirty="0" smtClean="0">
                <a:solidFill>
                  <a:srgbClr val="0070C0"/>
                </a:solidFill>
              </a:rPr>
              <a:t>GİRİŞ</a:t>
            </a:r>
          </a:p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(güncellenecek)</a:t>
            </a:r>
            <a:endParaRPr lang="tr-T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7456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dirty="0" smtClean="0">
                <a:latin typeface="Arial Narrow" pitchFamily="34" charset="0"/>
              </a:rPr>
              <a:t>6b-Kara </a:t>
            </a:r>
            <a:r>
              <a:rPr lang="tr-TR" sz="2800" b="1" dirty="0">
                <a:latin typeface="Arial Narrow" pitchFamily="34" charset="0"/>
              </a:rPr>
              <a:t>Şimşek </a:t>
            </a:r>
            <a:r>
              <a:rPr lang="tr-TR" sz="2800" b="1" dirty="0" smtClean="0">
                <a:latin typeface="Arial Narrow" pitchFamily="34" charset="0"/>
              </a:rPr>
              <a:t>Devresi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344838" y="700124"/>
            <a:ext cx="73497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İlk yöntem çok kullanışlı değildir. Birkaç </a:t>
            </a:r>
            <a:r>
              <a:rPr lang="tr-TR" dirty="0" err="1"/>
              <a:t>led</a:t>
            </a:r>
            <a:r>
              <a:rPr lang="tr-TR" dirty="0"/>
              <a:t> daha eklersek pratik olmadığı </a:t>
            </a:r>
            <a:r>
              <a:rPr lang="tr-TR" dirty="0" smtClean="0"/>
              <a:t>açıktır. </a:t>
            </a:r>
            <a:r>
              <a:rPr lang="tr-TR" dirty="0" smtClean="0"/>
              <a:t>Aynı programı yandaki gibi döngü kullanarak yazabiliriz.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/>
              <a:t>Burada sayaç </a:t>
            </a:r>
            <a:r>
              <a:rPr lang="tr-TR" b="1" dirty="0" err="1" smtClean="0"/>
              <a:t>pin</a:t>
            </a:r>
            <a:r>
              <a:rPr lang="tr-TR" b="1" dirty="0" smtClean="0"/>
              <a:t> numaralarının değerlerini alacak biçimde değişmektedir.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Pin</a:t>
            </a:r>
            <a:r>
              <a:rPr lang="tr-TR" dirty="0" smtClean="0"/>
              <a:t> numaraları ardışık olduğu için sayacı her döngüde </a:t>
            </a:r>
            <a:r>
              <a:rPr lang="tr-TR" dirty="0" err="1" smtClean="0"/>
              <a:t>pin</a:t>
            </a:r>
            <a:r>
              <a:rPr lang="tr-TR" dirty="0" smtClean="0"/>
              <a:t> numarası değerini </a:t>
            </a:r>
            <a:r>
              <a:rPr lang="tr-TR" dirty="0" smtClean="0"/>
              <a:t>almasını sağlayabildik.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Pinler</a:t>
            </a:r>
            <a:r>
              <a:rPr lang="tr-TR" dirty="0" smtClean="0"/>
              <a:t> 2,4,6,8 gibi yine aralarında matematiksel olarak bir bağlantı kurulabilecek biçimde olsaydı yine sayacın </a:t>
            </a:r>
            <a:r>
              <a:rPr lang="tr-TR" dirty="0" err="1" smtClean="0"/>
              <a:t>pin</a:t>
            </a:r>
            <a:r>
              <a:rPr lang="tr-TR" dirty="0" smtClean="0"/>
              <a:t> numarasını temsi ettiği bir döngü yazabilirdik. Örneğin ilk döngü aşağıdaki olurdu.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3" y="700124"/>
            <a:ext cx="3315163" cy="590632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31" y="4560178"/>
            <a:ext cx="30103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B7B17-F547-44AE-AC7D-02F2CA89F9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Dikdörtgen 3"/>
          <p:cNvSpPr/>
          <p:nvPr/>
        </p:nvSpPr>
        <p:spPr>
          <a:xfrm>
            <a:off x="1524000" y="457200"/>
            <a:ext cx="9144000" cy="594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v"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Programlamada , benzer tipte tanımlaman değişkenleri kontrol etmede </a:t>
            </a:r>
          </a:p>
          <a:p>
            <a:pPr fontAlgn="base"/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bize en çok yardım eden yapı dizilerdir. </a:t>
            </a:r>
          </a:p>
          <a:p>
            <a:pPr fontAlgn="base"/>
            <a:endParaRPr lang="en-US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Örneğin: 100 öğrencinin numaralarını saklamak istiyoruz. Bunu </a:t>
            </a:r>
            <a:r>
              <a:rPr lang="en-US" i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ögrenci1, ogrenci2,...,ogrenci100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gibi ayrı ayrı100 değişken tanımlayarak yapabiliriz, fakat bu çok yorucu olur. </a:t>
            </a:r>
          </a:p>
          <a:p>
            <a:pPr fontAlgn="base"/>
            <a:endParaRPr lang="en-US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 tip işlemleri dizileri kullanarak yapacağız.</a:t>
            </a:r>
          </a:p>
          <a:p>
            <a:pPr fontAlgn="base"/>
            <a:endParaRPr lang="en-US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altLang="tr-TR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Veri_tipi dizi_ismi[dizi_büyüklüğü]={deger1,deger2,deger3,deger4}</a:t>
            </a:r>
          </a:p>
          <a:p>
            <a:endParaRPr lang="en-US" altLang="tr-TR" b="1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altLang="tr-TR" noProof="1">
                <a:latin typeface="Consolas" panose="020B0609020204030204" pitchFamily="49" charset="0"/>
                <a:cs typeface="Consolas" panose="020B0609020204030204" pitchFamily="49" charset="0"/>
              </a:rPr>
              <a:t> Dizilerde numaralandırma 0’dan başlar.</a:t>
            </a:r>
          </a:p>
          <a:p>
            <a:r>
              <a:rPr lang="en-US" altLang="tr-TR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Örneğin</a:t>
            </a:r>
            <a:r>
              <a:rPr lang="en-US" altLang="tr-TR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 a[6]={-12,21,35,56,0,8};</a:t>
            </a:r>
            <a:r>
              <a:rPr lang="en-US" altLang="tr-TR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Burada dizinin ismi </a:t>
            </a:r>
            <a:r>
              <a:rPr lang="en-US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dır. Dizinin büyüklüğü 6 dir. Yani dizide 6 eleman vardır. Bütün elemanlarda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tipindedir.</a:t>
            </a:r>
          </a:p>
          <a:p>
            <a:endParaRPr lang="en-US" i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i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Dizinin ilk elemanının 0 dan başlayıp </a:t>
            </a:r>
          </a:p>
          <a:p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4 e kadar gittiğini de unutmayalım.</a:t>
            </a:r>
          </a:p>
          <a:p>
            <a:pPr fontAlgn="base"/>
            <a:endParaRPr lang="en-US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2313" y="1"/>
            <a:ext cx="8229600" cy="62071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/>
          <a:p>
            <a:pPr algn="ctr"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Diziler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691806"/>
            <a:ext cx="3657600" cy="216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9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70DA4-908D-4C8C-9255-552940E715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1355601" y="15851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dirty="0" smtClean="0">
                <a:latin typeface="Arial Narrow" pitchFamily="34" charset="0"/>
              </a:rPr>
              <a:t> </a:t>
            </a:r>
            <a:r>
              <a:rPr lang="tr-TR" sz="2800" b="1" dirty="0" smtClean="0">
                <a:latin typeface="Arial Narrow" pitchFamily="34" charset="0"/>
              </a:rPr>
              <a:t>6c-Kara </a:t>
            </a:r>
            <a:r>
              <a:rPr lang="tr-TR" sz="2800" b="1" dirty="0">
                <a:latin typeface="Arial Narrow" pitchFamily="34" charset="0"/>
              </a:rPr>
              <a:t>Şimşek Efekti </a:t>
            </a:r>
            <a:r>
              <a:rPr lang="tr-TR" sz="2800" b="1" dirty="0" smtClean="0">
                <a:latin typeface="Arial Narrow" pitchFamily="34" charset="0"/>
              </a:rPr>
              <a:t>Dizi ve </a:t>
            </a:r>
            <a:r>
              <a:rPr lang="tr-TR" sz="2800" b="1" dirty="0" err="1" smtClean="0">
                <a:latin typeface="Arial Narrow" pitchFamily="34" charset="0"/>
              </a:rPr>
              <a:t>For</a:t>
            </a:r>
            <a:r>
              <a:rPr lang="tr-TR" sz="2800" b="1" dirty="0" smtClean="0">
                <a:latin typeface="Arial Narrow" pitchFamily="34" charset="0"/>
              </a:rPr>
              <a:t> </a:t>
            </a:r>
            <a:r>
              <a:rPr lang="tr-TR" sz="2800" b="1" dirty="0">
                <a:latin typeface="Arial Narrow" pitchFamily="34" charset="0"/>
              </a:rPr>
              <a:t>Döngüsü İle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442315" y="1298100"/>
            <a:ext cx="7626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Önceki çözümde; sayacın </a:t>
            </a:r>
            <a:r>
              <a:rPr lang="tr-TR" dirty="0" err="1" smtClean="0"/>
              <a:t>pin</a:t>
            </a:r>
            <a:r>
              <a:rPr lang="tr-TR" dirty="0" smtClean="0"/>
              <a:t> numarasını temsil etmesi, </a:t>
            </a:r>
            <a:r>
              <a:rPr lang="tr-TR" dirty="0" err="1" smtClean="0"/>
              <a:t>pinler</a:t>
            </a:r>
            <a:r>
              <a:rPr lang="tr-TR" dirty="0" smtClean="0"/>
              <a:t> arasında bir bağıntı (birer veya ikişer ikişer değişmesi) gibi gerektirir.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Ancak yandaki gibi aralarında ardışık olmayan, matematiksel olarak ilgisiz </a:t>
            </a:r>
            <a:r>
              <a:rPr lang="tr-TR" dirty="0" err="1" smtClean="0"/>
              <a:t>pinler</a:t>
            </a:r>
            <a:r>
              <a:rPr lang="tr-TR" dirty="0" smtClean="0"/>
              <a:t> kullanılması istenebilir.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Bunun için</a:t>
            </a:r>
            <a:r>
              <a:rPr lang="tr-TR" dirty="0" smtClean="0"/>
              <a:t>, </a:t>
            </a:r>
            <a:r>
              <a:rPr lang="tr-TR" dirty="0" err="1" smtClean="0"/>
              <a:t>pin</a:t>
            </a:r>
            <a:r>
              <a:rPr lang="tr-TR" dirty="0" smtClean="0"/>
              <a:t> numaralarını </a:t>
            </a:r>
            <a:r>
              <a:rPr lang="tr-TR" dirty="0" smtClean="0"/>
              <a:t>bir diziye kaydederek </a:t>
            </a:r>
            <a:r>
              <a:rPr lang="tr-TR" dirty="0" smtClean="0"/>
              <a:t>LED'lere bağlı çıkış </a:t>
            </a:r>
            <a:r>
              <a:rPr lang="tr-TR" dirty="0" err="1" smtClean="0"/>
              <a:t>pinlerin</a:t>
            </a:r>
            <a:r>
              <a:rPr lang="tr-TR" dirty="0" err="1" smtClean="0"/>
              <a:t>i</a:t>
            </a:r>
            <a:r>
              <a:rPr lang="tr-TR" dirty="0" smtClean="0"/>
              <a:t> </a:t>
            </a:r>
            <a:r>
              <a:rPr lang="tr-TR" dirty="0" smtClean="0"/>
              <a:t>daha kolay kontrol </a:t>
            </a:r>
            <a:r>
              <a:rPr lang="tr-TR" dirty="0" smtClean="0"/>
              <a:t>edebiliriz. Bu yöntemde sayaç dizinin erişilmek istenen elemanın sırasını (indeksini) temsil eder.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Böylelikle kaçıncı </a:t>
            </a:r>
            <a:r>
              <a:rPr lang="tr-TR" dirty="0" err="1" smtClean="0"/>
              <a:t>pinlerin</a:t>
            </a:r>
            <a:r>
              <a:rPr lang="tr-TR" dirty="0" smtClean="0"/>
              <a:t> kullanıldığının bir önemi kalmaz. 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" y="682390"/>
            <a:ext cx="405821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276499" y="0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ANALOG ÇIKIŞ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" y="684527"/>
            <a:ext cx="7086600" cy="58864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2" y="4861500"/>
            <a:ext cx="7200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45" y="4199668"/>
            <a:ext cx="6408331" cy="265833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276499" y="0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ANALOG ÇIKIŞ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822674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dirty="0" err="1" smtClean="0">
                <a:latin typeface="Arial Narrow" pitchFamily="34" charset="0"/>
              </a:rPr>
              <a:t>Led</a:t>
            </a:r>
            <a:r>
              <a:rPr lang="tr-TR" sz="2800" b="1" dirty="0" smtClean="0">
                <a:latin typeface="Arial Narrow" pitchFamily="34" charset="0"/>
              </a:rPr>
              <a:t> ile </a:t>
            </a:r>
            <a:r>
              <a:rPr lang="tr-TR" sz="2800" b="1" dirty="0" err="1" smtClean="0">
                <a:latin typeface="Arial Narrow" pitchFamily="34" charset="0"/>
              </a:rPr>
              <a:t>Fade</a:t>
            </a:r>
            <a:r>
              <a:rPr lang="tr-TR" sz="2800" b="1" dirty="0" smtClean="0">
                <a:latin typeface="Arial Narrow" pitchFamily="34" charset="0"/>
              </a:rPr>
              <a:t>(solma) etkisi</a:t>
            </a:r>
          </a:p>
          <a:p>
            <a:r>
              <a:rPr lang="tr-TR" sz="2000" dirty="0" smtClean="0">
                <a:latin typeface="Arial Narrow" pitchFamily="34" charset="0"/>
              </a:rPr>
              <a:t>Bu örnekte PWM tekniği ile </a:t>
            </a:r>
            <a:r>
              <a:rPr lang="tr-TR" sz="2000" dirty="0">
                <a:latin typeface="Arial Narrow" pitchFamily="34" charset="0"/>
              </a:rPr>
              <a:t> </a:t>
            </a:r>
            <a:r>
              <a:rPr lang="tr-TR" sz="2000" dirty="0" smtClean="0">
                <a:latin typeface="Arial Narrow" pitchFamily="34" charset="0"/>
              </a:rPr>
              <a:t>analog yazma işlemi yaparak;</a:t>
            </a:r>
          </a:p>
          <a:p>
            <a:r>
              <a:rPr lang="tr-TR" sz="2000" dirty="0" smtClean="0">
                <a:latin typeface="Arial Narrow" pitchFamily="34" charset="0"/>
              </a:rPr>
              <a:t> </a:t>
            </a:r>
            <a:r>
              <a:rPr lang="tr-TR" sz="2000" dirty="0" err="1" smtClean="0">
                <a:latin typeface="Arial Narrow" pitchFamily="34" charset="0"/>
              </a:rPr>
              <a:t>ledi</a:t>
            </a:r>
            <a:r>
              <a:rPr lang="tr-TR" sz="2000" dirty="0" smtClean="0">
                <a:latin typeface="Arial Narrow" pitchFamily="34" charset="0"/>
              </a:rPr>
              <a:t> sönük durumdan kademeli olarak parlaklığını artıracak,</a:t>
            </a:r>
          </a:p>
          <a:p>
            <a:r>
              <a:rPr lang="tr-TR" sz="2000" dirty="0" smtClean="0">
                <a:latin typeface="Arial Narrow" pitchFamily="34" charset="0"/>
              </a:rPr>
              <a:t> sonra tam parlaklık durumundan kademeli olarak solma etkisi</a:t>
            </a:r>
          </a:p>
          <a:p>
            <a:r>
              <a:rPr lang="tr-TR" sz="2000" dirty="0" smtClean="0">
                <a:latin typeface="Arial Narrow" pitchFamily="34" charset="0"/>
              </a:rPr>
              <a:t>ile sönük duruma döndüreceğiz. </a:t>
            </a:r>
          </a:p>
          <a:p>
            <a:endParaRPr lang="tr-TR" sz="2000" dirty="0">
              <a:latin typeface="Arial Narrow" pitchFamily="34" charset="0"/>
            </a:endParaRPr>
          </a:p>
          <a:p>
            <a:r>
              <a:rPr lang="tr-TR" sz="2000" dirty="0" smtClean="0">
                <a:latin typeface="Arial Narrow" pitchFamily="34" charset="0"/>
              </a:rPr>
              <a:t>Bu işlem </a:t>
            </a:r>
            <a:r>
              <a:rPr lang="tr-TR" sz="2000" dirty="0" err="1" smtClean="0">
                <a:latin typeface="Arial Narrow" pitchFamily="34" charset="0"/>
              </a:rPr>
              <a:t>loop</a:t>
            </a:r>
            <a:r>
              <a:rPr lang="tr-TR" sz="2000" dirty="0" smtClean="0">
                <a:latin typeface="Arial Narrow" pitchFamily="34" charset="0"/>
              </a:rPr>
              <a:t>() metodumuz içinde olduğundan sürekli</a:t>
            </a:r>
          </a:p>
          <a:p>
            <a:r>
              <a:rPr lang="tr-TR" sz="2000" dirty="0">
                <a:latin typeface="Arial Narrow" pitchFamily="34" charset="0"/>
              </a:rPr>
              <a:t>t</a:t>
            </a:r>
            <a:r>
              <a:rPr lang="tr-TR" sz="2000" dirty="0" smtClean="0">
                <a:latin typeface="Arial Narrow" pitchFamily="34" charset="0"/>
              </a:rPr>
              <a:t>ekrarlanacaktır.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81" y="760051"/>
            <a:ext cx="5603037" cy="31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4" y="1440007"/>
            <a:ext cx="5038725" cy="3562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576" y="860229"/>
            <a:ext cx="4324782" cy="59977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276499" y="0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ANALOG ÇIKIŞ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29555" y="926731"/>
            <a:ext cx="3011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Kodumuz aşağıdaki gibi olacaktır.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26114" y="472081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7-Led </a:t>
            </a:r>
            <a:r>
              <a:rPr lang="tr-TR" b="1" dirty="0">
                <a:latin typeface="Arial Narrow" pitchFamily="34" charset="0"/>
              </a:rPr>
              <a:t>ile </a:t>
            </a:r>
            <a:r>
              <a:rPr lang="tr-TR" b="1" dirty="0" err="1">
                <a:latin typeface="Arial Narrow" pitchFamily="34" charset="0"/>
              </a:rPr>
              <a:t>Fade</a:t>
            </a:r>
            <a:r>
              <a:rPr lang="tr-TR" b="1" dirty="0">
                <a:latin typeface="Arial Narrow" pitchFamily="34" charset="0"/>
              </a:rPr>
              <a:t>(solma) etkisi</a:t>
            </a:r>
          </a:p>
        </p:txBody>
      </p:sp>
    </p:spTree>
    <p:extLst>
      <p:ext uri="{BB962C8B-B14F-4D97-AF65-F5344CB8AC3E}">
        <p14:creationId xmlns:p14="http://schemas.microsoft.com/office/powerpoint/2010/main" val="90253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B7B17-F547-44AE-AC7D-02F2CA89F9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62742" y="29609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sz="2800" dirty="0" smtClean="0">
                <a:solidFill>
                  <a:srgbClr val="0070C0"/>
                </a:solidFill>
              </a:rPr>
              <a:t>Hatırlatma: Gerilim Bölücü 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125" y="1264024"/>
            <a:ext cx="9719234" cy="26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32" y="4844145"/>
            <a:ext cx="10165080" cy="124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etin kutusu 5"/>
          <p:cNvSpPr txBox="1"/>
          <p:nvPr/>
        </p:nvSpPr>
        <p:spPr>
          <a:xfrm>
            <a:off x="8479766" y="14198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5V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59125" y="2725565"/>
            <a:ext cx="288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R1=200ohm</a:t>
            </a:r>
          </a:p>
          <a:p>
            <a:r>
              <a:rPr lang="tr-TR" dirty="0" smtClean="0"/>
              <a:t>R2=800ohm</a:t>
            </a:r>
          </a:p>
          <a:p>
            <a:endParaRPr lang="tr-TR" dirty="0" smtClean="0"/>
          </a:p>
          <a:p>
            <a:r>
              <a:rPr lang="tr-TR" dirty="0" err="1"/>
              <a:t>Vout</a:t>
            </a:r>
            <a:r>
              <a:rPr lang="tr-TR" dirty="0"/>
              <a:t>=V2=(Vin.R2)/(R1+R2)</a:t>
            </a:r>
          </a:p>
          <a:p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Vout</a:t>
            </a:r>
            <a:r>
              <a:rPr lang="tr-TR" dirty="0" smtClean="0"/>
              <a:t>=(5.800)/(200+800)</a:t>
            </a:r>
          </a:p>
          <a:p>
            <a:r>
              <a:rPr lang="tr-TR" dirty="0"/>
              <a:t> </a:t>
            </a:r>
            <a:r>
              <a:rPr lang="tr-TR" dirty="0" smtClean="0"/>
              <a:t>              =(5.800)/1000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=4V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810001" y="2725565"/>
            <a:ext cx="288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R1=500ohm</a:t>
            </a:r>
          </a:p>
          <a:p>
            <a:r>
              <a:rPr lang="tr-TR" dirty="0" smtClean="0"/>
              <a:t>R2=500ohm</a:t>
            </a:r>
          </a:p>
          <a:p>
            <a:endParaRPr lang="tr-TR" dirty="0" smtClean="0"/>
          </a:p>
          <a:p>
            <a:r>
              <a:rPr lang="tr-TR" dirty="0" err="1" smtClean="0"/>
              <a:t>Vout</a:t>
            </a:r>
            <a:r>
              <a:rPr lang="tr-TR" dirty="0" smtClean="0"/>
              <a:t>=V2=(Vin.R2)/(R1+R2)</a:t>
            </a:r>
          </a:p>
          <a:p>
            <a:endParaRPr lang="tr-TR" dirty="0"/>
          </a:p>
          <a:p>
            <a:r>
              <a:rPr lang="tr-TR" dirty="0" err="1" smtClean="0"/>
              <a:t>Vout</a:t>
            </a:r>
            <a:r>
              <a:rPr lang="tr-TR" dirty="0" smtClean="0"/>
              <a:t>=V2=(5.500)/(500+500)</a:t>
            </a:r>
          </a:p>
          <a:p>
            <a:r>
              <a:rPr lang="tr-TR" dirty="0"/>
              <a:t> </a:t>
            </a:r>
            <a:r>
              <a:rPr lang="tr-TR" dirty="0" smtClean="0"/>
              <a:t>              =(5.500)/1000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=2.5V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263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35131" y="661850"/>
            <a:ext cx="11512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v"/>
            </a:pPr>
            <a:r>
              <a:rPr lang="tr-TR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Potansiyometre üç bacağı olan bir dirençtir. Ortadaki bacak ile dıştaki bacaklar arasındaki dirençler  Rac ve Rcb aynı anda değişir.</a:t>
            </a:r>
          </a:p>
          <a:p>
            <a:pPr marL="342900" indent="-342900" fontAlgn="base"/>
            <a:r>
              <a:rPr lang="tr-TR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Ancak iki dış bacak arasındaki direnç Rac ve Rcb toplamına eşit ve sabittir.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08205" y="4345332"/>
            <a:ext cx="5491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Potansiyometre</a:t>
            </a:r>
            <a:r>
              <a:rPr lang="tr-TR" dirty="0" smtClean="0"/>
              <a:t> ayarı çevrildiğinde orta bacaktaki değer potansiyelin topraktan ne kadar yüksek olduğunu söyler. Bir başka ifadeyle toprakla orta bacak arasındaki direnç üzerinde harcanan gerilim değerini verir.</a:t>
            </a:r>
            <a:endParaRPr lang="tr-TR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67986" y="4294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sz="2800" dirty="0" smtClean="0">
                <a:solidFill>
                  <a:srgbClr val="0070C0"/>
                </a:solidFill>
              </a:rPr>
              <a:t>Hatırlatma: </a:t>
            </a:r>
            <a:r>
              <a:rPr lang="tr-TR" sz="2800" dirty="0" err="1" smtClean="0">
                <a:solidFill>
                  <a:srgbClr val="0070C0"/>
                </a:solidFill>
              </a:rPr>
              <a:t>Potansiyometre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36" y="2686227"/>
            <a:ext cx="3752850" cy="27336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83" y="2024239"/>
            <a:ext cx="3581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6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484</Words>
  <Application>Microsoft Office PowerPoint</Application>
  <PresentationFormat>Geniş ekran</PresentationFormat>
  <Paragraphs>78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Consolas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17</cp:revision>
  <dcterms:created xsi:type="dcterms:W3CDTF">2019-01-04T20:40:11Z</dcterms:created>
  <dcterms:modified xsi:type="dcterms:W3CDTF">2020-11-25T12:53:22Z</dcterms:modified>
</cp:coreProperties>
</file>