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68" r:id="rId3"/>
    <p:sldId id="296" r:id="rId4"/>
    <p:sldId id="298" r:id="rId5"/>
    <p:sldId id="569" r:id="rId6"/>
    <p:sldId id="573" r:id="rId7"/>
    <p:sldId id="570" r:id="rId8"/>
    <p:sldId id="571" r:id="rId9"/>
    <p:sldId id="572" r:id="rId10"/>
    <p:sldId id="574" r:id="rId11"/>
    <p:sldId id="575" r:id="rId12"/>
    <p:sldId id="577" r:id="rId13"/>
    <p:sldId id="578" r:id="rId14"/>
    <p:sldId id="579" r:id="rId15"/>
    <p:sldId id="580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2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7.06.2020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İnternet Programcılığı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Muhammet Yorulmaz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4644008" y="692696"/>
            <a:ext cx="3399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  <a:p>
            <a:pPr algn="ctr"/>
            <a:r>
              <a:rPr lang="tr-TR" sz="4400" b="1" dirty="0">
                <a:solidFill>
                  <a:schemeClr val="bg1"/>
                </a:solidFill>
              </a:rPr>
              <a:t>Hafta 10</a:t>
            </a:r>
          </a:p>
        </p:txBody>
      </p:sp>
    </p:spTree>
    <p:extLst>
      <p:ext uri="{BB962C8B-B14F-4D97-AF65-F5344CB8AC3E}">
        <p14:creationId xmlns:p14="http://schemas.microsoft.com/office/powerpoint/2010/main" val="23312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Sınıflar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CA1C98-0528-4803-B858-EF116D43F9DC}"/>
              </a:ext>
            </a:extLst>
          </p:cNvPr>
          <p:cNvSpPr/>
          <p:nvPr/>
        </p:nvSpPr>
        <p:spPr>
          <a:xfrm>
            <a:off x="683568" y="1340768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dogumTarih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//Tarih sınıfından 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dogumTarih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 adında bir nesne yarat</a:t>
            </a:r>
          </a:p>
          <a:p>
            <a:endParaRPr lang="tr-TR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dogumTarih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ayarla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2020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dogumTarih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yaz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//$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dogumTarih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gun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 = 65; HATA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özellik sınıf dışından 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//erişilemez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58CB74-747C-4672-875D-ACD488D1A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20712"/>
            <a:ext cx="4364105" cy="3438386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995BAE6E-5CB9-47EA-B88E-C123E12CE3E5}"/>
              </a:ext>
            </a:extLst>
          </p:cNvPr>
          <p:cNvSpPr/>
          <p:nvPr/>
        </p:nvSpPr>
        <p:spPr>
          <a:xfrm>
            <a:off x="5292080" y="5781794"/>
            <a:ext cx="201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türünde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nesne</a:t>
            </a:r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5465165-B95C-45BA-9645-43FAA232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5" y="4681185"/>
            <a:ext cx="3400425" cy="1114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016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Yapıcı-Kurucu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9677E46A-BFA4-4249-B508-6E2BE291C7AE}"/>
              </a:ext>
            </a:extLst>
          </p:cNvPr>
          <p:cNvSpPr/>
          <p:nvPr/>
        </p:nvSpPr>
        <p:spPr>
          <a:xfrm>
            <a:off x="1043608" y="1412776"/>
            <a:ext cx="648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$randevu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//Hiç ayarlanmadan yazdırılmaya kalkılırsa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$randevu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yaz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6793BCB-2BE7-4209-A015-BB8F601E18DF}"/>
              </a:ext>
            </a:extLst>
          </p:cNvPr>
          <p:cNvSpPr/>
          <p:nvPr/>
        </p:nvSpPr>
        <p:spPr>
          <a:xfrm>
            <a:off x="755576" y="3212976"/>
            <a:ext cx="7395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Yapıcı-Kurucu </a:t>
            </a:r>
            <a:r>
              <a:rPr lang="tr-TR" dirty="0" err="1"/>
              <a:t>metod</a:t>
            </a:r>
            <a:r>
              <a:rPr lang="tr-TR" dirty="0"/>
              <a:t> (</a:t>
            </a:r>
            <a:r>
              <a:rPr lang="tr-TR" dirty="0" err="1"/>
              <a:t>Constructor</a:t>
            </a:r>
            <a:r>
              <a:rPr lang="tr-TR" dirty="0"/>
              <a:t>), nesne oluşturulduktan sonra bir nesnenin özelliklerini ilk değer atamayı sağlar.</a:t>
            </a:r>
          </a:p>
          <a:p>
            <a:endParaRPr lang="tr-TR" dirty="0"/>
          </a:p>
          <a:p>
            <a:r>
              <a:rPr lang="tr-TR" dirty="0"/>
              <a:t>Metodun adı  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construct</a:t>
            </a:r>
            <a:r>
              <a:rPr lang="tr-TR" dirty="0"/>
              <a:t> olarak belirlenirse, bir sınıftan nesne oluşturduğunuzda PHP bu metodu otomatik olarak çağırır.</a:t>
            </a:r>
          </a:p>
          <a:p>
            <a:endParaRPr lang="tr-TR" dirty="0"/>
          </a:p>
          <a:p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construct</a:t>
            </a:r>
            <a:r>
              <a:rPr lang="tr-TR" dirty="0"/>
              <a:t> isminden önce iki alt çizgi (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tr-TR" dirty="0"/>
              <a:t>) ile başladığına dikkat edin!</a:t>
            </a:r>
          </a:p>
        </p:txBody>
      </p:sp>
    </p:spTree>
    <p:extLst>
      <p:ext uri="{BB962C8B-B14F-4D97-AF65-F5344CB8AC3E}">
        <p14:creationId xmlns:p14="http://schemas.microsoft.com/office/powerpoint/2010/main" val="173334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Yapıcı-Kurucu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6793BCB-2BE7-4209-A015-BB8F601E18DF}"/>
              </a:ext>
            </a:extLst>
          </p:cNvPr>
          <p:cNvSpPr/>
          <p:nvPr/>
        </p:nvSpPr>
        <p:spPr>
          <a:xfrm>
            <a:off x="874068" y="836712"/>
            <a:ext cx="7395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construct</a:t>
            </a:r>
            <a:r>
              <a:rPr lang="tr-TR" dirty="0"/>
              <a:t> isminden önce iki alt çizgi (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tr-TR" dirty="0"/>
              <a:t>) ile başladığına dikkat edin!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A699E02-3298-4185-B68E-6FE936C8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74438"/>
            <a:ext cx="4540060" cy="4562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444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Yapıcı-Kurucu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6793BCB-2BE7-4209-A015-BB8F601E18DF}"/>
              </a:ext>
            </a:extLst>
          </p:cNvPr>
          <p:cNvSpPr/>
          <p:nvPr/>
        </p:nvSpPr>
        <p:spPr>
          <a:xfrm>
            <a:off x="874068" y="836712"/>
            <a:ext cx="7395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construct</a:t>
            </a:r>
            <a:r>
              <a:rPr lang="tr-TR" dirty="0"/>
              <a:t> isminden önce iki alt çizgi (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tr-TR" dirty="0"/>
              <a:t>) ile başladığına dikkat edin!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EDD1B904-B399-4312-9BFA-F0DD0286082C}"/>
              </a:ext>
            </a:extLst>
          </p:cNvPr>
          <p:cNvSpPr/>
          <p:nvPr/>
        </p:nvSpPr>
        <p:spPr>
          <a:xfrm>
            <a:off x="1115616" y="1835470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$randevu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2021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//Yapıcı 12/12/2021 için otomatik çağrılıyor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$randevu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yaz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D2872FD-69DA-413F-8286-F2E5E062E7B7}"/>
              </a:ext>
            </a:extLst>
          </p:cNvPr>
          <p:cNvSpPr/>
          <p:nvPr/>
        </p:nvSpPr>
        <p:spPr>
          <a:xfrm>
            <a:off x="856308" y="2788061"/>
            <a:ext cx="7395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construct</a:t>
            </a:r>
            <a:r>
              <a:rPr lang="tr-TR" dirty="0"/>
              <a:t> </a:t>
            </a:r>
            <a:r>
              <a:rPr lang="tr-TR" dirty="0" err="1"/>
              <a:t>metod</a:t>
            </a:r>
            <a:r>
              <a:rPr lang="tr-TR" dirty="0"/>
              <a:t> var olduğu için artık aşağıdaki gibi bir tanımlama yapıldığında hata verir.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58ADE76-91C0-4837-8968-87058DB9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33" y="3573016"/>
            <a:ext cx="7600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 sabitleri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930CBF5-FC76-4997-8689-347E77D6067A}"/>
              </a:ext>
            </a:extLst>
          </p:cNvPr>
          <p:cNvSpPr/>
          <p:nvPr/>
        </p:nvSpPr>
        <p:spPr>
          <a:xfrm>
            <a:off x="624913" y="4457544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Mesaj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CIKIS_MESAJI =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"Başarılı bir şekilde çıkış yaptınız"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Mesaj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::CIKIS_MESAJI;</a:t>
            </a:r>
          </a:p>
          <a:p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260667B-7C2B-4DE6-8513-4C00CE10AD19}"/>
              </a:ext>
            </a:extLst>
          </p:cNvPr>
          <p:cNvSpPr/>
          <p:nvPr/>
        </p:nvSpPr>
        <p:spPr>
          <a:xfrm>
            <a:off x="647564" y="739140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Sabitler bildirildikten sonra değiştirilemez.</a:t>
            </a:r>
          </a:p>
          <a:p>
            <a:endParaRPr lang="tr-TR" dirty="0"/>
          </a:p>
          <a:p>
            <a:r>
              <a:rPr lang="tr-TR" dirty="0"/>
              <a:t>Sınıf sabitleri, bir sınıf içindeki bazı sabit verileri tanımlamanız gerektiğinde yararlı olabilir.</a:t>
            </a:r>
          </a:p>
          <a:p>
            <a:endParaRPr lang="tr-TR" dirty="0"/>
          </a:p>
          <a:p>
            <a:r>
              <a:rPr lang="tr-TR" dirty="0"/>
              <a:t>Sınıf sabiti,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dirty="0"/>
              <a:t> anahtar kelimesi ile bildirilir . </a:t>
            </a:r>
          </a:p>
          <a:p>
            <a:endParaRPr lang="tr-TR" dirty="0"/>
          </a:p>
          <a:p>
            <a:r>
              <a:rPr lang="tr-TR" dirty="0"/>
              <a:t>Sınıf sabitleri büyük / küçük harfe duyarlıdır. Ancak, sabitleri tüm BÜYÜK HARFLE adlandırmanız tavsiye edilir.</a:t>
            </a:r>
          </a:p>
          <a:p>
            <a:endParaRPr lang="tr-TR" dirty="0"/>
          </a:p>
          <a:p>
            <a:r>
              <a:rPr lang="tr-TR" dirty="0"/>
              <a:t>Sınıf adının ardından kapsam çözümleme operatörünün 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tr-TR" dirty="0"/>
              <a:t>) ardından sabit adını aşağıdaki gibi kullanarak sınıf dışından bir sabite erişebiliriz :</a:t>
            </a:r>
          </a:p>
        </p:txBody>
      </p:sp>
    </p:spTree>
    <p:extLst>
      <p:ext uri="{BB962C8B-B14F-4D97-AF65-F5344CB8AC3E}">
        <p14:creationId xmlns:p14="http://schemas.microsoft.com/office/powerpoint/2010/main" val="13597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 sabitleri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EA755A35-7255-498F-8884-F80820F97E9B}"/>
              </a:ext>
            </a:extLst>
          </p:cNvPr>
          <p:cNvSpPr/>
          <p:nvPr/>
        </p:nvSpPr>
        <p:spPr>
          <a:xfrm>
            <a:off x="683568" y="1582340"/>
            <a:ext cx="89289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Mesaj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CIKIS_MESAJI =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"Başarılı bir şekilde çıkış yaptınız"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yaz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::CIKIS_MESAJI;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Mesaj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::CIKIS_MESAJI;</a:t>
            </a:r>
          </a:p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aciklama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Mesaj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aciklama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>
                <a:solidFill>
                  <a:srgbClr val="795E26"/>
                </a:solidFill>
                <a:latin typeface="Consolas" panose="020B0609020204030204" pitchFamily="49" charset="0"/>
              </a:rPr>
              <a:t>yaz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47564" y="1052736"/>
            <a:ext cx="7992888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50" dirty="0"/>
              <a:t>OOP-Object </a:t>
            </a:r>
            <a:r>
              <a:rPr lang="tr-TR" sz="1650" dirty="0" err="1"/>
              <a:t>Oriented</a:t>
            </a:r>
            <a:r>
              <a:rPr lang="tr-TR" sz="1650" dirty="0"/>
              <a:t> Programming, NYP-Nesneye Yönelik Programlama anlamına gelir .</a:t>
            </a:r>
          </a:p>
          <a:p>
            <a:endParaRPr lang="tr-TR" sz="1650" dirty="0"/>
          </a:p>
          <a:p>
            <a:r>
              <a:rPr lang="tr-TR" sz="1650" dirty="0"/>
              <a:t>Şu ana kadar gördüğümüz ve C programlama dersinde yapılan programlama </a:t>
            </a:r>
            <a:r>
              <a:rPr lang="tr-TR" sz="1650" dirty="0" err="1"/>
              <a:t>prosedürel</a:t>
            </a:r>
            <a:r>
              <a:rPr lang="tr-TR" sz="1650" dirty="0"/>
              <a:t> programlamadır. Veriler ve onlar üzerinde işlemler gerçekleştiren  fonksiyonlar/</a:t>
            </a:r>
            <a:r>
              <a:rPr lang="tr-TR" sz="1650" dirty="0" err="1"/>
              <a:t>metodlar</a:t>
            </a:r>
            <a:r>
              <a:rPr lang="tr-TR" sz="1650" dirty="0"/>
              <a:t> yazmakla ilgilenir; </a:t>
            </a:r>
          </a:p>
          <a:p>
            <a:r>
              <a:rPr lang="tr-TR" sz="1650" dirty="0"/>
              <a:t>Nesneye yönelik programlama ise hem veri hem de yöntemler içeren nesneler oluşturmakla ilgilidir.</a:t>
            </a:r>
          </a:p>
          <a:p>
            <a:endParaRPr lang="tr-TR" sz="1650" dirty="0"/>
          </a:p>
          <a:p>
            <a:r>
              <a:rPr lang="tr-TR" sz="1650" dirty="0"/>
              <a:t>Nesneye yönelik programlamanın </a:t>
            </a:r>
            <a:r>
              <a:rPr lang="tr-TR" sz="1650" dirty="0" err="1"/>
              <a:t>prosedürel</a:t>
            </a:r>
            <a:r>
              <a:rPr lang="tr-TR" sz="1650" dirty="0"/>
              <a:t> programlamaya göre çeşitli avantajları vardır:</a:t>
            </a:r>
          </a:p>
          <a:p>
            <a:endParaRPr lang="tr-TR" sz="1650" dirty="0"/>
          </a:p>
          <a:p>
            <a:r>
              <a:rPr lang="tr-TR" sz="1650" dirty="0" err="1"/>
              <a:t>NYP'nin</a:t>
            </a:r>
            <a:r>
              <a:rPr lang="tr-TR" sz="1650" dirty="0"/>
              <a:t> yürütülmesi daha hızlı ve daha kolaydır</a:t>
            </a:r>
          </a:p>
          <a:p>
            <a:r>
              <a:rPr lang="tr-TR" sz="1650" dirty="0"/>
              <a:t>NYP, programlar için net bir yapı sağlar</a:t>
            </a:r>
          </a:p>
          <a:p>
            <a:r>
              <a:rPr lang="tr-TR" sz="1650" dirty="0"/>
              <a:t>NYP, Java kodunun DRY "</a:t>
            </a:r>
            <a:r>
              <a:rPr lang="tr-TR" sz="1650" dirty="0" err="1"/>
              <a:t>Don't</a:t>
            </a:r>
            <a:r>
              <a:rPr lang="tr-TR" sz="1650" dirty="0"/>
              <a:t> </a:t>
            </a:r>
            <a:r>
              <a:rPr lang="tr-TR" sz="1650" dirty="0" err="1"/>
              <a:t>Repeat</a:t>
            </a:r>
            <a:r>
              <a:rPr lang="tr-TR" sz="1650" dirty="0"/>
              <a:t> Yourself-Kendini Tekrar Etmeyen" olarak korunmasına yardımcı olur ve kodun bakımını, değiştirilmesini ve hata ayıklamasını kolaylaştırır</a:t>
            </a:r>
          </a:p>
          <a:p>
            <a:r>
              <a:rPr lang="tr-TR" sz="1650" dirty="0"/>
              <a:t>NYP, daha az kod ve daha kısa geliştirme süresi ile tam yeniden kullanılabilir uygulamalar oluşturmayı mümkün kılar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120C30A-FD5A-4D67-B18A-DA072621AC50}"/>
              </a:ext>
            </a:extLst>
          </p:cNvPr>
          <p:cNvSpPr txBox="1"/>
          <p:nvPr/>
        </p:nvSpPr>
        <p:spPr>
          <a:xfrm>
            <a:off x="4644008" y="84175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OOP-NYP</a:t>
            </a: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83568" y="1268760"/>
            <a:ext cx="712879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50" dirty="0"/>
              <a:t>PHP dili, 5.0 sürümünden itibaren NYP-Nesneye Yönelik Programlamayı desteklemektedir. </a:t>
            </a:r>
          </a:p>
          <a:p>
            <a:endParaRPr lang="tr-TR" sz="1650" dirty="0"/>
          </a:p>
          <a:p>
            <a:r>
              <a:rPr lang="tr-TR" sz="1650" dirty="0"/>
              <a:t>NYP de temel ünite Sınıflardır (Class).</a:t>
            </a:r>
          </a:p>
          <a:p>
            <a:endParaRPr lang="tr-TR" sz="1650" dirty="0"/>
          </a:p>
          <a:p>
            <a:r>
              <a:rPr lang="tr-TR" sz="1650" dirty="0"/>
              <a:t>Sınıf en genel anlamda yeni bir tür tanımlama yöntemidir. Kullanıcı tanımlı tür oluşturmak için kullanılır. </a:t>
            </a:r>
          </a:p>
          <a:p>
            <a:endParaRPr lang="tr-TR" sz="1650" dirty="0"/>
          </a:p>
          <a:p>
            <a:r>
              <a:rPr lang="tr-TR" sz="1650" dirty="0"/>
              <a:t>Bu türde hem veriler-özellikler (</a:t>
            </a:r>
            <a:r>
              <a:rPr lang="tr-TR" sz="1650" dirty="0" err="1"/>
              <a:t>attributes-properties</a:t>
            </a:r>
            <a:r>
              <a:rPr lang="tr-TR" sz="1650" dirty="0"/>
              <a:t>) hem de bu verileri işleyen fonksiyonlar/</a:t>
            </a:r>
            <a:r>
              <a:rPr lang="tr-TR" sz="1650" dirty="0" err="1"/>
              <a:t>metodlar</a:t>
            </a:r>
            <a:r>
              <a:rPr lang="tr-TR" sz="1650" dirty="0"/>
              <a:t> (</a:t>
            </a:r>
            <a:r>
              <a:rPr lang="tr-TR" sz="1650" dirty="0" err="1"/>
              <a:t>methods</a:t>
            </a:r>
            <a:r>
              <a:rPr lang="tr-TR" sz="1650" dirty="0"/>
              <a:t>) bulunur. </a:t>
            </a:r>
          </a:p>
          <a:p>
            <a:endParaRPr lang="tr-TR" sz="1650" dirty="0"/>
          </a:p>
          <a:p>
            <a:r>
              <a:rPr lang="tr-TR" sz="1650" dirty="0"/>
              <a:t>Nesne (Object) ise sınıftan türetilen yapılardır. Bu yapılara değişken demiyoruz çünkü içlerinde değişkenler gibi sadece değer barındırmaz, fonksiyon/</a:t>
            </a:r>
            <a:r>
              <a:rPr lang="tr-TR" sz="1650" dirty="0" err="1"/>
              <a:t>metod</a:t>
            </a:r>
            <a:r>
              <a:rPr lang="tr-TR" sz="1650" dirty="0"/>
              <a:t> da barındırırlar.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E2EEE9F-1D0A-469E-A198-0F1944E8497F}"/>
              </a:ext>
            </a:extLst>
          </p:cNvPr>
          <p:cNvSpPr txBox="1"/>
          <p:nvPr/>
        </p:nvSpPr>
        <p:spPr>
          <a:xfrm>
            <a:off x="4644008" y="8417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Sınıflar</a:t>
            </a:r>
          </a:p>
        </p:txBody>
      </p:sp>
    </p:spTree>
    <p:extLst>
      <p:ext uri="{BB962C8B-B14F-4D97-AF65-F5344CB8AC3E}">
        <p14:creationId xmlns:p14="http://schemas.microsoft.com/office/powerpoint/2010/main" val="183310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8CEF0C6-EB43-4034-9DAA-25E702DC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22" y="1664494"/>
            <a:ext cx="6279356" cy="176450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56F6452-6894-4D89-B5F9-A6A87CD3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22" y="3670697"/>
            <a:ext cx="6307931" cy="182165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Sınıflar</a:t>
            </a:r>
          </a:p>
        </p:txBody>
      </p:sp>
    </p:spTree>
    <p:extLst>
      <p:ext uri="{BB962C8B-B14F-4D97-AF65-F5344CB8AC3E}">
        <p14:creationId xmlns:p14="http://schemas.microsoft.com/office/powerpoint/2010/main" val="333036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Sınıflar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B723252-6316-4823-92AF-FE98CFA495DD}"/>
              </a:ext>
            </a:extLst>
          </p:cNvPr>
          <p:cNvSpPr/>
          <p:nvPr/>
        </p:nvSpPr>
        <p:spPr>
          <a:xfrm>
            <a:off x="1050160" y="1196752"/>
            <a:ext cx="6978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Sınıf, </a:t>
            </a:r>
            <a:r>
              <a:rPr lang="tr-TR" dirty="0" err="1"/>
              <a:t>class</a:t>
            </a:r>
            <a:r>
              <a:rPr lang="tr-TR" dirty="0"/>
              <a:t> anahtar kelime, ardından sınıfın adı ve süslü parantez ({}) kullanılarak tanımlanır. </a:t>
            </a:r>
          </a:p>
          <a:p>
            <a:endParaRPr lang="tr-TR" dirty="0"/>
          </a:p>
          <a:p>
            <a:r>
              <a:rPr lang="tr-TR" dirty="0"/>
              <a:t>Tüm özellikleri (</a:t>
            </a:r>
            <a:r>
              <a:rPr lang="tr-TR" dirty="0" err="1"/>
              <a:t>properties</a:t>
            </a:r>
            <a:r>
              <a:rPr lang="tr-TR" dirty="0"/>
              <a:t>) ve yöntemleri (</a:t>
            </a:r>
            <a:r>
              <a:rPr lang="tr-TR" dirty="0" err="1"/>
              <a:t>method</a:t>
            </a:r>
            <a:r>
              <a:rPr lang="tr-TR" dirty="0"/>
              <a:t>) parantez içine yazılır: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B37CCE0-093B-4D50-85C0-CDA9077B9C22}"/>
              </a:ext>
            </a:extLst>
          </p:cNvPr>
          <p:cNvSpPr/>
          <p:nvPr/>
        </p:nvSpPr>
        <p:spPr>
          <a:xfrm>
            <a:off x="1187624" y="31409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SınıfınAdı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Tanımlamalar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575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Sınıflar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FCBE17A4-2295-4B56-89C4-72671D2D0F00}"/>
              </a:ext>
            </a:extLst>
          </p:cNvPr>
          <p:cNvSpPr/>
          <p:nvPr/>
        </p:nvSpPr>
        <p:spPr>
          <a:xfrm>
            <a:off x="683568" y="908720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Erişim Biçimleri</a:t>
            </a:r>
          </a:p>
          <a:p>
            <a:endParaRPr lang="tr-TR" dirty="0"/>
          </a:p>
          <a:p>
            <a:r>
              <a:rPr lang="tr-TR" dirty="0"/>
              <a:t>Özellikler ve yöntemler, erişilebilecekleri yerleri denetleyen erişim biçimlerine sahip olabilir.</a:t>
            </a:r>
          </a:p>
          <a:p>
            <a:endParaRPr lang="tr-TR" dirty="0"/>
          </a:p>
          <a:p>
            <a:r>
              <a:rPr lang="tr-TR" dirty="0"/>
              <a:t>Üç erişim biçimi vardır:</a:t>
            </a:r>
          </a:p>
          <a:p>
            <a:endParaRPr lang="tr-TR" dirty="0"/>
          </a:p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/>
              <a:t> : Özellik  veya yönteme her yerden erişilebilir. Hiçbir şey belirtilmezse varsayılan durum bu biçimdedir.</a:t>
            </a:r>
          </a:p>
          <a:p>
            <a:endParaRPr lang="tr-TR" dirty="0"/>
          </a:p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tr-TR" dirty="0"/>
              <a:t> : Özelliğe veya yönteme sınıf içinden ve bu sınıftan türetilmiş sınıflardan erişilebilir. (Kalıtım yapılmışsa)</a:t>
            </a:r>
          </a:p>
          <a:p>
            <a:endParaRPr lang="tr-TR" dirty="0"/>
          </a:p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/>
              <a:t>  : Özelliğe veya yönteme YALNIZCA sınıf içinde erişilebilir.</a:t>
            </a:r>
          </a:p>
          <a:p>
            <a:endParaRPr lang="tr-TR" dirty="0"/>
          </a:p>
          <a:p>
            <a:r>
              <a:rPr lang="tr-TR" dirty="0"/>
              <a:t>Bir kural olmamakla beraber özellikler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/>
              <a:t> , </a:t>
            </a:r>
            <a:r>
              <a:rPr lang="tr-TR" dirty="0" err="1"/>
              <a:t>metodlar</a:t>
            </a:r>
            <a:r>
              <a:rPr lang="tr-TR" dirty="0"/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/>
              <a:t> tanımlanır. </a:t>
            </a:r>
          </a:p>
        </p:txBody>
      </p:sp>
    </p:spTree>
    <p:extLst>
      <p:ext uri="{BB962C8B-B14F-4D97-AF65-F5344CB8AC3E}">
        <p14:creationId xmlns:p14="http://schemas.microsoft.com/office/powerpoint/2010/main" val="412610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Sınıflar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0FDECC4-EBE8-4562-8AF0-C49BC1C66558}"/>
              </a:ext>
            </a:extLst>
          </p:cNvPr>
          <p:cNvSpPr/>
          <p:nvPr/>
        </p:nvSpPr>
        <p:spPr>
          <a:xfrm>
            <a:off x="467544" y="284230"/>
            <a:ext cx="65527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267F99"/>
                </a:solidFill>
                <a:latin typeface="Consolas" panose="020B0609020204030204" pitchFamily="49" charset="0"/>
              </a:rPr>
              <a:t>Tarih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Özellikler (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properties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$ay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yil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Metodlar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 (</a:t>
            </a:r>
            <a:r>
              <a:rPr lang="tr-T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methods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795E26"/>
                </a:solidFill>
                <a:latin typeface="Consolas" panose="020B0609020204030204" pitchFamily="49" charset="0"/>
              </a:rPr>
              <a:t>ayarla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 $ay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 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yil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tr-T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tr-TR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Kontroller eksik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$ay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tr-T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$ay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tr-TR" sz="16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ay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$ay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ay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yil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tr-T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yil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yil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yil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sz="1600" dirty="0">
                <a:solidFill>
                  <a:srgbClr val="098658"/>
                </a:solidFill>
                <a:latin typeface="Consolas" panose="020B0609020204030204" pitchFamily="49" charset="0"/>
              </a:rPr>
              <a:t>2020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795E26"/>
                </a:solidFill>
                <a:latin typeface="Consolas" panose="020B0609020204030204" pitchFamily="49" charset="0"/>
              </a:rPr>
              <a:t>yaz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ay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tr-TR" sz="16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yil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0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Sınıflar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BC17AF7-B6F8-4E77-911D-51FADDB70674}"/>
              </a:ext>
            </a:extLst>
          </p:cNvPr>
          <p:cNvSpPr/>
          <p:nvPr/>
        </p:nvSpPr>
        <p:spPr>
          <a:xfrm>
            <a:off x="755576" y="1268760"/>
            <a:ext cx="7416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Nesneleri Tanımlama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Sınıflar nesne olmadan hiçbir şey değildir! Bir sınıftan birden fazla nesne oluşturabiliriz. Her nesne sınıfta tanımlanan tüm özelliklere ve yöntemlere sahiptir ancak farklı özellik değerlerine sahip olacaktır.</a:t>
            </a:r>
          </a:p>
          <a:p>
            <a:endParaRPr lang="tr-TR" dirty="0"/>
          </a:p>
          <a:p>
            <a:r>
              <a:rPr lang="tr-TR" dirty="0"/>
              <a:t>Bir sınıfın nesneleri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/>
              <a:t> anahtar kelimesi kullanılarak oluşturulur 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CA1C98-0528-4803-B858-EF116D43F9DC}"/>
              </a:ext>
            </a:extLst>
          </p:cNvPr>
          <p:cNvSpPr/>
          <p:nvPr/>
        </p:nvSpPr>
        <p:spPr>
          <a:xfrm>
            <a:off x="1043608" y="4509120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dogumTarih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//Tarih sınıfından 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dogumTarih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 adında bir nesne yarat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1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27FEAD5-069A-4589-A38F-37BF41F82056}"/>
              </a:ext>
            </a:extLst>
          </p:cNvPr>
          <p:cNvSpPr txBox="1"/>
          <p:nvPr/>
        </p:nvSpPr>
        <p:spPr>
          <a:xfrm>
            <a:off x="4644008" y="8417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Sınıflar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CA1C98-0528-4803-B858-EF116D43F9DC}"/>
              </a:ext>
            </a:extLst>
          </p:cNvPr>
          <p:cNvSpPr/>
          <p:nvPr/>
        </p:nvSpPr>
        <p:spPr>
          <a:xfrm>
            <a:off x="683568" y="134076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dogumTarih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267F99"/>
                </a:solidFill>
                <a:latin typeface="Consolas" panose="020B0609020204030204" pitchFamily="49" charset="0"/>
              </a:rPr>
              <a:t>Tarih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//Tarih sınıfından 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dogumTarih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 adında bir nesne yarat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58CB74-747C-4672-875D-ACD488D1A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78846"/>
            <a:ext cx="4364105" cy="3438386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995BAE6E-5CB9-47EA-B88E-C123E12CE3E5}"/>
              </a:ext>
            </a:extLst>
          </p:cNvPr>
          <p:cNvSpPr/>
          <p:nvPr/>
        </p:nvSpPr>
        <p:spPr>
          <a:xfrm>
            <a:off x="3416100" y="5680076"/>
            <a:ext cx="201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türünde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nesne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378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987</Words>
  <Application>Microsoft Office PowerPoint</Application>
  <PresentationFormat>Ekran Gösterisi 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Century Gothic</vt:lpstr>
      <vt:lpstr>Consolas</vt:lpstr>
      <vt:lpstr>Times New Roman</vt:lpstr>
      <vt:lpstr>Wingdings 2</vt:lpstr>
      <vt:lpstr>Austin</vt:lpstr>
      <vt:lpstr>İnternet Programcılığı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 Programcılığı II</dc:title>
  <dc:creator>Muhammet Yorulmaz</dc:creator>
  <cp:lastModifiedBy>Muhammet Yorulmaz</cp:lastModifiedBy>
  <cp:revision>13</cp:revision>
  <dcterms:created xsi:type="dcterms:W3CDTF">2020-06-06T15:38:34Z</dcterms:created>
  <dcterms:modified xsi:type="dcterms:W3CDTF">2020-06-07T20:03:38Z</dcterms:modified>
</cp:coreProperties>
</file>