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07" r:id="rId3"/>
    <p:sldId id="549" r:id="rId4"/>
    <p:sldId id="550" r:id="rId5"/>
    <p:sldId id="551" r:id="rId6"/>
    <p:sldId id="566" r:id="rId7"/>
    <p:sldId id="563" r:id="rId8"/>
    <p:sldId id="552" r:id="rId9"/>
    <p:sldId id="536" r:id="rId10"/>
    <p:sldId id="553" r:id="rId11"/>
    <p:sldId id="569" r:id="rId12"/>
    <p:sldId id="554" r:id="rId13"/>
    <p:sldId id="555" r:id="rId14"/>
    <p:sldId id="556" r:id="rId15"/>
    <p:sldId id="564" r:id="rId16"/>
    <p:sldId id="565" r:id="rId17"/>
    <p:sldId id="567" r:id="rId18"/>
    <p:sldId id="568" r:id="rId19"/>
    <p:sldId id="570" r:id="rId20"/>
    <p:sldId id="562" r:id="rId21"/>
    <p:sldId id="557" r:id="rId22"/>
    <p:sldId id="558" r:id="rId23"/>
    <p:sldId id="559" r:id="rId24"/>
    <p:sldId id="560" r:id="rId25"/>
    <p:sldId id="561" r:id="rId26"/>
    <p:sldId id="508" r:id="rId2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72" d="100"/>
          <a:sy n="72" d="100"/>
        </p:scale>
        <p:origin x="11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3.4.2020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İnternet Programcılığı II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4644008" y="692696"/>
            <a:ext cx="3399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>
                <a:solidFill>
                  <a:schemeClr val="bg1"/>
                </a:solidFill>
              </a:rPr>
              <a:t>BİLP202</a:t>
            </a:r>
          </a:p>
          <a:p>
            <a:pPr algn="ctr"/>
            <a:r>
              <a:rPr lang="tr-TR" sz="4400" b="1" dirty="0">
                <a:solidFill>
                  <a:schemeClr val="bg1"/>
                </a:solidFill>
              </a:rPr>
              <a:t>Hafta 04</a:t>
            </a:r>
          </a:p>
        </p:txBody>
      </p:sp>
    </p:spTree>
    <p:extLst>
      <p:ext uri="{BB962C8B-B14F-4D97-AF65-F5344CB8AC3E}">
        <p14:creationId xmlns:p14="http://schemas.microsoft.com/office/powerpoint/2010/main" val="233128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sp>
        <p:nvSpPr>
          <p:cNvPr id="4" name="Dikdörtgen 3"/>
          <p:cNvSpPr/>
          <p:nvPr/>
        </p:nvSpPr>
        <p:spPr>
          <a:xfrm>
            <a:off x="698546" y="4928625"/>
            <a:ext cx="776712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print_r</a:t>
            </a:r>
            <a:r>
              <a:rPr lang="tr-TR" dirty="0"/>
              <a:t>() ve </a:t>
            </a:r>
            <a:r>
              <a:rPr lang="tr-TR" dirty="0" err="1"/>
              <a:t>var_dump</a:t>
            </a:r>
            <a:r>
              <a:rPr lang="tr-TR" dirty="0"/>
              <a:t>()  fonksiyonları ile diziyi indisleri ile ekrana yazdırılır.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print_r</a:t>
            </a:r>
            <a:r>
              <a:rPr lang="tr-TR" dirty="0"/>
              <a:t> ile </a:t>
            </a:r>
            <a:r>
              <a:rPr lang="tr-TR" dirty="0" err="1"/>
              <a:t>var_dump</a:t>
            </a:r>
            <a:r>
              <a:rPr lang="tr-TR" dirty="0"/>
              <a:t> arasındaki temel fark </a:t>
            </a:r>
            <a:r>
              <a:rPr lang="tr-TR" dirty="0" err="1"/>
              <a:t>var_dump</a:t>
            </a:r>
            <a:r>
              <a:rPr lang="tr-TR" dirty="0"/>
              <a:t> ile daha detaylı olarak dizi özelliği yazdırılır.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76766" y="712076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Diziler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/>
              <a:t>print_r</a:t>
            </a:r>
            <a:r>
              <a:rPr lang="tr-TR" b="1" dirty="0"/>
              <a:t>() ve </a:t>
            </a:r>
            <a:r>
              <a:rPr lang="tr-TR" b="1" dirty="0" err="1"/>
              <a:t>var_dump</a:t>
            </a:r>
            <a:r>
              <a:rPr lang="tr-TR" b="1" dirty="0"/>
              <a:t>() Fonksiyonları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DB419D7-BC16-451A-9231-468C1EDA9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8" y="1380922"/>
            <a:ext cx="3549618" cy="207393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DE4A622-9FF3-45F3-97C9-A619C1738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14" y="3596330"/>
            <a:ext cx="6429375" cy="1200150"/>
          </a:xfrm>
          <a:prstGeom prst="rect">
            <a:avLst/>
          </a:prstGeom>
        </p:spPr>
      </p:pic>
      <p:sp>
        <p:nvSpPr>
          <p:cNvPr id="10" name="Akış Çizelgesi: Kart 9">
            <a:extLst>
              <a:ext uri="{FF2B5EF4-FFF2-40B4-BE49-F238E27FC236}">
                <a16:creationId xmlns:a16="http://schemas.microsoft.com/office/drawing/2014/main" id="{45BBF6AC-8683-4BB4-85DF-2780C3452C93}"/>
              </a:ext>
            </a:extLst>
          </p:cNvPr>
          <p:cNvSpPr/>
          <p:nvPr/>
        </p:nvSpPr>
        <p:spPr>
          <a:xfrm>
            <a:off x="6429710" y="2658884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Ornek31.php</a:t>
            </a:r>
          </a:p>
        </p:txBody>
      </p:sp>
    </p:spTree>
    <p:extLst>
      <p:ext uri="{BB962C8B-B14F-4D97-AF65-F5344CB8AC3E}">
        <p14:creationId xmlns:p14="http://schemas.microsoft.com/office/powerpoint/2010/main" val="169569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76766" y="712076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Diziler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/>
              <a:t>range</a:t>
            </a:r>
            <a:r>
              <a:rPr lang="tr-TR" b="1" dirty="0"/>
              <a:t>() Fonksiyonu</a:t>
            </a:r>
          </a:p>
        </p:txBody>
      </p:sp>
      <p:sp>
        <p:nvSpPr>
          <p:cNvPr id="2" name="Dikdörtgen 1"/>
          <p:cNvSpPr/>
          <p:nvPr/>
        </p:nvSpPr>
        <p:spPr>
          <a:xfrm>
            <a:off x="741095" y="2022546"/>
            <a:ext cx="2952328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$number = range(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($number);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705824" y="3475543"/>
            <a:ext cx="703071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Array ( [0] =&gt; 0 [1] =&gt; 1 [2] =&gt; 2 [3] =&gt; 3 [4] =&gt; 4 [5] =&gt; 5 )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731854" y="4466876"/>
            <a:ext cx="457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$number = range(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($number);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705824" y="5805264"/>
            <a:ext cx="746276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Array ( [0] =&gt; 0 [1] =&gt; 10 [2] =&gt; 20 [3] =&gt; 30 [4] =&gt; 40 [5] =&gt; 50 )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731854" y="1360633"/>
            <a:ext cx="776712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İstenilen aralık ve artışta bir dizi döndürür</a:t>
            </a:r>
          </a:p>
        </p:txBody>
      </p:sp>
    </p:spTree>
    <p:extLst>
      <p:ext uri="{BB962C8B-B14F-4D97-AF65-F5344CB8AC3E}">
        <p14:creationId xmlns:p14="http://schemas.microsoft.com/office/powerpoint/2010/main" val="194810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sp>
        <p:nvSpPr>
          <p:cNvPr id="4" name="Dikdörtgen 3"/>
          <p:cNvSpPr/>
          <p:nvPr/>
        </p:nvSpPr>
        <p:spPr>
          <a:xfrm>
            <a:off x="576766" y="5318752"/>
            <a:ext cx="776712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Bir değişkenin dizi olup olmadığını </a:t>
            </a:r>
            <a:r>
              <a:rPr lang="tr-TR" dirty="0" err="1"/>
              <a:t>is_array</a:t>
            </a:r>
            <a:r>
              <a:rPr lang="tr-TR" dirty="0"/>
              <a:t>() fonksiyonu ile kontrol edilir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76766" y="712076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Diziler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/>
              <a:t>is_array</a:t>
            </a:r>
            <a:r>
              <a:rPr lang="tr-TR" b="1" dirty="0"/>
              <a:t>() Fonksiyonu</a:t>
            </a:r>
          </a:p>
        </p:txBody>
      </p:sp>
      <p:sp>
        <p:nvSpPr>
          <p:cNvPr id="10" name="Akış Çizelgesi: Kart 9">
            <a:extLst>
              <a:ext uri="{FF2B5EF4-FFF2-40B4-BE49-F238E27FC236}">
                <a16:creationId xmlns:a16="http://schemas.microsoft.com/office/drawing/2014/main" id="{45BBF6AC-8683-4BB4-85DF-2780C3452C93}"/>
              </a:ext>
            </a:extLst>
          </p:cNvPr>
          <p:cNvSpPr/>
          <p:nvPr/>
        </p:nvSpPr>
        <p:spPr>
          <a:xfrm>
            <a:off x="6429710" y="2658884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Ornek32.php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B7C24F0B-B49E-4DF5-BA0F-6596C0E9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11560"/>
            <a:ext cx="3632858" cy="227748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809790E-9E48-4433-8C4F-5B9ACDCA8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12" y="3942193"/>
            <a:ext cx="40576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1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sp>
        <p:nvSpPr>
          <p:cNvPr id="4" name="Dikdörtgen 3"/>
          <p:cNvSpPr/>
          <p:nvPr/>
        </p:nvSpPr>
        <p:spPr>
          <a:xfrm>
            <a:off x="552985" y="5029411"/>
            <a:ext cx="776712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array_search</a:t>
            </a:r>
            <a:r>
              <a:rPr lang="tr-TR" dirty="0"/>
              <a:t> fonksiyonu dizide değer aramak için kullanılır değer varsa geriye değerin anahtarı döndürülür.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in_array</a:t>
            </a:r>
            <a:r>
              <a:rPr lang="tr-TR" dirty="0"/>
              <a:t> fonksiyonu ise değer varsa </a:t>
            </a:r>
            <a:r>
              <a:rPr lang="tr-TR" dirty="0" err="1"/>
              <a:t>true</a:t>
            </a:r>
            <a:r>
              <a:rPr lang="tr-TR" dirty="0"/>
              <a:t> yoksa </a:t>
            </a:r>
            <a:r>
              <a:rPr lang="tr-TR" dirty="0" err="1"/>
              <a:t>false</a:t>
            </a:r>
            <a:r>
              <a:rPr lang="tr-TR" dirty="0"/>
              <a:t> değeri döndürür.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76766" y="712076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Diziler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/>
              <a:t>array_search</a:t>
            </a:r>
            <a:r>
              <a:rPr lang="tr-TR" b="1" dirty="0"/>
              <a:t>() ve </a:t>
            </a:r>
            <a:r>
              <a:rPr lang="tr-TR" b="1" dirty="0" err="1"/>
              <a:t>in_array</a:t>
            </a:r>
            <a:r>
              <a:rPr lang="tr-TR" b="1" dirty="0"/>
              <a:t> Fonksiyonu</a:t>
            </a:r>
          </a:p>
        </p:txBody>
      </p:sp>
      <p:sp>
        <p:nvSpPr>
          <p:cNvPr id="10" name="Akış Çizelgesi: Kart 9">
            <a:extLst>
              <a:ext uri="{FF2B5EF4-FFF2-40B4-BE49-F238E27FC236}">
                <a16:creationId xmlns:a16="http://schemas.microsoft.com/office/drawing/2014/main" id="{45BBF6AC-8683-4BB4-85DF-2780C3452C93}"/>
              </a:ext>
            </a:extLst>
          </p:cNvPr>
          <p:cNvSpPr/>
          <p:nvPr/>
        </p:nvSpPr>
        <p:spPr>
          <a:xfrm>
            <a:off x="6429710" y="2658884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Ornek33.php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75718A6-1C47-4A2A-B4C1-EABC24CAE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31" y="1466380"/>
            <a:ext cx="4288765" cy="216220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F49F273-D5C7-4255-807C-A26D73B50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31" y="3747972"/>
            <a:ext cx="40195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1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sp>
        <p:nvSpPr>
          <p:cNvPr id="4" name="Dikdörtgen 3"/>
          <p:cNvSpPr/>
          <p:nvPr/>
        </p:nvSpPr>
        <p:spPr>
          <a:xfrm>
            <a:off x="576766" y="2881302"/>
            <a:ext cx="776712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array_sum</a:t>
            </a:r>
            <a:r>
              <a:rPr lang="tr-TR" dirty="0"/>
              <a:t> fonksiyonu dizide değerlerin toplamını verir.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76766" y="712076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Diziler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/>
              <a:t>array_sum</a:t>
            </a:r>
            <a:r>
              <a:rPr lang="tr-TR" b="1" dirty="0"/>
              <a:t>() Fonksiyonu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335D7AC1-FF60-406F-98B0-6B62613E2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0245"/>
            <a:ext cx="3312368" cy="1153899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99A686CF-ED5C-4481-8A0B-136FDE2ADC9B}"/>
              </a:ext>
            </a:extLst>
          </p:cNvPr>
          <p:cNvSpPr/>
          <p:nvPr/>
        </p:nvSpPr>
        <p:spPr>
          <a:xfrm>
            <a:off x="576766" y="3595348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/>
              <a:t>array_product</a:t>
            </a:r>
            <a:r>
              <a:rPr lang="tr-TR" b="1" dirty="0"/>
              <a:t>() Fonksiyonu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0C6B624-B842-418B-85AF-F4F0D78D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215540"/>
            <a:ext cx="3053706" cy="1022215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FA3E3ED8-01C7-4A37-9788-503BC1638DDC}"/>
              </a:ext>
            </a:extLst>
          </p:cNvPr>
          <p:cNvSpPr/>
          <p:nvPr/>
        </p:nvSpPr>
        <p:spPr>
          <a:xfrm>
            <a:off x="698546" y="5487575"/>
            <a:ext cx="776712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array_product</a:t>
            </a:r>
            <a:r>
              <a:rPr lang="tr-TR" dirty="0"/>
              <a:t> fonksiyonu dizide değerlerin çarpımını verir.</a:t>
            </a:r>
          </a:p>
        </p:txBody>
      </p:sp>
    </p:spTree>
    <p:extLst>
      <p:ext uri="{BB962C8B-B14F-4D97-AF65-F5344CB8AC3E}">
        <p14:creationId xmlns:p14="http://schemas.microsoft.com/office/powerpoint/2010/main" val="359354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078951" y="3068960"/>
            <a:ext cx="594132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array_shift</a:t>
            </a:r>
            <a:r>
              <a:rPr lang="tr-TR" dirty="0"/>
              <a:t> fonksiyonu dizinin ilk elemanını çıkarır.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76766" y="712076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Diziler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/>
              <a:t>array_shift</a:t>
            </a:r>
            <a:r>
              <a:rPr lang="tr-TR" b="1" dirty="0"/>
              <a:t>() Fonksiyonu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99A686CF-ED5C-4481-8A0B-136FDE2ADC9B}"/>
              </a:ext>
            </a:extLst>
          </p:cNvPr>
          <p:cNvSpPr/>
          <p:nvPr/>
        </p:nvSpPr>
        <p:spPr>
          <a:xfrm>
            <a:off x="576766" y="3595348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/>
              <a:t>array_unshift</a:t>
            </a:r>
            <a:r>
              <a:rPr lang="tr-TR" b="1" dirty="0"/>
              <a:t>() Fonksiyonu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A3E3ED8-01C7-4A37-9788-503BC1638DDC}"/>
              </a:ext>
            </a:extLst>
          </p:cNvPr>
          <p:cNvSpPr/>
          <p:nvPr/>
        </p:nvSpPr>
        <p:spPr>
          <a:xfrm>
            <a:off x="698546" y="5926554"/>
            <a:ext cx="776712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array_unshift</a:t>
            </a:r>
            <a:r>
              <a:rPr lang="tr-TR" dirty="0"/>
              <a:t> fonksiyonu başına eleman ekler.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64618"/>
            <a:ext cx="4850656" cy="1516684"/>
          </a:xfrm>
          <a:prstGeom prst="rect">
            <a:avLst/>
          </a:prstGeom>
        </p:spPr>
      </p:pic>
      <p:cxnSp>
        <p:nvCxnSpPr>
          <p:cNvPr id="9" name="Düz Ok Bağlayıcısı 8"/>
          <p:cNvCxnSpPr/>
          <p:nvPr/>
        </p:nvCxnSpPr>
        <p:spPr>
          <a:xfrm flipV="1">
            <a:off x="2771800" y="1412776"/>
            <a:ext cx="367240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/>
          <p:cNvSpPr/>
          <p:nvPr/>
        </p:nvSpPr>
        <p:spPr>
          <a:xfrm>
            <a:off x="6614344" y="1264142"/>
            <a:ext cx="141404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tr-TR" dirty="0"/>
              <a:t>Fizik silindi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38" y="4050882"/>
            <a:ext cx="5134923" cy="1799870"/>
          </a:xfrm>
          <a:prstGeom prst="rect">
            <a:avLst/>
          </a:prstGeom>
        </p:spPr>
      </p:pic>
      <p:cxnSp>
        <p:nvCxnSpPr>
          <p:cNvPr id="15" name="Düz Ok Bağlayıcısı 14"/>
          <p:cNvCxnSpPr/>
          <p:nvPr/>
        </p:nvCxnSpPr>
        <p:spPr>
          <a:xfrm flipV="1">
            <a:off x="2365872" y="4266438"/>
            <a:ext cx="4654400" cy="52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kdörtgen 15"/>
          <p:cNvSpPr/>
          <p:nvPr/>
        </p:nvSpPr>
        <p:spPr>
          <a:xfrm>
            <a:off x="6195467" y="3740088"/>
            <a:ext cx="225179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tr-TR" dirty="0" err="1"/>
              <a:t>Join</a:t>
            </a:r>
            <a:r>
              <a:rPr lang="tr-TR" dirty="0"/>
              <a:t> </a:t>
            </a:r>
            <a:r>
              <a:rPr lang="tr-TR" dirty="0" err="1"/>
              <a:t>implode</a:t>
            </a:r>
            <a:r>
              <a:rPr lang="tr-TR" dirty="0"/>
              <a:t> dizi elemanları arasına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yerleştirirek</a:t>
            </a:r>
            <a:r>
              <a:rPr lang="tr-TR" dirty="0"/>
              <a:t> döndürür</a:t>
            </a:r>
          </a:p>
        </p:txBody>
      </p:sp>
    </p:spTree>
    <p:extLst>
      <p:ext uri="{BB962C8B-B14F-4D97-AF65-F5344CB8AC3E}">
        <p14:creationId xmlns:p14="http://schemas.microsoft.com/office/powerpoint/2010/main" val="81127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078951" y="2950949"/>
            <a:ext cx="594132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array_pop</a:t>
            </a:r>
            <a:r>
              <a:rPr lang="tr-TR" dirty="0"/>
              <a:t> fonksiyonu dizinin son elemanını çıkarır.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76766" y="712076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Diziler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/>
              <a:t>array_pop</a:t>
            </a:r>
            <a:r>
              <a:rPr lang="tr-TR" b="1" dirty="0"/>
              <a:t>() Fonksiyonu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99A686CF-ED5C-4481-8A0B-136FDE2ADC9B}"/>
              </a:ext>
            </a:extLst>
          </p:cNvPr>
          <p:cNvSpPr/>
          <p:nvPr/>
        </p:nvSpPr>
        <p:spPr>
          <a:xfrm>
            <a:off x="559977" y="3402731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/>
              <a:t>array_push</a:t>
            </a:r>
            <a:r>
              <a:rPr lang="tr-TR" b="1" dirty="0"/>
              <a:t>() Fonksiyonu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A3E3ED8-01C7-4A37-9788-503BC1638DDC}"/>
              </a:ext>
            </a:extLst>
          </p:cNvPr>
          <p:cNvSpPr/>
          <p:nvPr/>
        </p:nvSpPr>
        <p:spPr>
          <a:xfrm>
            <a:off x="765319" y="5867563"/>
            <a:ext cx="776712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array_push</a:t>
            </a:r>
            <a:r>
              <a:rPr lang="tr-TR" dirty="0"/>
              <a:t> fonksiyonu dizinin sonuna eleman ekler.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6614344" y="1264142"/>
            <a:ext cx="191809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tr-TR" dirty="0"/>
              <a:t>Edebiyat silindi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68898"/>
            <a:ext cx="4495519" cy="1443006"/>
          </a:xfrm>
          <a:prstGeom prst="rect">
            <a:avLst/>
          </a:prstGeom>
        </p:spPr>
      </p:pic>
      <p:cxnSp>
        <p:nvCxnSpPr>
          <p:cNvPr id="9" name="Düz Ok Bağlayıcısı 8"/>
          <p:cNvCxnSpPr/>
          <p:nvPr/>
        </p:nvCxnSpPr>
        <p:spPr>
          <a:xfrm flipV="1">
            <a:off x="4427984" y="1412777"/>
            <a:ext cx="2016224" cy="36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51" y="3772063"/>
            <a:ext cx="41624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7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078951" y="2950949"/>
            <a:ext cx="736992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explode</a:t>
            </a:r>
            <a:r>
              <a:rPr lang="tr-TR" dirty="0"/>
              <a:t> bir metni istenilen işarete göre ayırıp dizi haline getirir.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76766" y="712076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Diziler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/>
              <a:t>explode</a:t>
            </a:r>
            <a:r>
              <a:rPr lang="tr-TR" b="1" dirty="0"/>
              <a:t>() Fonksiyonu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99A686CF-ED5C-4481-8A0B-136FDE2ADC9B}"/>
              </a:ext>
            </a:extLst>
          </p:cNvPr>
          <p:cNvSpPr/>
          <p:nvPr/>
        </p:nvSpPr>
        <p:spPr>
          <a:xfrm>
            <a:off x="559977" y="3402731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/>
              <a:t>implode</a:t>
            </a:r>
            <a:r>
              <a:rPr lang="tr-TR" b="1" dirty="0"/>
              <a:t>(), </a:t>
            </a:r>
            <a:r>
              <a:rPr lang="tr-TR" b="1" dirty="0" err="1"/>
              <a:t>join</a:t>
            </a:r>
            <a:r>
              <a:rPr lang="tr-TR" b="1" dirty="0"/>
              <a:t>() Fonksiyonu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A3E3ED8-01C7-4A37-9788-503BC1638DDC}"/>
              </a:ext>
            </a:extLst>
          </p:cNvPr>
          <p:cNvSpPr/>
          <p:nvPr/>
        </p:nvSpPr>
        <p:spPr>
          <a:xfrm>
            <a:off x="765319" y="5867563"/>
            <a:ext cx="776712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İmplode</a:t>
            </a:r>
            <a:r>
              <a:rPr lang="tr-TR" dirty="0"/>
              <a:t>, </a:t>
            </a:r>
            <a:r>
              <a:rPr lang="tr-TR" dirty="0" err="1"/>
              <a:t>join</a:t>
            </a:r>
            <a:r>
              <a:rPr lang="tr-TR" dirty="0"/>
              <a:t> dizi </a:t>
            </a:r>
            <a:r>
              <a:rPr lang="tr-TR" dirty="0" err="1"/>
              <a:t>elemalarını</a:t>
            </a:r>
            <a:r>
              <a:rPr lang="tr-TR" dirty="0"/>
              <a:t> arasına bir işaret koyarak birleştirir.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72" y="1440857"/>
            <a:ext cx="4002384" cy="149047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907" y="914742"/>
            <a:ext cx="2771775" cy="16668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874598"/>
            <a:ext cx="4051378" cy="1354602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907" y="3991326"/>
            <a:ext cx="29432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04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sp>
        <p:nvSpPr>
          <p:cNvPr id="4" name="Dikdörtgen 3"/>
          <p:cNvSpPr/>
          <p:nvPr/>
        </p:nvSpPr>
        <p:spPr>
          <a:xfrm>
            <a:off x="836252" y="2802247"/>
            <a:ext cx="736992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list</a:t>
            </a:r>
            <a:r>
              <a:rPr lang="tr-TR" dirty="0"/>
              <a:t> dizinin değerlerini değişkenlere aktarır.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76766" y="712076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Diziler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/>
              <a:t>list</a:t>
            </a:r>
            <a:r>
              <a:rPr lang="tr-TR" b="1" dirty="0"/>
              <a:t>() Fonksiyonu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99A686CF-ED5C-4481-8A0B-136FDE2ADC9B}"/>
              </a:ext>
            </a:extLst>
          </p:cNvPr>
          <p:cNvSpPr/>
          <p:nvPr/>
        </p:nvSpPr>
        <p:spPr>
          <a:xfrm>
            <a:off x="559977" y="3402731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/>
              <a:t>current</a:t>
            </a:r>
            <a:r>
              <a:rPr lang="tr-TR" b="1" dirty="0"/>
              <a:t>(), </a:t>
            </a:r>
            <a:r>
              <a:rPr lang="tr-TR" b="1" dirty="0" err="1"/>
              <a:t>end</a:t>
            </a:r>
            <a:r>
              <a:rPr lang="tr-TR" b="1" dirty="0"/>
              <a:t>(), </a:t>
            </a:r>
            <a:r>
              <a:rPr lang="tr-TR" b="1" dirty="0" err="1"/>
              <a:t>next</a:t>
            </a:r>
            <a:r>
              <a:rPr lang="tr-TR" b="1" dirty="0"/>
              <a:t>(), </a:t>
            </a:r>
            <a:r>
              <a:rPr lang="tr-TR" b="1" dirty="0" err="1"/>
              <a:t>prev</a:t>
            </a:r>
            <a:r>
              <a:rPr lang="tr-TR" b="1" dirty="0"/>
              <a:t>(), </a:t>
            </a:r>
            <a:r>
              <a:rPr lang="tr-TR" b="1" dirty="0" err="1"/>
              <a:t>reset</a:t>
            </a:r>
            <a:r>
              <a:rPr lang="tr-TR" b="1" dirty="0"/>
              <a:t>() Fonksiyonları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A3E3ED8-01C7-4A37-9788-503BC1638DDC}"/>
              </a:ext>
            </a:extLst>
          </p:cNvPr>
          <p:cNvSpPr/>
          <p:nvPr/>
        </p:nvSpPr>
        <p:spPr>
          <a:xfrm>
            <a:off x="763927" y="5816387"/>
            <a:ext cx="776712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Geçerli, en son, sonraki, önceki </a:t>
            </a:r>
            <a:r>
              <a:rPr lang="tr-TR" dirty="0" err="1"/>
              <a:t>elemaların</a:t>
            </a:r>
            <a:r>
              <a:rPr lang="tr-TR" dirty="0"/>
              <a:t> değerlerini verir. </a:t>
            </a:r>
            <a:r>
              <a:rPr lang="tr-TR" dirty="0" err="1"/>
              <a:t>Reset</a:t>
            </a:r>
            <a:r>
              <a:rPr lang="tr-TR" dirty="0"/>
              <a:t> kalınan yeri sıfırlar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98" y="1374468"/>
            <a:ext cx="7791450" cy="14668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52" y="3808591"/>
            <a:ext cx="2466975" cy="9715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092" y="3812098"/>
            <a:ext cx="3267075" cy="75247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4564573"/>
            <a:ext cx="2447925" cy="116205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8418" y="4926789"/>
            <a:ext cx="32670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05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sp>
        <p:nvSpPr>
          <p:cNvPr id="4" name="Dikdörtgen 3"/>
          <p:cNvSpPr/>
          <p:nvPr/>
        </p:nvSpPr>
        <p:spPr>
          <a:xfrm>
            <a:off x="6732240" y="2200935"/>
            <a:ext cx="89171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tr-TR" dirty="0" err="1"/>
              <a:t>red</a:t>
            </a:r>
            <a:endParaRPr lang="tr-TR" dirty="0"/>
          </a:p>
          <a:p>
            <a:pPr algn="just"/>
            <a:r>
              <a:rPr lang="tr-TR" dirty="0" err="1"/>
              <a:t>yellow</a:t>
            </a:r>
            <a:br>
              <a:rPr lang="tr-TR" dirty="0"/>
            </a:br>
            <a:r>
              <a:rPr lang="tr-TR" dirty="0" err="1"/>
              <a:t>brown</a:t>
            </a:r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76766" y="712076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Diziler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/>
              <a:t>array_rand</a:t>
            </a:r>
            <a:r>
              <a:rPr lang="tr-TR" b="1" dirty="0"/>
              <a:t>() Fonksiyonu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99A686CF-ED5C-4481-8A0B-136FDE2ADC9B}"/>
              </a:ext>
            </a:extLst>
          </p:cNvPr>
          <p:cNvSpPr/>
          <p:nvPr/>
        </p:nvSpPr>
        <p:spPr>
          <a:xfrm>
            <a:off x="643539" y="3814245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/>
              <a:t>array_unique</a:t>
            </a:r>
            <a:r>
              <a:rPr lang="tr-TR" b="1" dirty="0"/>
              <a:t> Fonksiyonu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A3E3ED8-01C7-4A37-9788-503BC1638DDC}"/>
              </a:ext>
            </a:extLst>
          </p:cNvPr>
          <p:cNvSpPr/>
          <p:nvPr/>
        </p:nvSpPr>
        <p:spPr>
          <a:xfrm>
            <a:off x="765319" y="5867563"/>
            <a:ext cx="776712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Bir dizideki benzer elemanları siler.</a:t>
            </a:r>
          </a:p>
        </p:txBody>
      </p:sp>
      <p:sp>
        <p:nvSpPr>
          <p:cNvPr id="2" name="Dikdörtgen 1"/>
          <p:cNvSpPr/>
          <p:nvPr/>
        </p:nvSpPr>
        <p:spPr>
          <a:xfrm>
            <a:off x="643538" y="1326289"/>
            <a:ext cx="75288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$renkler =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red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green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blue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yellow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brown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$rastgele3renk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array_rand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($renkler ,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tr-TR" dirty="0"/>
            </a:b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$renkler[$rastgele3renk[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]].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/>
            </a:b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$renkler[$rastgele3renk[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]].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"&lt;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tr-TR" dirty="0"/>
            </a:b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$renkler[$rastgele3renk[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]];</a:t>
            </a:r>
            <a:br>
              <a:rPr lang="tr-TR" dirty="0"/>
            </a:b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9" y="4258026"/>
            <a:ext cx="5358136" cy="13312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4183577"/>
            <a:ext cx="2419226" cy="148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4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Diziler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sp>
        <p:nvSpPr>
          <p:cNvPr id="2" name="Dikdörtgen 1"/>
          <p:cNvSpPr/>
          <p:nvPr/>
        </p:nvSpPr>
        <p:spPr>
          <a:xfrm>
            <a:off x="611560" y="1556792"/>
            <a:ext cx="776108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$dizi 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"eleman1" , "eleman2"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69050" y="2636912"/>
            <a:ext cx="7767121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Diziler </a:t>
            </a:r>
            <a:r>
              <a:rPr lang="tr-TR" dirty="0" err="1"/>
              <a:t>array</a:t>
            </a:r>
            <a:r>
              <a:rPr lang="tr-TR" dirty="0"/>
              <a:t>() anahtar kelimesi ile oluşturulur.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Diziler, aynı türde birden fazla değer tutmak için kullanılan veri yapılarıdır.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Dizinin her elemanının bir indis değeri olur ve bu indislere biz müdahale etmediğimiz sürece indis numarası 0 dan başlar.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Dizinin boyutu birden fazla olabilir.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Dizinin indisi </a:t>
            </a:r>
            <a:r>
              <a:rPr lang="tr-TR" dirty="0" err="1"/>
              <a:t>string</a:t>
            </a:r>
            <a:r>
              <a:rPr lang="tr-TR" dirty="0"/>
              <a:t> bir değer olabilir.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Dizi elemanlarına köşeli parantezler içine indis değeri yazılarak ulaşılır.</a:t>
            </a:r>
          </a:p>
        </p:txBody>
      </p:sp>
    </p:spTree>
    <p:extLst>
      <p:ext uri="{BB962C8B-B14F-4D97-AF65-F5344CB8AC3E}">
        <p14:creationId xmlns:p14="http://schemas.microsoft.com/office/powerpoint/2010/main" val="437001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76766" y="712076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Diziler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/>
              <a:t>sıralama fonksiyonları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A3E3ED8-01C7-4A37-9788-503BC1638DDC}"/>
              </a:ext>
            </a:extLst>
          </p:cNvPr>
          <p:cNvSpPr/>
          <p:nvPr/>
        </p:nvSpPr>
        <p:spPr>
          <a:xfrm>
            <a:off x="576902" y="1772816"/>
            <a:ext cx="7767121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b="1" dirty="0" err="1"/>
              <a:t>sort</a:t>
            </a:r>
            <a:r>
              <a:rPr lang="tr-TR" b="1" dirty="0"/>
              <a:t>()</a:t>
            </a:r>
            <a:r>
              <a:rPr lang="tr-TR" dirty="0"/>
              <a:t> - dizi elemanlarını alfabetik ya da sayısal açıdan artan bir şekilde sıralar</a:t>
            </a:r>
          </a:p>
          <a:p>
            <a:r>
              <a:rPr lang="tr-TR" b="1" dirty="0" err="1"/>
              <a:t>rsort</a:t>
            </a:r>
            <a:r>
              <a:rPr lang="tr-TR" b="1" dirty="0"/>
              <a:t>()</a:t>
            </a:r>
            <a:r>
              <a:rPr lang="tr-TR" dirty="0"/>
              <a:t> - dizi elemanlarını alfabetik ya da sayısal açıdan azalan bir şekilde sıralar</a:t>
            </a:r>
          </a:p>
          <a:p>
            <a:r>
              <a:rPr lang="tr-TR" b="1" dirty="0" err="1"/>
              <a:t>asort</a:t>
            </a:r>
            <a:r>
              <a:rPr lang="tr-TR" b="1" dirty="0"/>
              <a:t>()</a:t>
            </a:r>
            <a:r>
              <a:rPr lang="tr-TR" dirty="0"/>
              <a:t> - anahtarlı dizilerde, anahtarın değerine göre artan bir şekilde sıralar</a:t>
            </a:r>
          </a:p>
          <a:p>
            <a:r>
              <a:rPr lang="tr-TR" b="1" dirty="0" err="1"/>
              <a:t>arsort</a:t>
            </a:r>
            <a:r>
              <a:rPr lang="tr-TR" b="1" dirty="0"/>
              <a:t>()</a:t>
            </a:r>
            <a:r>
              <a:rPr lang="tr-TR" dirty="0"/>
              <a:t> - anahtarlı dizilerde, anahtarın değerine göre azalan bir şekilde sıralar</a:t>
            </a:r>
          </a:p>
          <a:p>
            <a:r>
              <a:rPr lang="tr-TR" b="1" dirty="0" err="1"/>
              <a:t>ksort</a:t>
            </a:r>
            <a:r>
              <a:rPr lang="tr-TR" b="1" dirty="0"/>
              <a:t>()</a:t>
            </a:r>
            <a:r>
              <a:rPr lang="tr-TR" dirty="0"/>
              <a:t> - anahtarlı dizilerde, anahtara göre artan bir şekilde sıralar</a:t>
            </a:r>
          </a:p>
          <a:p>
            <a:r>
              <a:rPr lang="tr-TR" b="1" dirty="0" err="1"/>
              <a:t>krsort</a:t>
            </a:r>
            <a:r>
              <a:rPr lang="tr-TR" b="1" dirty="0"/>
              <a:t>()</a:t>
            </a:r>
            <a:r>
              <a:rPr lang="tr-TR" dirty="0"/>
              <a:t> - anahtarlı dizilerde, anahtara göre azalan bir şekilde sırala</a:t>
            </a:r>
          </a:p>
        </p:txBody>
      </p:sp>
    </p:spTree>
    <p:extLst>
      <p:ext uri="{BB962C8B-B14F-4D97-AF65-F5344CB8AC3E}">
        <p14:creationId xmlns:p14="http://schemas.microsoft.com/office/powerpoint/2010/main" val="3812601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76766" y="712076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Diziler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/>
              <a:t>asort</a:t>
            </a:r>
            <a:r>
              <a:rPr lang="tr-TR" b="1" dirty="0"/>
              <a:t>() ve </a:t>
            </a:r>
            <a:r>
              <a:rPr lang="tr-TR" b="1" dirty="0" err="1"/>
              <a:t>arsort</a:t>
            </a:r>
            <a:r>
              <a:rPr lang="tr-TR" b="1" dirty="0"/>
              <a:t>() Fonksiyonu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A3E3ED8-01C7-4A37-9788-503BC1638DDC}"/>
              </a:ext>
            </a:extLst>
          </p:cNvPr>
          <p:cNvSpPr/>
          <p:nvPr/>
        </p:nvSpPr>
        <p:spPr>
          <a:xfrm>
            <a:off x="698546" y="4794431"/>
            <a:ext cx="776712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asort</a:t>
            </a:r>
            <a:r>
              <a:rPr lang="tr-TR" dirty="0"/>
              <a:t> fonksiyonu dizideki değerleri A’dan Z’ye doğru sıralar.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arsort</a:t>
            </a:r>
            <a:r>
              <a:rPr lang="tr-TR" dirty="0"/>
              <a:t> fonksiyonu ise dizideki değerleri Z’den A’ya doğru sıralar.</a:t>
            </a:r>
          </a:p>
        </p:txBody>
      </p:sp>
      <p:sp>
        <p:nvSpPr>
          <p:cNvPr id="14" name="Akış Çizelgesi: Kart 13">
            <a:extLst>
              <a:ext uri="{FF2B5EF4-FFF2-40B4-BE49-F238E27FC236}">
                <a16:creationId xmlns:a16="http://schemas.microsoft.com/office/drawing/2014/main" id="{ED44C50D-6272-43FC-97B1-C40F8098C839}"/>
              </a:ext>
            </a:extLst>
          </p:cNvPr>
          <p:cNvSpPr/>
          <p:nvPr/>
        </p:nvSpPr>
        <p:spPr>
          <a:xfrm>
            <a:off x="6408953" y="2991473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Ornek34.php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974176F7-93A0-4B44-8C48-6E5C8A0EF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92" y="1527240"/>
            <a:ext cx="4029075" cy="12954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8DFBC2E-E646-4F7F-A82A-6407DEDB5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74" y="1627252"/>
            <a:ext cx="2369674" cy="301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80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76766" y="712076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Diziler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 err="1"/>
              <a:t>ksort</a:t>
            </a:r>
            <a:r>
              <a:rPr lang="tr-TR" b="1" dirty="0"/>
              <a:t>() ve </a:t>
            </a:r>
            <a:r>
              <a:rPr lang="tr-TR" b="1" dirty="0" err="1"/>
              <a:t>krsort</a:t>
            </a:r>
            <a:r>
              <a:rPr lang="tr-TR" b="1" dirty="0"/>
              <a:t>() Fonksiyonu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A3E3ED8-01C7-4A37-9788-503BC1638DDC}"/>
              </a:ext>
            </a:extLst>
          </p:cNvPr>
          <p:cNvSpPr/>
          <p:nvPr/>
        </p:nvSpPr>
        <p:spPr>
          <a:xfrm>
            <a:off x="698546" y="4932965"/>
            <a:ext cx="776712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ksort</a:t>
            </a:r>
            <a:r>
              <a:rPr lang="tr-TR" dirty="0"/>
              <a:t> fonksiyonu dizideki anahtarları A’dan Z’ye doğru sıralar.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/>
              <a:t>krsort</a:t>
            </a:r>
            <a:r>
              <a:rPr lang="tr-TR" dirty="0"/>
              <a:t> fonksiyonu ise dizideki anahtarları Z’den A’ya doğru sıralar.</a:t>
            </a:r>
          </a:p>
        </p:txBody>
      </p:sp>
      <p:sp>
        <p:nvSpPr>
          <p:cNvPr id="14" name="Akış Çizelgesi: Kart 13">
            <a:extLst>
              <a:ext uri="{FF2B5EF4-FFF2-40B4-BE49-F238E27FC236}">
                <a16:creationId xmlns:a16="http://schemas.microsoft.com/office/drawing/2014/main" id="{ED44C50D-6272-43FC-97B1-C40F8098C839}"/>
              </a:ext>
            </a:extLst>
          </p:cNvPr>
          <p:cNvSpPr/>
          <p:nvPr/>
        </p:nvSpPr>
        <p:spPr>
          <a:xfrm>
            <a:off x="6408953" y="2991473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Ornek35.php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445F6E9B-69FD-41B7-B71A-288104ED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38" y="1443660"/>
            <a:ext cx="2989081" cy="3349832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EC27E1DB-B793-43D6-AF80-FF9F85EA3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086" y="1392908"/>
            <a:ext cx="40290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48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76766" y="712076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Diziler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/>
              <a:t>çok boyutlu diziler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A3E3ED8-01C7-4A37-9788-503BC1638DDC}"/>
              </a:ext>
            </a:extLst>
          </p:cNvPr>
          <p:cNvSpPr/>
          <p:nvPr/>
        </p:nvSpPr>
        <p:spPr>
          <a:xfrm>
            <a:off x="698546" y="4932965"/>
            <a:ext cx="776712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Çok boyutlu diziler birden fazla diziden oluşan dizilerdir.</a:t>
            </a:r>
          </a:p>
        </p:txBody>
      </p:sp>
      <p:sp>
        <p:nvSpPr>
          <p:cNvPr id="14" name="Akış Çizelgesi: Kart 13">
            <a:extLst>
              <a:ext uri="{FF2B5EF4-FFF2-40B4-BE49-F238E27FC236}">
                <a16:creationId xmlns:a16="http://schemas.microsoft.com/office/drawing/2014/main" id="{ED44C50D-6272-43FC-97B1-C40F8098C839}"/>
              </a:ext>
            </a:extLst>
          </p:cNvPr>
          <p:cNvSpPr/>
          <p:nvPr/>
        </p:nvSpPr>
        <p:spPr>
          <a:xfrm>
            <a:off x="6560532" y="3362505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Ornek36.php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D2DACFC-EADE-482C-80A3-BD8447AB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60" y="3463557"/>
            <a:ext cx="4152900" cy="11715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8D8AD21-11FD-42FD-8D25-635EACDD2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6" y="1416842"/>
            <a:ext cx="7767121" cy="163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44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76766" y="712076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Diziler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/>
              <a:t>çok boyutlu diziler</a:t>
            </a:r>
          </a:p>
        </p:txBody>
      </p:sp>
      <p:sp>
        <p:nvSpPr>
          <p:cNvPr id="14" name="Akış Çizelgesi: Kart 13">
            <a:extLst>
              <a:ext uri="{FF2B5EF4-FFF2-40B4-BE49-F238E27FC236}">
                <a16:creationId xmlns:a16="http://schemas.microsoft.com/office/drawing/2014/main" id="{ED44C50D-6272-43FC-97B1-C40F8098C839}"/>
              </a:ext>
            </a:extLst>
          </p:cNvPr>
          <p:cNvSpPr/>
          <p:nvPr/>
        </p:nvSpPr>
        <p:spPr>
          <a:xfrm>
            <a:off x="5914875" y="2708920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Ornek37.php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B40CF4F-8174-408F-B498-CBE2020B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34058"/>
            <a:ext cx="4032448" cy="209377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A262057-673A-4014-AB49-F4F6C783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5" y="3651408"/>
            <a:ext cx="41148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02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76766" y="712076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Diziler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/>
              <a:t>çok boyutlu diziler</a:t>
            </a:r>
          </a:p>
        </p:txBody>
      </p:sp>
      <p:sp>
        <p:nvSpPr>
          <p:cNvPr id="14" name="Akış Çizelgesi: Kart 13">
            <a:extLst>
              <a:ext uri="{FF2B5EF4-FFF2-40B4-BE49-F238E27FC236}">
                <a16:creationId xmlns:a16="http://schemas.microsoft.com/office/drawing/2014/main" id="{ED44C50D-6272-43FC-97B1-C40F8098C839}"/>
              </a:ext>
            </a:extLst>
          </p:cNvPr>
          <p:cNvSpPr/>
          <p:nvPr/>
        </p:nvSpPr>
        <p:spPr>
          <a:xfrm>
            <a:off x="5914875" y="2708920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Ornek38.php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72A641B5-D7A2-483E-BED2-CBD9E4716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1" y="1398350"/>
            <a:ext cx="4450206" cy="2318682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8FE413C-CD92-461A-840B-8C0437A2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933056"/>
            <a:ext cx="453772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20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61788" y="908720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endParaRPr lang="tr-TR" dirty="0"/>
          </a:p>
          <a:p>
            <a:pPr>
              <a:buClr>
                <a:srgbClr val="92D050"/>
              </a:buClr>
              <a:buSzPct val="145000"/>
            </a:pPr>
            <a:r>
              <a:rPr lang="tr-TR" dirty="0">
                <a:latin typeface="Consolas" panose="020B0609020204030204" pitchFamily="49" charset="0"/>
              </a:rPr>
              <a:t> 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5916786" y="0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sp>
        <p:nvSpPr>
          <p:cNvPr id="7" name="Akış Çizelgesi: Kart 6"/>
          <p:cNvSpPr/>
          <p:nvPr/>
        </p:nvSpPr>
        <p:spPr>
          <a:xfrm>
            <a:off x="5436096" y="4929299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Ornek39.php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833FB69-DE78-470E-BB8B-0D93890A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11" y="848581"/>
            <a:ext cx="7298675" cy="216024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8B1A080-CDAA-4CB7-8A7D-3618EEFB9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265704"/>
            <a:ext cx="40386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9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sp>
        <p:nvSpPr>
          <p:cNvPr id="2" name="Dikdörtgen 1"/>
          <p:cNvSpPr/>
          <p:nvPr/>
        </p:nvSpPr>
        <p:spPr>
          <a:xfrm>
            <a:off x="611560" y="1556792"/>
            <a:ext cx="776108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$dersler 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 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"BİLP200", "BİLP202", "BİLP204"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34549" y="2420888"/>
            <a:ext cx="776712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array</a:t>
            </a:r>
            <a:r>
              <a:rPr lang="tr-TR" dirty="0"/>
              <a:t>() fonksiyonu kullanılarak dizi oluşturulabilir.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61788" y="908720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Diziler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>
                <a:latin typeface="Consolas" panose="020B0609020204030204" pitchFamily="49" charset="0"/>
              </a:rPr>
              <a:t>Dizi oluşturma</a:t>
            </a:r>
            <a:endParaRPr lang="tr-TR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843F53A1-2251-43D4-A28C-72C5BE16871B}"/>
              </a:ext>
            </a:extLst>
          </p:cNvPr>
          <p:cNvSpPr/>
          <p:nvPr/>
        </p:nvSpPr>
        <p:spPr>
          <a:xfrm>
            <a:off x="640588" y="3068960"/>
            <a:ext cx="776108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$dersler[0] 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"BİLP200"</a:t>
            </a:r>
            <a:r>
              <a:rPr lang="tr-TR" dirty="0"/>
              <a:t>;</a:t>
            </a:r>
            <a:br>
              <a:rPr lang="en-US" dirty="0"/>
            </a:b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$dersler[1] 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"BİLP202"</a:t>
            </a:r>
            <a:r>
              <a:rPr lang="tr-TR" dirty="0"/>
              <a:t>;</a:t>
            </a:r>
          </a:p>
          <a:p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$dersler[2] 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"BİLP204"</a:t>
            </a:r>
            <a:r>
              <a:rPr lang="tr-TR" dirty="0"/>
              <a:t>;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tr-TR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C397B26D-117F-4387-88E6-E063B747FCF1}"/>
              </a:ext>
            </a:extLst>
          </p:cNvPr>
          <p:cNvSpPr/>
          <p:nvPr/>
        </p:nvSpPr>
        <p:spPr>
          <a:xfrm>
            <a:off x="611560" y="4271030"/>
            <a:ext cx="776712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Fonksiyon kullanmadan da aynı şekilde dizi oluşturulabilir.</a:t>
            </a:r>
          </a:p>
        </p:txBody>
      </p:sp>
    </p:spTree>
    <p:extLst>
      <p:ext uri="{BB962C8B-B14F-4D97-AF65-F5344CB8AC3E}">
        <p14:creationId xmlns:p14="http://schemas.microsoft.com/office/powerpoint/2010/main" val="230166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sp>
        <p:nvSpPr>
          <p:cNvPr id="2" name="Dikdörtgen 1"/>
          <p:cNvSpPr/>
          <p:nvPr/>
        </p:nvSpPr>
        <p:spPr>
          <a:xfrm>
            <a:off x="604752" y="1555051"/>
            <a:ext cx="776108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$dersler 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"bir" =&gt; "BİLP200",</a:t>
            </a:r>
          </a:p>
          <a:p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	     "iki" =&gt;"BİLP202", </a:t>
            </a:r>
          </a:p>
          <a:p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 "üç" =&gt; "BİLP204" </a:t>
            </a:r>
          </a:p>
          <a:p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22677" y="3307146"/>
            <a:ext cx="776712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array</a:t>
            </a:r>
            <a:r>
              <a:rPr lang="tr-TR" dirty="0"/>
              <a:t>() fonksiyonu ile anahtarları sayısal olmayan diziler oluşturulabilir.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49A1FDE-58AF-4C2A-A7BC-EEDD970319D0}"/>
              </a:ext>
            </a:extLst>
          </p:cNvPr>
          <p:cNvSpPr/>
          <p:nvPr/>
        </p:nvSpPr>
        <p:spPr>
          <a:xfrm>
            <a:off x="561788" y="908720"/>
            <a:ext cx="788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tr-TR" b="1" dirty="0"/>
              <a:t>Diziler</a:t>
            </a:r>
          </a:p>
          <a:p>
            <a:pPr marL="457200" indent="-457200">
              <a:buClr>
                <a:srgbClr val="92D050"/>
              </a:buClr>
              <a:buSzPct val="145000"/>
              <a:buFont typeface="Arial"/>
              <a:buChar char="•"/>
            </a:pPr>
            <a:r>
              <a:rPr lang="tr-TR" b="1" dirty="0">
                <a:latin typeface="Consolas" panose="020B0609020204030204" pitchFamily="49" charset="0"/>
              </a:rPr>
              <a:t>Dizi oluşturma</a:t>
            </a:r>
            <a:endParaRPr lang="tr-TR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843F53A1-2251-43D4-A28C-72C5BE16871B}"/>
              </a:ext>
            </a:extLst>
          </p:cNvPr>
          <p:cNvSpPr/>
          <p:nvPr/>
        </p:nvSpPr>
        <p:spPr>
          <a:xfrm>
            <a:off x="622677" y="4227930"/>
            <a:ext cx="776108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$dersler[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"bir"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"BİLP200"</a:t>
            </a:r>
            <a:r>
              <a:rPr lang="tr-TR" dirty="0"/>
              <a:t>;</a:t>
            </a:r>
            <a:br>
              <a:rPr lang="en-US" dirty="0"/>
            </a:b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$dersler[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"iki"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"BİLP202"</a:t>
            </a:r>
            <a:r>
              <a:rPr lang="tr-TR" dirty="0"/>
              <a:t>;</a:t>
            </a:r>
          </a:p>
          <a:p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$dersler[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"üç"</a:t>
            </a: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= 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"BİLP204"</a:t>
            </a:r>
            <a:r>
              <a:rPr lang="tr-TR" dirty="0"/>
              <a:t>;</a:t>
            </a:r>
            <a:r>
              <a:rPr lang="tr-TR" i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tr-TR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C397B26D-117F-4387-88E6-E063B747FCF1}"/>
              </a:ext>
            </a:extLst>
          </p:cNvPr>
          <p:cNvSpPr/>
          <p:nvPr/>
        </p:nvSpPr>
        <p:spPr>
          <a:xfrm>
            <a:off x="619657" y="5520906"/>
            <a:ext cx="776712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Fonksiyon kullanmadan da aynı şekilde dizi oluşturulabilir.</a:t>
            </a:r>
          </a:p>
        </p:txBody>
      </p:sp>
    </p:spTree>
    <p:extLst>
      <p:ext uri="{BB962C8B-B14F-4D97-AF65-F5344CB8AC3E}">
        <p14:creationId xmlns:p14="http://schemas.microsoft.com/office/powerpoint/2010/main" val="305817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764704"/>
            <a:ext cx="6553200" cy="4191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Akış Çizelgesi: Kart 12">
            <a:extLst>
              <a:ext uri="{FF2B5EF4-FFF2-40B4-BE49-F238E27FC236}">
                <a16:creationId xmlns:a16="http://schemas.microsoft.com/office/drawing/2014/main" id="{DD464555-114A-4E50-84CE-384AF123BB6E}"/>
              </a:ext>
            </a:extLst>
          </p:cNvPr>
          <p:cNvSpPr/>
          <p:nvPr/>
        </p:nvSpPr>
        <p:spPr>
          <a:xfrm>
            <a:off x="6588224" y="1556792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Ornek26.php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200" y="4937507"/>
            <a:ext cx="3352800" cy="1428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622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3905250" cy="13239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077689"/>
            <a:ext cx="2438400" cy="15621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65" y="2996952"/>
            <a:ext cx="3552825" cy="13430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094" y="2868364"/>
            <a:ext cx="2409825" cy="16002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4653136"/>
            <a:ext cx="1943100" cy="15240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3094" y="4586461"/>
            <a:ext cx="24288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2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sp>
        <p:nvSpPr>
          <p:cNvPr id="9" name="Akış Çizelgesi: Kart 8">
            <a:extLst>
              <a:ext uri="{FF2B5EF4-FFF2-40B4-BE49-F238E27FC236}">
                <a16:creationId xmlns:a16="http://schemas.microsoft.com/office/drawing/2014/main" id="{DD464555-114A-4E50-84CE-384AF123BB6E}"/>
              </a:ext>
            </a:extLst>
          </p:cNvPr>
          <p:cNvSpPr/>
          <p:nvPr/>
        </p:nvSpPr>
        <p:spPr>
          <a:xfrm>
            <a:off x="4860032" y="1412776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Ornek27.php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92" y="884940"/>
            <a:ext cx="2466975" cy="1933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92" y="3356992"/>
            <a:ext cx="4695825" cy="2276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159437"/>
            <a:ext cx="3314700" cy="1028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05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5940152" y="1325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Diziler</a:t>
            </a:r>
          </a:p>
        </p:txBody>
      </p:sp>
      <p:sp>
        <p:nvSpPr>
          <p:cNvPr id="13" name="Akış Çizelgesi: Kart 12">
            <a:extLst>
              <a:ext uri="{FF2B5EF4-FFF2-40B4-BE49-F238E27FC236}">
                <a16:creationId xmlns:a16="http://schemas.microsoft.com/office/drawing/2014/main" id="{DD464555-114A-4E50-84CE-384AF123BB6E}"/>
              </a:ext>
            </a:extLst>
          </p:cNvPr>
          <p:cNvSpPr/>
          <p:nvPr/>
        </p:nvSpPr>
        <p:spPr>
          <a:xfrm>
            <a:off x="6315657" y="2577729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Ornek28.php</a:t>
            </a:r>
          </a:p>
        </p:txBody>
      </p:sp>
      <p:sp>
        <p:nvSpPr>
          <p:cNvPr id="14" name="Akış Çizelgesi: Kart 13">
            <a:extLst>
              <a:ext uri="{FF2B5EF4-FFF2-40B4-BE49-F238E27FC236}">
                <a16:creationId xmlns:a16="http://schemas.microsoft.com/office/drawing/2014/main" id="{CAE4878D-FCBE-4B64-8734-F0F85F6FCA75}"/>
              </a:ext>
            </a:extLst>
          </p:cNvPr>
          <p:cNvSpPr/>
          <p:nvPr/>
        </p:nvSpPr>
        <p:spPr>
          <a:xfrm>
            <a:off x="6315657" y="5084313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Ornek29.php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16DA906-3B9F-4871-A222-F7BD309F4401}"/>
              </a:ext>
            </a:extLst>
          </p:cNvPr>
          <p:cNvSpPr/>
          <p:nvPr/>
        </p:nvSpPr>
        <p:spPr>
          <a:xfrm>
            <a:off x="688439" y="941325"/>
            <a:ext cx="776712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Dizideki eleman sayısına </a:t>
            </a:r>
            <a:r>
              <a:rPr lang="tr-TR" dirty="0" err="1"/>
              <a:t>count</a:t>
            </a:r>
            <a:r>
              <a:rPr lang="tr-TR" dirty="0"/>
              <a:t>() fonksiyonu ile ulaşılır.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0A5D2D81-D77A-4F82-847F-7A92208AE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39" y="1412776"/>
            <a:ext cx="5674402" cy="2016224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062E613F-4485-4FB6-A03A-39D17A588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38" y="3630140"/>
            <a:ext cx="5697644" cy="224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7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kış Çizelgesi: Kart 4"/>
          <p:cNvSpPr/>
          <p:nvPr/>
        </p:nvSpPr>
        <p:spPr>
          <a:xfrm>
            <a:off x="6444208" y="1556792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Ornek30.php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BDFE6A42-E9E1-4EE2-94DB-D45AB423C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96014"/>
            <a:ext cx="5267683" cy="3406817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2909B3AE-C90C-4BA1-A8BC-5862A5C4D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18" y="4869160"/>
            <a:ext cx="4067175" cy="127635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F2609A8D-60C2-4893-95DE-61C069F915C8}"/>
              </a:ext>
            </a:extLst>
          </p:cNvPr>
          <p:cNvSpPr/>
          <p:nvPr/>
        </p:nvSpPr>
        <p:spPr>
          <a:xfrm>
            <a:off x="6023259" y="116632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Diziler</a:t>
            </a:r>
          </a:p>
        </p:txBody>
      </p:sp>
    </p:spTree>
    <p:extLst>
      <p:ext uri="{BB962C8B-B14F-4D97-AF65-F5344CB8AC3E}">
        <p14:creationId xmlns:p14="http://schemas.microsoft.com/office/powerpoint/2010/main" val="1868427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19812</TotalTime>
  <Words>931</Words>
  <Application>Microsoft Office PowerPoint</Application>
  <PresentationFormat>Ekran Gösterisi (4:3)</PresentationFormat>
  <Paragraphs>146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2" baseType="lpstr">
      <vt:lpstr>Arial</vt:lpstr>
      <vt:lpstr>Century Gothic</vt:lpstr>
      <vt:lpstr>Consolas</vt:lpstr>
      <vt:lpstr>Times New Roman</vt:lpstr>
      <vt:lpstr>Wingdings 2</vt:lpstr>
      <vt:lpstr>Austin</vt:lpstr>
      <vt:lpstr>İnternet Programcılığı II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DHTML HTML5</dc:title>
  <dc:creator>Halil Ersoy</dc:creator>
  <cp:lastModifiedBy>Levent YAVUZ</cp:lastModifiedBy>
  <cp:revision>594</cp:revision>
  <dcterms:created xsi:type="dcterms:W3CDTF">2011-10-04T07:58:43Z</dcterms:created>
  <dcterms:modified xsi:type="dcterms:W3CDTF">2020-04-02T21:21:33Z</dcterms:modified>
</cp:coreProperties>
</file>