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85" r:id="rId3"/>
    <p:sldId id="427" r:id="rId4"/>
    <p:sldId id="387" r:id="rId5"/>
    <p:sldId id="428" r:id="rId6"/>
    <p:sldId id="432" r:id="rId7"/>
    <p:sldId id="431" r:id="rId8"/>
    <p:sldId id="433" r:id="rId9"/>
    <p:sldId id="434" r:id="rId10"/>
    <p:sldId id="435" r:id="rId11"/>
    <p:sldId id="430" r:id="rId12"/>
    <p:sldId id="436" r:id="rId13"/>
    <p:sldId id="437" r:id="rId14"/>
    <p:sldId id="429" r:id="rId15"/>
    <p:sldId id="438" r:id="rId16"/>
    <p:sldId id="395" r:id="rId17"/>
    <p:sldId id="440" r:id="rId18"/>
    <p:sldId id="399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 autoAdjust="0"/>
    <p:restoredTop sz="89319" autoAdjust="0"/>
  </p:normalViewPr>
  <p:slideViewPr>
    <p:cSldViewPr>
      <p:cViewPr varScale="1">
        <p:scale>
          <a:sx n="65" d="100"/>
          <a:sy n="65" d="100"/>
        </p:scale>
        <p:origin x="167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23720DD-5B6D-40BF-8493-A6B52D484E6B}" type="datetimeFigureOut">
              <a:rPr lang="tr-TR" smtClean="0"/>
              <a:t>19.4.2020</a:t>
            </a:fld>
            <a:endParaRPr lang="tr-T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19.4.2020</a:t>
            </a:fld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19.4.2020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19.4.2020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optgroup.asp" TargetMode="External"/><Relationship Id="rId3" Type="http://schemas.openxmlformats.org/officeDocument/2006/relationships/hyperlink" Target="https://www.w3schools.com/tags/tag_textarea.asp" TargetMode="External"/><Relationship Id="rId7" Type="http://schemas.openxmlformats.org/officeDocument/2006/relationships/hyperlink" Target="https://www.w3schools.com/tags/tag_select.asp" TargetMode="External"/><Relationship Id="rId12" Type="http://schemas.openxmlformats.org/officeDocument/2006/relationships/hyperlink" Target="https://www.w3schools.com/tags/tag_output.asp" TargetMode="External"/><Relationship Id="rId2" Type="http://schemas.openxmlformats.org/officeDocument/2006/relationships/hyperlink" Target="https://www.w3schools.com/tags/tag_inpu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legend.asp" TargetMode="External"/><Relationship Id="rId11" Type="http://schemas.openxmlformats.org/officeDocument/2006/relationships/hyperlink" Target="https://www.w3schools.com/tags/tag_datalist.asp" TargetMode="External"/><Relationship Id="rId5" Type="http://schemas.openxmlformats.org/officeDocument/2006/relationships/hyperlink" Target="https://www.w3schools.com/tags/tag_fieldset.asp" TargetMode="External"/><Relationship Id="rId10" Type="http://schemas.openxmlformats.org/officeDocument/2006/relationships/hyperlink" Target="https://www.w3schools.com/tags/tag_button.asp" TargetMode="External"/><Relationship Id="rId4" Type="http://schemas.openxmlformats.org/officeDocument/2006/relationships/hyperlink" Target="https://www.w3schools.com/tags/tag_label.asp" TargetMode="External"/><Relationship Id="rId9" Type="http://schemas.openxmlformats.org/officeDocument/2006/relationships/hyperlink" Target="https://www.w3schools.com/tags/tag_option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4572001" y="2708476"/>
            <a:ext cx="3474720" cy="1702160"/>
          </a:xfrm>
        </p:spPr>
        <p:txBody>
          <a:bodyPr>
            <a:normAutofit/>
          </a:bodyPr>
          <a:lstStyle/>
          <a:p>
            <a:r>
              <a:rPr lang="tr-TR" dirty="0"/>
              <a:t>İnternet Programcılığı II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4644008" y="692696"/>
            <a:ext cx="3399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>
                <a:solidFill>
                  <a:schemeClr val="bg1"/>
                </a:solidFill>
              </a:rPr>
              <a:t>BİLP202</a:t>
            </a:r>
          </a:p>
          <a:p>
            <a:pPr algn="ctr"/>
            <a:r>
              <a:rPr lang="tr-TR" sz="4400" b="1" dirty="0">
                <a:solidFill>
                  <a:schemeClr val="bg1"/>
                </a:solidFill>
              </a:rPr>
              <a:t>Hafta 06</a:t>
            </a:r>
          </a:p>
        </p:txBody>
      </p:sp>
    </p:spTree>
    <p:extLst>
      <p:ext uri="{BB962C8B-B14F-4D97-AF65-F5344CB8AC3E}">
        <p14:creationId xmlns:p14="http://schemas.microsoft.com/office/powerpoint/2010/main" val="233128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{\displaystyle 2^{32}=4.294.967.296\asymp 4{,}3\cdot 10^{9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5309525" y="107340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Formdan veri alma</a:t>
            </a:r>
          </a:p>
        </p:txBody>
      </p:sp>
      <p:sp>
        <p:nvSpPr>
          <p:cNvPr id="7" name="Dikdörtgen 6"/>
          <p:cNvSpPr/>
          <p:nvPr/>
        </p:nvSpPr>
        <p:spPr>
          <a:xfrm>
            <a:off x="2051720" y="4942888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$_GET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"eposta"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];</a:t>
            </a:r>
            <a:endParaRPr lang="tr-TR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cxnSp>
        <p:nvCxnSpPr>
          <p:cNvPr id="11" name="Düz Ok Bağlayıcısı 10"/>
          <p:cNvCxnSpPr/>
          <p:nvPr/>
        </p:nvCxnSpPr>
        <p:spPr>
          <a:xfrm flipH="1" flipV="1">
            <a:off x="1763688" y="3212976"/>
            <a:ext cx="2484200" cy="1728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83" y="1193676"/>
            <a:ext cx="814407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395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{\displaystyle 2^{32}=4.294.967.296\asymp 4{,}3\cdot 10^{9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5309525" y="107340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Formdan veri alma</a:t>
            </a:r>
          </a:p>
        </p:txBody>
      </p:sp>
      <p:pic>
        <p:nvPicPr>
          <p:cNvPr id="1028" name="Picture 4" descr="http://4.bp.blogspot.com/-oMttgaPDjwg/Vqdd25zDY8I/AAAAAAAAAPE/JGDpfPFoZc8/s1600/web-crawling-scraping-ajax-sites-3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92" y="791636"/>
            <a:ext cx="6300197" cy="354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612775" y="4365104"/>
            <a:ext cx="74888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Hem GET hem de POST bir dizi oluşturur </a:t>
            </a:r>
          </a:p>
          <a:p>
            <a:r>
              <a:rPr lang="tr-TR" sz="1400" dirty="0"/>
              <a:t>Hem GET hem de POST, $ _GET ve $ _POST olarak isimlendirilen süper global değişkenlerdir. Kapsamdan bağımsız olarak her zaman erişilebilirdirler. </a:t>
            </a:r>
          </a:p>
          <a:p>
            <a:endParaRPr lang="tr-TR" sz="1400" dirty="0"/>
          </a:p>
          <a:p>
            <a:r>
              <a:rPr lang="tr-TR" sz="1400" dirty="0"/>
              <a:t>$ _GET, geçerli komut dosyasına URL parametreleri aracılığıyla iletilen bir değişkenler dizisidir.</a:t>
            </a:r>
          </a:p>
          <a:p>
            <a:r>
              <a:rPr lang="tr-TR" sz="1400" dirty="0"/>
              <a:t>$ _POST, geçerli komut dosyasına doğrudan iletilen bir değişkenler dizisidir.</a:t>
            </a:r>
          </a:p>
        </p:txBody>
      </p:sp>
    </p:spTree>
    <p:extLst>
      <p:ext uri="{BB962C8B-B14F-4D97-AF65-F5344CB8AC3E}">
        <p14:creationId xmlns:p14="http://schemas.microsoft.com/office/powerpoint/2010/main" val="18352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{\displaystyle 2^{32}=4.294.967.296\asymp 4{,}3\cdot 10^{9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5309525" y="107340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Formdan veri alma</a:t>
            </a:r>
          </a:p>
        </p:txBody>
      </p:sp>
      <p:sp>
        <p:nvSpPr>
          <p:cNvPr id="3" name="Dikdörtgen 2"/>
          <p:cNvSpPr/>
          <p:nvPr/>
        </p:nvSpPr>
        <p:spPr>
          <a:xfrm>
            <a:off x="899592" y="1166843"/>
            <a:ext cx="75608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dirty="0"/>
              <a:t>GET kullanılırsa:</a:t>
            </a:r>
          </a:p>
          <a:p>
            <a:endParaRPr lang="tr-TR" sz="3600" dirty="0"/>
          </a:p>
          <a:p>
            <a:r>
              <a:rPr lang="tr-TR" dirty="0"/>
              <a:t>GET yöntemiyle bir formdan gönderilen bilgiler </a:t>
            </a:r>
            <a:r>
              <a:rPr lang="tr-TR" b="1" dirty="0"/>
              <a:t>herkes</a:t>
            </a:r>
            <a:r>
              <a:rPr lang="tr-TR" dirty="0"/>
              <a:t> tarafından </a:t>
            </a:r>
            <a:r>
              <a:rPr lang="tr-TR" b="1" dirty="0"/>
              <a:t>görülebilir</a:t>
            </a:r>
            <a:r>
              <a:rPr lang="tr-TR" dirty="0"/>
              <a:t> (tüm değişken adları ve değerler URL'de görüntülenir). </a:t>
            </a:r>
          </a:p>
          <a:p>
            <a:endParaRPr lang="tr-TR" dirty="0"/>
          </a:p>
          <a:p>
            <a:r>
              <a:rPr lang="tr-TR" dirty="0" err="1"/>
              <a:t>GET'in</a:t>
            </a:r>
            <a:r>
              <a:rPr lang="tr-TR" dirty="0"/>
              <a:t> gönderilecek bilgi miktarı konusunda da sınırları vardır. Sınırlama yaklaşık 2000 karakterdir. </a:t>
            </a:r>
          </a:p>
          <a:p>
            <a:endParaRPr lang="tr-TR" dirty="0"/>
          </a:p>
          <a:p>
            <a:r>
              <a:rPr lang="tr-TR" dirty="0"/>
              <a:t>Ancak, değişkenler URL'de görüntülendiğinden sayfaya yer işareti koymak mümkündür. Bu, bazı durumlarda yararlı olabilir.</a:t>
            </a:r>
          </a:p>
          <a:p>
            <a:r>
              <a:rPr lang="tr-TR" dirty="0"/>
              <a:t>GET, hassas olmayan verileri göndermek için kullanılabilir.</a:t>
            </a:r>
          </a:p>
          <a:p>
            <a:endParaRPr lang="tr-TR" b="1" dirty="0"/>
          </a:p>
          <a:p>
            <a:r>
              <a:rPr lang="tr-TR" b="1" dirty="0"/>
              <a:t>Not:</a:t>
            </a:r>
            <a:r>
              <a:rPr lang="tr-TR" dirty="0"/>
              <a:t> GET ASLA şifre veya diğer hassas bilgileri göndermek için kullanılmamalıdır!</a:t>
            </a:r>
          </a:p>
        </p:txBody>
      </p:sp>
    </p:spTree>
    <p:extLst>
      <p:ext uri="{BB962C8B-B14F-4D97-AF65-F5344CB8AC3E}">
        <p14:creationId xmlns:p14="http://schemas.microsoft.com/office/powerpoint/2010/main" val="352975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{\displaystyle 2^{32}=4.294.967.296\asymp 4{,}3\cdot 10^{9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5309525" y="107340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Formdan veri alma</a:t>
            </a:r>
          </a:p>
        </p:txBody>
      </p:sp>
      <p:sp>
        <p:nvSpPr>
          <p:cNvPr id="2" name="Dikdörtgen 1"/>
          <p:cNvSpPr/>
          <p:nvPr/>
        </p:nvSpPr>
        <p:spPr>
          <a:xfrm>
            <a:off x="755576" y="1443841"/>
            <a:ext cx="75608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dirty="0"/>
              <a:t>POST kullanılırsa:</a:t>
            </a:r>
          </a:p>
          <a:p>
            <a:endParaRPr lang="tr-TR" dirty="0"/>
          </a:p>
          <a:p>
            <a:r>
              <a:rPr lang="tr-TR" dirty="0"/>
              <a:t>POST yöntemiyle bir formdan gönderilen bilgiler </a:t>
            </a:r>
            <a:r>
              <a:rPr lang="tr-TR" b="1" dirty="0"/>
              <a:t>başkaları</a:t>
            </a:r>
            <a:r>
              <a:rPr lang="tr-TR" dirty="0"/>
              <a:t> tarafından </a:t>
            </a:r>
            <a:r>
              <a:rPr lang="tr-TR" b="1" dirty="0"/>
              <a:t>görülemez</a:t>
            </a:r>
            <a:r>
              <a:rPr lang="tr-TR" dirty="0"/>
              <a:t> .</a:t>
            </a:r>
          </a:p>
          <a:p>
            <a:endParaRPr lang="tr-TR" dirty="0"/>
          </a:p>
          <a:p>
            <a:r>
              <a:rPr lang="tr-TR" dirty="0"/>
              <a:t>Gönderilecek bilgi miktarı üzerinde </a:t>
            </a:r>
            <a:r>
              <a:rPr lang="tr-TR" b="1" dirty="0"/>
              <a:t>herhangi bir sınırlama yoktur</a:t>
            </a:r>
            <a:r>
              <a:rPr lang="tr-TR" dirty="0"/>
              <a:t> .</a:t>
            </a:r>
          </a:p>
          <a:p>
            <a:endParaRPr lang="tr-TR" dirty="0"/>
          </a:p>
          <a:p>
            <a:r>
              <a:rPr lang="tr-TR" dirty="0"/>
              <a:t>Ayrıca POST, dosyaları sunucuya yüklerken çok parçalı ikili giriş desteği gibi gelişmiş işlevleri destekler.</a:t>
            </a:r>
          </a:p>
          <a:p>
            <a:endParaRPr lang="tr-TR" dirty="0"/>
          </a:p>
          <a:p>
            <a:r>
              <a:rPr lang="tr-TR" dirty="0"/>
              <a:t>Ancak, değişkenler URL'de gösterilmediğinden sayfaya yer imi koymak mümkün değildir.</a:t>
            </a:r>
          </a:p>
          <a:p>
            <a:endParaRPr lang="tr-TR" dirty="0"/>
          </a:p>
          <a:p>
            <a:r>
              <a:rPr lang="tr-TR" b="1" dirty="0"/>
              <a:t>Geliştiriciler, form verilerini göndermek için </a:t>
            </a:r>
            <a:r>
              <a:rPr lang="tr-TR" b="1" dirty="0" err="1"/>
              <a:t>POST'u</a:t>
            </a:r>
            <a:r>
              <a:rPr lang="tr-TR" b="1" dirty="0"/>
              <a:t> tercih eder.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2348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{\displaystyle 2^{32}=4.294.967.296\asymp 4{,}3\cdot 10^{9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Akış Çizelgesi: Kart 14"/>
          <p:cNvSpPr/>
          <p:nvPr/>
        </p:nvSpPr>
        <p:spPr>
          <a:xfrm>
            <a:off x="6012160" y="1196752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ornek52.php</a:t>
            </a:r>
          </a:p>
        </p:txBody>
      </p:sp>
      <p:sp>
        <p:nvSpPr>
          <p:cNvPr id="3" name="Dikdörtgen 2"/>
          <p:cNvSpPr/>
          <p:nvPr/>
        </p:nvSpPr>
        <p:spPr>
          <a:xfrm>
            <a:off x="646640" y="764704"/>
            <a:ext cx="75479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800000"/>
                </a:solidFill>
                <a:latin typeface="Consolas"/>
              </a:rPr>
              <a:t>&lt;!DOCTYPE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>
                <a:solidFill>
                  <a:srgbClr val="FF0000"/>
                </a:solidFill>
                <a:latin typeface="Consolas"/>
              </a:rPr>
              <a:t>html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head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title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Hafta 6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&lt;/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title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&lt;meta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charset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"UTF-8"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0000"/>
                </a:solidFill>
                <a:latin typeface="Consolas"/>
              </a:rPr>
              <a:t>&lt;/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head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0000"/>
                </a:solidFill>
                <a:latin typeface="Consolas"/>
              </a:rPr>
              <a:t>&lt;html&gt;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&lt;body&gt;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php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tr-TR" sz="1200" dirty="0" err="1">
                <a:solidFill>
                  <a:srgbClr val="AF00DB"/>
                </a:solidFill>
                <a:latin typeface="Consolas"/>
              </a:rPr>
              <a:t>if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001080"/>
                </a:solidFill>
                <a:latin typeface="Consolas"/>
              </a:rPr>
              <a:t>$_POST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){ 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//Sayfa gönderildiyse 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200" dirty="0" err="1">
                <a:solidFill>
                  <a:srgbClr val="795E26"/>
                </a:solidFill>
                <a:latin typeface="Consolas"/>
              </a:rPr>
              <a:t>print_r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001080"/>
                </a:solidFill>
                <a:latin typeface="Consolas"/>
              </a:rPr>
              <a:t>$_POST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 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//Gönderilenleri yazdırıyoruz 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200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 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?&gt;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&lt;h2&gt;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Başvuru Bilgileri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&lt;/h2&gt;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&lt;form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action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method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"post"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&lt;!--   ya da ... </a:t>
            </a:r>
            <a:r>
              <a:rPr lang="tr-TR" sz="1200" dirty="0" err="1">
                <a:solidFill>
                  <a:srgbClr val="008000"/>
                </a:solidFill>
                <a:latin typeface="Consolas"/>
              </a:rPr>
              <a:t>action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 = "&lt; ? </a:t>
            </a:r>
            <a:r>
              <a:rPr lang="tr-TR" sz="1200" dirty="0" err="1">
                <a:solidFill>
                  <a:srgbClr val="008000"/>
                </a:solidFill>
                <a:latin typeface="Consolas"/>
              </a:rPr>
              <a:t>echo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 $_SERVER["PHP_SELF"];?&gt;"&gt; --&gt;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  Cinsiyetiniz: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radio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"cinsiyet"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value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"erkek"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Erkek 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&amp;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nbsp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radio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"cinsiyet"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value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kadin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checked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Kadın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Seyahat Durumunuz: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checkbox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"seyahat"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value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yurtici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Yurtiçi 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&amp;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nbsp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checkbox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"seyahat"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value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yurtdisi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checked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  Yurtdışı Seyahat edebilirim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Özgeçmiş dosyanız: 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"file"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ozgecmis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&gt;&lt;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&gt;&lt;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reset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&amp;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nbsp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submit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value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"Gönder"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&lt;/form&gt;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&lt;/body&gt;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0000"/>
                </a:solidFill>
                <a:latin typeface="Consolas"/>
              </a:rPr>
              <a:t>&lt;/html&gt;</a:t>
            </a:r>
            <a:endParaRPr lang="tr-T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5309525" y="107340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Formdan veri alma</a:t>
            </a:r>
          </a:p>
        </p:txBody>
      </p:sp>
    </p:spTree>
    <p:extLst>
      <p:ext uri="{BB962C8B-B14F-4D97-AF65-F5344CB8AC3E}">
        <p14:creationId xmlns:p14="http://schemas.microsoft.com/office/powerpoint/2010/main" val="811196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{\displaystyle 2^{32}=4.294.967.296\asymp 4{,}3\cdot 10^{9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Akış Çizelgesi: Kart 14"/>
          <p:cNvSpPr/>
          <p:nvPr/>
        </p:nvSpPr>
        <p:spPr>
          <a:xfrm>
            <a:off x="6012160" y="1196752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ornek52.php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57" y="836712"/>
            <a:ext cx="42100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717032"/>
            <a:ext cx="44481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şağı Ok 1"/>
          <p:cNvSpPr/>
          <p:nvPr/>
        </p:nvSpPr>
        <p:spPr>
          <a:xfrm rot="18355242">
            <a:off x="2534194" y="2641059"/>
            <a:ext cx="792088" cy="1880260"/>
          </a:xfrm>
          <a:prstGeom prst="downArrow">
            <a:avLst>
              <a:gd name="adj1" fmla="val 50000"/>
              <a:gd name="adj2" fmla="val 63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5309525" y="107340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Formdan veri alma</a:t>
            </a:r>
          </a:p>
        </p:txBody>
      </p:sp>
    </p:spTree>
    <p:extLst>
      <p:ext uri="{BB962C8B-B14F-4D97-AF65-F5344CB8AC3E}">
        <p14:creationId xmlns:p14="http://schemas.microsoft.com/office/powerpoint/2010/main" val="2578617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{\displaystyle 2^{32}=4.294.967.296\asymp 4{,}3\cdot 10^{9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Akış Çizelgesi: Kart 12"/>
          <p:cNvSpPr/>
          <p:nvPr/>
        </p:nvSpPr>
        <p:spPr>
          <a:xfrm>
            <a:off x="3779912" y="764704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Ornek53.php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5309525" y="107340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Formdan veri alma</a:t>
            </a:r>
          </a:p>
        </p:txBody>
      </p:sp>
      <p:sp>
        <p:nvSpPr>
          <p:cNvPr id="3" name="Dikdörtgen 2"/>
          <p:cNvSpPr/>
          <p:nvPr/>
        </p:nvSpPr>
        <p:spPr>
          <a:xfrm>
            <a:off x="612775" y="734518"/>
            <a:ext cx="754204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800000"/>
                </a:solidFill>
                <a:latin typeface="Consolas"/>
              </a:rPr>
              <a:t>&lt;!DOCTYPE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>
                <a:solidFill>
                  <a:srgbClr val="FF0000"/>
                </a:solidFill>
                <a:latin typeface="Consolas"/>
              </a:rPr>
              <a:t>html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head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title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Hafta 6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&lt;/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title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&lt;meta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charset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"UTF-8"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0000"/>
                </a:solidFill>
                <a:latin typeface="Consolas"/>
              </a:rPr>
              <a:t>&lt;/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head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0000"/>
                </a:solidFill>
                <a:latin typeface="Consolas"/>
              </a:rPr>
              <a:t>&lt;html&gt;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&lt;body&gt;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php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tr-TR" sz="1200" dirty="0" err="1">
                <a:solidFill>
                  <a:srgbClr val="AF00DB"/>
                </a:solidFill>
                <a:latin typeface="Consolas"/>
              </a:rPr>
              <a:t>if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001080"/>
                </a:solidFill>
                <a:latin typeface="Consolas"/>
              </a:rPr>
              <a:t>$_POST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){ 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//Sayfa gönderildiyse 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200" dirty="0" err="1">
                <a:solidFill>
                  <a:srgbClr val="795E26"/>
                </a:solidFill>
                <a:latin typeface="Consolas"/>
              </a:rPr>
              <a:t>print_r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001080"/>
                </a:solidFill>
                <a:latin typeface="Consolas"/>
              </a:rPr>
              <a:t>$_POST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 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//Gönderilenleri yazdırıyoruz 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200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 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?&gt;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&lt;h2&gt;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Hastalık teşhis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&lt;/h2&gt;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&lt;form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action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autocomplete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"on"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method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"post"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Leke rengi: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color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lekerenk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value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"#ff0000"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Doğum tarihiniz: 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date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dtarihi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Saat kaçta gelebilirsiniz: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"time"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"saat"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Kaç tane leke var ( 1 den 50 ye kadar): 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number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lekesayisi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min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"1"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max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"50"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Ağrı şiddeti (1 ile 10): 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range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agri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min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"1"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max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"10"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value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"3"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&gt;&lt;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&gt;&lt;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reset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&amp;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nbsp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submit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 </a:t>
            </a:r>
            <a:r>
              <a:rPr lang="tr-TR" sz="1200" dirty="0" err="1">
                <a:solidFill>
                  <a:srgbClr val="FF0000"/>
                </a:solidFill>
                <a:latin typeface="Consolas"/>
              </a:rPr>
              <a:t>value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200" dirty="0">
                <a:solidFill>
                  <a:srgbClr val="0000FF"/>
                </a:solidFill>
                <a:latin typeface="Consolas"/>
              </a:rPr>
              <a:t>"Gönder"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&lt;/form&gt;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200" dirty="0">
                <a:solidFill>
                  <a:srgbClr val="800000"/>
                </a:solidFill>
                <a:latin typeface="Consolas"/>
              </a:rPr>
              <a:t>&lt;/body&gt;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0000"/>
                </a:solidFill>
                <a:latin typeface="Consolas"/>
              </a:rPr>
              <a:t>&lt;/html&gt;</a:t>
            </a:r>
            <a:endParaRPr lang="tr-TR" sz="12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87933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{\displaystyle 2^{32}=4.294.967.296\asymp 4{,}3\cdot 10^{9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Akış Çizelgesi: Kart 14"/>
          <p:cNvSpPr/>
          <p:nvPr/>
        </p:nvSpPr>
        <p:spPr>
          <a:xfrm>
            <a:off x="6012160" y="1196752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ornek53.php</a:t>
            </a:r>
          </a:p>
        </p:txBody>
      </p:sp>
      <p:sp>
        <p:nvSpPr>
          <p:cNvPr id="2" name="Aşağı Ok 1"/>
          <p:cNvSpPr/>
          <p:nvPr/>
        </p:nvSpPr>
        <p:spPr>
          <a:xfrm rot="18355242">
            <a:off x="2001294" y="3073108"/>
            <a:ext cx="792088" cy="1880260"/>
          </a:xfrm>
          <a:prstGeom prst="downArrow">
            <a:avLst>
              <a:gd name="adj1" fmla="val 50000"/>
              <a:gd name="adj2" fmla="val 63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5309525" y="107340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Formdan veri alma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507450"/>
            <a:ext cx="42767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19" y="3346977"/>
            <a:ext cx="5304855" cy="2746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528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{\displaystyle 2^{32}=4.294.967.296\asymp 4{,}3\cdot 10^{9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3" name="Akış Çizelgesi: Kart 12"/>
          <p:cNvSpPr/>
          <p:nvPr/>
        </p:nvSpPr>
        <p:spPr>
          <a:xfrm>
            <a:off x="4499992" y="892244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Ornek54.php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4293095"/>
            <a:ext cx="2952328" cy="18177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Metin kutusu 7"/>
          <p:cNvSpPr txBox="1"/>
          <p:nvPr/>
        </p:nvSpPr>
        <p:spPr>
          <a:xfrm>
            <a:off x="5309525" y="107340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Formdan veri alma</a:t>
            </a:r>
          </a:p>
        </p:txBody>
      </p:sp>
      <p:sp>
        <p:nvSpPr>
          <p:cNvPr id="9" name="Dikdörtgen 8"/>
          <p:cNvSpPr/>
          <p:nvPr/>
        </p:nvSpPr>
        <p:spPr>
          <a:xfrm>
            <a:off x="554140" y="0"/>
            <a:ext cx="7802618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100" dirty="0">
                <a:solidFill>
                  <a:srgbClr val="800000"/>
                </a:solidFill>
                <a:latin typeface="Consolas"/>
              </a:rPr>
              <a:t>&lt;!DOCTYPE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100" dirty="0">
                <a:solidFill>
                  <a:srgbClr val="FF0000"/>
                </a:solidFill>
                <a:latin typeface="Consolas"/>
              </a:rPr>
              <a:t>html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head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title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Hafta 6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&lt;/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title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&lt;meta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100" dirty="0" err="1">
                <a:solidFill>
                  <a:srgbClr val="FF0000"/>
                </a:solidFill>
                <a:latin typeface="Consolas"/>
              </a:rPr>
              <a:t>charset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"UTF-8"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800000"/>
                </a:solidFill>
                <a:latin typeface="Consolas"/>
              </a:rPr>
              <a:t>&lt;/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head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800000"/>
                </a:solidFill>
                <a:latin typeface="Consolas"/>
              </a:rPr>
              <a:t>&lt;html&gt;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&lt;body&gt;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php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tr-TR" sz="1100" dirty="0" err="1">
                <a:solidFill>
                  <a:srgbClr val="AF00DB"/>
                </a:solidFill>
                <a:latin typeface="Consolas"/>
              </a:rPr>
              <a:t>if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100" dirty="0">
                <a:solidFill>
                  <a:srgbClr val="001080"/>
                </a:solidFill>
                <a:latin typeface="Consolas"/>
              </a:rPr>
              <a:t>$_POST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){ </a:t>
            </a:r>
            <a:r>
              <a:rPr lang="tr-TR" sz="1100" dirty="0">
                <a:solidFill>
                  <a:srgbClr val="008000"/>
                </a:solidFill>
                <a:latin typeface="Consolas"/>
              </a:rPr>
              <a:t>//Sayfa gönderildiyse 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100" dirty="0" err="1">
                <a:solidFill>
                  <a:srgbClr val="795E26"/>
                </a:solidFill>
                <a:latin typeface="Consolas"/>
              </a:rPr>
              <a:t>print_r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100" dirty="0">
                <a:solidFill>
                  <a:srgbClr val="001080"/>
                </a:solidFill>
                <a:latin typeface="Consolas"/>
              </a:rPr>
              <a:t>$_POST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); </a:t>
            </a:r>
            <a:r>
              <a:rPr lang="tr-TR" sz="1100" dirty="0">
                <a:solidFill>
                  <a:srgbClr val="008000"/>
                </a:solidFill>
                <a:latin typeface="Consolas"/>
              </a:rPr>
              <a:t>//Gönderilenleri yazdırıyoruz 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100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100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tr-TR" sz="1100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sz="1100" dirty="0">
                <a:solidFill>
                  <a:srgbClr val="A31515"/>
                </a:solidFill>
                <a:latin typeface="Consolas"/>
              </a:rPr>
              <a:t>&gt;&lt;</a:t>
            </a:r>
            <a:r>
              <a:rPr lang="tr-TR" sz="1100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sz="1100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    }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?&gt;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&lt;h2&gt;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Stajyer Bilgileri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&lt;/h2&gt;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&lt;form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100" dirty="0" err="1">
                <a:solidFill>
                  <a:srgbClr val="FF0000"/>
                </a:solidFill>
                <a:latin typeface="Consolas"/>
              </a:rPr>
              <a:t>action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""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100" dirty="0" err="1">
                <a:solidFill>
                  <a:srgbClr val="FF0000"/>
                </a:solidFill>
                <a:latin typeface="Consolas"/>
              </a:rPr>
              <a:t>autocomplete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"on"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fieldset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        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legend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Kişisel Özellikler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&lt;/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legend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        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label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100" dirty="0" err="1">
                <a:solidFill>
                  <a:srgbClr val="FF0000"/>
                </a:solidFill>
                <a:latin typeface="Consolas"/>
              </a:rPr>
              <a:t>for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"erkek"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Erkek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&lt;/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label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        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1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100" dirty="0" err="1">
                <a:solidFill>
                  <a:srgbClr val="0000FF"/>
                </a:solidFill>
                <a:latin typeface="Consolas"/>
              </a:rPr>
              <a:t>radio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1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"cinsiyet"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100" dirty="0" err="1">
                <a:solidFill>
                  <a:srgbClr val="FF0000"/>
                </a:solidFill>
                <a:latin typeface="Consolas"/>
              </a:rPr>
              <a:t>id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"erkek"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100" dirty="0" err="1">
                <a:solidFill>
                  <a:srgbClr val="FF0000"/>
                </a:solidFill>
                <a:latin typeface="Consolas"/>
              </a:rPr>
              <a:t>value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"erkek"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        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label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100" dirty="0" err="1">
                <a:solidFill>
                  <a:srgbClr val="FF0000"/>
                </a:solidFill>
                <a:latin typeface="Consolas"/>
              </a:rPr>
              <a:t>for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100" dirty="0" err="1">
                <a:solidFill>
                  <a:srgbClr val="0000FF"/>
                </a:solidFill>
                <a:latin typeface="Consolas"/>
              </a:rPr>
              <a:t>kadin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Kadın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&lt;/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label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        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1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100" dirty="0" err="1">
                <a:solidFill>
                  <a:srgbClr val="0000FF"/>
                </a:solidFill>
                <a:latin typeface="Consolas"/>
              </a:rPr>
              <a:t>radio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1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"cinsiyet"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100" dirty="0" err="1">
                <a:solidFill>
                  <a:srgbClr val="FF0000"/>
                </a:solidFill>
                <a:latin typeface="Consolas"/>
              </a:rPr>
              <a:t>id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100" dirty="0" err="1">
                <a:solidFill>
                  <a:srgbClr val="0000FF"/>
                </a:solidFill>
                <a:latin typeface="Consolas"/>
              </a:rPr>
              <a:t>kadin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100" dirty="0" err="1">
                <a:solidFill>
                  <a:srgbClr val="FF0000"/>
                </a:solidFill>
                <a:latin typeface="Consolas"/>
              </a:rPr>
              <a:t>value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100" dirty="0" err="1">
                <a:solidFill>
                  <a:srgbClr val="0000FF"/>
                </a:solidFill>
                <a:latin typeface="Consolas"/>
              </a:rPr>
              <a:t>kadin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        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&gt;&lt;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label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100" dirty="0" err="1">
                <a:solidFill>
                  <a:srgbClr val="FF0000"/>
                </a:solidFill>
                <a:latin typeface="Consolas"/>
              </a:rPr>
              <a:t>for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100" dirty="0" err="1">
                <a:solidFill>
                  <a:srgbClr val="0000FF"/>
                </a:solidFill>
                <a:latin typeface="Consolas"/>
              </a:rPr>
              <a:t>dogumyeri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Doğum yeri: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&lt;/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label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        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select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1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100" dirty="0" err="1">
                <a:solidFill>
                  <a:srgbClr val="0000FF"/>
                </a:solidFill>
                <a:latin typeface="Consolas"/>
              </a:rPr>
              <a:t>dogumyeri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100" dirty="0" err="1">
                <a:solidFill>
                  <a:srgbClr val="FF0000"/>
                </a:solidFill>
                <a:latin typeface="Consolas"/>
              </a:rPr>
              <a:t>id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100" dirty="0" err="1">
                <a:solidFill>
                  <a:srgbClr val="0000FF"/>
                </a:solidFill>
                <a:latin typeface="Consolas"/>
              </a:rPr>
              <a:t>dogumyeri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option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100" dirty="0" err="1">
                <a:solidFill>
                  <a:srgbClr val="FF0000"/>
                </a:solidFill>
                <a:latin typeface="Consolas"/>
              </a:rPr>
              <a:t>value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"Ankara"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Ankara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&lt;/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option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option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100" dirty="0" err="1">
                <a:solidFill>
                  <a:srgbClr val="FF0000"/>
                </a:solidFill>
                <a:latin typeface="Consolas"/>
              </a:rPr>
              <a:t>value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"İstanbul"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İstanbul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&lt;/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option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option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100" dirty="0" err="1">
                <a:solidFill>
                  <a:srgbClr val="FF0000"/>
                </a:solidFill>
                <a:latin typeface="Consolas"/>
              </a:rPr>
              <a:t>value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"İzmir"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İzmir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&lt;/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option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        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&lt;/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select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&lt;/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fieldset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&gt;&lt;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label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100" dirty="0" err="1">
                <a:solidFill>
                  <a:srgbClr val="FF0000"/>
                </a:solidFill>
                <a:latin typeface="Consolas"/>
              </a:rPr>
              <a:t>for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"notlar"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Özel Notlar: 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&lt;/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label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&gt;&lt;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textarea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100" dirty="0" err="1">
                <a:solidFill>
                  <a:srgbClr val="FF0000"/>
                </a:solidFill>
                <a:latin typeface="Consolas"/>
              </a:rPr>
              <a:t>rows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"4"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100" dirty="0" err="1">
                <a:solidFill>
                  <a:srgbClr val="FF0000"/>
                </a:solidFill>
                <a:latin typeface="Consolas"/>
              </a:rPr>
              <a:t>cols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"50"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100" dirty="0" err="1">
                <a:solidFill>
                  <a:srgbClr val="FF0000"/>
                </a:solidFill>
                <a:latin typeface="Consolas"/>
              </a:rPr>
              <a:t>id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"notlar"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      Stajyer hakkındaki özel notları yazınız.</a:t>
            </a: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&lt;/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textarea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&gt;&lt;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&gt;&lt;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1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100" dirty="0" err="1">
                <a:solidFill>
                  <a:srgbClr val="0000FF"/>
                </a:solidFill>
                <a:latin typeface="Consolas"/>
              </a:rPr>
              <a:t>reset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&amp;</a:t>
            </a:r>
            <a:r>
              <a:rPr lang="tr-TR" sz="1100" dirty="0" err="1">
                <a:solidFill>
                  <a:srgbClr val="0000FF"/>
                </a:solidFill>
                <a:latin typeface="Consolas"/>
              </a:rPr>
              <a:t>nbsp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;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1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1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100" dirty="0" err="1">
                <a:solidFill>
                  <a:srgbClr val="0000FF"/>
                </a:solidFill>
                <a:latin typeface="Consolas"/>
              </a:rPr>
              <a:t>submit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100" dirty="0" err="1">
                <a:solidFill>
                  <a:srgbClr val="FF0000"/>
                </a:solidFill>
                <a:latin typeface="Consolas"/>
              </a:rPr>
              <a:t>value</a:t>
            </a:r>
            <a:r>
              <a:rPr lang="tr-TR" sz="11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100" dirty="0">
                <a:solidFill>
                  <a:srgbClr val="0000FF"/>
                </a:solidFill>
                <a:latin typeface="Consolas"/>
              </a:rPr>
              <a:t>"Gönder"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&lt;/form&gt;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100" dirty="0">
                <a:solidFill>
                  <a:srgbClr val="800000"/>
                </a:solidFill>
                <a:latin typeface="Consolas"/>
              </a:rPr>
              <a:t>&lt;/body&gt;</a:t>
            </a:r>
            <a:endParaRPr lang="tr-TR" sz="1100" dirty="0">
              <a:solidFill>
                <a:srgbClr val="000000"/>
              </a:solidFill>
              <a:latin typeface="Consolas"/>
            </a:endParaRPr>
          </a:p>
          <a:p>
            <a:r>
              <a:rPr lang="tr-TR" sz="1100" dirty="0">
                <a:solidFill>
                  <a:srgbClr val="800000"/>
                </a:solidFill>
                <a:latin typeface="Consolas"/>
              </a:rPr>
              <a:t>&lt;/html&gt;</a:t>
            </a:r>
            <a:endParaRPr lang="tr-TR" sz="11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6115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{\displaystyle 2^{32}=4.294.967.296\asymp 4{,}3\cdot 10^{9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Akış Çizelgesi: Kart 14"/>
          <p:cNvSpPr/>
          <p:nvPr/>
        </p:nvSpPr>
        <p:spPr>
          <a:xfrm>
            <a:off x="6012160" y="1196752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ornek54.php</a:t>
            </a:r>
          </a:p>
        </p:txBody>
      </p:sp>
      <p:sp>
        <p:nvSpPr>
          <p:cNvPr id="2" name="Aşağı Ok 1"/>
          <p:cNvSpPr/>
          <p:nvPr/>
        </p:nvSpPr>
        <p:spPr>
          <a:xfrm rot="18355242">
            <a:off x="2145311" y="3433147"/>
            <a:ext cx="792088" cy="1880260"/>
          </a:xfrm>
          <a:prstGeom prst="downArrow">
            <a:avLst>
              <a:gd name="adj1" fmla="val 50000"/>
              <a:gd name="adj2" fmla="val 63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5309525" y="107340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Formdan veri alma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507450"/>
            <a:ext cx="435292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349" y="3717032"/>
            <a:ext cx="4433230" cy="2488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505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5309525" y="107340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Formdan veri alma</a:t>
            </a:r>
          </a:p>
        </p:txBody>
      </p:sp>
      <p:sp>
        <p:nvSpPr>
          <p:cNvPr id="6" name="AutoShape 4" descr="{\displaystyle 2^{32}=4.294.967.296\asymp 4{,}3\cdot 10^{9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2" name="Dikdörtgen 11"/>
          <p:cNvSpPr/>
          <p:nvPr/>
        </p:nvSpPr>
        <p:spPr>
          <a:xfrm>
            <a:off x="618129" y="1556792"/>
            <a:ext cx="77275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000" dirty="0"/>
              <a:t>Kullanıcıdan bilgi almak için kullanılan </a:t>
            </a:r>
            <a:r>
              <a:rPr lang="tr-TR" sz="2000" dirty="0" err="1"/>
              <a:t>arayüzleri</a:t>
            </a:r>
            <a:r>
              <a:rPr lang="tr-TR" sz="2000" dirty="0"/>
              <a:t> oluşturmak için kullanılır.</a:t>
            </a:r>
          </a:p>
          <a:p>
            <a:pPr algn="just"/>
            <a:endParaRPr lang="tr-TR" sz="2000" dirty="0"/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tr-TR" sz="2000" dirty="0"/>
              <a:t>Aşağıdaki özellikleri vardır.</a:t>
            </a: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tr-TR" sz="2000" dirty="0"/>
          </a:p>
          <a:p>
            <a:pPr algn="just">
              <a:buClr>
                <a:schemeClr val="accent1"/>
              </a:buClr>
            </a:pPr>
            <a:r>
              <a:rPr lang="tr-TR" sz="2000" dirty="0" err="1"/>
              <a:t>action</a:t>
            </a:r>
            <a:r>
              <a:rPr lang="tr-TR" sz="2000" dirty="0"/>
              <a:t> : Formdan toplanan bilgilerin gönderileceği URL </a:t>
            </a:r>
          </a:p>
          <a:p>
            <a:pPr algn="just">
              <a:buClr>
                <a:schemeClr val="accent1"/>
              </a:buClr>
            </a:pPr>
            <a:r>
              <a:rPr lang="tr-TR" sz="2000" dirty="0" err="1"/>
              <a:t>method</a:t>
            </a:r>
            <a:r>
              <a:rPr lang="tr-TR" sz="2000" dirty="0"/>
              <a:t> : Verinin gönderme yöntemi (GET ya da POST)</a:t>
            </a:r>
          </a:p>
          <a:p>
            <a:pPr algn="just">
              <a:buClr>
                <a:schemeClr val="accent1"/>
              </a:buClr>
            </a:pPr>
            <a:r>
              <a:rPr lang="tr-TR" sz="2000" dirty="0"/>
              <a:t>                  Varsayılan olarak GET ayarlıdır.</a:t>
            </a:r>
          </a:p>
          <a:p>
            <a:pPr algn="just">
              <a:buClr>
                <a:schemeClr val="accent1"/>
              </a:buClr>
            </a:pPr>
            <a:r>
              <a:rPr lang="tr-TR" sz="2000" dirty="0"/>
              <a:t>name : Formun adı</a:t>
            </a:r>
          </a:p>
          <a:p>
            <a:pPr algn="just">
              <a:buClr>
                <a:schemeClr val="accent1"/>
              </a:buClr>
            </a:pPr>
            <a:r>
              <a:rPr lang="tr-TR" sz="2000" dirty="0" err="1"/>
              <a:t>autocomplete</a:t>
            </a:r>
            <a:r>
              <a:rPr lang="tr-TR" sz="2000" dirty="0"/>
              <a:t>: Otomatik tamamlama özelliği (on veya </a:t>
            </a:r>
            <a:r>
              <a:rPr lang="tr-TR" sz="2000" dirty="0" err="1"/>
              <a:t>off</a:t>
            </a:r>
            <a:r>
              <a:rPr lang="tr-TR" sz="2000" dirty="0"/>
              <a:t>)</a:t>
            </a:r>
          </a:p>
          <a:p>
            <a:pPr algn="just">
              <a:buClr>
                <a:schemeClr val="accent1"/>
              </a:buClr>
            </a:pPr>
            <a:r>
              <a:rPr lang="tr-TR" sz="2000" dirty="0"/>
              <a:t>Genel Kullanım Formatı: </a:t>
            </a:r>
          </a:p>
        </p:txBody>
      </p:sp>
      <p:sp>
        <p:nvSpPr>
          <p:cNvPr id="10" name="Unvan 1"/>
          <p:cNvSpPr>
            <a:spLocks noGrp="1"/>
          </p:cNvSpPr>
          <p:nvPr>
            <p:ph type="title"/>
          </p:nvPr>
        </p:nvSpPr>
        <p:spPr>
          <a:xfrm>
            <a:off x="612775" y="316335"/>
            <a:ext cx="7024744" cy="793409"/>
          </a:xfrm>
        </p:spPr>
        <p:txBody>
          <a:bodyPr>
            <a:noAutofit/>
          </a:bodyPr>
          <a:lstStyle/>
          <a:p>
            <a:r>
              <a:rPr lang="tr-TR" sz="4400" dirty="0">
                <a:latin typeface="Consolas" panose="020B0609020204030204" pitchFamily="49" charset="0"/>
              </a:rPr>
              <a:t>&lt;form&gt;</a:t>
            </a:r>
          </a:p>
        </p:txBody>
      </p:sp>
      <p:sp>
        <p:nvSpPr>
          <p:cNvPr id="2" name="Dikdörtgen 1"/>
          <p:cNvSpPr/>
          <p:nvPr/>
        </p:nvSpPr>
        <p:spPr>
          <a:xfrm>
            <a:off x="2555776" y="4941168"/>
            <a:ext cx="2232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br>
              <a:rPr lang="tr-TR" dirty="0"/>
            </a:br>
            <a:r>
              <a:rPr lang="tr-TR" i="1" dirty="0">
                <a:solidFill>
                  <a:srgbClr val="000000"/>
                </a:solidFill>
                <a:latin typeface="Consolas" panose="020B0609020204030204" pitchFamily="49" charset="0"/>
              </a:rPr>
              <a:t>form elemanları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br>
              <a:rPr lang="tr-TR" dirty="0"/>
            </a:b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6082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{\displaystyle 2^{32}=4.294.967.296\asymp 4{,}3\cdot 10^{9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5309525" y="107340"/>
            <a:ext cx="2255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Form Doğrulama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81" y="1052736"/>
            <a:ext cx="74295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663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{\displaystyle 2^{32}=4.294.967.296\asymp 4{,}3\cdot 10^{9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5309525" y="107340"/>
            <a:ext cx="2255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Form Doğrulama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947738"/>
            <a:ext cx="7019925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333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{\displaystyle 2^{32}=4.294.967.296\asymp 4{,}3\cdot 10^{9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5309525" y="107340"/>
            <a:ext cx="2255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Form Doğrulama</a:t>
            </a:r>
          </a:p>
        </p:txBody>
      </p:sp>
      <p:sp>
        <p:nvSpPr>
          <p:cNvPr id="2" name="Dikdörtgen 1"/>
          <p:cNvSpPr/>
          <p:nvPr/>
        </p:nvSpPr>
        <p:spPr>
          <a:xfrm>
            <a:off x="634973" y="980728"/>
            <a:ext cx="827970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1- Tüm değişkenleri </a:t>
            </a:r>
            <a:r>
              <a:rPr lang="tr-TR" dirty="0" err="1"/>
              <a:t>PHP'nin</a:t>
            </a:r>
            <a:r>
              <a:rPr lang="tr-TR" dirty="0"/>
              <a:t> </a:t>
            </a:r>
            <a:r>
              <a:rPr lang="tr-TR" sz="1600" b="1" dirty="0" err="1">
                <a:latin typeface="Consolas" panose="020B0609020204030204" pitchFamily="49" charset="0"/>
              </a:rPr>
              <a:t>htmlspecialchars</a:t>
            </a:r>
            <a:r>
              <a:rPr lang="tr-TR" sz="1600" b="1" dirty="0">
                <a:latin typeface="Consolas" panose="020B0609020204030204" pitchFamily="49" charset="0"/>
              </a:rPr>
              <a:t> () </a:t>
            </a:r>
            <a:r>
              <a:rPr lang="tr-TR" dirty="0"/>
              <a:t>fonksiyonu üzerinden geçirmektir. Bu fonksiyon özel simgeleri HTML özel simgelerine dönüştürür.</a:t>
            </a:r>
          </a:p>
          <a:p>
            <a:endParaRPr lang="tr-TR" dirty="0"/>
          </a:p>
          <a:p>
            <a:r>
              <a:rPr lang="tr-TR" dirty="0" err="1"/>
              <a:t>Htmlspecialchars</a:t>
            </a:r>
            <a:r>
              <a:rPr lang="tr-TR" dirty="0"/>
              <a:t> () işlevini kullandığımızda; bir kullanıcı bir metin alanına aşağıdakileri göndermeye çalışırsa:</a:t>
            </a:r>
          </a:p>
          <a:p>
            <a:r>
              <a:rPr lang="tr-TR" sz="1600" b="1" dirty="0">
                <a:latin typeface="Consolas" panose="020B0609020204030204" pitchFamily="49" charset="0"/>
              </a:rPr>
              <a:t>&lt;</a:t>
            </a:r>
            <a:r>
              <a:rPr lang="tr-TR" sz="1600" b="1" dirty="0" err="1">
                <a:latin typeface="Consolas" panose="020B0609020204030204" pitchFamily="49" charset="0"/>
              </a:rPr>
              <a:t>Script</a:t>
            </a:r>
            <a:r>
              <a:rPr lang="tr-TR" sz="1600" b="1" dirty="0">
                <a:latin typeface="Consolas" panose="020B0609020204030204" pitchFamily="49" charset="0"/>
              </a:rPr>
              <a:t>&gt; </a:t>
            </a:r>
            <a:r>
              <a:rPr lang="tr-TR" sz="1600" b="1" dirty="0" err="1">
                <a:latin typeface="Consolas" panose="020B0609020204030204" pitchFamily="49" charset="0"/>
              </a:rPr>
              <a:t>location.href</a:t>
            </a:r>
            <a:r>
              <a:rPr lang="tr-TR" sz="1600" b="1" dirty="0">
                <a:latin typeface="Consolas" panose="020B0609020204030204" pitchFamily="49" charset="0"/>
              </a:rPr>
              <a:t> ( 'http://www.hacked.com') &lt;/ </a:t>
            </a:r>
            <a:r>
              <a:rPr lang="tr-TR" sz="1600" b="1" dirty="0" err="1">
                <a:latin typeface="Consolas" panose="020B0609020204030204" pitchFamily="49" charset="0"/>
              </a:rPr>
              <a:t>script</a:t>
            </a:r>
            <a:r>
              <a:rPr lang="tr-TR" sz="1600" b="1" dirty="0">
                <a:latin typeface="Consolas" panose="020B0609020204030204" pitchFamily="49" charset="0"/>
              </a:rPr>
              <a:t>&gt;</a:t>
            </a:r>
          </a:p>
          <a:p>
            <a:endParaRPr lang="tr-TR" dirty="0"/>
          </a:p>
          <a:p>
            <a:r>
              <a:rPr lang="tr-TR" dirty="0"/>
              <a:t>- HTML çalıştırılan kod olarak kaydedileceği için şu şekilde çalıştırılmaz:</a:t>
            </a:r>
          </a:p>
          <a:p>
            <a:endParaRPr lang="tr-TR" dirty="0"/>
          </a:p>
          <a:p>
            <a:r>
              <a:rPr lang="tr-TR" sz="1600" b="1" dirty="0">
                <a:latin typeface="Consolas" panose="020B0609020204030204" pitchFamily="49" charset="0"/>
              </a:rPr>
              <a:t>&amp;</a:t>
            </a:r>
            <a:r>
              <a:rPr lang="tr-TR" sz="1600" b="1" dirty="0" err="1">
                <a:latin typeface="Consolas" panose="020B0609020204030204" pitchFamily="49" charset="0"/>
              </a:rPr>
              <a:t>lt;script&amp;gt;location.href</a:t>
            </a:r>
            <a:r>
              <a:rPr lang="tr-TR" sz="1600" b="1" dirty="0">
                <a:latin typeface="Consolas" panose="020B0609020204030204" pitchFamily="49" charset="0"/>
              </a:rPr>
              <a:t>('http://www.hacked.com')&amp;</a:t>
            </a:r>
            <a:r>
              <a:rPr lang="tr-TR" sz="1600" b="1" dirty="0" err="1">
                <a:latin typeface="Consolas" panose="020B0609020204030204" pitchFamily="49" charset="0"/>
              </a:rPr>
              <a:t>lt</a:t>
            </a:r>
            <a:r>
              <a:rPr lang="tr-TR" sz="1600" b="1" dirty="0">
                <a:latin typeface="Consolas" panose="020B0609020204030204" pitchFamily="49" charset="0"/>
              </a:rPr>
              <a:t>;/</a:t>
            </a:r>
            <a:r>
              <a:rPr lang="tr-TR" sz="1600" b="1" dirty="0" err="1">
                <a:latin typeface="Consolas" panose="020B0609020204030204" pitchFamily="49" charset="0"/>
              </a:rPr>
              <a:t>script&amp;gt</a:t>
            </a:r>
            <a:r>
              <a:rPr lang="tr-TR" sz="1600" b="1" dirty="0">
                <a:latin typeface="Consolas" panose="020B0609020204030204" pitchFamily="49" charset="0"/>
              </a:rPr>
              <a:t>;</a:t>
            </a:r>
          </a:p>
          <a:p>
            <a:endParaRPr lang="tr-TR" dirty="0"/>
          </a:p>
          <a:p>
            <a:r>
              <a:rPr lang="tr-TR" dirty="0"/>
              <a:t>Kod artık bir sayfada veya e-postanın içinde görüntülenebilir.</a:t>
            </a:r>
          </a:p>
          <a:p>
            <a:endParaRPr lang="tr-TR" dirty="0"/>
          </a:p>
          <a:p>
            <a:r>
              <a:rPr lang="tr-TR" dirty="0"/>
              <a:t>2- Gereksiz karakterleri (fazladan boşluk, sekme, yeni satır) kullanıcı giriş verilerinden çıkarın (PHP </a:t>
            </a:r>
            <a:r>
              <a:rPr lang="tr-TR" sz="1600" b="1" dirty="0" err="1">
                <a:latin typeface="Consolas" panose="020B0609020204030204" pitchFamily="49" charset="0"/>
              </a:rPr>
              <a:t>trim</a:t>
            </a:r>
            <a:r>
              <a:rPr lang="tr-TR" sz="1600" b="1" dirty="0">
                <a:latin typeface="Consolas" panose="020B0609020204030204" pitchFamily="49" charset="0"/>
              </a:rPr>
              <a:t>()</a:t>
            </a:r>
            <a:r>
              <a:rPr lang="tr-TR" dirty="0"/>
              <a:t> işleviyle)</a:t>
            </a:r>
          </a:p>
          <a:p>
            <a:endParaRPr lang="tr-TR" dirty="0"/>
          </a:p>
          <a:p>
            <a:r>
              <a:rPr lang="tr-TR" dirty="0"/>
              <a:t>3- Kullanıcı giriş verilerinden ters bölü (\) kaldırma (</a:t>
            </a:r>
            <a:r>
              <a:rPr lang="tr-TR" sz="1600" b="1" dirty="0" err="1">
                <a:latin typeface="Consolas" panose="020B0609020204030204" pitchFamily="49" charset="0"/>
              </a:rPr>
              <a:t>stripslashes</a:t>
            </a:r>
            <a:r>
              <a:rPr lang="tr-TR" sz="1600" b="1" dirty="0">
                <a:latin typeface="Consolas" panose="020B0609020204030204" pitchFamily="49" charset="0"/>
              </a:rPr>
              <a:t> (</a:t>
            </a:r>
            <a:r>
              <a:rPr lang="tr-TR" dirty="0"/>
              <a:t>) işleviyle)</a:t>
            </a:r>
          </a:p>
        </p:txBody>
      </p:sp>
    </p:spTree>
    <p:extLst>
      <p:ext uri="{BB962C8B-B14F-4D97-AF65-F5344CB8AC3E}">
        <p14:creationId xmlns:p14="http://schemas.microsoft.com/office/powerpoint/2010/main" val="2440142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{\displaystyle 2^{32}=4.294.967.296\asymp 4{,}3\cdot 10^{9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5309525" y="107340"/>
            <a:ext cx="2255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Form Doğrulama</a:t>
            </a:r>
          </a:p>
        </p:txBody>
      </p:sp>
      <p:sp>
        <p:nvSpPr>
          <p:cNvPr id="3" name="Dikdörtgen 2"/>
          <p:cNvSpPr/>
          <p:nvPr/>
        </p:nvSpPr>
        <p:spPr>
          <a:xfrm>
            <a:off x="612774" y="836712"/>
            <a:ext cx="784765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tr-TR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tr-TR" dirty="0"/>
            </a:br>
            <a:r>
              <a:rPr lang="tr-TR" dirty="0">
                <a:solidFill>
                  <a:srgbClr val="008000"/>
                </a:solidFill>
                <a:latin typeface="Consolas"/>
              </a:rPr>
              <a:t>// değişkenleri tanımla ve boş değer ata</a:t>
            </a:r>
            <a:br>
              <a:rPr lang="tr-TR" dirty="0">
                <a:solidFill>
                  <a:srgbClr val="008000"/>
                </a:solidFill>
                <a:latin typeface="Consolas"/>
              </a:rPr>
            </a:br>
            <a:r>
              <a:rPr lang="tr-TR" dirty="0">
                <a:solidFill>
                  <a:srgbClr val="000000"/>
                </a:solidFill>
                <a:latin typeface="Consolas"/>
              </a:rPr>
              <a:t>$ad = $eposta = $cinsiyet = $mesaj = $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website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 = </a:t>
            </a:r>
            <a:r>
              <a:rPr lang="tr-TR" dirty="0">
                <a:solidFill>
                  <a:srgbClr val="A52A2A"/>
                </a:solidFill>
                <a:latin typeface="Consolas"/>
              </a:rPr>
              <a:t>""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tr-TR" dirty="0"/>
            </a:br>
            <a:br>
              <a:rPr lang="tr-TR" dirty="0"/>
            </a:br>
            <a:r>
              <a:rPr lang="tr-TR" dirty="0" err="1">
                <a:solidFill>
                  <a:srgbClr val="0000CD"/>
                </a:solidFill>
                <a:latin typeface="Consolas"/>
              </a:rPr>
              <a:t>if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tr-TR" dirty="0">
                <a:solidFill>
                  <a:srgbClr val="DAA520"/>
                </a:solidFill>
                <a:latin typeface="Consolas"/>
              </a:rPr>
              <a:t>$_SERVER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dirty="0">
                <a:solidFill>
                  <a:srgbClr val="A52A2A"/>
                </a:solidFill>
                <a:latin typeface="Consolas"/>
              </a:rPr>
              <a:t>"REQUEST_METHOD"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] == </a:t>
            </a:r>
            <a:r>
              <a:rPr lang="tr-TR" dirty="0">
                <a:solidFill>
                  <a:srgbClr val="A52A2A"/>
                </a:solidFill>
                <a:latin typeface="Consolas"/>
              </a:rPr>
              <a:t>"POST"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 {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/>
              </a:rPr>
              <a:t>  $ad = 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test_input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DAA520"/>
                </a:solidFill>
                <a:latin typeface="Consolas"/>
              </a:rPr>
              <a:t>$_POST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dirty="0">
                <a:solidFill>
                  <a:srgbClr val="A52A2A"/>
                </a:solidFill>
                <a:latin typeface="Consolas"/>
              </a:rPr>
              <a:t>"ad"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]);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/>
              </a:rPr>
              <a:t>  $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email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test_input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DAA520"/>
                </a:solidFill>
                <a:latin typeface="Consolas"/>
              </a:rPr>
              <a:t>$_POST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dirty="0">
                <a:solidFill>
                  <a:srgbClr val="A52A2A"/>
                </a:solidFill>
                <a:latin typeface="Consolas"/>
              </a:rPr>
              <a:t>"eposta"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]);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website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test_input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DAA520"/>
                </a:solidFill>
                <a:latin typeface="Consolas"/>
              </a:rPr>
              <a:t>$_POST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dirty="0">
                <a:solidFill>
                  <a:srgbClr val="A52A2A"/>
                </a:solidFill>
                <a:latin typeface="Consolas"/>
              </a:rPr>
              <a:t>"</a:t>
            </a:r>
            <a:r>
              <a:rPr lang="tr-TR" dirty="0" err="1">
                <a:solidFill>
                  <a:srgbClr val="A52A2A"/>
                </a:solidFill>
                <a:latin typeface="Consolas"/>
              </a:rPr>
              <a:t>website</a:t>
            </a:r>
            <a:r>
              <a:rPr lang="tr-TR" dirty="0">
                <a:solidFill>
                  <a:srgbClr val="A52A2A"/>
                </a:solidFill>
                <a:latin typeface="Consolas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]);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/>
              </a:rPr>
              <a:t>  $mesaj = 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test_input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DAA520"/>
                </a:solidFill>
                <a:latin typeface="Consolas"/>
              </a:rPr>
              <a:t>$_POST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dirty="0">
                <a:solidFill>
                  <a:srgbClr val="A52A2A"/>
                </a:solidFill>
                <a:latin typeface="Consolas"/>
              </a:rPr>
              <a:t>"mesaj"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]);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/>
              </a:rPr>
              <a:t>  $cinsiyet = 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test_input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DAA520"/>
                </a:solidFill>
                <a:latin typeface="Consolas"/>
              </a:rPr>
              <a:t>$_POST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dirty="0">
                <a:solidFill>
                  <a:srgbClr val="A52A2A"/>
                </a:solidFill>
                <a:latin typeface="Consolas"/>
              </a:rPr>
              <a:t>"cinsiyet"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]);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tr-TR" dirty="0"/>
            </a:br>
            <a:br>
              <a:rPr lang="tr-TR" dirty="0"/>
            </a:br>
            <a:r>
              <a:rPr lang="tr-TR" dirty="0" err="1">
                <a:solidFill>
                  <a:srgbClr val="0000CD"/>
                </a:solidFill>
                <a:latin typeface="Consolas"/>
              </a:rPr>
              <a:t>function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test_input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($data) {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/>
              </a:rPr>
              <a:t>  $data = 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trim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($data);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/>
              </a:rPr>
              <a:t>  $data = 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stripslashes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($data);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/>
              </a:rPr>
              <a:t>  $data = </a:t>
            </a:r>
            <a:r>
              <a:rPr lang="tr-TR" dirty="0" err="1">
                <a:solidFill>
                  <a:srgbClr val="000000"/>
                </a:solidFill>
                <a:latin typeface="Consolas"/>
              </a:rPr>
              <a:t>htmlspecialchars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($data);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dirty="0" err="1">
                <a:solidFill>
                  <a:srgbClr val="0000CD"/>
                </a:solidFill>
                <a:latin typeface="Consolas"/>
              </a:rPr>
              <a:t>return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$data;</a:t>
            </a:r>
            <a:br>
              <a:rPr lang="tr-TR" dirty="0"/>
            </a:br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tr-TR" dirty="0"/>
            </a:br>
            <a:r>
              <a:rPr lang="tr-TR" dirty="0">
                <a:solidFill>
                  <a:srgbClr val="FF0000"/>
                </a:solidFill>
                <a:latin typeface="Consolas"/>
              </a:rPr>
              <a:t>?&gt;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15212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{\displaystyle 2^{32}=4.294.967.296\asymp 4{,}3\cdot 10^{9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5309525" y="107340"/>
            <a:ext cx="2255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Form Doğrulama</a:t>
            </a:r>
          </a:p>
        </p:txBody>
      </p:sp>
      <p:sp>
        <p:nvSpPr>
          <p:cNvPr id="7" name="Akış Çizelgesi: Kart 6"/>
          <p:cNvSpPr/>
          <p:nvPr/>
        </p:nvSpPr>
        <p:spPr>
          <a:xfrm>
            <a:off x="6012160" y="1196752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ornek55.php</a:t>
            </a:r>
          </a:p>
        </p:txBody>
      </p:sp>
      <p:sp>
        <p:nvSpPr>
          <p:cNvPr id="4" name="Dikdörtgen 3"/>
          <p:cNvSpPr/>
          <p:nvPr/>
        </p:nvSpPr>
        <p:spPr>
          <a:xfrm>
            <a:off x="703039" y="836712"/>
            <a:ext cx="797341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800000"/>
                </a:solidFill>
                <a:latin typeface="Consolas"/>
              </a:rPr>
              <a:t>&lt;!DOCTYPE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/>
              </a:rPr>
              <a:t>html</a:t>
            </a:r>
            <a:r>
              <a:rPr lang="tr-TR" dirty="0">
                <a:solidFill>
                  <a:srgbClr val="800000"/>
                </a:solidFill>
                <a:latin typeface="Consolas"/>
              </a:rPr>
              <a:t>&gt;</a:t>
            </a:r>
            <a:endParaRPr lang="tr-TR" dirty="0">
              <a:solidFill>
                <a:srgbClr val="000000"/>
              </a:solidFill>
              <a:latin typeface="Consolas"/>
            </a:endParaRPr>
          </a:p>
          <a:p>
            <a:r>
              <a:rPr lang="tr-TR" dirty="0">
                <a:solidFill>
                  <a:srgbClr val="800000"/>
                </a:solidFill>
                <a:latin typeface="Consolas"/>
              </a:rPr>
              <a:t>&lt;html&gt;</a:t>
            </a:r>
            <a:endParaRPr lang="tr-TR" dirty="0">
              <a:solidFill>
                <a:srgbClr val="000000"/>
              </a:solidFill>
              <a:latin typeface="Consolas"/>
            </a:endParaRPr>
          </a:p>
          <a:p>
            <a:r>
              <a:rPr lang="tr-TR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dirty="0" err="1">
                <a:solidFill>
                  <a:srgbClr val="800000"/>
                </a:solidFill>
                <a:latin typeface="Consolas"/>
              </a:rPr>
              <a:t>head</a:t>
            </a:r>
            <a:r>
              <a:rPr lang="tr-TR" dirty="0">
                <a:solidFill>
                  <a:srgbClr val="800000"/>
                </a:solidFill>
                <a:latin typeface="Consolas"/>
              </a:rPr>
              <a:t>&gt;</a:t>
            </a:r>
            <a:endParaRPr lang="tr-TR" dirty="0">
              <a:solidFill>
                <a:srgbClr val="000000"/>
              </a:solidFill>
              <a:latin typeface="Consolas"/>
            </a:endParaRP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dirty="0" err="1">
                <a:solidFill>
                  <a:srgbClr val="800000"/>
                </a:solidFill>
                <a:latin typeface="Consolas"/>
              </a:rPr>
              <a:t>title</a:t>
            </a:r>
            <a:r>
              <a:rPr lang="tr-TR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Hafta 6</a:t>
            </a:r>
            <a:r>
              <a:rPr lang="tr-TR" dirty="0">
                <a:solidFill>
                  <a:srgbClr val="800000"/>
                </a:solidFill>
                <a:latin typeface="Consolas"/>
              </a:rPr>
              <a:t>&lt;/</a:t>
            </a:r>
            <a:r>
              <a:rPr lang="tr-TR" dirty="0" err="1">
                <a:solidFill>
                  <a:srgbClr val="800000"/>
                </a:solidFill>
                <a:latin typeface="Consolas"/>
              </a:rPr>
              <a:t>title</a:t>
            </a:r>
            <a:r>
              <a:rPr lang="tr-TR" dirty="0">
                <a:solidFill>
                  <a:srgbClr val="800000"/>
                </a:solidFill>
                <a:latin typeface="Consolas"/>
              </a:rPr>
              <a:t>&gt;</a:t>
            </a:r>
            <a:endParaRPr lang="tr-TR" dirty="0">
              <a:solidFill>
                <a:srgbClr val="000000"/>
              </a:solidFill>
              <a:latin typeface="Consolas"/>
            </a:endParaRP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dirty="0">
                <a:solidFill>
                  <a:srgbClr val="800000"/>
                </a:solidFill>
                <a:latin typeface="Consolas"/>
              </a:rPr>
              <a:t>&lt;meta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/>
              </a:rPr>
              <a:t>charset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"UTF-8"</a:t>
            </a:r>
            <a:r>
              <a:rPr lang="tr-TR" dirty="0">
                <a:solidFill>
                  <a:srgbClr val="800000"/>
                </a:solidFill>
                <a:latin typeface="Consolas"/>
              </a:rPr>
              <a:t>&gt;</a:t>
            </a:r>
            <a:endParaRPr lang="tr-TR" dirty="0">
              <a:solidFill>
                <a:srgbClr val="000000"/>
              </a:solidFill>
              <a:latin typeface="Consolas"/>
            </a:endParaRP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dirty="0" err="1">
                <a:solidFill>
                  <a:srgbClr val="800000"/>
                </a:solidFill>
                <a:latin typeface="Consolas"/>
              </a:rPr>
              <a:t>style</a:t>
            </a:r>
            <a:r>
              <a:rPr lang="tr-TR" dirty="0">
                <a:solidFill>
                  <a:srgbClr val="800000"/>
                </a:solidFill>
                <a:latin typeface="Consolas"/>
              </a:rPr>
              <a:t>&gt;</a:t>
            </a:r>
            <a:endParaRPr lang="tr-TR" dirty="0">
              <a:solidFill>
                <a:srgbClr val="000000"/>
              </a:solidFill>
              <a:latin typeface="Consolas"/>
            </a:endParaRP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tr-TR" dirty="0">
                <a:solidFill>
                  <a:srgbClr val="800000"/>
                </a:solidFill>
                <a:latin typeface="Consolas"/>
              </a:rPr>
              <a:t>.hata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{</a:t>
            </a:r>
            <a:r>
              <a:rPr lang="tr-TR" dirty="0" err="1">
                <a:solidFill>
                  <a:srgbClr val="FF0000"/>
                </a:solidFill>
                <a:latin typeface="Consolas"/>
              </a:rPr>
              <a:t>color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tr-TR" dirty="0">
                <a:solidFill>
                  <a:srgbClr val="0451A5"/>
                </a:solidFill>
                <a:latin typeface="Consolas"/>
              </a:rPr>
              <a:t>#FF0000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;}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dirty="0">
                <a:solidFill>
                  <a:srgbClr val="800000"/>
                </a:solidFill>
                <a:latin typeface="Consolas"/>
              </a:rPr>
              <a:t>&lt;/</a:t>
            </a:r>
            <a:r>
              <a:rPr lang="tr-TR" dirty="0" err="1">
                <a:solidFill>
                  <a:srgbClr val="800000"/>
                </a:solidFill>
                <a:latin typeface="Consolas"/>
              </a:rPr>
              <a:t>style</a:t>
            </a:r>
            <a:r>
              <a:rPr lang="tr-TR" dirty="0">
                <a:solidFill>
                  <a:srgbClr val="800000"/>
                </a:solidFill>
                <a:latin typeface="Consolas"/>
              </a:rPr>
              <a:t>&gt;</a:t>
            </a:r>
            <a:endParaRPr lang="tr-TR" dirty="0">
              <a:solidFill>
                <a:srgbClr val="000000"/>
              </a:solidFill>
              <a:latin typeface="Consolas"/>
            </a:endParaRPr>
          </a:p>
          <a:p>
            <a:r>
              <a:rPr lang="tr-TR" dirty="0">
                <a:solidFill>
                  <a:srgbClr val="800000"/>
                </a:solidFill>
                <a:latin typeface="Consolas"/>
              </a:rPr>
              <a:t>&lt;/</a:t>
            </a:r>
            <a:r>
              <a:rPr lang="tr-TR" dirty="0" err="1">
                <a:solidFill>
                  <a:srgbClr val="800000"/>
                </a:solidFill>
                <a:latin typeface="Consolas"/>
              </a:rPr>
              <a:t>head</a:t>
            </a:r>
            <a:r>
              <a:rPr lang="tr-TR" dirty="0">
                <a:solidFill>
                  <a:srgbClr val="800000"/>
                </a:solidFill>
                <a:latin typeface="Consolas"/>
              </a:rPr>
              <a:t>&gt;</a:t>
            </a:r>
            <a:endParaRPr lang="tr-TR" dirty="0">
              <a:solidFill>
                <a:srgbClr val="000000"/>
              </a:solidFill>
              <a:latin typeface="Consolas"/>
            </a:endParaRPr>
          </a:p>
          <a:p>
            <a:r>
              <a:rPr lang="tr-TR" dirty="0">
                <a:solidFill>
                  <a:srgbClr val="800000"/>
                </a:solidFill>
                <a:latin typeface="Consolas"/>
              </a:rPr>
              <a:t>&lt;body&gt;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 </a:t>
            </a:r>
          </a:p>
          <a:p>
            <a:br>
              <a:rPr lang="tr-TR" dirty="0">
                <a:solidFill>
                  <a:srgbClr val="000000"/>
                </a:solidFill>
                <a:latin typeface="Consolas"/>
              </a:rPr>
            </a:br>
            <a:r>
              <a:rPr lang="tr-TR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tr-TR" dirty="0" err="1">
                <a:solidFill>
                  <a:srgbClr val="800000"/>
                </a:solidFill>
                <a:latin typeface="Consolas"/>
              </a:rPr>
              <a:t>php</a:t>
            </a:r>
            <a:endParaRPr lang="tr-TR" dirty="0">
              <a:solidFill>
                <a:srgbClr val="000000"/>
              </a:solidFill>
              <a:latin typeface="Consolas"/>
            </a:endParaRPr>
          </a:p>
          <a:p>
            <a:r>
              <a:rPr lang="tr-TR" dirty="0">
                <a:solidFill>
                  <a:srgbClr val="008000"/>
                </a:solidFill>
                <a:latin typeface="Consolas"/>
              </a:rPr>
              <a:t>// değişkenleri tanımla ve boş değerlerini aktar</a:t>
            </a:r>
            <a:endParaRPr lang="tr-TR" dirty="0">
              <a:solidFill>
                <a:srgbClr val="000000"/>
              </a:solidFill>
              <a:latin typeface="Consolas"/>
            </a:endParaRPr>
          </a:p>
          <a:p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adHata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epostaHata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cinsiyetHata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websiteHata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>
                <a:solidFill>
                  <a:srgbClr val="001080"/>
                </a:solidFill>
                <a:latin typeface="Consolas"/>
              </a:rPr>
              <a:t>$ad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$eposta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$cinsiyet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$mesaj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website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br>
              <a:rPr lang="tr-TR" dirty="0">
                <a:solidFill>
                  <a:srgbClr val="000000"/>
                </a:solidFill>
                <a:latin typeface="Consolas"/>
              </a:rPr>
            </a:br>
            <a:endParaRPr lang="tr-TR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77755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{\displaystyle 2^{32}=4.294.967.296\asymp 4{,}3\cdot 10^{9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5309525" y="107340"/>
            <a:ext cx="2255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Form Doğrulama</a:t>
            </a:r>
          </a:p>
        </p:txBody>
      </p:sp>
      <p:sp>
        <p:nvSpPr>
          <p:cNvPr id="7" name="Akış Çizelgesi: Kart 6"/>
          <p:cNvSpPr/>
          <p:nvPr/>
        </p:nvSpPr>
        <p:spPr>
          <a:xfrm>
            <a:off x="6012160" y="1196752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ornek55.php</a:t>
            </a:r>
          </a:p>
        </p:txBody>
      </p:sp>
      <p:sp>
        <p:nvSpPr>
          <p:cNvPr id="2" name="Dikdörtgen 1"/>
          <p:cNvSpPr/>
          <p:nvPr/>
        </p:nvSpPr>
        <p:spPr>
          <a:xfrm>
            <a:off x="612774" y="692696"/>
            <a:ext cx="771202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AF00DB"/>
                </a:solidFill>
                <a:latin typeface="Consolas"/>
              </a:rPr>
              <a:t>if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tr-TR" sz="1400" dirty="0">
                <a:solidFill>
                  <a:srgbClr val="001080"/>
                </a:solidFill>
                <a:latin typeface="Consolas"/>
              </a:rPr>
              <a:t>$_SERVER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"REQUEST_METHOD"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] == 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"POST"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) 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400" dirty="0" err="1">
                <a:solidFill>
                  <a:srgbClr val="AF00DB"/>
                </a:solidFill>
                <a:latin typeface="Consolas"/>
              </a:rPr>
              <a:t>if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tr-TR" sz="1400" dirty="0" err="1">
                <a:solidFill>
                  <a:srgbClr val="795E26"/>
                </a:solidFill>
                <a:latin typeface="Consolas"/>
              </a:rPr>
              <a:t>empty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dirty="0">
                <a:solidFill>
                  <a:srgbClr val="001080"/>
                </a:solidFill>
                <a:latin typeface="Consolas"/>
              </a:rPr>
              <a:t>$_POST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"ad"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])) 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tr-TR" sz="1400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sz="1400" dirty="0" err="1">
                <a:solidFill>
                  <a:srgbClr val="001080"/>
                </a:solidFill>
                <a:latin typeface="Consolas"/>
              </a:rPr>
              <a:t>adHata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"Ad zorunlu alandır"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} </a:t>
            </a:r>
            <a:r>
              <a:rPr lang="tr-TR" sz="1400" dirty="0">
                <a:solidFill>
                  <a:srgbClr val="AF00DB"/>
                </a:solidFill>
                <a:latin typeface="Consolas"/>
              </a:rPr>
              <a:t>else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tr-TR" sz="1400" dirty="0">
                <a:solidFill>
                  <a:srgbClr val="001080"/>
                </a:solidFill>
                <a:latin typeface="Consolas"/>
              </a:rPr>
              <a:t>$ad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sz="1400" dirty="0" err="1">
                <a:solidFill>
                  <a:srgbClr val="795E26"/>
                </a:solidFill>
                <a:latin typeface="Consolas"/>
              </a:rPr>
              <a:t>test_input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dirty="0">
                <a:solidFill>
                  <a:srgbClr val="001080"/>
                </a:solidFill>
                <a:latin typeface="Consolas"/>
              </a:rPr>
              <a:t>$_POST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"ad"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400" dirty="0" err="1">
                <a:solidFill>
                  <a:srgbClr val="AF00DB"/>
                </a:solidFill>
                <a:latin typeface="Consolas"/>
              </a:rPr>
              <a:t>if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tr-TR" sz="1400" dirty="0" err="1">
                <a:solidFill>
                  <a:srgbClr val="795E26"/>
                </a:solidFill>
                <a:latin typeface="Consolas"/>
              </a:rPr>
              <a:t>empty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dirty="0">
                <a:solidFill>
                  <a:srgbClr val="001080"/>
                </a:solidFill>
                <a:latin typeface="Consolas"/>
              </a:rPr>
              <a:t>$_POST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"eposta"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])) 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tr-TR" sz="1400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sz="1400" dirty="0" err="1">
                <a:solidFill>
                  <a:srgbClr val="001080"/>
                </a:solidFill>
                <a:latin typeface="Consolas"/>
              </a:rPr>
              <a:t>epostaHata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"Eposta zorunlu alandır"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} </a:t>
            </a:r>
            <a:r>
              <a:rPr lang="tr-TR" sz="1400" dirty="0">
                <a:solidFill>
                  <a:srgbClr val="AF00DB"/>
                </a:solidFill>
                <a:latin typeface="Consolas"/>
              </a:rPr>
              <a:t>else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tr-TR" sz="1400" dirty="0">
                <a:solidFill>
                  <a:srgbClr val="001080"/>
                </a:solidFill>
                <a:latin typeface="Consolas"/>
              </a:rPr>
              <a:t>$eposta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sz="1400" dirty="0" err="1">
                <a:solidFill>
                  <a:srgbClr val="795E26"/>
                </a:solidFill>
                <a:latin typeface="Consolas"/>
              </a:rPr>
              <a:t>test_input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dirty="0">
                <a:solidFill>
                  <a:srgbClr val="001080"/>
                </a:solidFill>
                <a:latin typeface="Consolas"/>
              </a:rPr>
              <a:t>$_POST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"eposta"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400" dirty="0" err="1">
                <a:solidFill>
                  <a:srgbClr val="AF00DB"/>
                </a:solidFill>
                <a:latin typeface="Consolas"/>
              </a:rPr>
              <a:t>if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tr-TR" sz="1400" dirty="0" err="1">
                <a:solidFill>
                  <a:srgbClr val="795E26"/>
                </a:solidFill>
                <a:latin typeface="Consolas"/>
              </a:rPr>
              <a:t>empty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dirty="0">
                <a:solidFill>
                  <a:srgbClr val="001080"/>
                </a:solidFill>
                <a:latin typeface="Consolas"/>
              </a:rPr>
              <a:t>$_POST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400" dirty="0" err="1">
                <a:solidFill>
                  <a:srgbClr val="A31515"/>
                </a:solidFill>
                <a:latin typeface="Consolas"/>
              </a:rPr>
              <a:t>website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])) 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tr-TR" sz="1400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sz="1400" dirty="0" err="1">
                <a:solidFill>
                  <a:srgbClr val="001080"/>
                </a:solidFill>
                <a:latin typeface="Consolas"/>
              </a:rPr>
              <a:t>website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} </a:t>
            </a:r>
            <a:r>
              <a:rPr lang="tr-TR" sz="1400" dirty="0">
                <a:solidFill>
                  <a:srgbClr val="AF00DB"/>
                </a:solidFill>
                <a:latin typeface="Consolas"/>
              </a:rPr>
              <a:t>else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tr-TR" sz="1400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sz="1400" dirty="0" err="1">
                <a:solidFill>
                  <a:srgbClr val="001080"/>
                </a:solidFill>
                <a:latin typeface="Consolas"/>
              </a:rPr>
              <a:t>website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sz="1400" dirty="0" err="1">
                <a:solidFill>
                  <a:srgbClr val="795E26"/>
                </a:solidFill>
                <a:latin typeface="Consolas"/>
              </a:rPr>
              <a:t>test_input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dirty="0">
                <a:solidFill>
                  <a:srgbClr val="001080"/>
                </a:solidFill>
                <a:latin typeface="Consolas"/>
              </a:rPr>
              <a:t>$_POST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400" dirty="0" err="1">
                <a:solidFill>
                  <a:srgbClr val="A31515"/>
                </a:solidFill>
                <a:latin typeface="Consolas"/>
              </a:rPr>
              <a:t>website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400" dirty="0" err="1">
                <a:solidFill>
                  <a:srgbClr val="AF00DB"/>
                </a:solidFill>
                <a:latin typeface="Consolas"/>
              </a:rPr>
              <a:t>if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tr-TR" sz="1400" dirty="0" err="1">
                <a:solidFill>
                  <a:srgbClr val="795E26"/>
                </a:solidFill>
                <a:latin typeface="Consolas"/>
              </a:rPr>
              <a:t>empty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dirty="0">
                <a:solidFill>
                  <a:srgbClr val="001080"/>
                </a:solidFill>
                <a:latin typeface="Consolas"/>
              </a:rPr>
              <a:t>$_POST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"mesaj"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])) 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tr-TR" sz="1400" dirty="0">
                <a:solidFill>
                  <a:srgbClr val="001080"/>
                </a:solidFill>
                <a:latin typeface="Consolas"/>
              </a:rPr>
              <a:t>$mesaj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} </a:t>
            </a:r>
            <a:r>
              <a:rPr lang="tr-TR" sz="1400" dirty="0">
                <a:solidFill>
                  <a:srgbClr val="AF00DB"/>
                </a:solidFill>
                <a:latin typeface="Consolas"/>
              </a:rPr>
              <a:t>else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tr-TR" sz="1400" dirty="0">
                <a:solidFill>
                  <a:srgbClr val="001080"/>
                </a:solidFill>
                <a:latin typeface="Consolas"/>
              </a:rPr>
              <a:t>$mesaj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sz="1400" dirty="0" err="1">
                <a:solidFill>
                  <a:srgbClr val="795E26"/>
                </a:solidFill>
                <a:latin typeface="Consolas"/>
              </a:rPr>
              <a:t>test_input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dirty="0">
                <a:solidFill>
                  <a:srgbClr val="001080"/>
                </a:solidFill>
                <a:latin typeface="Consolas"/>
              </a:rPr>
              <a:t>$_POST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"mesaj"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400" dirty="0" err="1">
                <a:solidFill>
                  <a:srgbClr val="AF00DB"/>
                </a:solidFill>
                <a:latin typeface="Consolas"/>
              </a:rPr>
              <a:t>if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tr-TR" sz="1400" dirty="0" err="1">
                <a:solidFill>
                  <a:srgbClr val="795E26"/>
                </a:solidFill>
                <a:latin typeface="Consolas"/>
              </a:rPr>
              <a:t>empty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dirty="0">
                <a:solidFill>
                  <a:srgbClr val="001080"/>
                </a:solidFill>
                <a:latin typeface="Consolas"/>
              </a:rPr>
              <a:t>$_POST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"cinsiyet"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])) 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tr-TR" sz="1400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sz="1400" dirty="0" err="1">
                <a:solidFill>
                  <a:srgbClr val="001080"/>
                </a:solidFill>
                <a:latin typeface="Consolas"/>
              </a:rPr>
              <a:t>cinsiyetHata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"cinsiyet zorunlu alandır"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} </a:t>
            </a:r>
            <a:r>
              <a:rPr lang="tr-TR" sz="1400" dirty="0">
                <a:solidFill>
                  <a:srgbClr val="AF00DB"/>
                </a:solidFill>
                <a:latin typeface="Consolas"/>
              </a:rPr>
              <a:t>else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tr-TR" sz="1400" dirty="0">
                <a:solidFill>
                  <a:srgbClr val="001080"/>
                </a:solidFill>
                <a:latin typeface="Consolas"/>
              </a:rPr>
              <a:t>$cinsiyet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sz="1400" dirty="0" err="1">
                <a:solidFill>
                  <a:srgbClr val="795E26"/>
                </a:solidFill>
                <a:latin typeface="Consolas"/>
              </a:rPr>
              <a:t>test_input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dirty="0">
                <a:solidFill>
                  <a:srgbClr val="001080"/>
                </a:solidFill>
                <a:latin typeface="Consolas"/>
              </a:rPr>
              <a:t>$_POST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"cinsiyet"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]);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}</a:t>
            </a:r>
            <a:endParaRPr lang="tr-TR" sz="14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77864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{\displaystyle 2^{32}=4.294.967.296\asymp 4{,}3\cdot 10^{9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5309525" y="107340"/>
            <a:ext cx="2255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Form Doğrulama</a:t>
            </a:r>
          </a:p>
        </p:txBody>
      </p:sp>
      <p:sp>
        <p:nvSpPr>
          <p:cNvPr id="7" name="Akış Çizelgesi: Kart 6"/>
          <p:cNvSpPr/>
          <p:nvPr/>
        </p:nvSpPr>
        <p:spPr>
          <a:xfrm>
            <a:off x="6012160" y="1196752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ornek55.php</a:t>
            </a:r>
          </a:p>
        </p:txBody>
      </p:sp>
      <p:sp>
        <p:nvSpPr>
          <p:cNvPr id="4" name="Dikdörtgen 3"/>
          <p:cNvSpPr/>
          <p:nvPr/>
        </p:nvSpPr>
        <p:spPr>
          <a:xfrm>
            <a:off x="1187624" y="2420888"/>
            <a:ext cx="5112568" cy="2664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FF"/>
                </a:solidFill>
                <a:latin typeface="Consolas"/>
              </a:rPr>
              <a:t>function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test_input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$data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 {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$data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trim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$data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$data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stripslashes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$data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$data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htmlspecialchars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$data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dirty="0" err="1">
                <a:solidFill>
                  <a:srgbClr val="AF00DB"/>
                </a:solidFill>
                <a:latin typeface="Consolas"/>
              </a:rPr>
              <a:t>return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$data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tr-TR" dirty="0">
                <a:solidFill>
                  <a:srgbClr val="800000"/>
                </a:solidFill>
                <a:latin typeface="Consolas"/>
              </a:rPr>
              <a:t>?&gt;</a:t>
            </a:r>
            <a:endParaRPr lang="tr-TR" dirty="0">
              <a:solidFill>
                <a:srgbClr val="000000"/>
              </a:solidFill>
              <a:latin typeface="Consolas"/>
            </a:endParaRPr>
          </a:p>
          <a:p>
            <a:br>
              <a:rPr lang="tr-TR" dirty="0">
                <a:solidFill>
                  <a:srgbClr val="000000"/>
                </a:solidFill>
                <a:latin typeface="Consolas"/>
              </a:rPr>
            </a:br>
            <a:endParaRPr lang="tr-TR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12348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{\displaystyle 2^{32}=4.294.967.296\asymp 4{,}3\cdot 10^{9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5309525" y="107340"/>
            <a:ext cx="2255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Form Doğrulama</a:t>
            </a:r>
          </a:p>
        </p:txBody>
      </p:sp>
      <p:sp>
        <p:nvSpPr>
          <p:cNvPr id="7" name="Akış Çizelgesi: Kart 6"/>
          <p:cNvSpPr/>
          <p:nvPr/>
        </p:nvSpPr>
        <p:spPr>
          <a:xfrm>
            <a:off x="6876255" y="2348880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ornek55.php</a:t>
            </a:r>
          </a:p>
        </p:txBody>
      </p:sp>
      <p:sp>
        <p:nvSpPr>
          <p:cNvPr id="3" name="Dikdörtgen 2"/>
          <p:cNvSpPr/>
          <p:nvPr/>
        </p:nvSpPr>
        <p:spPr>
          <a:xfrm>
            <a:off x="612774" y="980728"/>
            <a:ext cx="719958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800000"/>
                </a:solidFill>
                <a:latin typeface="Consolas"/>
              </a:rPr>
              <a:t>&lt;h2&gt;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Form Doğrulama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&lt;/h2&gt;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800000"/>
                </a:solidFill>
                <a:latin typeface="Consolas"/>
              </a:rPr>
              <a:t>&lt;p&gt;&lt;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span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"hata"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* zorunlu alan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&lt;/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span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&gt;&lt;/p&gt;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800000"/>
                </a:solidFill>
                <a:latin typeface="Consolas"/>
              </a:rPr>
              <a:t>&lt;form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method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"post"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action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php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795E26"/>
                </a:solidFill>
                <a:latin typeface="Consolas"/>
              </a:rPr>
              <a:t>htmlspecialchars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400" dirty="0">
                <a:solidFill>
                  <a:srgbClr val="001080"/>
                </a:solidFill>
                <a:latin typeface="Consolas"/>
              </a:rPr>
              <a:t>$_SERVER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"PHP_SELF"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]);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?&gt;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 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ad: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text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ad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"ad"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span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"hata"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*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php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sz="1400" dirty="0" err="1">
                <a:solidFill>
                  <a:srgbClr val="001080"/>
                </a:solidFill>
                <a:latin typeface="Consolas"/>
              </a:rPr>
              <a:t>adHata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?&gt;&lt;/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span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E-mail: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text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ad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"eposta"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span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"hata"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*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php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sz="1400" dirty="0" err="1">
                <a:solidFill>
                  <a:srgbClr val="001080"/>
                </a:solidFill>
                <a:latin typeface="Consolas"/>
              </a:rPr>
              <a:t>epostaHata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?&gt;&lt;/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span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400" dirty="0" err="1">
                <a:solidFill>
                  <a:srgbClr val="000000"/>
                </a:solidFill>
                <a:latin typeface="Consolas"/>
              </a:rPr>
              <a:t>Website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: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text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ad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website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span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"hata"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&gt;&lt;?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php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sz="1400" dirty="0" err="1">
                <a:solidFill>
                  <a:srgbClr val="001080"/>
                </a:solidFill>
                <a:latin typeface="Consolas"/>
              </a:rPr>
              <a:t>websiteHata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?&gt;&lt;/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span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mesaj: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textarea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ad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"mesaj"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rows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"5"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cols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"40"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&gt;&lt;/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textarea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cinsiyet: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radio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ad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"cinsiyet"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value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kadin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Kadın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radio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ad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"cinsiyet"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value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"erkek"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Erkek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span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"hata"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*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php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sz="1400" dirty="0" err="1">
                <a:solidFill>
                  <a:srgbClr val="001080"/>
                </a:solidFill>
                <a:latin typeface="Consolas"/>
              </a:rPr>
              <a:t>cinsiyetHata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;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?&gt;&lt;/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span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submit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ad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submit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value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"Gönder"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 </a:t>
            </a:r>
          </a:p>
          <a:p>
            <a:r>
              <a:rPr lang="tr-TR" sz="1400" dirty="0">
                <a:solidFill>
                  <a:srgbClr val="800000"/>
                </a:solidFill>
                <a:latin typeface="Consolas"/>
              </a:rPr>
              <a:t>&lt;/form&gt;</a:t>
            </a:r>
            <a:endParaRPr lang="tr-TR" sz="1400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48957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{\displaystyle 2^{32}=4.294.967.296\asymp 4{,}3\cdot 10^{9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9" name="Metin kutusu 8"/>
          <p:cNvSpPr txBox="1"/>
          <p:nvPr/>
        </p:nvSpPr>
        <p:spPr>
          <a:xfrm>
            <a:off x="5309525" y="107340"/>
            <a:ext cx="2255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Form Doğrulama</a:t>
            </a:r>
          </a:p>
        </p:txBody>
      </p:sp>
      <p:sp>
        <p:nvSpPr>
          <p:cNvPr id="7" name="Akış Çizelgesi: Kart 6"/>
          <p:cNvSpPr/>
          <p:nvPr/>
        </p:nvSpPr>
        <p:spPr>
          <a:xfrm>
            <a:off x="6876255" y="2348880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ornek55.php</a:t>
            </a:r>
          </a:p>
        </p:txBody>
      </p:sp>
      <p:sp>
        <p:nvSpPr>
          <p:cNvPr id="4" name="Dikdörtgen 3"/>
          <p:cNvSpPr/>
          <p:nvPr/>
        </p:nvSpPr>
        <p:spPr>
          <a:xfrm>
            <a:off x="995925" y="1484784"/>
            <a:ext cx="54543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tr-TR" dirty="0" err="1">
                <a:solidFill>
                  <a:srgbClr val="800000"/>
                </a:solidFill>
                <a:latin typeface="Consolas"/>
              </a:rPr>
              <a:t>php</a:t>
            </a:r>
            <a:endParaRPr lang="tr-TR" dirty="0">
              <a:solidFill>
                <a:srgbClr val="000000"/>
              </a:solidFill>
              <a:latin typeface="Consolas"/>
            </a:endParaRPr>
          </a:p>
          <a:p>
            <a:r>
              <a:rPr lang="tr-TR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"&lt;h2&gt;Gönderilenler:&lt;/h2&gt;"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$ad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$eposta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</a:t>
            </a:r>
            <a:r>
              <a:rPr lang="tr-TR" dirty="0" err="1">
                <a:solidFill>
                  <a:srgbClr val="001080"/>
                </a:solidFill>
                <a:latin typeface="Consolas"/>
              </a:rPr>
              <a:t>website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$mesaj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&gt;"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$cinsiyet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>
                <a:solidFill>
                  <a:srgbClr val="800000"/>
                </a:solidFill>
                <a:latin typeface="Consolas"/>
              </a:rPr>
              <a:t>?&gt;</a:t>
            </a:r>
            <a:endParaRPr lang="tr-TR" dirty="0">
              <a:solidFill>
                <a:srgbClr val="000000"/>
              </a:solidFill>
              <a:latin typeface="Consolas"/>
            </a:endParaRPr>
          </a:p>
          <a:p>
            <a:br>
              <a:rPr lang="tr-TR" dirty="0">
                <a:solidFill>
                  <a:srgbClr val="000000"/>
                </a:solidFill>
                <a:latin typeface="Consolas"/>
              </a:rPr>
            </a:br>
            <a:r>
              <a:rPr lang="tr-TR" dirty="0">
                <a:solidFill>
                  <a:srgbClr val="800000"/>
                </a:solidFill>
                <a:latin typeface="Consolas"/>
              </a:rPr>
              <a:t>&lt;/body&gt;</a:t>
            </a:r>
            <a:endParaRPr lang="tr-TR" dirty="0">
              <a:solidFill>
                <a:srgbClr val="000000"/>
              </a:solidFill>
              <a:latin typeface="Consolas"/>
            </a:endParaRPr>
          </a:p>
          <a:p>
            <a:r>
              <a:rPr lang="tr-TR" dirty="0">
                <a:solidFill>
                  <a:srgbClr val="800000"/>
                </a:solidFill>
                <a:latin typeface="Consolas"/>
              </a:rPr>
              <a:t>&lt;/html&gt;</a:t>
            </a:r>
            <a:endParaRPr lang="tr-TR" b="0" dirty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5617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{\displaystyle 2^{32}=4.294.967.296\asymp 4{,}3\cdot 10^{9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0" name="Unvan 1"/>
          <p:cNvSpPr>
            <a:spLocks noGrp="1"/>
          </p:cNvSpPr>
          <p:nvPr>
            <p:ph type="title"/>
          </p:nvPr>
        </p:nvSpPr>
        <p:spPr>
          <a:xfrm>
            <a:off x="612775" y="316335"/>
            <a:ext cx="7024744" cy="793409"/>
          </a:xfrm>
        </p:spPr>
        <p:txBody>
          <a:bodyPr>
            <a:noAutofit/>
          </a:bodyPr>
          <a:lstStyle/>
          <a:p>
            <a:r>
              <a:rPr lang="tr-TR" sz="4400" dirty="0">
                <a:latin typeface="Consolas" panose="020B0609020204030204" pitchFamily="49" charset="0"/>
              </a:rPr>
              <a:t>&lt;form&gt;</a:t>
            </a: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39581"/>
              </p:ext>
            </p:extLst>
          </p:nvPr>
        </p:nvGraphicFramePr>
        <p:xfrm>
          <a:off x="827584" y="1556792"/>
          <a:ext cx="7344816" cy="4325772"/>
        </p:xfrm>
        <a:graphic>
          <a:graphicData uri="http://schemas.openxmlformats.org/drawingml/2006/table">
            <a:tbl>
              <a:tblPr/>
              <a:tblGrid>
                <a:gridCol w="1797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7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74">
                <a:tc>
                  <a:txBody>
                    <a:bodyPr/>
                    <a:lstStyle/>
                    <a:p>
                      <a:pPr algn="l" fontAlgn="t"/>
                      <a:r>
                        <a:rPr lang="tr-TR" sz="1600" b="1" dirty="0">
                          <a:effectLst/>
                        </a:rPr>
                        <a:t>Etiket</a:t>
                      </a:r>
                    </a:p>
                  </a:txBody>
                  <a:tcPr marL="87709" marR="43855" marT="43855" marB="43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600" b="1" dirty="0">
                          <a:effectLst/>
                        </a:rPr>
                        <a:t>Açıklama</a:t>
                      </a:r>
                    </a:p>
                  </a:txBody>
                  <a:tcPr marL="43855" marR="43855" marT="43855" marB="43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algn="l" fontAlgn="t"/>
                      <a:r>
                        <a:rPr lang="tr-TR" sz="1600" dirty="0">
                          <a:effectLst/>
                          <a:hlinkClick r:id="rId2"/>
                        </a:rPr>
                        <a:t>&lt;</a:t>
                      </a:r>
                      <a:r>
                        <a:rPr lang="tr-TR" sz="1600" dirty="0" err="1">
                          <a:effectLst/>
                          <a:hlinkClick r:id="rId2"/>
                        </a:rPr>
                        <a:t>input</a:t>
                      </a:r>
                      <a:r>
                        <a:rPr lang="tr-TR" sz="1600" dirty="0">
                          <a:effectLst/>
                          <a:hlinkClick r:id="rId2"/>
                        </a:rPr>
                        <a:t>&gt;</a:t>
                      </a:r>
                      <a:endParaRPr lang="tr-TR" sz="1600" dirty="0">
                        <a:effectLst/>
                      </a:endParaRPr>
                    </a:p>
                  </a:txBody>
                  <a:tcPr marL="87709" marR="43855" marT="43855" marB="43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600" dirty="0">
                          <a:effectLst/>
                        </a:rPr>
                        <a:t>Girdi denetimi tanımlar</a:t>
                      </a:r>
                    </a:p>
                  </a:txBody>
                  <a:tcPr marL="43855" marR="43855" marT="43855" marB="43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algn="l" fontAlgn="t"/>
                      <a:r>
                        <a:rPr lang="tr-TR" sz="1600">
                          <a:effectLst/>
                          <a:hlinkClick r:id="rId3"/>
                        </a:rPr>
                        <a:t>&lt;textarea&gt;</a:t>
                      </a:r>
                      <a:endParaRPr lang="tr-TR" sz="1600">
                        <a:effectLst/>
                      </a:endParaRPr>
                    </a:p>
                  </a:txBody>
                  <a:tcPr marL="87709" marR="43855" marT="43855" marB="43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600" dirty="0">
                          <a:effectLst/>
                        </a:rPr>
                        <a:t>Çok satırlı bir metin girdi alanı tanımlar</a:t>
                      </a:r>
                      <a:endParaRPr lang="en-US" sz="1600" dirty="0">
                        <a:effectLst/>
                      </a:endParaRPr>
                    </a:p>
                  </a:txBody>
                  <a:tcPr marL="43855" marR="43855" marT="43855" marB="43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algn="l" fontAlgn="t"/>
                      <a:r>
                        <a:rPr lang="tr-TR" sz="1600" dirty="0">
                          <a:effectLst/>
                          <a:hlinkClick r:id="rId4"/>
                        </a:rPr>
                        <a:t>&lt;</a:t>
                      </a:r>
                      <a:r>
                        <a:rPr lang="tr-TR" sz="1600" dirty="0" err="1">
                          <a:effectLst/>
                          <a:hlinkClick r:id="rId4"/>
                        </a:rPr>
                        <a:t>label</a:t>
                      </a:r>
                      <a:r>
                        <a:rPr lang="tr-TR" sz="1600" dirty="0">
                          <a:effectLst/>
                          <a:hlinkClick r:id="rId4"/>
                        </a:rPr>
                        <a:t>&gt;</a:t>
                      </a:r>
                      <a:endParaRPr lang="tr-TR" sz="1600" dirty="0">
                        <a:effectLst/>
                      </a:endParaRPr>
                    </a:p>
                  </a:txBody>
                  <a:tcPr marL="87709" marR="43855" marT="43855" marB="43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&lt;input&gt; </a:t>
                      </a:r>
                      <a:r>
                        <a:rPr lang="en-US" sz="1600" dirty="0" err="1">
                          <a:effectLst/>
                        </a:rPr>
                        <a:t>elem</a:t>
                      </a:r>
                      <a:r>
                        <a:rPr lang="tr-TR" sz="1600" dirty="0">
                          <a:effectLst/>
                        </a:rPr>
                        <a:t>anına</a:t>
                      </a:r>
                      <a:r>
                        <a:rPr lang="tr-TR" sz="1600" baseline="0" dirty="0">
                          <a:effectLst/>
                        </a:rPr>
                        <a:t> bir etiket tanımlar</a:t>
                      </a:r>
                      <a:endParaRPr lang="en-US" sz="1600" dirty="0">
                        <a:effectLst/>
                      </a:endParaRPr>
                    </a:p>
                  </a:txBody>
                  <a:tcPr marL="43855" marR="43855" marT="43855" marB="43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algn="l" fontAlgn="t"/>
                      <a:r>
                        <a:rPr lang="tr-TR" sz="1600" dirty="0">
                          <a:effectLst/>
                          <a:hlinkClick r:id="rId5"/>
                        </a:rPr>
                        <a:t>&lt;</a:t>
                      </a:r>
                      <a:r>
                        <a:rPr lang="tr-TR" sz="1600" dirty="0" err="1">
                          <a:effectLst/>
                          <a:hlinkClick r:id="rId5"/>
                        </a:rPr>
                        <a:t>fieldset</a:t>
                      </a:r>
                      <a:r>
                        <a:rPr lang="tr-TR" sz="1600" dirty="0">
                          <a:effectLst/>
                          <a:hlinkClick r:id="rId5"/>
                        </a:rPr>
                        <a:t>&gt;</a:t>
                      </a:r>
                      <a:endParaRPr lang="tr-TR" sz="1600" dirty="0">
                        <a:effectLst/>
                      </a:endParaRPr>
                    </a:p>
                  </a:txBody>
                  <a:tcPr marL="87709" marR="43855" marT="43855" marB="43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600" dirty="0">
                          <a:effectLst/>
                        </a:rPr>
                        <a:t>Formda alanları gruplamak için kullanılır.</a:t>
                      </a:r>
                      <a:endParaRPr lang="en-US" sz="1600" dirty="0">
                        <a:effectLst/>
                      </a:endParaRPr>
                    </a:p>
                  </a:txBody>
                  <a:tcPr marL="43855" marR="43855" marT="43855" marB="43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algn="l" fontAlgn="t"/>
                      <a:r>
                        <a:rPr lang="tr-TR" sz="1600" dirty="0">
                          <a:effectLst/>
                          <a:hlinkClick r:id="rId6"/>
                        </a:rPr>
                        <a:t>&lt;</a:t>
                      </a:r>
                      <a:r>
                        <a:rPr lang="tr-TR" sz="1600" dirty="0" err="1">
                          <a:effectLst/>
                          <a:hlinkClick r:id="rId6"/>
                        </a:rPr>
                        <a:t>legend</a:t>
                      </a:r>
                      <a:r>
                        <a:rPr lang="tr-TR" sz="1600" dirty="0">
                          <a:effectLst/>
                          <a:hlinkClick r:id="rId6"/>
                        </a:rPr>
                        <a:t>&gt;</a:t>
                      </a:r>
                      <a:endParaRPr lang="tr-TR" sz="1600" dirty="0">
                        <a:effectLst/>
                      </a:endParaRPr>
                    </a:p>
                  </a:txBody>
                  <a:tcPr marL="87709" marR="43855" marT="43855" marB="43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&lt;</a:t>
                      </a:r>
                      <a:r>
                        <a:rPr lang="en-US" sz="1600" dirty="0" err="1">
                          <a:effectLst/>
                        </a:rPr>
                        <a:t>fieldset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  <a:r>
                        <a:rPr lang="tr-TR" sz="1600" dirty="0">
                          <a:effectLst/>
                        </a:rPr>
                        <a:t> ile tanımlanan</a:t>
                      </a:r>
                      <a:r>
                        <a:rPr lang="tr-TR" sz="1600" baseline="0" dirty="0">
                          <a:effectLst/>
                        </a:rPr>
                        <a:t> </a:t>
                      </a:r>
                      <a:r>
                        <a:rPr lang="tr-TR" sz="1600" dirty="0">
                          <a:effectLst/>
                        </a:rPr>
                        <a:t>Grup için bir başlık tanımlar</a:t>
                      </a:r>
                      <a:endParaRPr lang="en-US" sz="1600" dirty="0">
                        <a:effectLst/>
                      </a:endParaRPr>
                    </a:p>
                  </a:txBody>
                  <a:tcPr marL="43855" marR="43855" marT="43855" marB="43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algn="l" fontAlgn="t"/>
                      <a:r>
                        <a:rPr lang="tr-TR" sz="1600">
                          <a:effectLst/>
                          <a:hlinkClick r:id="rId7"/>
                        </a:rPr>
                        <a:t>&lt;select&gt;</a:t>
                      </a:r>
                      <a:endParaRPr lang="tr-TR" sz="1600">
                        <a:effectLst/>
                      </a:endParaRPr>
                    </a:p>
                  </a:txBody>
                  <a:tcPr marL="87709" marR="43855" marT="43855" marB="43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600" dirty="0">
                          <a:effectLst/>
                        </a:rPr>
                        <a:t>Açılır liste kutusu tanımlar</a:t>
                      </a:r>
                    </a:p>
                  </a:txBody>
                  <a:tcPr marL="43855" marR="43855" marT="43855" marB="43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136">
                <a:tc>
                  <a:txBody>
                    <a:bodyPr/>
                    <a:lstStyle/>
                    <a:p>
                      <a:pPr algn="l" fontAlgn="t"/>
                      <a:r>
                        <a:rPr lang="tr-TR" sz="1600">
                          <a:effectLst/>
                          <a:hlinkClick r:id="rId8"/>
                        </a:rPr>
                        <a:t>&lt;optgroup&gt;</a:t>
                      </a:r>
                      <a:endParaRPr lang="tr-TR" sz="1600">
                        <a:effectLst/>
                      </a:endParaRPr>
                    </a:p>
                  </a:txBody>
                  <a:tcPr marL="87709" marR="43855" marT="43855" marB="43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600" dirty="0">
                          <a:effectLst/>
                        </a:rPr>
                        <a:t>Açılır liste seneklerini gruplar</a:t>
                      </a:r>
                      <a:endParaRPr lang="en-US" sz="1600" dirty="0">
                        <a:effectLst/>
                      </a:endParaRPr>
                    </a:p>
                  </a:txBody>
                  <a:tcPr marL="43855" marR="43855" marT="43855" marB="43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algn="l" fontAlgn="t"/>
                      <a:r>
                        <a:rPr lang="tr-TR" sz="1600">
                          <a:effectLst/>
                          <a:hlinkClick r:id="rId9"/>
                        </a:rPr>
                        <a:t>&lt;option&gt;</a:t>
                      </a:r>
                      <a:endParaRPr lang="tr-TR" sz="1600">
                        <a:effectLst/>
                      </a:endParaRPr>
                    </a:p>
                  </a:txBody>
                  <a:tcPr marL="87709" marR="43855" marT="43855" marB="43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600" dirty="0">
                          <a:effectLst/>
                        </a:rPr>
                        <a:t>Açılır liste için seçenekleri belirler</a:t>
                      </a:r>
                      <a:endParaRPr lang="en-US" sz="1600" dirty="0">
                        <a:effectLst/>
                      </a:endParaRPr>
                    </a:p>
                  </a:txBody>
                  <a:tcPr marL="43855" marR="43855" marT="43855" marB="43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algn="l" fontAlgn="t"/>
                      <a:r>
                        <a:rPr lang="tr-TR" sz="1600">
                          <a:effectLst/>
                          <a:hlinkClick r:id="rId10"/>
                        </a:rPr>
                        <a:t>&lt;button&gt;</a:t>
                      </a:r>
                      <a:endParaRPr lang="tr-TR" sz="1600">
                        <a:effectLst/>
                      </a:endParaRPr>
                    </a:p>
                  </a:txBody>
                  <a:tcPr marL="87709" marR="43855" marT="43855" marB="43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600" dirty="0">
                          <a:effectLst/>
                        </a:rPr>
                        <a:t>Düğme tanımlamak için kullanılır</a:t>
                      </a:r>
                    </a:p>
                  </a:txBody>
                  <a:tcPr marL="43855" marR="43855" marT="43855" marB="43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5136">
                <a:tc>
                  <a:txBody>
                    <a:bodyPr/>
                    <a:lstStyle/>
                    <a:p>
                      <a:pPr algn="l" fontAlgn="t"/>
                      <a:r>
                        <a:rPr lang="tr-TR" sz="1600">
                          <a:effectLst/>
                          <a:hlinkClick r:id="rId11"/>
                        </a:rPr>
                        <a:t>&lt;datalist&gt;</a:t>
                      </a:r>
                      <a:endParaRPr lang="tr-TR" sz="1600">
                        <a:effectLst/>
                      </a:endParaRPr>
                    </a:p>
                  </a:txBody>
                  <a:tcPr marL="87709" marR="43855" marT="43855" marB="43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600" dirty="0">
                          <a:effectLst/>
                        </a:rPr>
                        <a:t>Girdi için önceden tanımlanmış seçenek</a:t>
                      </a:r>
                      <a:r>
                        <a:rPr lang="tr-TR" sz="1600" baseline="0" dirty="0">
                          <a:effectLst/>
                        </a:rPr>
                        <a:t> listesi</a:t>
                      </a:r>
                      <a:endParaRPr lang="en-US" sz="1600" dirty="0">
                        <a:effectLst/>
                      </a:endParaRPr>
                    </a:p>
                  </a:txBody>
                  <a:tcPr marL="43855" marR="43855" marT="43855" marB="43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algn="l" fontAlgn="t"/>
                      <a:r>
                        <a:rPr lang="tr-TR" sz="1600">
                          <a:effectLst/>
                          <a:hlinkClick r:id="rId12"/>
                        </a:rPr>
                        <a:t>&lt;output&gt;</a:t>
                      </a:r>
                      <a:endParaRPr lang="tr-TR" sz="1600">
                        <a:effectLst/>
                      </a:endParaRPr>
                    </a:p>
                  </a:txBody>
                  <a:tcPr marL="87709" marR="43855" marT="43855" marB="43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600" dirty="0">
                          <a:effectLst/>
                        </a:rPr>
                        <a:t>Bir hesaplamanın sonucunu tanımlar</a:t>
                      </a:r>
                      <a:endParaRPr lang="en-US" sz="1600" dirty="0">
                        <a:effectLst/>
                      </a:endParaRPr>
                    </a:p>
                  </a:txBody>
                  <a:tcPr marL="43855" marR="43855" marT="43855" marB="438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Metin kutusu 6"/>
          <p:cNvSpPr txBox="1"/>
          <p:nvPr/>
        </p:nvSpPr>
        <p:spPr>
          <a:xfrm>
            <a:off x="5309525" y="107340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Formdan veri alma</a:t>
            </a:r>
          </a:p>
        </p:txBody>
      </p:sp>
    </p:spTree>
    <p:extLst>
      <p:ext uri="{BB962C8B-B14F-4D97-AF65-F5344CB8AC3E}">
        <p14:creationId xmlns:p14="http://schemas.microsoft.com/office/powerpoint/2010/main" val="218913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{\displaystyle 2^{32}=4.294.967.296\asymp 4{,}3\cdot 10^{9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612775" y="1444257"/>
            <a:ext cx="77275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000" dirty="0"/>
              <a:t>Aşağıdaki türdeki girdi denetimleri tanımlanabilir. </a:t>
            </a:r>
            <a:r>
              <a:rPr lang="tr-TR" sz="2000" dirty="0">
                <a:solidFill>
                  <a:schemeClr val="accent3"/>
                </a:solidFill>
              </a:rPr>
              <a:t>Kırmızı</a:t>
            </a:r>
            <a:r>
              <a:rPr lang="tr-TR" sz="2000" dirty="0"/>
              <a:t> ile işaretlenenler HTML 5.0 ile gelen yeni özelliklerdir</a:t>
            </a:r>
          </a:p>
          <a:p>
            <a:pPr algn="just"/>
            <a:endParaRPr lang="tr-TR" sz="2000" dirty="0"/>
          </a:p>
        </p:txBody>
      </p:sp>
      <p:sp>
        <p:nvSpPr>
          <p:cNvPr id="12" name="Unvan 1"/>
          <p:cNvSpPr>
            <a:spLocks noGrp="1"/>
          </p:cNvSpPr>
          <p:nvPr>
            <p:ph type="title"/>
          </p:nvPr>
        </p:nvSpPr>
        <p:spPr>
          <a:xfrm>
            <a:off x="612775" y="699100"/>
            <a:ext cx="7024744" cy="793409"/>
          </a:xfrm>
        </p:spPr>
        <p:txBody>
          <a:bodyPr>
            <a:noAutofit/>
          </a:bodyPr>
          <a:lstStyle/>
          <a:p>
            <a:r>
              <a:rPr lang="tr-TR" sz="4400" dirty="0">
                <a:latin typeface="Consolas" panose="020B0609020204030204" pitchFamily="49" charset="0"/>
              </a:rPr>
              <a:t>&lt;</a:t>
            </a:r>
            <a:r>
              <a:rPr lang="tr-TR" sz="4400" dirty="0" err="1">
                <a:latin typeface="Consolas" panose="020B0609020204030204" pitchFamily="49" charset="0"/>
              </a:rPr>
              <a:t>input</a:t>
            </a:r>
            <a:r>
              <a:rPr lang="tr-TR" sz="4400" dirty="0">
                <a:latin typeface="Consolas" panose="020B0609020204030204" pitchFamily="49" charset="0"/>
              </a:rPr>
              <a:t> </a:t>
            </a:r>
            <a:r>
              <a:rPr lang="tr-TR" sz="4400" dirty="0" err="1">
                <a:latin typeface="Consolas" panose="020B0609020204030204" pitchFamily="49" charset="0"/>
              </a:rPr>
              <a:t>type</a:t>
            </a:r>
            <a:r>
              <a:rPr lang="tr-TR" sz="4400" dirty="0">
                <a:latin typeface="Consolas" panose="020B0609020204030204" pitchFamily="49" charset="0"/>
              </a:rPr>
              <a:t>=?&gt;</a:t>
            </a:r>
          </a:p>
        </p:txBody>
      </p:sp>
      <p:sp>
        <p:nvSpPr>
          <p:cNvPr id="2" name="Dikdörtgen 1"/>
          <p:cNvSpPr/>
          <p:nvPr/>
        </p:nvSpPr>
        <p:spPr>
          <a:xfrm>
            <a:off x="1547664" y="2665943"/>
            <a:ext cx="21602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button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checkbox</a:t>
            </a:r>
            <a:br>
              <a:rPr lang="en-US" dirty="0"/>
            </a:br>
            <a:r>
              <a:rPr lang="en-US" dirty="0">
                <a:solidFill>
                  <a:schemeClr val="accent3"/>
                </a:solidFill>
                <a:latin typeface="Verdana" panose="020B0604030504040204" pitchFamily="34" charset="0"/>
              </a:rPr>
              <a:t>color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  <a:latin typeface="Verdana" panose="020B0604030504040204" pitchFamily="34" charset="0"/>
              </a:rPr>
              <a:t>date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 err="1">
                <a:solidFill>
                  <a:schemeClr val="accent3"/>
                </a:solidFill>
                <a:latin typeface="Verdana" panose="020B0604030504040204" pitchFamily="34" charset="0"/>
              </a:rPr>
              <a:t>datetime</a:t>
            </a:r>
            <a:r>
              <a:rPr lang="en-US" dirty="0">
                <a:solidFill>
                  <a:schemeClr val="accent3"/>
                </a:solidFill>
                <a:latin typeface="Verdana" panose="020B0604030504040204" pitchFamily="34" charset="0"/>
              </a:rPr>
              <a:t>-local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  <a:latin typeface="Verdana" panose="020B0604030504040204" pitchFamily="34" charset="0"/>
              </a:rPr>
              <a:t>email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file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hidden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image</a:t>
            </a:r>
            <a:br>
              <a:rPr lang="en-US" dirty="0"/>
            </a:br>
            <a:r>
              <a:rPr lang="en-US" dirty="0">
                <a:solidFill>
                  <a:schemeClr val="accent3"/>
                </a:solidFill>
                <a:latin typeface="Verdana" panose="020B0604030504040204" pitchFamily="34" charset="0"/>
              </a:rPr>
              <a:t>month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  <a:latin typeface="Verdana" panose="020B0604030504040204" pitchFamily="34" charset="0"/>
              </a:rPr>
              <a:t>number</a:t>
            </a:r>
            <a:endParaRPr lang="tr-TR" dirty="0">
              <a:solidFill>
                <a:schemeClr val="accent3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4077128" y="2665943"/>
            <a:ext cx="17819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password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radio</a:t>
            </a:r>
            <a:br>
              <a:rPr lang="en-US" dirty="0"/>
            </a:br>
            <a:r>
              <a:rPr lang="en-US" dirty="0">
                <a:solidFill>
                  <a:schemeClr val="accent3"/>
                </a:solidFill>
                <a:latin typeface="Verdana" panose="020B0604030504040204" pitchFamily="34" charset="0"/>
              </a:rPr>
              <a:t>range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reset</a:t>
            </a:r>
            <a:br>
              <a:rPr lang="en-US" dirty="0"/>
            </a:br>
            <a:r>
              <a:rPr lang="en-US" dirty="0">
                <a:solidFill>
                  <a:schemeClr val="accent3"/>
                </a:solidFill>
                <a:latin typeface="Verdana" panose="020B0604030504040204" pitchFamily="34" charset="0"/>
              </a:rPr>
              <a:t>search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submit</a:t>
            </a:r>
            <a:br>
              <a:rPr lang="en-US" dirty="0"/>
            </a:br>
            <a:r>
              <a:rPr lang="en-US" dirty="0" err="1">
                <a:solidFill>
                  <a:schemeClr val="accent3"/>
                </a:solidFill>
                <a:latin typeface="Verdana" panose="020B0604030504040204" pitchFamily="34" charset="0"/>
              </a:rPr>
              <a:t>tel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text</a:t>
            </a:r>
            <a:br>
              <a:rPr lang="en-US" dirty="0"/>
            </a:br>
            <a:r>
              <a:rPr lang="en-US" dirty="0">
                <a:solidFill>
                  <a:schemeClr val="accent3"/>
                </a:solidFill>
                <a:latin typeface="Verdana" panose="020B0604030504040204" pitchFamily="34" charset="0"/>
              </a:rPr>
              <a:t>time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 err="1">
                <a:solidFill>
                  <a:schemeClr val="accent3"/>
                </a:solidFill>
                <a:latin typeface="Verdana" panose="020B0604030504040204" pitchFamily="34" charset="0"/>
              </a:rPr>
              <a:t>url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  <a:latin typeface="Verdana" panose="020B0604030504040204" pitchFamily="34" charset="0"/>
              </a:rPr>
              <a:t>week</a:t>
            </a:r>
            <a:endParaRPr lang="tr-TR" dirty="0">
              <a:solidFill>
                <a:schemeClr val="accent3"/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5309525" y="107340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Formdan veri alma</a:t>
            </a:r>
          </a:p>
        </p:txBody>
      </p:sp>
    </p:spTree>
    <p:extLst>
      <p:ext uri="{BB962C8B-B14F-4D97-AF65-F5344CB8AC3E}">
        <p14:creationId xmlns:p14="http://schemas.microsoft.com/office/powerpoint/2010/main" val="4269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{\displaystyle 2^{32}=4.294.967.296\asymp 4{,}3\cdot 10^{9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Akış Çizelgesi: Kart 14"/>
          <p:cNvSpPr/>
          <p:nvPr/>
        </p:nvSpPr>
        <p:spPr>
          <a:xfrm>
            <a:off x="6012160" y="1196752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ornek50.html</a:t>
            </a:r>
          </a:p>
        </p:txBody>
      </p:sp>
      <p:sp>
        <p:nvSpPr>
          <p:cNvPr id="3" name="Dikdörtgen 2"/>
          <p:cNvSpPr/>
          <p:nvPr/>
        </p:nvSpPr>
        <p:spPr>
          <a:xfrm>
            <a:off x="612774" y="1052736"/>
            <a:ext cx="799167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800000"/>
                </a:solidFill>
                <a:latin typeface="Consolas"/>
              </a:rPr>
              <a:t>&lt;!DOCTYPE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html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head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title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Hafta 6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&lt;/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title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800000"/>
                </a:solidFill>
                <a:latin typeface="Consolas"/>
              </a:rPr>
              <a:t>&lt;/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head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800000"/>
                </a:solidFill>
                <a:latin typeface="Consolas"/>
              </a:rPr>
              <a:t>&lt;html&gt;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&lt;body&gt;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&lt;h2&gt;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Üye Kayıt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&lt;/h2&gt;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&lt;form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action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"ornek50.php"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autocomplete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"on"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method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"POST"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    Adınız: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text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"ad"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size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"30"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maxlength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"20"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Soyadınız: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text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soyad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size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"40"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maxlength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"30"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Şifreniz: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password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sifre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size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"8"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maxlength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"8"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E-Posta: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email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"eposta"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size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"50"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maxlength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"50"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Konu :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text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"konu"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size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"20"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maxlength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"20"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value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"Sınav"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reset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"sil"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&amp;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nbsp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submit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"kaydet" 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value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"Kaydet"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&lt;/form&gt;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&lt;/body&gt;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&lt;/html&gt;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5309525" y="107340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Formdan veri alma</a:t>
            </a:r>
          </a:p>
        </p:txBody>
      </p:sp>
      <p:sp>
        <p:nvSpPr>
          <p:cNvPr id="4" name="Dikdörtgen 3"/>
          <p:cNvSpPr/>
          <p:nvPr/>
        </p:nvSpPr>
        <p:spPr>
          <a:xfrm>
            <a:off x="2555776" y="2564904"/>
            <a:ext cx="13681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5724128" y="2545851"/>
            <a:ext cx="13681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806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{\displaystyle 2^{32}=4.294.967.296\asymp 4{,}3\cdot 10^{9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Akış Çizelgesi: Kart 14"/>
          <p:cNvSpPr/>
          <p:nvPr/>
        </p:nvSpPr>
        <p:spPr>
          <a:xfrm>
            <a:off x="5318993" y="1219783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ornek50.html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5309525" y="107340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Formdan veri alma</a:t>
            </a:r>
          </a:p>
        </p:txBody>
      </p:sp>
      <p:sp>
        <p:nvSpPr>
          <p:cNvPr id="9" name="Akış Çizelgesi: Kart 8"/>
          <p:cNvSpPr/>
          <p:nvPr/>
        </p:nvSpPr>
        <p:spPr>
          <a:xfrm>
            <a:off x="6144089" y="3537711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ornek50.php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857470" y="4362830"/>
            <a:ext cx="7200800" cy="175432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tr-TR" dirty="0" err="1">
                <a:solidFill>
                  <a:srgbClr val="800000"/>
                </a:solidFill>
                <a:latin typeface="Consolas"/>
              </a:rPr>
              <a:t>php</a:t>
            </a:r>
            <a:endParaRPr lang="tr-TR" dirty="0">
              <a:solidFill>
                <a:srgbClr val="000000"/>
              </a:solidFill>
              <a:latin typeface="Consolas"/>
            </a:endParaRP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"POST dizisi (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print_r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)&lt;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&gt;&lt;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&gt; 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print_r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$_POST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&gt;&lt;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&gt;POST dizisi (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var_dump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)&lt;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&gt;&lt;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&gt; 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var_dump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$_POST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dirty="0">
                <a:solidFill>
                  <a:srgbClr val="800000"/>
                </a:solidFill>
                <a:latin typeface="Consolas"/>
              </a:rPr>
              <a:t>?&gt;</a:t>
            </a:r>
            <a:endParaRPr lang="tr-TR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2" name="Aşağı Ok 1"/>
          <p:cNvSpPr/>
          <p:nvPr/>
        </p:nvSpPr>
        <p:spPr>
          <a:xfrm>
            <a:off x="1547664" y="3293543"/>
            <a:ext cx="792088" cy="1066142"/>
          </a:xfrm>
          <a:prstGeom prst="downArrow">
            <a:avLst>
              <a:gd name="adj1" fmla="val 38618"/>
              <a:gd name="adj2" fmla="val 52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70" y="693218"/>
            <a:ext cx="40957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89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{\displaystyle 2^{32}=4.294.967.296\asymp 4{,}3\cdot 10^{9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5309525" y="107340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Formdan veri alma</a:t>
            </a:r>
          </a:p>
        </p:txBody>
      </p:sp>
      <p:sp>
        <p:nvSpPr>
          <p:cNvPr id="7" name="Dikdörtgen 6"/>
          <p:cNvSpPr/>
          <p:nvPr/>
        </p:nvSpPr>
        <p:spPr>
          <a:xfrm>
            <a:off x="2051720" y="4942888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$_POST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[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"eposta"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];</a:t>
            </a:r>
            <a:endParaRPr lang="tr-TR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908720"/>
            <a:ext cx="7487617" cy="290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Düz Ok Bağlayıcısı 10"/>
          <p:cNvCxnSpPr/>
          <p:nvPr/>
        </p:nvCxnSpPr>
        <p:spPr>
          <a:xfrm flipH="1" flipV="1">
            <a:off x="3995936" y="3573016"/>
            <a:ext cx="251952" cy="136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74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{\displaystyle 2^{32}=4.294.967.296\asymp 4{,}3\cdot 10^{9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Akış Çizelgesi: Kart 14"/>
          <p:cNvSpPr/>
          <p:nvPr/>
        </p:nvSpPr>
        <p:spPr>
          <a:xfrm>
            <a:off x="6012160" y="1196752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ornek51.html</a:t>
            </a:r>
          </a:p>
        </p:txBody>
      </p:sp>
      <p:sp>
        <p:nvSpPr>
          <p:cNvPr id="3" name="Dikdörtgen 2"/>
          <p:cNvSpPr/>
          <p:nvPr/>
        </p:nvSpPr>
        <p:spPr>
          <a:xfrm>
            <a:off x="684783" y="1052736"/>
            <a:ext cx="799167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800000"/>
                </a:solidFill>
                <a:latin typeface="Consolas"/>
              </a:rPr>
              <a:t>&lt;!DOCTYPE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html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head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title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Hafta 6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&lt;/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title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800000"/>
                </a:solidFill>
                <a:latin typeface="Consolas"/>
              </a:rPr>
              <a:t>&lt;/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head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800000"/>
                </a:solidFill>
                <a:latin typeface="Consolas"/>
              </a:rPr>
              <a:t>&lt;html&gt;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&lt;body&gt;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&lt;h2&gt;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Üye Kayıt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&lt;/h2&gt;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&lt;form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action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"ornek51.php"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autocomplete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"on"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method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"GET"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    Adınız: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text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"ad"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size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"30"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maxlength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"20"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Soyadınız: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text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soyad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size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"40"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maxlength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"30"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Şifreniz: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password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sifre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size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"8"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maxlength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"8"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E-Posta: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email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"eposta"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size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"50"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maxlength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"50"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Konu :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text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"konu"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size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"20"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maxlength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"20"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value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"Sınav"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br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reset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"sil"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&amp;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nbsp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</a:t>
            </a:r>
            <a:r>
              <a:rPr lang="tr-TR" sz="1400" dirty="0" err="1">
                <a:solidFill>
                  <a:srgbClr val="800000"/>
                </a:solidFill>
                <a:latin typeface="Consolas"/>
              </a:rPr>
              <a:t>input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type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submit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sz="14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"kaydet" </a:t>
            </a:r>
            <a:r>
              <a:rPr lang="tr-TR" sz="1400" dirty="0" err="1">
                <a:solidFill>
                  <a:srgbClr val="FF0000"/>
                </a:solidFill>
                <a:latin typeface="Consolas"/>
              </a:rPr>
              <a:t>value</a:t>
            </a:r>
            <a:r>
              <a:rPr lang="tr-TR" sz="14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/>
              </a:rPr>
              <a:t>"Kaydet" 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  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&lt;/form&gt;</a:t>
            </a:r>
            <a:endParaRPr lang="tr-TR" sz="1400" dirty="0">
              <a:solidFill>
                <a:srgbClr val="000000"/>
              </a:solidFill>
              <a:latin typeface="Consolas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sz="1400" dirty="0">
                <a:solidFill>
                  <a:srgbClr val="800000"/>
                </a:solidFill>
                <a:latin typeface="Consolas"/>
              </a:rPr>
              <a:t>&lt;/body&gt;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/>
              </a:rPr>
              <a:t>&lt;/html&gt;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5309525" y="107340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Formdan veri alma</a:t>
            </a:r>
          </a:p>
        </p:txBody>
      </p:sp>
      <p:sp>
        <p:nvSpPr>
          <p:cNvPr id="4" name="Dikdörtgen 3"/>
          <p:cNvSpPr/>
          <p:nvPr/>
        </p:nvSpPr>
        <p:spPr>
          <a:xfrm>
            <a:off x="2555776" y="2564904"/>
            <a:ext cx="13681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5724128" y="2545851"/>
            <a:ext cx="136815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8059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{\displaystyle 2^{32}=4.294.967.296\asymp 4{,}3\cdot 10^{9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15" name="Akış Çizelgesi: Kart 14"/>
          <p:cNvSpPr/>
          <p:nvPr/>
        </p:nvSpPr>
        <p:spPr>
          <a:xfrm>
            <a:off x="5318993" y="1219783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ornek51.html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5309525" y="107340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Formdan veri alma</a:t>
            </a:r>
          </a:p>
        </p:txBody>
      </p:sp>
      <p:sp>
        <p:nvSpPr>
          <p:cNvPr id="9" name="Akış Çizelgesi: Kart 8"/>
          <p:cNvSpPr/>
          <p:nvPr/>
        </p:nvSpPr>
        <p:spPr>
          <a:xfrm>
            <a:off x="6144089" y="3537711"/>
            <a:ext cx="1872208" cy="577806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ornek51.php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857470" y="4362830"/>
            <a:ext cx="7200800" cy="175432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800000"/>
                </a:solidFill>
                <a:latin typeface="Consolas"/>
              </a:rPr>
              <a:t>&lt;?</a:t>
            </a:r>
            <a:r>
              <a:rPr lang="tr-TR" dirty="0" err="1">
                <a:solidFill>
                  <a:srgbClr val="800000"/>
                </a:solidFill>
                <a:latin typeface="Consolas"/>
              </a:rPr>
              <a:t>php</a:t>
            </a:r>
            <a:endParaRPr lang="tr-TR" dirty="0">
              <a:solidFill>
                <a:srgbClr val="000000"/>
              </a:solidFill>
              <a:latin typeface="Consolas"/>
            </a:endParaRP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"GET dizisi (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print_r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)&lt;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&gt;&lt;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&gt; 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print_r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$_GET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echo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"&lt;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&gt;&lt;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&gt;GET dizisi (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var_dump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)&lt;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&gt;&lt;</a:t>
            </a:r>
            <a:r>
              <a:rPr lang="tr-TR" dirty="0" err="1">
                <a:solidFill>
                  <a:srgbClr val="A31515"/>
                </a:solidFill>
                <a:latin typeface="Consolas"/>
              </a:rPr>
              <a:t>br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&gt; "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tr-TR" dirty="0" err="1">
                <a:solidFill>
                  <a:srgbClr val="795E26"/>
                </a:solidFill>
                <a:latin typeface="Consolas"/>
              </a:rPr>
              <a:t>var_dump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dirty="0">
                <a:solidFill>
                  <a:srgbClr val="001080"/>
                </a:solidFill>
                <a:latin typeface="Consolas"/>
              </a:rPr>
              <a:t>$_GET</a:t>
            </a:r>
            <a:r>
              <a:rPr lang="tr-T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dirty="0">
                <a:solidFill>
                  <a:srgbClr val="800000"/>
                </a:solidFill>
                <a:latin typeface="Consolas"/>
              </a:rPr>
              <a:t>?&gt;</a:t>
            </a:r>
            <a:endParaRPr lang="tr-TR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2" name="Aşağı Ok 1"/>
          <p:cNvSpPr/>
          <p:nvPr/>
        </p:nvSpPr>
        <p:spPr>
          <a:xfrm>
            <a:off x="1547664" y="3293543"/>
            <a:ext cx="792088" cy="1066142"/>
          </a:xfrm>
          <a:prstGeom prst="downArrow">
            <a:avLst>
              <a:gd name="adj1" fmla="val 38618"/>
              <a:gd name="adj2" fmla="val 52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23" y="778943"/>
            <a:ext cx="44767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769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10400</TotalTime>
  <Words>3583</Words>
  <Application>Microsoft Office PowerPoint</Application>
  <PresentationFormat>Ekran Gösterisi (4:3)</PresentationFormat>
  <Paragraphs>372</Paragraphs>
  <Slides>28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4" baseType="lpstr">
      <vt:lpstr>Century Gothic</vt:lpstr>
      <vt:lpstr>Consolas</vt:lpstr>
      <vt:lpstr>Verdana</vt:lpstr>
      <vt:lpstr>Wingdings</vt:lpstr>
      <vt:lpstr>Wingdings 2</vt:lpstr>
      <vt:lpstr>Austin</vt:lpstr>
      <vt:lpstr>İnternet Programcılığı II</vt:lpstr>
      <vt:lpstr>&lt;form&gt;</vt:lpstr>
      <vt:lpstr>&lt;form&gt;</vt:lpstr>
      <vt:lpstr>&lt;input type=?&gt;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 DHTML HTML5</dc:title>
  <dc:creator>Halil Ersoy</dc:creator>
  <cp:lastModifiedBy>Levent YAVUZ</cp:lastModifiedBy>
  <cp:revision>343</cp:revision>
  <dcterms:created xsi:type="dcterms:W3CDTF">2011-10-04T07:58:43Z</dcterms:created>
  <dcterms:modified xsi:type="dcterms:W3CDTF">2020-04-19T14:45:56Z</dcterms:modified>
</cp:coreProperties>
</file>