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07" r:id="rId3"/>
    <p:sldId id="549" r:id="rId4"/>
    <p:sldId id="550" r:id="rId5"/>
    <p:sldId id="563" r:id="rId6"/>
    <p:sldId id="569" r:id="rId7"/>
    <p:sldId id="570" r:id="rId8"/>
    <p:sldId id="571" r:id="rId9"/>
    <p:sldId id="572" r:id="rId10"/>
    <p:sldId id="564" r:id="rId11"/>
    <p:sldId id="565" r:id="rId12"/>
    <p:sldId id="566" r:id="rId13"/>
    <p:sldId id="567" r:id="rId14"/>
    <p:sldId id="568" r:id="rId15"/>
    <p:sldId id="573" r:id="rId16"/>
    <p:sldId id="575" r:id="rId17"/>
    <p:sldId id="576" r:id="rId18"/>
    <p:sldId id="582" r:id="rId19"/>
    <p:sldId id="577" r:id="rId20"/>
    <p:sldId id="578" r:id="rId21"/>
    <p:sldId id="579" r:id="rId22"/>
    <p:sldId id="580" r:id="rId23"/>
    <p:sldId id="583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>
      <p:cViewPr varScale="1">
        <p:scale>
          <a:sx n="86" d="100"/>
          <a:sy n="86" d="100"/>
        </p:scale>
        <p:origin x="-108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php.net/manual/tr/timezones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php.net/manual/tr/function.dat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İnternet Programcılığı II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644008" y="692696"/>
            <a:ext cx="3399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  <a:p>
            <a:pPr algn="ctr"/>
            <a:r>
              <a:rPr lang="tr-TR" sz="4400" b="1" dirty="0">
                <a:solidFill>
                  <a:schemeClr val="bg1"/>
                </a:solidFill>
              </a:rPr>
              <a:t>Hafta 07</a:t>
            </a:r>
          </a:p>
        </p:txBody>
      </p:sp>
    </p:spTree>
    <p:extLst>
      <p:ext uri="{BB962C8B-B14F-4D97-AF65-F5344CB8AC3E}">
        <p14:creationId xmlns:p14="http://schemas.microsoft.com/office/powerpoint/2010/main" val="23312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652120" y="48406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$_COOKIE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79690" y="916286"/>
            <a:ext cx="776108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$_COOKIE </a:t>
            </a:r>
            <a:r>
              <a:rPr lang="tr-TR" dirty="0"/>
              <a:t>değişkeni, aktif PHP dosyasına HTTP </a:t>
            </a:r>
            <a:r>
              <a:rPr lang="tr-TR" dirty="0" err="1"/>
              <a:t>Cookie'ler</a:t>
            </a:r>
            <a:r>
              <a:rPr lang="tr-TR" dirty="0"/>
              <a:t> yoluyla aktarılan değişkenler dizisidir.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Cookie</a:t>
            </a:r>
            <a:r>
              <a:rPr lang="tr-TR" dirty="0"/>
              <a:t> bir diğer adıyla Çerez süper sitenin daha sonra kullanmak amacıyla kullanıcının tarayıcısına kaydettiği değişkenlerdir.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Çerez tanımlamak için </a:t>
            </a:r>
            <a:r>
              <a:rPr lang="tr-TR" dirty="0" err="1"/>
              <a:t>setcokie</a:t>
            </a:r>
            <a:r>
              <a:rPr lang="tr-TR" dirty="0"/>
              <a:t>() fonksiyonu kullanılır. Bu fonksiyon temelde iki adet parametre alır. Bunlardan birincisi çerez adı, ikincisi ise çerez değeridir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79690" y="515816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$_COOKIE değişkeni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700980DE-0202-4E25-8F4B-A303DD4E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4" y="3633391"/>
            <a:ext cx="4176464" cy="112681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6040EF5B-538A-40E2-9039-4B7E636F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40" y="3265687"/>
            <a:ext cx="39719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652120" y="48406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$_COOKIE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79690" y="916286"/>
            <a:ext cx="776108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Çerezler </a:t>
            </a:r>
            <a:r>
              <a:rPr lang="tr-TR" dirty="0" err="1"/>
              <a:t>Session’lar</a:t>
            </a:r>
            <a:r>
              <a:rPr lang="tr-TR" dirty="0"/>
              <a:t> gibi bir sayfada tanımlandığında, oturum sonlanana kadar (kullanıcı tarayıcıyı kapatana kadar) sitenin tüm sayfalarından erişilebilir.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Session’lardan</a:t>
            </a:r>
            <a:r>
              <a:rPr lang="tr-TR" dirty="0"/>
              <a:t> farklı olarak eğer istenirse tarayıcı kapatıldıktan sonra da belirlenen süre kadar tarayıcıda kayıtlı kalabilir.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Aşağıda 30 gün boyunca saklanacak olan çerezin kullanımı gösterilmektedir.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79690" y="515816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$_COOKIE değişkeni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B63894A6-167E-4AB1-AAFD-3C734A21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2" y="3338890"/>
            <a:ext cx="7229475" cy="5715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xmlns="" id="{41D04104-6ACB-48D8-9A26-0147E70B1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582" y="4077072"/>
            <a:ext cx="32670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9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xmlns="" id="{98770925-CE2C-4579-803E-E40513B76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908720"/>
            <a:ext cx="5040560" cy="559237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A2023529-C5B9-4BEE-BC68-9B65DF4F9DD9}"/>
              </a:ext>
            </a:extLst>
          </p:cNvPr>
          <p:cNvSpPr txBox="1"/>
          <p:nvPr/>
        </p:nvSpPr>
        <p:spPr>
          <a:xfrm>
            <a:off x="5652120" y="48406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$_COOKIE</a:t>
            </a:r>
          </a:p>
        </p:txBody>
      </p:sp>
    </p:spTree>
    <p:extLst>
      <p:ext uri="{BB962C8B-B14F-4D97-AF65-F5344CB8AC3E}">
        <p14:creationId xmlns:p14="http://schemas.microsoft.com/office/powerpoint/2010/main" val="160010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652120" y="48406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$_COOKIE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79690" y="916286"/>
            <a:ext cx="776108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çerezi silmek veya değiştirmek istersek yine </a:t>
            </a:r>
            <a:r>
              <a:rPr lang="tr-TR" dirty="0" err="1"/>
              <a:t>setcookie</a:t>
            </a:r>
            <a:r>
              <a:rPr lang="tr-TR" dirty="0"/>
              <a:t>() fonksiyonu kullanılır.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79690" y="515816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$_COOKIE değişkeni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89EFF68E-0F4D-41AA-88F3-01E135E0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7200900" cy="9239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D0950C3E-25A5-4FC7-B3EC-493B3252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4" y="2943225"/>
            <a:ext cx="4181475" cy="9715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xmlns="" id="{68E20863-D69A-48F5-8138-1709FBAA6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09" y="2636912"/>
            <a:ext cx="4124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652120" y="48406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$_COOKIE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79690" y="916286"/>
            <a:ext cx="776108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çerezi silmek veya değiştirmek istersek yine </a:t>
            </a:r>
            <a:r>
              <a:rPr lang="tr-TR" dirty="0" err="1"/>
              <a:t>setcookie</a:t>
            </a:r>
            <a:r>
              <a:rPr lang="tr-TR" dirty="0"/>
              <a:t>() fonksiyonu kullanılır.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79690" y="515816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$_COOKIE değişkeni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66DA9640-0365-47E8-9B80-513BAB3D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96389"/>
            <a:ext cx="6624736" cy="90776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57FB6E50-D434-49B2-8BBC-57C553239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98134"/>
            <a:ext cx="39719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0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652120" y="48406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exit</a:t>
            </a:r>
            <a:r>
              <a:rPr lang="tr-TR" sz="2000" b="1" dirty="0">
                <a:solidFill>
                  <a:schemeClr val="bg1"/>
                </a:solidFill>
              </a:rPr>
              <a:t>() &amp; </a:t>
            </a:r>
            <a:r>
              <a:rPr lang="tr-TR" sz="2000" b="1" dirty="0" err="1">
                <a:solidFill>
                  <a:schemeClr val="bg1"/>
                </a:solidFill>
              </a:rPr>
              <a:t>die</a:t>
            </a:r>
            <a:r>
              <a:rPr lang="tr-TR" sz="20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79690" y="916286"/>
            <a:ext cx="776108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Sayfanın her hangi bir yerinde yanlış yapılan bir işlem sonunda ondan sonra gelen kodların çalıştırılmamasının istenmesi durumunda kullanılır.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79690" y="515816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exit</a:t>
            </a:r>
            <a:r>
              <a:rPr lang="tr-TR" b="1" dirty="0"/>
              <a:t>() ve </a:t>
            </a:r>
            <a:r>
              <a:rPr lang="tr-TR" b="1" dirty="0" err="1"/>
              <a:t>die</a:t>
            </a:r>
            <a:r>
              <a:rPr lang="tr-TR" b="1" dirty="0"/>
              <a:t>() fonksiyonları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13E5D265-3969-417F-9054-33DDB131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2381250" cy="64770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DCBEE6D6-1770-4C9C-AC0A-61FA51238E3A}"/>
              </a:ext>
            </a:extLst>
          </p:cNvPr>
          <p:cNvSpPr/>
          <p:nvPr/>
        </p:nvSpPr>
        <p:spPr>
          <a:xfrm>
            <a:off x="543599" y="3334173"/>
            <a:ext cx="776108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iki fonksiyon arasında ki tek fark ise </a:t>
            </a:r>
            <a:r>
              <a:rPr lang="tr-TR" dirty="0" err="1"/>
              <a:t>die</a:t>
            </a:r>
            <a:r>
              <a:rPr lang="tr-TR" dirty="0"/>
              <a:t>()fonksiyonu uygulamayı sonlandırırken ekrana istenilen bir mesaj vermektedir. </a:t>
            </a:r>
            <a:r>
              <a:rPr lang="tr-TR" dirty="0" err="1"/>
              <a:t>Die</a:t>
            </a:r>
            <a:r>
              <a:rPr lang="tr-TR" dirty="0"/>
              <a:t>() fonksiyonu ile uygulamanın neden sonlandığını ekrana mesaj olarak yazdırılabilir.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1EB8B520-F076-4E50-95E8-4E499773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747278"/>
            <a:ext cx="2457450" cy="74295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xmlns="" id="{F043F259-2EB4-4CDE-8138-40CFEA747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06" y="2092697"/>
            <a:ext cx="2809875" cy="10287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xmlns="" id="{AF302065-D787-4C42-B9A7-3052A3878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231" y="4747278"/>
            <a:ext cx="18954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3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572000" y="57176"/>
            <a:ext cx="3696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Tarih ve Zaman fonksiyonları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53795" y="1700808"/>
            <a:ext cx="7761082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date_default_timezone_set</a:t>
            </a:r>
            <a:r>
              <a:rPr lang="tr-TR" dirty="0"/>
              <a:t>() fonksiyonu varsayılan(</a:t>
            </a:r>
            <a:r>
              <a:rPr lang="tr-TR" dirty="0" err="1"/>
              <a:t>default</a:t>
            </a:r>
            <a:r>
              <a:rPr lang="tr-TR" dirty="0"/>
              <a:t>) zaman diliminin belirlenmesini sağlar ve parametre olarak ise zaman değeri almaktadır.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Tarih ve saat işlemlerine başlamadan önce sunucuya kullanılan saat dilimini belirtmek gerekmektedir.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Türkiye için doğru </a:t>
            </a:r>
            <a:r>
              <a:rPr lang="tr-TR" dirty="0" err="1"/>
              <a:t>timezone</a:t>
            </a:r>
            <a:r>
              <a:rPr lang="tr-TR" dirty="0"/>
              <a:t> değeri</a:t>
            </a:r>
            <a:r>
              <a:rPr lang="tr-TR" b="1" dirty="0"/>
              <a:t> ‘</a:t>
            </a:r>
            <a:r>
              <a:rPr lang="tr-TR" b="1" dirty="0" err="1"/>
              <a:t>Etc</a:t>
            </a:r>
            <a:r>
              <a:rPr lang="tr-TR" b="1" dirty="0"/>
              <a:t>/GMT-3’ </a:t>
            </a:r>
            <a:r>
              <a:rPr lang="tr-TR" dirty="0"/>
              <a:t>değeridir. Bu değeri </a:t>
            </a:r>
            <a:r>
              <a:rPr lang="tr-TR" dirty="0" err="1"/>
              <a:t>date_default_timezone_set</a:t>
            </a:r>
            <a:r>
              <a:rPr lang="tr-TR" dirty="0"/>
              <a:t>() fonksiyonu ile kullanılarak doğru tarih ve saat işlemleri yapılır.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Php</a:t>
            </a:r>
            <a:r>
              <a:rPr lang="tr-TR" dirty="0"/>
              <a:t> de tanımlı zaman dilimlerine </a:t>
            </a:r>
            <a:r>
              <a:rPr lang="tr-TR" dirty="0">
                <a:hlinkClick r:id="rId2"/>
              </a:rPr>
              <a:t>https://www.php.net/manual/tr/timezones.php</a:t>
            </a:r>
            <a:r>
              <a:rPr lang="tr-TR" dirty="0"/>
              <a:t> adresinden erişilebilir.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60827" y="784190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Tarih ve Zaman fonksiyonları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date_default_timezone_set</a:t>
            </a:r>
            <a:r>
              <a:rPr lang="tr-TR" b="1" dirty="0"/>
              <a:t>() Fonksiyonu</a:t>
            </a:r>
          </a:p>
          <a:p>
            <a:endParaRPr lang="tr-TR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8B3130DB-0EB1-4257-8741-443CED49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41" y="5144356"/>
            <a:ext cx="42005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7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572000" y="57176"/>
            <a:ext cx="3696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Tarih ve Zaman fonksiyonları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53795" y="1700808"/>
            <a:ext cx="776108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date</a:t>
            </a:r>
            <a:r>
              <a:rPr lang="tr-TR" dirty="0"/>
              <a:t>() fonksiyonu o anki zamanı gün ay yıl saat dakika saniye cinsinden istenilen sırayla verir.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örneğin: </a:t>
            </a:r>
            <a:r>
              <a:rPr lang="tr-TR" dirty="0" err="1"/>
              <a:t>gün.ay.yil</a:t>
            </a:r>
            <a:r>
              <a:rPr lang="tr-TR" dirty="0"/>
              <a:t> </a:t>
            </a:r>
            <a:r>
              <a:rPr lang="tr-TR" dirty="0" err="1"/>
              <a:t>saat:dakika:saniye</a:t>
            </a:r>
            <a:r>
              <a:rPr lang="tr-TR" dirty="0"/>
              <a:t> şeklinde çıktı için örnekteki gibi bir parametre ile fonksiyon çağırılır.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Parametre olarak kullanılan biçimlendirme karakterlerine </a:t>
            </a:r>
            <a:r>
              <a:rPr lang="tr-TR" dirty="0">
                <a:hlinkClick r:id="rId2"/>
              </a:rPr>
              <a:t>https://www.php.net/manual/tr/function.date.php</a:t>
            </a:r>
            <a:r>
              <a:rPr lang="tr-TR" dirty="0"/>
              <a:t> adresinden erişilebilir.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60827" y="784190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Tarih ve Zaman fonksiyonları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date</a:t>
            </a:r>
            <a:r>
              <a:rPr lang="tr-TR" b="1" dirty="0"/>
              <a:t>() Fonksiyonu</a:t>
            </a:r>
          </a:p>
          <a:p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EE47E173-2D74-4B12-8D25-19C67F9EF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960406"/>
            <a:ext cx="4200525" cy="4572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F7CD0C1A-BA8C-406E-9C74-9178D4B4A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445842"/>
            <a:ext cx="3133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4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572000" y="57176"/>
            <a:ext cx="3696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Tarih ve Zaman fonksiyonları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53795" y="1516142"/>
            <a:ext cx="776108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getdate</a:t>
            </a:r>
            <a:r>
              <a:rPr lang="tr-TR" dirty="0"/>
              <a:t>() fonksiyonu o anki zamanı </a:t>
            </a:r>
            <a:r>
              <a:rPr lang="tr-TR" dirty="0" smtClean="0"/>
              <a:t>dizi olarak verir.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60827" y="784190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Tarih ve Zaman fonksiyonları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/>
              <a:t>getdate</a:t>
            </a:r>
            <a:r>
              <a:rPr lang="tr-TR" b="1" dirty="0"/>
              <a:t>() Fonksiyonu</a:t>
            </a:r>
          </a:p>
          <a:p>
            <a:endParaRPr lang="tr-T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840760" cy="425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93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572000" y="57176"/>
            <a:ext cx="3696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Tarih ve Zaman fonksiyonları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53795" y="1279207"/>
            <a:ext cx="7761082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Php</a:t>
            </a:r>
            <a:r>
              <a:rPr lang="tr-TR" dirty="0"/>
              <a:t> de tarih 1 Ocak 1970 den başlar ve her saniye artar. Yani bunu bir sayaç olarak düşünürsek 1 ocak 1970 te sıfır değerindeyken şuan 1478939548 gibi bir değere ulaşmıştır.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Bu değer </a:t>
            </a:r>
            <a:r>
              <a:rPr lang="tr-TR" dirty="0" err="1"/>
              <a:t>unix</a:t>
            </a:r>
            <a:r>
              <a:rPr lang="tr-TR" dirty="0"/>
              <a:t> zaman damgası (</a:t>
            </a:r>
            <a:r>
              <a:rPr lang="tr-TR" dirty="0" err="1"/>
              <a:t>unix</a:t>
            </a:r>
            <a:r>
              <a:rPr lang="tr-TR" dirty="0"/>
              <a:t> </a:t>
            </a:r>
            <a:r>
              <a:rPr lang="tr-TR" dirty="0" err="1"/>
              <a:t>timestamp</a:t>
            </a:r>
            <a:r>
              <a:rPr lang="tr-TR" dirty="0"/>
              <a:t>) olarak adlandırılır.  </a:t>
            </a:r>
            <a:r>
              <a:rPr lang="tr-TR" dirty="0" err="1"/>
              <a:t>Php</a:t>
            </a:r>
            <a:r>
              <a:rPr lang="tr-TR" dirty="0"/>
              <a:t> bizim bu sayıyla uğraşmamamız için bunu arka planda kendisi tarihe çevirir ve tarih cinsinden neye denk geldiğini söyler.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mktime</a:t>
            </a:r>
            <a:r>
              <a:rPr lang="tr-TR" dirty="0"/>
              <a:t>() fonksiyonu istenilen bir tarihin </a:t>
            </a:r>
            <a:r>
              <a:rPr lang="tr-TR" dirty="0" err="1"/>
              <a:t>unix</a:t>
            </a:r>
            <a:r>
              <a:rPr lang="tr-TR" dirty="0"/>
              <a:t> değerini Unix </a:t>
            </a:r>
            <a:r>
              <a:rPr lang="tr-TR" dirty="0" smtClean="0"/>
              <a:t>zaman damgası değerini vermektedir.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53795" y="466616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Tarih ve Zaman fonksiyonları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mktime</a:t>
            </a:r>
            <a:r>
              <a:rPr lang="tr-TR" b="1" dirty="0"/>
              <a:t>() Fonksiyonu</a:t>
            </a:r>
          </a:p>
          <a:p>
            <a:endParaRPr lang="tr-TR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3C6010C1-848C-4964-ACCA-4A038959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93755"/>
            <a:ext cx="5705475" cy="2286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A6C86609-A27F-4F79-A868-DE961E87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914" y="4259821"/>
            <a:ext cx="2171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2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895535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Süper Global Değişkenler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4716016" y="54351"/>
            <a:ext cx="3329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sz="2000" b="1" dirty="0">
                <a:solidFill>
                  <a:schemeClr val="bg1"/>
                </a:solidFill>
              </a:rPr>
              <a:t>Süper Global Değişkenler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561788" y="1773410"/>
            <a:ext cx="7767121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PHP programlama dilinde ön tanımlı bazı değişkenler vardır. Bu değişkenler etki alanı önemli olmaksızın kod blokları içerisinde her noktada aynı şekilde kullanılabilmekte ve küresel bir değer döndürmektedir.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Php’ye</a:t>
            </a:r>
            <a:r>
              <a:rPr lang="tr-TR" dirty="0"/>
              <a:t> </a:t>
            </a:r>
            <a:r>
              <a:rPr lang="tr-TR" dirty="0" smtClean="0"/>
              <a:t>global </a:t>
            </a:r>
            <a:r>
              <a:rPr lang="tr-TR" dirty="0"/>
              <a:t>değişkenler sürüm: 4.1.0 ile gelmiştir. Global değişkenler şunlardır: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$_GLOBALS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$_GET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$_POST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$_FILES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$_SERVER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$_SESSION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$_COOKIE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$_REQUEST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$_ENV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7001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572000" y="57176"/>
            <a:ext cx="3696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Tarih ve Zaman fonksiyonları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53795" y="1279207"/>
            <a:ext cx="776108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Örnek olarak bir önceki ayın 6 ı ile bu ayın 12 i yani bugün arasında kaç gün ve kaç saniye bulmak istersek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53795" y="466616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Tarih ve Zaman fonksiyonları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mktime</a:t>
            </a:r>
            <a:r>
              <a:rPr lang="tr-TR" b="1" dirty="0"/>
              <a:t>() Fonksiyonu</a:t>
            </a:r>
          </a:p>
          <a:p>
            <a:endParaRPr lang="tr-TR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xmlns="" id="{171D3F98-BE6D-455D-A3F6-78A1B04F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2" y="2173461"/>
            <a:ext cx="7496175" cy="36671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xmlns="" id="{CA832AE9-8632-468F-960C-A76726DEF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11" y="2564904"/>
            <a:ext cx="3429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572000" y="57176"/>
            <a:ext cx="3696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Tarih ve Zaman fonksiyonları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53795" y="1279207"/>
            <a:ext cx="776108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 err="1"/>
              <a:t>localtime</a:t>
            </a:r>
            <a:r>
              <a:rPr lang="tr-TR" b="1" dirty="0"/>
              <a:t>()fonksiyonu</a:t>
            </a:r>
            <a:r>
              <a:rPr lang="tr-TR" dirty="0"/>
              <a:t>, PHP çalıştırılmakta olan sunucu üzerinde kayıtlı zaman bilgisini vermektedir. Çıkan sonuç bir dizi içerisinde, indislere bağlı olmak suretiyle anlamlandırılmaktadır.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53795" y="466616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Tarih ve Zaman fonksiyonları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localtime</a:t>
            </a:r>
            <a:r>
              <a:rPr lang="tr-TR" b="1" dirty="0"/>
              <a:t>() Fonksiyonu</a:t>
            </a:r>
          </a:p>
          <a:p>
            <a:endParaRPr lang="tr-TR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47038646-944A-4738-BBD4-E1BCD16A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328377"/>
            <a:ext cx="2276475" cy="495300"/>
          </a:xfrm>
          <a:prstGeom prst="rect">
            <a:avLst/>
          </a:prstGeom>
        </p:spPr>
      </p:pic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xmlns="" id="{6D7DB413-0C99-49A7-A01F-1CE04D2DD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89545"/>
              </p:ext>
            </p:extLst>
          </p:nvPr>
        </p:nvGraphicFramePr>
        <p:xfrm>
          <a:off x="683568" y="2373143"/>
          <a:ext cx="6067425" cy="316992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xmlns="" val="802927153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xmlns="" val="1888708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>
                          <a:effectLst/>
                        </a:rPr>
                        <a:t>$dizi[0]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Saniye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7603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>
                          <a:effectLst/>
                        </a:rPr>
                        <a:t>$dizi[1]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Dakika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1296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>
                          <a:effectLst/>
                        </a:rPr>
                        <a:t>$dizi[2]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Saat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2759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>
                          <a:effectLst/>
                        </a:rPr>
                        <a:t>$dizi[3]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Ay’ın Günleri (Günler sıfır ile başlar, 6’ya kadar devam eder.)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5897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>
                          <a:effectLst/>
                        </a:rPr>
                        <a:t>$dizi[4]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Yıl’ın Ayları (Aylar sıfır ile başlar, 11’e kadar devam eder.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3462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>
                          <a:effectLst/>
                        </a:rPr>
                        <a:t>$dizi[5]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Yıl (Yıl başlangıç değeri, 1900 olarak kabul edilir.)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7787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>
                          <a:effectLst/>
                        </a:rPr>
                        <a:t>$dizi[6]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>
                          <a:effectLst/>
                        </a:rPr>
                        <a:t>Hafta’nın Günleri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9318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>
                          <a:effectLst/>
                        </a:rPr>
                        <a:t>$dizi[7]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dirty="0">
                          <a:effectLst/>
                        </a:rPr>
                        <a:t>Yıl’ın Günleri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3169137"/>
                  </a:ext>
                </a:extLst>
              </a:tr>
            </a:tbl>
          </a:graphicData>
        </a:graphic>
      </p:graphicFrame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415CAF55-CA53-4333-90DD-3B4CB2DB4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483" y="2458334"/>
            <a:ext cx="2286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1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572000" y="57176"/>
            <a:ext cx="3696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Tarih ve Zaman fonksiyonları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53795" y="466616"/>
            <a:ext cx="7888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Tarih ve Zaman fonksiyonları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localtime</a:t>
            </a:r>
            <a:r>
              <a:rPr lang="tr-TR" b="1" dirty="0"/>
              <a:t>() Fonksiyonu</a:t>
            </a:r>
          </a:p>
          <a:p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391F5D96-69A6-4FFE-9FF9-95D2684A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81150"/>
            <a:ext cx="5124450" cy="18478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xmlns="" id="{269C53EB-6466-432E-B7BB-BC4E18B9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717032"/>
            <a:ext cx="26479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7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4572000" y="57176"/>
            <a:ext cx="3696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Tarih ve Zaman fonksiyonları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53795" y="46661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Geçen zamanı hesaplama</a:t>
            </a:r>
            <a:endParaRPr lang="tr-TR" b="1" dirty="0"/>
          </a:p>
          <a:p>
            <a:endParaRPr lang="tr-TR" b="1" dirty="0"/>
          </a:p>
        </p:txBody>
      </p:sp>
      <p:sp>
        <p:nvSpPr>
          <p:cNvPr id="2" name="Dikdörtgen 1"/>
          <p:cNvSpPr/>
          <p:nvPr/>
        </p:nvSpPr>
        <p:spPr>
          <a:xfrm>
            <a:off x="421787" y="731441"/>
            <a:ext cx="78889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8000"/>
                </a:solidFill>
                <a:latin typeface="Consolas"/>
              </a:rPr>
              <a:t>/* 13 Mart 2020 Saat 17:00 */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$tarih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"2020-03-13 17:00:00"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$fark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795E26"/>
                </a:solidFill>
                <a:latin typeface="Consolas"/>
              </a:rPr>
              <a:t>time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() -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strtotime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$tarih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/>
            </a:r>
            <a:br>
              <a:rPr lang="tr-TR" dirty="0">
                <a:solidFill>
                  <a:srgbClr val="000000"/>
                </a:solidFill>
                <a:latin typeface="Consolas"/>
              </a:rPr>
            </a:b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yil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$fark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/ (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24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365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$ay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$fark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/ (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24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30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$hafta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$fark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/ (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24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7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gun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$fark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/ (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24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));</a:t>
            </a: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$saat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$fark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/ (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));</a:t>
            </a: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$dakika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floor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$fark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/ </a:t>
            </a:r>
            <a:r>
              <a:rPr lang="tr-TR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);</a:t>
            </a: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$saniye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$fark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/>
            </a:r>
            <a:br>
              <a:rPr lang="tr-TR" dirty="0">
                <a:solidFill>
                  <a:srgbClr val="000000"/>
                </a:solidFill>
                <a:latin typeface="Consolas"/>
              </a:rPr>
            </a:br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yil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.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 yıl geçmiş 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$ay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.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 ay geçmiş 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$hafta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.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 hafta geçmiş 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gun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.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 gün geçmiş 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$saat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.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 saat geçmiş 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$dakika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.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 dakika geçmiş 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$saniye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.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 saniye geçmiş 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?&gt;</a:t>
            </a: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3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724128" y="7598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$GLOBALS</a:t>
            </a:r>
          </a:p>
        </p:txBody>
      </p:sp>
      <p:sp>
        <p:nvSpPr>
          <p:cNvPr id="4" name="Dikdörtgen 3"/>
          <p:cNvSpPr/>
          <p:nvPr/>
        </p:nvSpPr>
        <p:spPr>
          <a:xfrm>
            <a:off x="538377" y="1628800"/>
            <a:ext cx="776712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$GLOBALS değişkeni lokalden global değişkenlere erişmek için kullanılır.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Örneğin bir fonksiyon içerisinden, fonksiyon dışındaki bir değişkene erişmek için $GLOBALS[‘</a:t>
            </a:r>
            <a:r>
              <a:rPr lang="tr-TR" dirty="0" err="1"/>
              <a:t>değişkenAdı</a:t>
            </a:r>
            <a:r>
              <a:rPr lang="tr-TR" dirty="0"/>
              <a:t>’] şeklinde kullanılır.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$</a:t>
            </a:r>
            <a:r>
              <a:rPr lang="tr-TR" b="1" dirty="0">
                <a:latin typeface="Consolas" panose="020B0609020204030204" pitchFamily="49" charset="0"/>
              </a:rPr>
              <a:t>GLOBALS </a:t>
            </a:r>
            <a:r>
              <a:rPr lang="tr-TR" b="1" dirty="0"/>
              <a:t>değişkeni</a:t>
            </a:r>
            <a:endParaRPr lang="tr-TR" b="1" dirty="0">
              <a:latin typeface="Consolas" panose="020B0609020204030204" pitchFamily="49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xmlns="" id="{65057499-1621-4384-907B-638AD57B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7" y="2996952"/>
            <a:ext cx="7614845" cy="259228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xmlns="" id="{BF6E3284-0447-4A9C-B05A-ABADE0FC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668" y="5840767"/>
            <a:ext cx="3185133" cy="5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724128" y="78839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$_SERVER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76647" y="1009605"/>
            <a:ext cx="776108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$_SERVER değişkeni sunucu hakkında bir dizi bilgiler verir.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$_SERVER dizisi içinde yer alan değerlerden bazıları aşağıdaki tabloda yer almaktadır: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97878" y="559611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>
                <a:latin typeface="Consolas" panose="020B0609020204030204" pitchFamily="49" charset="0"/>
              </a:rPr>
              <a:t>$_SERVER </a:t>
            </a:r>
            <a:r>
              <a:rPr lang="tr-TR" b="1" dirty="0"/>
              <a:t>değişkeni</a:t>
            </a:r>
            <a:endParaRPr lang="tr-TR" b="1" dirty="0">
              <a:latin typeface="Consolas" panose="020B0609020204030204" pitchFamily="49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9AC7D940-1591-411F-AC7F-9FFAD6BBB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09325"/>
            <a:ext cx="9250657" cy="37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7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724128" y="78839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$_SERVER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52239" y="1412776"/>
            <a:ext cx="7761082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$_FILES</a:t>
            </a:r>
            <a:r>
              <a:rPr lang="tr-TR" dirty="0"/>
              <a:t> değişkeni, web tarayıcısında açılan aktif PHP sayfasına HTTP POST metodu yoluyla </a:t>
            </a:r>
            <a:r>
              <a:rPr lang="tr-TR" dirty="0" err="1"/>
              <a:t>upload</a:t>
            </a:r>
            <a:r>
              <a:rPr lang="tr-TR" dirty="0"/>
              <a:t> edilen dosya ile ilgili bilgileri içeren değişkenler dizisidir.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Değişken içindeki değerler, dosyanın adını, boyutunu, tipini, geçici olarak verilen dosya adını ve eğer varsa meydana gelen hata kodunu içerir.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$_FILES['dosya']['name']  : Dosyanın bilgisayardaki adını döndürür.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$_FILES['dosya']['</a:t>
            </a:r>
            <a:r>
              <a:rPr lang="tr-TR" dirty="0" err="1"/>
              <a:t>type</a:t>
            </a:r>
            <a:r>
              <a:rPr lang="tr-TR" dirty="0"/>
              <a:t>']  : Dosya mim tiplerini döndürür.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$_FILES['dosya']['size']  : Dosyanın </a:t>
            </a:r>
            <a:r>
              <a:rPr lang="tr-TR" dirty="0" err="1"/>
              <a:t>byte</a:t>
            </a:r>
            <a:r>
              <a:rPr lang="tr-TR" dirty="0"/>
              <a:t> cinsinden değerini döndürür.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$_FILES['dosya']['</a:t>
            </a:r>
            <a:r>
              <a:rPr lang="tr-TR" dirty="0" err="1"/>
              <a:t>tmp_name</a:t>
            </a:r>
            <a:r>
              <a:rPr lang="tr-TR" dirty="0"/>
              <a:t>'] : Yüklenen dosyanın sunucuda arabellekteki adı ve konumudur.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dirty="0"/>
              <a:t>$_FILES['dosya']['</a:t>
            </a:r>
            <a:r>
              <a:rPr lang="tr-TR" dirty="0" err="1"/>
              <a:t>error</a:t>
            </a:r>
            <a:r>
              <a:rPr lang="tr-TR" dirty="0"/>
              <a:t>']  : Yükleme sırasında hata oluşursa, oluşan hatanın kodunu döndürür.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79690" y="833204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>
                <a:latin typeface="Consolas" panose="020B0609020204030204" pitchFamily="49" charset="0"/>
              </a:rPr>
              <a:t>$_FILES </a:t>
            </a:r>
            <a:r>
              <a:rPr lang="tr-TR" b="1" dirty="0"/>
              <a:t>değişkeni</a:t>
            </a:r>
            <a:endParaRPr lang="tr-T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652120" y="48406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$_SESSION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79690" y="1556792"/>
            <a:ext cx="7761082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/>
              <a:t>$_SESSION</a:t>
            </a:r>
            <a:r>
              <a:rPr lang="tr-TR" dirty="0"/>
              <a:t> değişkeni, aktif PHP dosyası içindeki </a:t>
            </a:r>
            <a:r>
              <a:rPr lang="tr-TR" dirty="0" err="1"/>
              <a:t>session</a:t>
            </a:r>
            <a:r>
              <a:rPr lang="tr-TR" dirty="0"/>
              <a:t> değişkenlerini değerlerini içeren değişkenler dizisidir.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$_SESSION dizini, bir kullanıcı bilgisayarındaki tarayıcıyı kullanarak bir web sayfasını açtığında, farklı sayfalarda gezinirken bazı ortak değerlerin kaydedilmesi ve istenildiğinde kullanılması amacıyla kullanılır.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Kullanıcı açtığı web sitesinin hangi sayfasında olursa olsun, $_SESSION dizinine atanmış değerlere erişim sağlamak mümkündür.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$_SESSION değerleri sunucuya kaydedildiğinden, kullanıcı web sayfasını kapattığında, oturum da otomatik olarak kapatıldığından, $_SESSION değerleri silinir.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79690" y="81798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$_SESSION değişkeni</a:t>
            </a:r>
          </a:p>
        </p:txBody>
      </p:sp>
    </p:spTree>
    <p:extLst>
      <p:ext uri="{BB962C8B-B14F-4D97-AF65-F5344CB8AC3E}">
        <p14:creationId xmlns:p14="http://schemas.microsoft.com/office/powerpoint/2010/main" val="204447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652120" y="48406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$_SESSION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79690" y="1556792"/>
            <a:ext cx="776108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Session</a:t>
            </a:r>
            <a:r>
              <a:rPr lang="tr-TR" dirty="0"/>
              <a:t> tanımlamadan önce her zaman </a:t>
            </a:r>
            <a:r>
              <a:rPr lang="tr-TR" dirty="0" err="1"/>
              <a:t>session_start</a:t>
            </a:r>
            <a:r>
              <a:rPr lang="tr-TR" dirty="0"/>
              <a:t>() fonksiyonu ile oturumun başlatılması gerekmektedir.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79690" y="81798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$_SESSION değişkeni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F9A5AFE-080E-4B73-8779-A16F3900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8" y="2419964"/>
            <a:ext cx="4343400" cy="6858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D81BF681-85B3-4B8C-8F54-2884DEB2A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8" y="3223599"/>
            <a:ext cx="3962400" cy="10572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771EF08E-219A-470F-9C8E-F4F095F88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3" y="2201437"/>
            <a:ext cx="41338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652120" y="48406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$_SESSION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79690" y="1556792"/>
            <a:ext cx="776108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tr-TR" dirty="0"/>
              <a:t>Bir önceki </a:t>
            </a:r>
            <a:r>
              <a:rPr lang="tr-TR" dirty="0" err="1"/>
              <a:t>index</a:t>
            </a:r>
            <a:r>
              <a:rPr lang="tr-TR" dirty="0"/>
              <a:t> sayfasında “kullanıcı” adında </a:t>
            </a:r>
            <a:r>
              <a:rPr lang="tr-TR" dirty="0" err="1"/>
              <a:t>session</a:t>
            </a:r>
            <a:r>
              <a:rPr lang="tr-TR" dirty="0"/>
              <a:t> oluşturuldu ve şimdiki örnekte ise aynı </a:t>
            </a:r>
            <a:r>
              <a:rPr lang="tr-TR" dirty="0" err="1"/>
              <a:t>session’ın</a:t>
            </a:r>
            <a:r>
              <a:rPr lang="tr-TR" dirty="0"/>
              <a:t> index2.php sayfasında kullanımı görülmektedir.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79690" y="81798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$_SESSION değişkeni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xmlns="" id="{F53B0093-EFC6-4CEF-BD00-AE67FBFD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22" y="3428590"/>
            <a:ext cx="4829175" cy="10382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C7FB5DC9-32C6-4626-8B1D-192411CB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22" y="2655094"/>
            <a:ext cx="73628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652120" y="48406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$_SESSION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79690" y="1556792"/>
            <a:ext cx="776108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tr-TR" dirty="0" err="1"/>
              <a:t>Session</a:t>
            </a:r>
            <a:r>
              <a:rPr lang="tr-TR" dirty="0"/>
              <a:t> değişkenleri, </a:t>
            </a:r>
            <a:r>
              <a:rPr lang="tr-TR" dirty="0" err="1"/>
              <a:t>session</a:t>
            </a:r>
            <a:r>
              <a:rPr lang="tr-TR" dirty="0"/>
              <a:t> sona ermeden silinebilir ve değerleri değiştirilebilir.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949A1FDE-58AF-4C2A-A7BC-EEDD970319D0}"/>
              </a:ext>
            </a:extLst>
          </p:cNvPr>
          <p:cNvSpPr/>
          <p:nvPr/>
        </p:nvSpPr>
        <p:spPr>
          <a:xfrm>
            <a:off x="479690" y="81798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$_SESSION değişkeni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xmlns="" id="{8E3E7714-A3D8-44D0-BF1E-15F25BB3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18" y="2852936"/>
            <a:ext cx="3629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7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19373</TotalTime>
  <Words>728</Words>
  <Application>Microsoft Office PowerPoint</Application>
  <PresentationFormat>Ekran Gösterisi (4:3)</PresentationFormat>
  <Paragraphs>142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Austin</vt:lpstr>
      <vt:lpstr>İnternet Programcılığı II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DHTML HTML5</dc:title>
  <dc:creator>Halil Ersoy</dc:creator>
  <cp:lastModifiedBy>Muhammet Yorulmaz</cp:lastModifiedBy>
  <cp:revision>610</cp:revision>
  <dcterms:created xsi:type="dcterms:W3CDTF">2011-10-04T07:58:43Z</dcterms:created>
  <dcterms:modified xsi:type="dcterms:W3CDTF">2020-04-14T19:11:52Z</dcterms:modified>
</cp:coreProperties>
</file>