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99" r:id="rId5"/>
    <p:sldId id="298" r:id="rId6"/>
    <p:sldId id="300" r:id="rId7"/>
    <p:sldId id="301" r:id="rId8"/>
    <p:sldId id="274" r:id="rId9"/>
    <p:sldId id="302" r:id="rId10"/>
    <p:sldId id="303" r:id="rId11"/>
    <p:sldId id="277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23" r:id="rId25"/>
    <p:sldId id="316" r:id="rId26"/>
    <p:sldId id="318" r:id="rId27"/>
    <p:sldId id="324" r:id="rId28"/>
    <p:sldId id="325" r:id="rId29"/>
    <p:sldId id="326" r:id="rId30"/>
    <p:sldId id="327" r:id="rId31"/>
    <p:sldId id="329" r:id="rId32"/>
    <p:sldId id="330" r:id="rId33"/>
    <p:sldId id="328" r:id="rId34"/>
    <p:sldId id="331" r:id="rId3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0"/>
  </p:normalViewPr>
  <p:slideViewPr>
    <p:cSldViewPr>
      <p:cViewPr varScale="1">
        <p:scale>
          <a:sx n="92" d="100"/>
          <a:sy n="92" d="100"/>
        </p:scale>
        <p:origin x="13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23720DD-5B6D-40BF-8493-A6B52D484E6B}" type="datetimeFigureOut">
              <a:rPr lang="tr-TR" smtClean="0"/>
              <a:t>17/2/2020</a:t>
            </a:fld>
            <a:endParaRPr lang="tr-T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17/2/2020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17/2/2020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17/2/2020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17/2/2020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17/2/2020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17/2/2020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17/2/2020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17/2/2020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17/2/2020</a:t>
            </a:fld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17/2/2020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17/2/2020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tr/index.php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aragon.org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notepad-plus-plus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İnternet Programcılığı II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Muhammet Yorulmaz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5436096" y="692696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1" dirty="0" smtClean="0">
                <a:solidFill>
                  <a:schemeClr val="bg1"/>
                </a:solidFill>
              </a:rPr>
              <a:t>BİLP202</a:t>
            </a:r>
            <a:endParaRPr lang="tr-T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8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Bilinmesi Gerekenler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HTML</a:t>
            </a:r>
          </a:p>
          <a:p>
            <a:r>
              <a:rPr lang="tr-TR" dirty="0"/>
              <a:t>CSS</a:t>
            </a:r>
          </a:p>
          <a:p>
            <a:r>
              <a:rPr lang="tr-TR" dirty="0" err="1" smtClean="0"/>
              <a:t>JavaScript</a:t>
            </a:r>
            <a:endParaRPr lang="tr-TR" dirty="0"/>
          </a:p>
          <a:p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5309525" y="107340"/>
            <a:ext cx="2270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Temel Kavramlar</a:t>
            </a:r>
            <a:endParaRPr lang="tr-T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94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r>
              <a:rPr lang="tr-TR" dirty="0" smtClean="0"/>
              <a:t>PHP Tarihçesi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5309525" y="107340"/>
            <a:ext cx="2270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Temel Kavramlar</a:t>
            </a:r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55576" y="1844824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R</a:t>
            </a:r>
          </a:p>
          <a:p>
            <a:r>
              <a:rPr lang="tr-TR" dirty="0" err="1" smtClean="0"/>
              <a:t>asmus</a:t>
            </a:r>
            <a:r>
              <a:rPr lang="tr-TR" dirty="0" smtClean="0"/>
              <a:t> </a:t>
            </a:r>
            <a:r>
              <a:rPr lang="tr-TR" dirty="0" err="1"/>
              <a:t>Lerdorf</a:t>
            </a:r>
            <a:r>
              <a:rPr lang="tr-TR" dirty="0"/>
              <a:t> tarafından 1994 yılında, C dili ile CGI (</a:t>
            </a:r>
            <a:r>
              <a:rPr lang="tr-TR" dirty="0" err="1"/>
              <a:t>Common</a:t>
            </a:r>
            <a:r>
              <a:rPr lang="tr-TR" dirty="0"/>
              <a:t> Gateway </a:t>
            </a:r>
            <a:r>
              <a:rPr lang="tr-TR" dirty="0" err="1"/>
              <a:t>Interface</a:t>
            </a:r>
            <a:r>
              <a:rPr lang="tr-TR" dirty="0"/>
              <a:t>) dizisi olarak </a:t>
            </a:r>
            <a:r>
              <a:rPr lang="tr-TR" dirty="0" err="1"/>
              <a:t>PHP’nin</a:t>
            </a:r>
            <a:r>
              <a:rPr lang="tr-TR" dirty="0"/>
              <a:t> ilk görünümü </a:t>
            </a:r>
            <a:r>
              <a:rPr lang="tr-TR" dirty="0" smtClean="0"/>
              <a:t>oluşturuldu</a:t>
            </a:r>
          </a:p>
          <a:p>
            <a:endParaRPr lang="tr-TR" dirty="0"/>
          </a:p>
          <a:p>
            <a:r>
              <a:rPr lang="tr-TR" dirty="0" smtClean="0"/>
              <a:t>En son sürümü 2019 Kasım ayı itibari ile 7.4 dür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216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Neler Yapılabilir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PHP dinamik sayfa içeriği oluşturabilir</a:t>
            </a:r>
          </a:p>
          <a:p>
            <a:r>
              <a:rPr lang="tr-TR" dirty="0"/>
              <a:t>PHP sunucu üzerinde dosya oluşturabilir, açabilir, okuyabilir, yazabilir, silebilir ve kapatabilir</a:t>
            </a:r>
          </a:p>
          <a:p>
            <a:r>
              <a:rPr lang="tr-TR" dirty="0"/>
              <a:t>PHP form verilerini toplayabilir</a:t>
            </a:r>
          </a:p>
          <a:p>
            <a:r>
              <a:rPr lang="tr-TR" dirty="0"/>
              <a:t>PHP çerez gönderip alabilir</a:t>
            </a:r>
          </a:p>
          <a:p>
            <a:r>
              <a:rPr lang="tr-TR" dirty="0"/>
              <a:t>PHP </a:t>
            </a:r>
            <a:r>
              <a:rPr lang="tr-TR" dirty="0" err="1"/>
              <a:t>veritabanınıza</a:t>
            </a:r>
            <a:r>
              <a:rPr lang="tr-TR" dirty="0"/>
              <a:t> veri ekleyebilir, silebilir, değiştirebilir</a:t>
            </a:r>
          </a:p>
          <a:p>
            <a:r>
              <a:rPr lang="tr-TR" dirty="0"/>
              <a:t>PHP kullanıcı erişimini kontrol etmek için kullanılabilir</a:t>
            </a:r>
          </a:p>
          <a:p>
            <a:r>
              <a:rPr lang="tr-TR" dirty="0"/>
              <a:t>PHP verileri şifreleyebilir</a:t>
            </a:r>
          </a:p>
          <a:p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5309525" y="107340"/>
            <a:ext cx="2270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Temel Kavramlar</a:t>
            </a:r>
            <a:endParaRPr lang="tr-T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68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Neden PHP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/>
              <a:t>PHP çeşitli platformlarda çalışır (Windows, Linux, Unix, Mac OS X, vb.)</a:t>
            </a:r>
          </a:p>
          <a:p>
            <a:r>
              <a:rPr lang="tr-TR" dirty="0"/>
              <a:t>PHP günümüzde kullanılan hemen hemen tüm sunucularla uyumludur (</a:t>
            </a:r>
            <a:r>
              <a:rPr lang="tr-TR" dirty="0" err="1"/>
              <a:t>Apache</a:t>
            </a:r>
            <a:r>
              <a:rPr lang="tr-TR" dirty="0"/>
              <a:t>, IIS vb.)</a:t>
            </a:r>
          </a:p>
          <a:p>
            <a:r>
              <a:rPr lang="tr-TR" dirty="0"/>
              <a:t>PHP çok çeşitli </a:t>
            </a:r>
            <a:r>
              <a:rPr lang="tr-TR" dirty="0" err="1"/>
              <a:t>veritabanlarını</a:t>
            </a:r>
            <a:r>
              <a:rPr lang="tr-TR" dirty="0"/>
              <a:t> destekler</a:t>
            </a:r>
          </a:p>
          <a:p>
            <a:r>
              <a:rPr lang="tr-TR" dirty="0"/>
              <a:t>PHP ücretsizdir. Resmi PHP kaynağından indirin: </a:t>
            </a:r>
            <a:r>
              <a:rPr lang="tr-TR" dirty="0">
                <a:hlinkClick r:id="rId2"/>
              </a:rPr>
              <a:t>www.php.net</a:t>
            </a:r>
            <a:endParaRPr lang="tr-TR" dirty="0"/>
          </a:p>
          <a:p>
            <a:r>
              <a:rPr lang="tr-TR" dirty="0"/>
              <a:t>PHP öğrenmesi kolaydır ve sunucu tarafında verimli çalışır</a:t>
            </a:r>
          </a:p>
          <a:p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5309525" y="107340"/>
            <a:ext cx="2270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Temel Kavramlar</a:t>
            </a:r>
            <a:endParaRPr lang="tr-T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89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PHP Yazımı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673300"/>
          </a:xfrm>
        </p:spPr>
        <p:txBody>
          <a:bodyPr/>
          <a:lstStyle/>
          <a:p>
            <a:r>
              <a:rPr lang="tr-TR" dirty="0" smtClean="0"/>
              <a:t>Dosya uzantıları .</a:t>
            </a:r>
            <a:r>
              <a:rPr lang="tr-TR" dirty="0" err="1" smtClean="0"/>
              <a:t>php</a:t>
            </a:r>
            <a:r>
              <a:rPr lang="tr-TR" dirty="0" smtClean="0"/>
              <a:t> olmalı</a:t>
            </a:r>
          </a:p>
          <a:p>
            <a:pPr marL="68580" indent="0">
              <a:buNone/>
            </a:pP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899592" y="328498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tr-TR" dirty="0"/>
              <a:t/>
            </a:r>
            <a:br>
              <a:rPr lang="tr-TR" dirty="0"/>
            </a:br>
            <a:endParaRPr lang="tr-TR" dirty="0" smtClean="0"/>
          </a:p>
          <a:p>
            <a:r>
              <a:rPr lang="tr-TR" dirty="0" smtClean="0"/>
              <a:t>     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//PHP kodlar bu kısma yazılır. </a:t>
            </a:r>
          </a:p>
          <a:p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5309525" y="107340"/>
            <a:ext cx="2270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Temel Kavramlar</a:t>
            </a:r>
            <a:endParaRPr lang="tr-T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729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{\displaystyle 2^{32}=4.294.967.296\asymp 4{,}3\cdot 10^{9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2" name="Dikdörtgen 11"/>
          <p:cNvSpPr/>
          <p:nvPr/>
        </p:nvSpPr>
        <p:spPr>
          <a:xfrm>
            <a:off x="467544" y="2060848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 Merhaba Dünya yazdıran PHP kodunu yazınız</a:t>
            </a:r>
          </a:p>
        </p:txBody>
      </p:sp>
      <p:sp>
        <p:nvSpPr>
          <p:cNvPr id="3" name="Akış Çizelgesi: Kart 2"/>
          <p:cNvSpPr/>
          <p:nvPr/>
        </p:nvSpPr>
        <p:spPr>
          <a:xfrm>
            <a:off x="6012160" y="2707179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ornek01.php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57" y="2721406"/>
            <a:ext cx="3600450" cy="2971800"/>
          </a:xfrm>
          <a:prstGeom prst="rect">
            <a:avLst/>
          </a:prstGeom>
        </p:spPr>
      </p:pic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İlk örnek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5309525" y="107340"/>
            <a:ext cx="2270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Temel Kavramlar</a:t>
            </a:r>
            <a:endParaRPr lang="tr-T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125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93409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onsolas" panose="020B0609020204030204" pitchFamily="49" charset="0"/>
              </a:rPr>
              <a:t>// Açıklama Satırı 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5309525" y="107340"/>
            <a:ext cx="1388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Açıklama</a:t>
            </a:r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6" name="AutoShape 4" descr="{\displaystyle 2^{32}=4.294.967.296\asymp 4{,}3\cdot 10^{9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2" name="Dikdörtgen 11"/>
          <p:cNvSpPr/>
          <p:nvPr/>
        </p:nvSpPr>
        <p:spPr>
          <a:xfrm>
            <a:off x="1043490" y="2000020"/>
            <a:ext cx="7324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3 çeşit açıklama satırı bulunur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043490" y="2996952"/>
            <a:ext cx="70247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ek satırlık açıklama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Buda tek satırlık açıklama</a:t>
            </a:r>
          </a:p>
          <a:p>
            <a:endParaRPr lang="tr-TR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/>
              <a:t/>
            </a:r>
            <a:br>
              <a:rPr lang="en-US" dirty="0"/>
            </a:b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Birden fazla satırlı </a:t>
            </a:r>
            <a:r>
              <a:rPr lang="en-US" dirty="0"/>
              <a:t/>
            </a:r>
            <a:br>
              <a:rPr lang="en-US" dirty="0"/>
            </a:b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açıklamalar için kullanılan </a:t>
            </a:r>
            <a:r>
              <a:rPr lang="en-US" dirty="0"/>
              <a:t/>
            </a:r>
            <a:br>
              <a:rPr lang="en-US" dirty="0"/>
            </a:b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işaret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tr-TR" dirty="0"/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49641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5309525" y="107340"/>
            <a:ext cx="1643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Değişkenler</a:t>
            </a:r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5576" y="1161330"/>
            <a:ext cx="7416824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PHP'de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bir değişken 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işareti ile başlar , ardından değişkenin adı gelir.</a:t>
            </a:r>
            <a:r>
              <a:rPr kumimoji="0" lang="tr-TR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 dirty="0" smtClean="0"/>
              <a:t>Diğer </a:t>
            </a:r>
            <a:r>
              <a:rPr lang="tr-TR" sz="2000" dirty="0"/>
              <a:t>programlama dillerinin aksine </a:t>
            </a:r>
            <a:r>
              <a:rPr lang="tr-TR" sz="2000" dirty="0" err="1"/>
              <a:t>PHP'nin</a:t>
            </a:r>
            <a:r>
              <a:rPr lang="tr-TR" sz="2000" dirty="0"/>
              <a:t> bir değişken bildirme komutu yoktur. İlk olarak bir değer atadığınız anda oluşturulur.</a:t>
            </a: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1691680" y="377736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mesaj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Merhaba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adet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boy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1.5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3694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39552" y="980728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 smtClean="0"/>
              <a:t>Değişkenler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5436096" y="29888"/>
            <a:ext cx="1643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Değişkenler</a:t>
            </a:r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39551" y="1484784"/>
            <a:ext cx="78889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 smtClean="0"/>
              <a:t>İsim Verme Kuralları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dirty="0" smtClean="0"/>
              <a:t>Rakamla başlamaz.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dirty="0" smtClean="0"/>
              <a:t>Boşluk dahil özel karakterler kullanılmaz. </a:t>
            </a:r>
            <a:endParaRPr lang="tr-TR" dirty="0"/>
          </a:p>
          <a:p>
            <a:pPr>
              <a:buClr>
                <a:srgbClr val="92D050"/>
              </a:buClr>
              <a:buSzPct val="145000"/>
            </a:pPr>
            <a:r>
              <a:rPr lang="tr-TR" dirty="0" smtClean="0"/>
              <a:t>	(Yalnızca A..Z, a…z, 0..9, _  kullanılabilir)</a:t>
            </a:r>
          </a:p>
          <a:p>
            <a:pPr>
              <a:buClr>
                <a:srgbClr val="92D050"/>
              </a:buClr>
              <a:buSzPct val="145000"/>
            </a:pPr>
            <a:endParaRPr lang="tr-TR" dirty="0" smtClean="0"/>
          </a:p>
          <a:p>
            <a:pPr>
              <a:buClr>
                <a:srgbClr val="92D050"/>
              </a:buClr>
              <a:buSzPct val="145000"/>
            </a:pPr>
            <a:r>
              <a:rPr lang="tr-TR" dirty="0" smtClean="0"/>
              <a:t>Büyük /Küçük harfe duyarlıdır</a:t>
            </a:r>
          </a:p>
        </p:txBody>
      </p:sp>
      <p:sp>
        <p:nvSpPr>
          <p:cNvPr id="7" name="Dikdörtgen 6"/>
          <p:cNvSpPr/>
          <p:nvPr/>
        </p:nvSpPr>
        <p:spPr>
          <a:xfrm>
            <a:off x="561787" y="4221088"/>
            <a:ext cx="78889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 smtClean="0"/>
              <a:t>İyi programlama alışkanlıkları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dirty="0" smtClean="0"/>
              <a:t>Akılda kalıcı hatırlatıcı olmalı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dirty="0" smtClean="0"/>
              <a:t>Çok uzun ya da çok kısa (tek harfli) </a:t>
            </a:r>
            <a:r>
              <a:rPr lang="tr-TR" dirty="0" err="1" smtClean="0"/>
              <a:t>olMAMALI</a:t>
            </a:r>
            <a:endParaRPr lang="tr-TR" dirty="0" smtClean="0"/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dirty="0" smtClean="0"/>
              <a:t>Hep küçük harfler ile verilmeli 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dirty="0" smtClean="0"/>
              <a:t>İki kelimeden oluşuyorsa ikincinin baş harfi büyük yazılmalı.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8771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39552" y="980728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 smtClean="0"/>
              <a:t>Aritmetik operatörler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5436096" y="29888"/>
            <a:ext cx="1612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Operatörler</a:t>
            </a:r>
            <a:endParaRPr lang="tr-TR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155053"/>
              </p:ext>
            </p:extLst>
          </p:nvPr>
        </p:nvGraphicFramePr>
        <p:xfrm>
          <a:off x="755577" y="1628800"/>
          <a:ext cx="4104455" cy="4608513"/>
        </p:xfrm>
        <a:graphic>
          <a:graphicData uri="http://schemas.openxmlformats.org/drawingml/2006/table">
            <a:tbl>
              <a:tblPr/>
              <a:tblGrid>
                <a:gridCol w="1022806"/>
                <a:gridCol w="3081649"/>
              </a:tblGrid>
              <a:tr h="512057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b="1" dirty="0" err="1">
                          <a:effectLst/>
                        </a:rPr>
                        <a:t>Operator</a:t>
                      </a:r>
                      <a:endParaRPr lang="tr-TR" sz="1400" b="1" dirty="0">
                        <a:effectLst/>
                      </a:endParaRP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b="1" dirty="0" smtClean="0">
                          <a:effectLst/>
                        </a:rPr>
                        <a:t>Açıklama</a:t>
                      </a:r>
                      <a:endParaRPr lang="tr-TR" sz="1400" b="1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2057">
                <a:tc>
                  <a:txBody>
                    <a:bodyPr/>
                    <a:lstStyle/>
                    <a:p>
                      <a:pPr algn="l" fontAlgn="t"/>
                      <a:r>
                        <a:rPr lang="tr-TR" sz="1600" b="1" dirty="0">
                          <a:effectLst/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Toplama</a:t>
                      </a:r>
                      <a:endParaRPr lang="tr-TR" sz="1400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12057">
                <a:tc>
                  <a:txBody>
                    <a:bodyPr/>
                    <a:lstStyle/>
                    <a:p>
                      <a:pPr algn="l" fontAlgn="t"/>
                      <a:r>
                        <a:rPr lang="tr-TR" sz="1600" b="1" dirty="0">
                          <a:effectLst/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Çıkarma</a:t>
                      </a:r>
                      <a:endParaRPr lang="tr-TR" sz="1400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2057">
                <a:tc>
                  <a:txBody>
                    <a:bodyPr/>
                    <a:lstStyle/>
                    <a:p>
                      <a:pPr algn="l" fontAlgn="t"/>
                      <a:r>
                        <a:rPr lang="tr-TR" sz="1600" b="1" dirty="0">
                          <a:effectLst/>
                          <a:latin typeface="Consolas" panose="020B0609020204030204" pitchFamily="49" charset="0"/>
                        </a:rPr>
                        <a:t>*</a:t>
                      </a: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Çarpma</a:t>
                      </a:r>
                      <a:endParaRPr lang="tr-TR" sz="1400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12057">
                <a:tc>
                  <a:txBody>
                    <a:bodyPr/>
                    <a:lstStyle/>
                    <a:p>
                      <a:pPr algn="l" fontAlgn="t"/>
                      <a:r>
                        <a:rPr lang="tr-TR" sz="1600" b="1" dirty="0">
                          <a:effectLst/>
                          <a:latin typeface="Consolas" panose="020B0609020204030204" pitchFamily="49" charset="0"/>
                        </a:rPr>
                        <a:t>**</a:t>
                      </a: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Kuvvet </a:t>
                      </a:r>
                      <a:endParaRPr lang="tr-TR" sz="1400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2057">
                <a:tc>
                  <a:txBody>
                    <a:bodyPr/>
                    <a:lstStyle/>
                    <a:p>
                      <a:pPr algn="l" fontAlgn="t"/>
                      <a:r>
                        <a:rPr lang="tr-TR" sz="1600" b="1" dirty="0">
                          <a:effectLst/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Bölme</a:t>
                      </a:r>
                      <a:endParaRPr lang="tr-TR" sz="1400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12057">
                <a:tc>
                  <a:txBody>
                    <a:bodyPr/>
                    <a:lstStyle/>
                    <a:p>
                      <a:pPr algn="l" fontAlgn="t"/>
                      <a:r>
                        <a:rPr lang="tr-TR" sz="1600" b="1" dirty="0">
                          <a:effectLst/>
                          <a:latin typeface="Consolas" panose="020B0609020204030204" pitchFamily="49" charset="0"/>
                        </a:rPr>
                        <a:t>%</a:t>
                      </a: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 smtClean="0">
                          <a:effectLst/>
                        </a:rPr>
                        <a:t>Mod</a:t>
                      </a:r>
                      <a:r>
                        <a:rPr lang="tr-TR" sz="1400" dirty="0" smtClean="0">
                          <a:effectLst/>
                        </a:rPr>
                        <a:t> (Bölmeden kalan)</a:t>
                      </a:r>
                      <a:endParaRPr lang="tr-TR" sz="1400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2057">
                <a:tc>
                  <a:txBody>
                    <a:bodyPr/>
                    <a:lstStyle/>
                    <a:p>
                      <a:pPr algn="l" fontAlgn="t"/>
                      <a:r>
                        <a:rPr lang="tr-TR" sz="1600" b="1" dirty="0">
                          <a:effectLst/>
                          <a:latin typeface="Consolas" panose="020B0609020204030204" pitchFamily="49" charset="0"/>
                        </a:rPr>
                        <a:t>++</a:t>
                      </a: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Bir</a:t>
                      </a:r>
                      <a:r>
                        <a:rPr lang="tr-TR" sz="1400" baseline="0" dirty="0" smtClean="0">
                          <a:effectLst/>
                        </a:rPr>
                        <a:t> arttır</a:t>
                      </a:r>
                      <a:endParaRPr lang="tr-TR" sz="1400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12057">
                <a:tc>
                  <a:txBody>
                    <a:bodyPr/>
                    <a:lstStyle/>
                    <a:p>
                      <a:pPr algn="l" fontAlgn="t"/>
                      <a:r>
                        <a:rPr lang="tr-TR" sz="1600" b="1" dirty="0">
                          <a:effectLst/>
                          <a:latin typeface="Consolas" panose="020B0609020204030204" pitchFamily="49" charset="0"/>
                        </a:rPr>
                        <a:t>--</a:t>
                      </a: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Bir azalt</a:t>
                      </a:r>
                      <a:endParaRPr lang="tr-TR" sz="1400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Dikdörtgen 6"/>
          <p:cNvSpPr/>
          <p:nvPr/>
        </p:nvSpPr>
        <p:spPr>
          <a:xfrm>
            <a:off x="5019102" y="4725144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$z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%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Sonuç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5004048" y="3779748"/>
            <a:ext cx="3735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z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**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Sonuç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25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5019102" y="570194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$z--;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390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5309525" y="107340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İçerik</a:t>
            </a:r>
            <a:endParaRPr lang="tr-TR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13402"/>
              </p:ext>
            </p:extLst>
          </p:nvPr>
        </p:nvGraphicFramePr>
        <p:xfrm>
          <a:off x="539552" y="764704"/>
          <a:ext cx="7704856" cy="5584519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16633"/>
                <a:gridCol w="1399591"/>
                <a:gridCol w="5688632"/>
              </a:tblGrid>
              <a:tr h="4215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Hafta</a:t>
                      </a:r>
                      <a:endParaRPr lang="tr-T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94" marR="401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Tarih</a:t>
                      </a:r>
                      <a:endParaRPr lang="tr-T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94" marR="401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Konular</a:t>
                      </a:r>
                      <a:endParaRPr lang="tr-T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94" marR="40194" marT="0" marB="0"/>
                </a:tc>
              </a:tr>
              <a:tr h="3316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1</a:t>
                      </a:r>
                      <a:endParaRPr lang="tr-T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94" marR="401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900" i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17-21 Şubat</a:t>
                      </a:r>
                      <a:endParaRPr lang="tr-TR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9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Tanıtım ve Temel Kavramlar </a:t>
                      </a:r>
                      <a:r>
                        <a:rPr lang="tr-TR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 Ders hakkında bilgi. PHP programlamaya giriş, temel kavramlar ve yazım kuralları, geliştirme ortamları tanıtım, operatörler, değişkenler ve türleri, değişkenler üzerinde işlemler. </a:t>
                      </a:r>
                      <a:endParaRPr lang="tr-T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16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2</a:t>
                      </a:r>
                      <a:endParaRPr lang="tr-T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94" marR="401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900" i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24-27 Şubat</a:t>
                      </a:r>
                      <a:endParaRPr lang="tr-TR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9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Karşılaştrıma ve Denetleme:   </a:t>
                      </a:r>
                      <a:r>
                        <a:rPr lang="tr-TR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if, else if yapıları, üçlü şart operatörü, switch case</a:t>
                      </a:r>
                      <a:endParaRPr lang="tr-T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16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3</a:t>
                      </a:r>
                      <a:endParaRPr lang="tr-T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94" marR="401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900" i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02 -06 Mart</a:t>
                      </a:r>
                      <a:endParaRPr lang="tr-TR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9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Döngüler:  </a:t>
                      </a:r>
                      <a:r>
                        <a:rPr lang="tr-TR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For, while, do..while, break foreach kullanımı,</a:t>
                      </a:r>
                      <a:endParaRPr lang="tr-T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08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4</a:t>
                      </a:r>
                      <a:endParaRPr lang="tr-T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94" marR="401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900" i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09-13 Mart</a:t>
                      </a:r>
                      <a:endParaRPr lang="tr-TR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9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Diziler:  </a:t>
                      </a:r>
                      <a:r>
                        <a:rPr lang="tr-TR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Dizi değişkenler, dizilerde ekleme çıkarma, içiçe ve çok boyutluı diziler, hazır dizi fonksiyonları: is_array, list, array_sum, array_search, ksort</a:t>
                      </a:r>
                      <a:endParaRPr lang="tr-T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16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5</a:t>
                      </a:r>
                      <a:endParaRPr lang="tr-T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94" marR="401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900" i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16-20 Mart</a:t>
                      </a:r>
                      <a:endParaRPr lang="tr-TR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9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Fonksiyonlar:  </a:t>
                      </a:r>
                      <a:r>
                        <a:rPr lang="tr-TR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Fonksiyon oluşturma, değer döndürme, varsayılan değer, global değişkenler, referansla çağırma</a:t>
                      </a:r>
                      <a:endParaRPr lang="tr-T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16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6</a:t>
                      </a:r>
                      <a:endParaRPr lang="tr-T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94" marR="401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900" i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23-27 Mart</a:t>
                      </a:r>
                      <a:endParaRPr lang="tr-TR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9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Formlar:  </a:t>
                      </a:r>
                      <a:r>
                        <a:rPr lang="tr-TR" sz="9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Formlardan bilgi alma, POST ve GET </a:t>
                      </a:r>
                      <a:r>
                        <a:rPr lang="tr-TR" sz="9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metodları</a:t>
                      </a:r>
                      <a:r>
                        <a:rPr lang="tr-TR" sz="9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formlara bilgi yazma ve seçme, Form doğrulama işlemleri</a:t>
                      </a:r>
                      <a:endParaRPr lang="tr-T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5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7</a:t>
                      </a:r>
                      <a:endParaRPr lang="tr-T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94" marR="401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900" i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 Mart-03 Nisan</a:t>
                      </a:r>
                      <a:endParaRPr lang="tr-TR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9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Oturum ve Tarih:  </a:t>
                      </a:r>
                      <a:r>
                        <a:rPr lang="tr-TR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Süper global değişkenler, çerez okuma, oturum açma ve silme işlemleri, exit() ve die() fonksiyonları, tarih ve zaman fonksiyonları, date, getdate, mktime, localetime</a:t>
                      </a:r>
                      <a:endParaRPr lang="tr-T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16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8</a:t>
                      </a:r>
                      <a:endParaRPr lang="tr-T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94" marR="401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900" b="1" i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06-10 Nisan</a:t>
                      </a:r>
                      <a:endParaRPr lang="tr-TR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tr-T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9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ARA SINAV </a:t>
                      </a:r>
                      <a:endParaRPr lang="tr-T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5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9</a:t>
                      </a:r>
                      <a:endParaRPr lang="tr-T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94" marR="401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900" i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13-17 Nisan</a:t>
                      </a:r>
                      <a:endParaRPr lang="tr-TR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9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Veri Tabanı 1:  </a:t>
                      </a:r>
                      <a:r>
                        <a:rPr lang="tr-TR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Temelleri, temel tanım ve terimler. Tablo oluşturma, ve SELECT, INSERT, UPDATE, DELETE temel sorgu işlemleri </a:t>
                      </a:r>
                      <a:endParaRPr lang="tr-T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34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10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94" marR="401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900" i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20-24 Nisan</a:t>
                      </a:r>
                      <a:endParaRPr lang="tr-TR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9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Veri Tabanı 2:  </a:t>
                      </a:r>
                      <a:r>
                        <a:rPr lang="tr-TR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PHP ve mySQL programlama, veritabanına bağlanma, tabloya kayıt ekleme, kayıtları sayfalamak, </a:t>
                      </a:r>
                      <a:endParaRPr lang="tr-T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2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11</a:t>
                      </a:r>
                      <a:endParaRPr lang="tr-T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94" marR="401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800" b="1" i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27-30 Nisan-</a:t>
                      </a:r>
                      <a:endParaRPr lang="tr-TR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800" b="1" i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tr-TR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9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Veri Tabanı 3:  T</a:t>
                      </a:r>
                      <a:r>
                        <a:rPr lang="tr-TR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ablodan kayı silme, kayıtları gücellemek. </a:t>
                      </a:r>
                      <a:endParaRPr lang="tr-T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88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12</a:t>
                      </a:r>
                      <a:endParaRPr lang="tr-T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94" marR="401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800" b="1" i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04 -08 Mayıs</a:t>
                      </a:r>
                      <a:endParaRPr lang="tr-TR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9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Veri Tabanı 4: </a:t>
                      </a:r>
                      <a:r>
                        <a:rPr lang="tr-TR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PDO uzantısı ile tablo işlemleri.</a:t>
                      </a:r>
                      <a:endParaRPr lang="tr-T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66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13</a:t>
                      </a:r>
                      <a:endParaRPr lang="tr-T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94" marR="401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800" b="1" i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tr-TR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800" b="1" i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11-16 Mayıs</a:t>
                      </a:r>
                      <a:endParaRPr lang="tr-TR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9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AJAX:  </a:t>
                      </a:r>
                      <a:r>
                        <a:rPr lang="tr-TR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PHP ilişkisi, veritabanı işlemleri .</a:t>
                      </a:r>
                      <a:endParaRPr lang="tr-T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56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14</a:t>
                      </a:r>
                      <a:endParaRPr lang="tr-T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94" marR="401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900" i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18-22 </a:t>
                      </a:r>
                      <a:r>
                        <a:rPr lang="de-DE" sz="900" i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Mayıs</a:t>
                      </a:r>
                      <a:endParaRPr lang="tr-TR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9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Proje Sunuşları</a:t>
                      </a:r>
                      <a:endParaRPr lang="tr-T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37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39552" y="980728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 smtClean="0"/>
              <a:t>Atama operatörleri</a:t>
            </a: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388688"/>
              </p:ext>
            </p:extLst>
          </p:nvPr>
        </p:nvGraphicFramePr>
        <p:xfrm>
          <a:off x="611560" y="1603533"/>
          <a:ext cx="6777037" cy="2903120"/>
        </p:xfrm>
        <a:graphic>
          <a:graphicData uri="http://schemas.openxmlformats.org/drawingml/2006/table">
            <a:tbl>
              <a:tblPr/>
              <a:tblGrid>
                <a:gridCol w="1688797"/>
                <a:gridCol w="2544120"/>
                <a:gridCol w="2544120"/>
              </a:tblGrid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b="1" dirty="0" err="1">
                          <a:effectLst/>
                        </a:rPr>
                        <a:t>Operator</a:t>
                      </a:r>
                      <a:endParaRPr lang="tr-TR" sz="1400" b="1" dirty="0">
                        <a:effectLst/>
                      </a:endParaRP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b="1" dirty="0" smtClean="0">
                          <a:effectLst/>
                        </a:rPr>
                        <a:t>Örnek</a:t>
                      </a: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b="1" dirty="0" smtClean="0">
                          <a:effectLst/>
                        </a:rPr>
                        <a:t>Eşdeğeri</a:t>
                      </a:r>
                      <a:endParaRPr lang="tr-TR" sz="1400" b="1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$x </a:t>
                      </a:r>
                      <a:r>
                        <a:rPr lang="tr-TR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$y</a:t>
                      </a:r>
                      <a:endParaRPr lang="tr-TR" sz="1800" kern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$x </a:t>
                      </a:r>
                      <a:r>
                        <a:rPr lang="tr-TR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$y</a:t>
                      </a:r>
                      <a:endParaRPr lang="tr-TR" sz="1800" kern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+=</a:t>
                      </a: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$x </a:t>
                      </a:r>
                      <a:r>
                        <a:rPr lang="tr-TR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+= </a:t>
                      </a:r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$y</a:t>
                      </a:r>
                      <a:endParaRPr lang="tr-TR" sz="1800" kern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$x </a:t>
                      </a:r>
                      <a:r>
                        <a:rPr lang="tr-TR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$x </a:t>
                      </a:r>
                      <a:r>
                        <a:rPr lang="tr-TR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$y</a:t>
                      </a:r>
                      <a:endParaRPr lang="tr-TR" sz="1800" kern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kern="12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-=</a:t>
                      </a: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$x </a:t>
                      </a:r>
                      <a:r>
                        <a:rPr lang="tr-TR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-= </a:t>
                      </a:r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$y</a:t>
                      </a:r>
                      <a:endParaRPr lang="tr-TR" sz="1800" kern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$x </a:t>
                      </a:r>
                      <a:r>
                        <a:rPr lang="tr-TR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$x </a:t>
                      </a:r>
                      <a:r>
                        <a:rPr lang="tr-TR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$y</a:t>
                      </a:r>
                      <a:endParaRPr lang="tr-TR" sz="1800" kern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kern="12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*=</a:t>
                      </a: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$x </a:t>
                      </a:r>
                      <a:r>
                        <a:rPr lang="tr-TR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*= </a:t>
                      </a:r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$y</a:t>
                      </a:r>
                      <a:endParaRPr lang="tr-TR" sz="1800" kern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$x </a:t>
                      </a:r>
                      <a:r>
                        <a:rPr lang="tr-TR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$x </a:t>
                      </a:r>
                      <a:r>
                        <a:rPr lang="tr-TR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</a:t>
                      </a:r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$y</a:t>
                      </a:r>
                      <a:endParaRPr lang="tr-TR" sz="1800" kern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kern="12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/=</a:t>
                      </a: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$x </a:t>
                      </a:r>
                      <a:r>
                        <a:rPr lang="tr-TR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/= </a:t>
                      </a:r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$y</a:t>
                      </a:r>
                      <a:endParaRPr lang="tr-TR" sz="1800" kern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$x </a:t>
                      </a:r>
                      <a:r>
                        <a:rPr lang="tr-TR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$x </a:t>
                      </a:r>
                      <a:r>
                        <a:rPr lang="tr-TR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 </a:t>
                      </a:r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$y</a:t>
                      </a:r>
                      <a:endParaRPr lang="tr-TR" sz="1800" kern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kern="12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%=</a:t>
                      </a: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$x </a:t>
                      </a:r>
                      <a:r>
                        <a:rPr lang="tr-TR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%= </a:t>
                      </a:r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$y</a:t>
                      </a:r>
                      <a:endParaRPr lang="tr-TR" sz="1800" kern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$x </a:t>
                      </a:r>
                      <a:r>
                        <a:rPr lang="tr-TR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$x </a:t>
                      </a:r>
                      <a:r>
                        <a:rPr lang="tr-TR" sz="1800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 </a:t>
                      </a:r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$y</a:t>
                      </a:r>
                      <a:endParaRPr lang="tr-TR" sz="1800" kern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333">
                <a:tc>
                  <a:txBody>
                    <a:bodyPr/>
                    <a:lstStyle/>
                    <a:p>
                      <a:pPr algn="l" fontAlgn="t"/>
                      <a:endParaRPr lang="tr-TR" sz="1800" kern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r-TR" sz="1800" kern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r-TR" sz="1800" kern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5436096" y="29888"/>
            <a:ext cx="1612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Operatörler</a:t>
            </a:r>
            <a:endParaRPr lang="tr-T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5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39552" y="980728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 smtClean="0"/>
              <a:t>Karşılaştırma operatörleri</a:t>
            </a: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700677"/>
              </p:ext>
            </p:extLst>
          </p:nvPr>
        </p:nvGraphicFramePr>
        <p:xfrm>
          <a:off x="1763688" y="1772816"/>
          <a:ext cx="4392487" cy="4014650"/>
        </p:xfrm>
        <a:graphic>
          <a:graphicData uri="http://schemas.openxmlformats.org/drawingml/2006/table">
            <a:tbl>
              <a:tblPr/>
              <a:tblGrid>
                <a:gridCol w="933429"/>
                <a:gridCol w="3459058"/>
              </a:tblGrid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b="1" dirty="0" err="1">
                          <a:effectLst/>
                        </a:rPr>
                        <a:t>Operator</a:t>
                      </a:r>
                      <a:endParaRPr lang="tr-TR" sz="1400" b="1" dirty="0">
                        <a:effectLst/>
                      </a:endParaRP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b="1" dirty="0" smtClean="0">
                          <a:effectLst/>
                        </a:rPr>
                        <a:t>Açıklama</a:t>
                      </a:r>
                      <a:endParaRPr lang="tr-TR" sz="1400" b="1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>
                          <a:effectLst/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Eşit</a:t>
                      </a:r>
                      <a:r>
                        <a:rPr lang="tr-TR" sz="1400" baseline="0" dirty="0" smtClean="0">
                          <a:effectLst/>
                        </a:rPr>
                        <a:t> mi</a:t>
                      </a:r>
                      <a:endParaRPr lang="tr-TR" sz="1400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>
                          <a:effectLst/>
                          <a:latin typeface="Consolas" panose="020B0609020204030204" pitchFamily="49" charset="0"/>
                        </a:rPr>
                        <a:t>===</a:t>
                      </a: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Değer ve türü eşit mi</a:t>
                      </a:r>
                      <a:endParaRPr lang="en-US" sz="1400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>
                          <a:effectLst/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Farklı mı</a:t>
                      </a:r>
                      <a:endParaRPr lang="tr-TR" sz="1400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9333">
                <a:tc>
                  <a:txBody>
                    <a:bodyPr/>
                    <a:lstStyle/>
                    <a:p>
                      <a:r>
                        <a:rPr lang="tr-TR" sz="1800" b="1" dirty="0" smtClean="0">
                          <a:effectLst/>
                          <a:latin typeface="Consolas" panose="020B0609020204030204" pitchFamily="49" charset="0"/>
                        </a:rPr>
                        <a:t>&lt;&gt;</a:t>
                      </a:r>
                      <a:endParaRPr lang="tr-TR" dirty="0"/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Farklı mı</a:t>
                      </a: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>
                          <a:effectLst/>
                          <a:latin typeface="Consolas" panose="020B0609020204030204" pitchFamily="49" charset="0"/>
                        </a:rPr>
                        <a:t>!==</a:t>
                      </a: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Türü ve değeri farklı mı</a:t>
                      </a:r>
                      <a:endParaRPr lang="en-US" sz="1400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Büyük</a:t>
                      </a:r>
                      <a:r>
                        <a:rPr lang="tr-TR" sz="1400" baseline="0" dirty="0" smtClean="0">
                          <a:effectLst/>
                        </a:rPr>
                        <a:t> mü</a:t>
                      </a:r>
                      <a:endParaRPr lang="tr-TR" sz="1400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Küçük mü</a:t>
                      </a:r>
                      <a:endParaRPr lang="tr-TR" sz="1400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>
                          <a:effectLst/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Büyük ya da eşit mi</a:t>
                      </a:r>
                      <a:endParaRPr lang="en-US" sz="1400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Küçük ya da eşit</a:t>
                      </a:r>
                      <a:r>
                        <a:rPr lang="tr-TR" sz="1400" baseline="0" dirty="0" smtClean="0">
                          <a:effectLst/>
                        </a:rPr>
                        <a:t> mi</a:t>
                      </a:r>
                      <a:endParaRPr lang="en-US" sz="1400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>
                          <a:effectLst/>
                          <a:latin typeface="Consolas" panose="020B0609020204030204" pitchFamily="49" charset="0"/>
                        </a:rPr>
                        <a:t>?</a:t>
                      </a: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Üçlü</a:t>
                      </a:r>
                      <a:r>
                        <a:rPr lang="tr-TR" sz="1400" baseline="0" dirty="0" smtClean="0">
                          <a:effectLst/>
                        </a:rPr>
                        <a:t> şart (kısa </a:t>
                      </a:r>
                      <a:r>
                        <a:rPr lang="tr-TR" sz="1400" baseline="0" dirty="0" err="1" smtClean="0">
                          <a:effectLst/>
                        </a:rPr>
                        <a:t>if</a:t>
                      </a:r>
                      <a:r>
                        <a:rPr lang="tr-TR" sz="1400" baseline="0" dirty="0" smtClean="0">
                          <a:effectLst/>
                        </a:rPr>
                        <a:t>)</a:t>
                      </a:r>
                      <a:endParaRPr lang="tr-TR" sz="1400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5436096" y="29888"/>
            <a:ext cx="1612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Operatörler</a:t>
            </a:r>
            <a:endParaRPr lang="tr-T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1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39552" y="980728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 smtClean="0"/>
              <a:t>Karşılaştırma operatörleri</a:t>
            </a: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825097"/>
              </p:ext>
            </p:extLst>
          </p:nvPr>
        </p:nvGraphicFramePr>
        <p:xfrm>
          <a:off x="3995936" y="1350060"/>
          <a:ext cx="3572854" cy="5011233"/>
        </p:xfrm>
        <a:graphic>
          <a:graphicData uri="http://schemas.openxmlformats.org/drawingml/2006/table">
            <a:tbl>
              <a:tblPr/>
              <a:tblGrid>
                <a:gridCol w="1786427"/>
                <a:gridCol w="1786427"/>
              </a:tblGrid>
              <a:tr h="239596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b="1" dirty="0" smtClean="0">
                          <a:effectLst/>
                        </a:rPr>
                        <a:t>İşlem</a:t>
                      </a:r>
                      <a:endParaRPr lang="tr-TR" sz="1400" b="1" dirty="0">
                        <a:effectLst/>
                      </a:endParaRPr>
                    </a:p>
                  </a:txBody>
                  <a:tcPr marL="42785" marR="42785" marT="42785" marB="427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b="1" dirty="0" smtClean="0">
                          <a:effectLst/>
                        </a:rPr>
                        <a:t>Sonuç</a:t>
                      </a:r>
                      <a:endParaRPr lang="tr-TR" sz="1400" b="1" dirty="0">
                        <a:effectLst/>
                      </a:endParaRPr>
                    </a:p>
                  </a:txBody>
                  <a:tcPr marL="42785" marR="42785" marT="42785" marB="427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596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 smtClean="0">
                          <a:effectLst/>
                          <a:latin typeface="Consolas" panose="020B0609020204030204" pitchFamily="49" charset="0"/>
                        </a:rPr>
                        <a:t>$x </a:t>
                      </a:r>
                      <a:r>
                        <a:rPr lang="tr-TR" sz="1800" b="1" dirty="0">
                          <a:effectLst/>
                          <a:latin typeface="Consolas" panose="020B0609020204030204" pitchFamily="49" charset="0"/>
                        </a:rPr>
                        <a:t>== 8</a:t>
                      </a:r>
                    </a:p>
                  </a:txBody>
                  <a:tcPr marL="42785" marR="42785" marT="42785" marB="427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42785" marR="42785" marT="42785" marB="427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39596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 smtClean="0">
                          <a:effectLst/>
                          <a:latin typeface="Consolas" panose="020B0609020204030204" pitchFamily="49" charset="0"/>
                        </a:rPr>
                        <a:t>$x </a:t>
                      </a:r>
                      <a:r>
                        <a:rPr lang="tr-TR" sz="1800" b="1" dirty="0">
                          <a:effectLst/>
                          <a:latin typeface="Consolas" panose="020B0609020204030204" pitchFamily="49" charset="0"/>
                        </a:rPr>
                        <a:t>== 5</a:t>
                      </a:r>
                    </a:p>
                  </a:txBody>
                  <a:tcPr marL="85570" marR="42785" marT="42785" marB="427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42785" marR="42785" marT="42785" marB="427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39596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 smtClean="0">
                          <a:effectLst/>
                          <a:latin typeface="Consolas" panose="020B0609020204030204" pitchFamily="49" charset="0"/>
                        </a:rPr>
                        <a:t>$x </a:t>
                      </a:r>
                      <a:r>
                        <a:rPr lang="tr-TR" sz="1800" b="1" dirty="0">
                          <a:effectLst/>
                          <a:latin typeface="Consolas" panose="020B0609020204030204" pitchFamily="49" charset="0"/>
                        </a:rPr>
                        <a:t>== "5"</a:t>
                      </a:r>
                    </a:p>
                  </a:txBody>
                  <a:tcPr marL="85570" marR="42785" marT="42785" marB="427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42785" marR="42785" marT="42785" marB="427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39596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 smtClean="0">
                          <a:effectLst/>
                          <a:latin typeface="Consolas" panose="020B0609020204030204" pitchFamily="49" charset="0"/>
                        </a:rPr>
                        <a:t>$x </a:t>
                      </a:r>
                      <a:r>
                        <a:rPr lang="tr-TR" sz="1800" b="1" dirty="0">
                          <a:effectLst/>
                          <a:latin typeface="Consolas" panose="020B0609020204030204" pitchFamily="49" charset="0"/>
                        </a:rPr>
                        <a:t>=== 5</a:t>
                      </a:r>
                    </a:p>
                  </a:txBody>
                  <a:tcPr marL="42785" marR="42785" marT="42785" marB="427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42785" marR="42785" marT="42785" marB="427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596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 smtClean="0">
                          <a:effectLst/>
                          <a:latin typeface="Consolas" panose="020B0609020204030204" pitchFamily="49" charset="0"/>
                        </a:rPr>
                        <a:t>$x </a:t>
                      </a:r>
                      <a:r>
                        <a:rPr lang="tr-TR" sz="1800" b="1" dirty="0">
                          <a:effectLst/>
                          <a:latin typeface="Consolas" panose="020B0609020204030204" pitchFamily="49" charset="0"/>
                        </a:rPr>
                        <a:t>=== "5"</a:t>
                      </a:r>
                    </a:p>
                  </a:txBody>
                  <a:tcPr marL="85570" marR="42785" marT="42785" marB="427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42785" marR="42785" marT="42785" marB="427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596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 smtClean="0">
                          <a:effectLst/>
                          <a:latin typeface="Consolas" panose="020B0609020204030204" pitchFamily="49" charset="0"/>
                        </a:rPr>
                        <a:t>$x </a:t>
                      </a:r>
                      <a:r>
                        <a:rPr lang="tr-TR" sz="1800" b="1" dirty="0">
                          <a:effectLst/>
                          <a:latin typeface="Consolas" panose="020B0609020204030204" pitchFamily="49" charset="0"/>
                        </a:rPr>
                        <a:t>!= 8</a:t>
                      </a:r>
                    </a:p>
                  </a:txBody>
                  <a:tcPr marL="42785" marR="42785" marT="42785" marB="427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42785" marR="42785" marT="42785" marB="427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39596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 smtClean="0">
                          <a:effectLst/>
                          <a:latin typeface="Consolas" panose="020B0609020204030204" pitchFamily="49" charset="0"/>
                        </a:rPr>
                        <a:t>$x </a:t>
                      </a:r>
                      <a:r>
                        <a:rPr lang="tr-TR" sz="1800" b="1" dirty="0">
                          <a:effectLst/>
                          <a:latin typeface="Consolas" panose="020B0609020204030204" pitchFamily="49" charset="0"/>
                        </a:rPr>
                        <a:t>!== 5</a:t>
                      </a:r>
                    </a:p>
                  </a:txBody>
                  <a:tcPr marL="42785" marR="42785" marT="42785" marB="427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42785" marR="42785" marT="42785" marB="427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596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 smtClean="0">
                          <a:effectLst/>
                          <a:latin typeface="Consolas" panose="020B0609020204030204" pitchFamily="49" charset="0"/>
                        </a:rPr>
                        <a:t>$x </a:t>
                      </a:r>
                      <a:r>
                        <a:rPr lang="tr-TR" sz="1800" b="1" dirty="0">
                          <a:effectLst/>
                          <a:latin typeface="Consolas" panose="020B0609020204030204" pitchFamily="49" charset="0"/>
                        </a:rPr>
                        <a:t>!== "5"</a:t>
                      </a:r>
                    </a:p>
                  </a:txBody>
                  <a:tcPr marL="85570" marR="42785" marT="42785" marB="427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42785" marR="42785" marT="42785" marB="427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596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 smtClean="0">
                          <a:effectLst/>
                          <a:latin typeface="Consolas" panose="020B0609020204030204" pitchFamily="49" charset="0"/>
                        </a:rPr>
                        <a:t>$x </a:t>
                      </a:r>
                      <a:r>
                        <a:rPr lang="tr-TR" sz="1800" b="1" dirty="0">
                          <a:effectLst/>
                          <a:latin typeface="Consolas" panose="020B0609020204030204" pitchFamily="49" charset="0"/>
                        </a:rPr>
                        <a:t>!== 8</a:t>
                      </a:r>
                    </a:p>
                  </a:txBody>
                  <a:tcPr marL="85570" marR="42785" marT="42785" marB="427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42785" marR="42785" marT="42785" marB="427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596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 smtClean="0">
                          <a:effectLst/>
                          <a:latin typeface="Consolas" panose="020B0609020204030204" pitchFamily="49" charset="0"/>
                        </a:rPr>
                        <a:t>$x </a:t>
                      </a:r>
                      <a:r>
                        <a:rPr lang="tr-TR" sz="1800" b="1" dirty="0">
                          <a:effectLst/>
                          <a:latin typeface="Consolas" panose="020B0609020204030204" pitchFamily="49" charset="0"/>
                        </a:rPr>
                        <a:t>&gt; 8</a:t>
                      </a:r>
                    </a:p>
                  </a:txBody>
                  <a:tcPr marL="42785" marR="42785" marT="42785" marB="427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42785" marR="42785" marT="42785" marB="427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39596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 smtClean="0">
                          <a:effectLst/>
                          <a:latin typeface="Consolas" panose="020B0609020204030204" pitchFamily="49" charset="0"/>
                        </a:rPr>
                        <a:t>$x </a:t>
                      </a:r>
                      <a:r>
                        <a:rPr lang="tr-TR" sz="1800" b="1" dirty="0">
                          <a:effectLst/>
                          <a:latin typeface="Consolas" panose="020B0609020204030204" pitchFamily="49" charset="0"/>
                        </a:rPr>
                        <a:t>&lt; 8</a:t>
                      </a:r>
                    </a:p>
                  </a:txBody>
                  <a:tcPr marL="42785" marR="42785" marT="42785" marB="427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42785" marR="42785" marT="42785" marB="427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623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 smtClean="0">
                          <a:effectLst/>
                          <a:latin typeface="Consolas" panose="020B0609020204030204" pitchFamily="49" charset="0"/>
                        </a:rPr>
                        <a:t>$x </a:t>
                      </a:r>
                      <a:r>
                        <a:rPr lang="tr-TR" sz="1800" b="1" dirty="0">
                          <a:effectLst/>
                          <a:latin typeface="Consolas" panose="020B0609020204030204" pitchFamily="49" charset="0"/>
                        </a:rPr>
                        <a:t>&gt;= 8</a:t>
                      </a:r>
                    </a:p>
                  </a:txBody>
                  <a:tcPr marL="42785" marR="42785" marT="42785" marB="427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42785" marR="42785" marT="42785" marB="427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39596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 smtClean="0">
                          <a:effectLst/>
                          <a:latin typeface="Consolas" panose="020B0609020204030204" pitchFamily="49" charset="0"/>
                        </a:rPr>
                        <a:t>$x </a:t>
                      </a:r>
                      <a:r>
                        <a:rPr lang="tr-TR" sz="1800" b="1" dirty="0">
                          <a:effectLst/>
                          <a:latin typeface="Consolas" panose="020B0609020204030204" pitchFamily="49" charset="0"/>
                        </a:rPr>
                        <a:t>&lt;= 8</a:t>
                      </a:r>
                    </a:p>
                  </a:txBody>
                  <a:tcPr marL="42785" marR="42785" marT="42785" marB="427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 err="1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tr-TR" sz="18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2785" marR="42785" marT="42785" marB="427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Dikdörtgen 6"/>
          <p:cNvSpPr/>
          <p:nvPr/>
        </p:nvSpPr>
        <p:spPr>
          <a:xfrm>
            <a:off x="899592" y="335699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$x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 ;</a:t>
            </a:r>
            <a:endParaRPr lang="tr-TR" dirty="0"/>
          </a:p>
        </p:txBody>
      </p:sp>
      <p:sp>
        <p:nvSpPr>
          <p:cNvPr id="6" name="Sağ Ok 5"/>
          <p:cNvSpPr/>
          <p:nvPr/>
        </p:nvSpPr>
        <p:spPr>
          <a:xfrm>
            <a:off x="2411760" y="3289630"/>
            <a:ext cx="108012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5436096" y="29888"/>
            <a:ext cx="1612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Operatörler</a:t>
            </a:r>
            <a:endParaRPr lang="tr-T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80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39552" y="980728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 smtClean="0"/>
              <a:t>Mantık operatörleri</a:t>
            </a: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8760"/>
              </p:ext>
            </p:extLst>
          </p:nvPr>
        </p:nvGraphicFramePr>
        <p:xfrm>
          <a:off x="1763688" y="1772816"/>
          <a:ext cx="4392487" cy="2532610"/>
        </p:xfrm>
        <a:graphic>
          <a:graphicData uri="http://schemas.openxmlformats.org/drawingml/2006/table">
            <a:tbl>
              <a:tblPr/>
              <a:tblGrid>
                <a:gridCol w="933429"/>
                <a:gridCol w="3459058"/>
              </a:tblGrid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b="1" dirty="0" err="1">
                          <a:effectLst/>
                        </a:rPr>
                        <a:t>Operator</a:t>
                      </a:r>
                      <a:endParaRPr lang="tr-TR" sz="1400" b="1" dirty="0">
                        <a:effectLst/>
                      </a:endParaRP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b="1" dirty="0" smtClean="0">
                          <a:effectLst/>
                        </a:rPr>
                        <a:t>Açıklama</a:t>
                      </a:r>
                      <a:endParaRPr lang="tr-TR" sz="1400" b="1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 smtClean="0">
                          <a:effectLst/>
                          <a:latin typeface="Consolas" panose="020B0609020204030204" pitchFamily="49" charset="0"/>
                        </a:rPr>
                        <a:t>&amp;&amp;</a:t>
                      </a:r>
                      <a:endParaRPr lang="tr-TR" sz="18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Mantıksal</a:t>
                      </a:r>
                      <a:r>
                        <a:rPr lang="tr-TR" sz="1400" baseline="0" dirty="0" smtClean="0">
                          <a:effectLst/>
                        </a:rPr>
                        <a:t> VE</a:t>
                      </a:r>
                      <a:endParaRPr lang="tr-TR" sz="1400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 smtClean="0">
                          <a:effectLst/>
                          <a:latin typeface="Consolas" panose="020B0609020204030204" pitchFamily="49" charset="0"/>
                        </a:rPr>
                        <a:t>||</a:t>
                      </a:r>
                      <a:endParaRPr lang="tr-TR" sz="18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Mantıksal VEYA</a:t>
                      </a:r>
                      <a:endParaRPr lang="en-US" sz="1400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 smtClean="0">
                          <a:effectLst/>
                          <a:latin typeface="Consolas" panose="020B0609020204030204" pitchFamily="49" charset="0"/>
                        </a:rPr>
                        <a:t>!</a:t>
                      </a:r>
                      <a:endParaRPr lang="tr-TR" sz="18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Değil</a:t>
                      </a:r>
                      <a:r>
                        <a:rPr lang="tr-TR" sz="1400" baseline="0" dirty="0" smtClean="0">
                          <a:effectLst/>
                        </a:rPr>
                        <a:t> </a:t>
                      </a:r>
                      <a:endParaRPr lang="tr-TR" sz="1400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 err="1" smtClean="0">
                          <a:effectLst/>
                          <a:latin typeface="Consolas" panose="020B0609020204030204" pitchFamily="49" charset="0"/>
                        </a:rPr>
                        <a:t>and</a:t>
                      </a:r>
                      <a:endParaRPr lang="tr-TR" sz="18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Mantıksal</a:t>
                      </a:r>
                      <a:r>
                        <a:rPr lang="tr-TR" sz="1400" baseline="0" dirty="0" smtClean="0">
                          <a:effectLst/>
                        </a:rPr>
                        <a:t> VE</a:t>
                      </a:r>
                      <a:endParaRPr lang="tr-TR" sz="1400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 err="1" smtClean="0">
                          <a:effectLst/>
                          <a:latin typeface="Consolas" panose="020B0609020204030204" pitchFamily="49" charset="0"/>
                        </a:rPr>
                        <a:t>or</a:t>
                      </a:r>
                      <a:endParaRPr lang="tr-TR" sz="18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Mantıksal VEYA</a:t>
                      </a:r>
                      <a:endParaRPr lang="en-US" sz="1400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 err="1" smtClean="0">
                          <a:effectLst/>
                          <a:latin typeface="Consolas" panose="020B0609020204030204" pitchFamily="49" charset="0"/>
                        </a:rPr>
                        <a:t>xor</a:t>
                      </a:r>
                      <a:endParaRPr lang="tr-TR" sz="18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Özel</a:t>
                      </a:r>
                      <a:r>
                        <a:rPr lang="tr-TR" sz="1400" baseline="0" dirty="0" smtClean="0">
                          <a:effectLst/>
                        </a:rPr>
                        <a:t> veya</a:t>
                      </a:r>
                      <a:endParaRPr lang="tr-TR" sz="1400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5436096" y="29888"/>
            <a:ext cx="1612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Operatörler</a:t>
            </a:r>
            <a:endParaRPr lang="tr-T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1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39552" y="980728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 smtClean="0"/>
              <a:t>Dizgi operatörleri</a:t>
            </a: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202539"/>
              </p:ext>
            </p:extLst>
          </p:nvPr>
        </p:nvGraphicFramePr>
        <p:xfrm>
          <a:off x="1763688" y="1772816"/>
          <a:ext cx="4392487" cy="1050570"/>
        </p:xfrm>
        <a:graphic>
          <a:graphicData uri="http://schemas.openxmlformats.org/drawingml/2006/table">
            <a:tbl>
              <a:tblPr/>
              <a:tblGrid>
                <a:gridCol w="933429"/>
                <a:gridCol w="3459058"/>
              </a:tblGrid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b="1" dirty="0" err="1">
                          <a:effectLst/>
                        </a:rPr>
                        <a:t>Operator</a:t>
                      </a:r>
                      <a:endParaRPr lang="tr-TR" sz="1400" b="1" dirty="0">
                        <a:effectLst/>
                      </a:endParaRP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b="1" dirty="0" smtClean="0">
                          <a:effectLst/>
                        </a:rPr>
                        <a:t>Açıklama</a:t>
                      </a:r>
                      <a:endParaRPr lang="tr-TR" sz="1400" b="1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 smtClean="0"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tr-TR" sz="18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Birleştir</a:t>
                      </a:r>
                      <a:endParaRPr lang="tr-TR" sz="1400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 smtClean="0">
                          <a:effectLst/>
                          <a:latin typeface="Consolas" panose="020B0609020204030204" pitchFamily="49" charset="0"/>
                        </a:rPr>
                        <a:t>.=</a:t>
                      </a:r>
                      <a:endParaRPr lang="tr-TR" sz="18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Sonuna ekle</a:t>
                      </a:r>
                      <a:endParaRPr lang="en-US" sz="1400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Dikdörtgen 3"/>
          <p:cNvSpPr/>
          <p:nvPr/>
        </p:nvSpPr>
        <p:spPr>
          <a:xfrm>
            <a:off x="1763688" y="3356992"/>
            <a:ext cx="2448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$s1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"Merhaba"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 Dünya"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s3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=  </a:t>
            </a:r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$s1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. </a:t>
            </a:r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$s2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5436096" y="29888"/>
            <a:ext cx="1612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Operatörler</a:t>
            </a:r>
            <a:endParaRPr lang="tr-T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42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39552" y="980728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 smtClean="0"/>
              <a:t>Veri türleri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5436096" y="29888"/>
            <a:ext cx="1643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Değişkenler</a:t>
            </a:r>
            <a:endParaRPr lang="tr-TR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82844"/>
              </p:ext>
            </p:extLst>
          </p:nvPr>
        </p:nvGraphicFramePr>
        <p:xfrm>
          <a:off x="755576" y="1772816"/>
          <a:ext cx="6552728" cy="2903120"/>
        </p:xfrm>
        <a:graphic>
          <a:graphicData uri="http://schemas.openxmlformats.org/drawingml/2006/table">
            <a:tbl>
              <a:tblPr/>
              <a:tblGrid>
                <a:gridCol w="1392493"/>
                <a:gridCol w="5160235"/>
              </a:tblGrid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b="1" dirty="0" smtClean="0">
                          <a:effectLst/>
                        </a:rPr>
                        <a:t>Veri</a:t>
                      </a:r>
                      <a:r>
                        <a:rPr lang="tr-TR" sz="1400" b="1" baseline="0" dirty="0" smtClean="0">
                          <a:effectLst/>
                        </a:rPr>
                        <a:t> türü</a:t>
                      </a:r>
                      <a:endParaRPr lang="tr-TR" sz="1400" b="1" dirty="0">
                        <a:effectLst/>
                      </a:endParaRP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b="1" dirty="0" smtClean="0">
                          <a:effectLst/>
                        </a:rPr>
                        <a:t>Açıklama</a:t>
                      </a:r>
                      <a:endParaRPr lang="tr-TR" sz="1400" b="1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 err="1" smtClean="0"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endParaRPr lang="tr-TR" sz="18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 smtClean="0">
                          <a:effectLst/>
                        </a:rPr>
                        <a:t>Dizgisel</a:t>
                      </a:r>
                      <a:r>
                        <a:rPr lang="tr-TR" sz="1400" dirty="0" smtClean="0">
                          <a:effectLst/>
                        </a:rPr>
                        <a:t> değerler. Tek tırnak ya da çift tırnak içinde yazılır</a:t>
                      </a:r>
                      <a:endParaRPr lang="tr-TR" sz="1400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 err="1" smtClean="0">
                          <a:effectLst/>
                          <a:latin typeface="Consolas" panose="020B0609020204030204" pitchFamily="49" charset="0"/>
                        </a:rPr>
                        <a:t>integer</a:t>
                      </a:r>
                      <a:endParaRPr lang="tr-TR" sz="18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Tamsayı </a:t>
                      </a:r>
                      <a:endParaRPr lang="en-US" sz="1400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1" dirty="0" err="1" smtClean="0">
                          <a:effectLst/>
                          <a:latin typeface="Consolas" panose="020B0609020204030204" pitchFamily="49" charset="0"/>
                        </a:rPr>
                        <a:t>float</a:t>
                      </a:r>
                      <a:endParaRPr lang="tr-TR" sz="1800" b="1" dirty="0" smtClean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Ondalıklı</a:t>
                      </a:r>
                      <a:r>
                        <a:rPr lang="tr-T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sayı</a:t>
                      </a:r>
                      <a:endParaRPr lang="tr-T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 err="1" smtClean="0"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endParaRPr lang="tr-TR" sz="18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Doğru (</a:t>
                      </a:r>
                      <a:r>
                        <a:rPr lang="tr-TR" sz="1400" dirty="0" err="1" smtClean="0">
                          <a:effectLst/>
                        </a:rPr>
                        <a:t>true</a:t>
                      </a:r>
                      <a:r>
                        <a:rPr lang="tr-TR" sz="1400" dirty="0" smtClean="0">
                          <a:effectLst/>
                        </a:rPr>
                        <a:t>)</a:t>
                      </a:r>
                      <a:r>
                        <a:rPr lang="tr-TR" sz="1400" baseline="0" dirty="0" smtClean="0">
                          <a:effectLst/>
                        </a:rPr>
                        <a:t> ya da  yanlış (</a:t>
                      </a:r>
                      <a:r>
                        <a:rPr lang="tr-TR" sz="1400" baseline="0" dirty="0" err="1" smtClean="0">
                          <a:effectLst/>
                        </a:rPr>
                        <a:t>false</a:t>
                      </a:r>
                      <a:r>
                        <a:rPr lang="tr-TR" sz="1400" baseline="0" dirty="0" smtClean="0">
                          <a:effectLst/>
                        </a:rPr>
                        <a:t>) değerlerini saklarlar</a:t>
                      </a:r>
                      <a:endParaRPr lang="tr-TR" sz="1400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 err="1" smtClean="0">
                          <a:effectLst/>
                          <a:latin typeface="Consolas" panose="020B0609020204030204" pitchFamily="49" charset="0"/>
                        </a:rPr>
                        <a:t>uarray</a:t>
                      </a:r>
                      <a:endParaRPr lang="tr-TR" sz="18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Dizi.</a:t>
                      </a:r>
                      <a:endParaRPr lang="tr-TR" sz="1400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 err="1" smtClean="0">
                          <a:effectLst/>
                          <a:latin typeface="Consolas" panose="020B0609020204030204" pitchFamily="49" charset="0"/>
                        </a:rPr>
                        <a:t>object</a:t>
                      </a:r>
                      <a:endParaRPr lang="tr-TR" sz="18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Nesne</a:t>
                      </a:r>
                      <a:endParaRPr lang="tr-TR" sz="1400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9333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1" dirty="0" smtClean="0"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endParaRPr lang="tr-TR" sz="18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6190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Türü</a:t>
                      </a:r>
                      <a:r>
                        <a:rPr lang="tr-TR" sz="1400" baseline="0" dirty="0" smtClean="0">
                          <a:effectLst/>
                        </a:rPr>
                        <a:t> yok</a:t>
                      </a:r>
                      <a:endParaRPr lang="tr-TR" sz="1400" dirty="0">
                        <a:effectLst/>
                      </a:endParaRPr>
                    </a:p>
                  </a:txBody>
                  <a:tcPr marL="48095" marR="48095" marT="48095" marB="480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6" name="Dikdörtgen 5"/>
          <p:cNvSpPr/>
          <p:nvPr/>
        </p:nvSpPr>
        <p:spPr>
          <a:xfrm>
            <a:off x="1043607" y="4941168"/>
            <a:ext cx="76328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$txt = 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"Hello world!"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Dizgi (</a:t>
            </a:r>
            <a:r>
              <a:rPr lang="tr-T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$x = 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Tamsayı (</a:t>
            </a:r>
            <a:r>
              <a:rPr lang="tr-T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integer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$y = 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10.5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Ondalık (</a:t>
            </a:r>
            <a:r>
              <a:rPr lang="tr-T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float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644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61788" y="908720"/>
            <a:ext cx="78889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 smtClean="0"/>
              <a:t>Çıktı nasıl verir?</a:t>
            </a:r>
          </a:p>
          <a:p>
            <a:pPr>
              <a:buClr>
                <a:srgbClr val="92D050"/>
              </a:buClr>
              <a:buSzPct val="145000"/>
            </a:pPr>
            <a:endParaRPr lang="tr-TR" b="1" dirty="0" smtClean="0"/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 smtClean="0">
                <a:latin typeface="Consolas" panose="020B0609020204030204" pitchFamily="49" charset="0"/>
              </a:rPr>
              <a:t>echo</a:t>
            </a:r>
            <a:r>
              <a:rPr lang="tr-TR" dirty="0" smtClean="0"/>
              <a:t> komutu kullanarak 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endParaRPr lang="en-US" dirty="0"/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 smtClean="0">
                <a:latin typeface="Consolas" panose="020B0609020204030204" pitchFamily="49" charset="0"/>
              </a:rPr>
              <a:t>pri</a:t>
            </a:r>
            <a:r>
              <a:rPr lang="en-US" b="1" dirty="0" err="1" smtClean="0">
                <a:latin typeface="Consolas" panose="020B0609020204030204" pitchFamily="49" charset="0"/>
              </a:rPr>
              <a:t>nt</a:t>
            </a:r>
            <a:r>
              <a:rPr lang="tr-TR" b="1" dirty="0" smtClean="0">
                <a:latin typeface="Consolas" panose="020B0609020204030204" pitchFamily="49" charset="0"/>
              </a:rPr>
              <a:t> </a:t>
            </a:r>
            <a:r>
              <a:rPr lang="tr-TR" dirty="0" smtClean="0"/>
              <a:t>kullanarak 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endParaRPr lang="en-US" dirty="0"/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 smtClean="0">
                <a:latin typeface="Consolas" panose="020B0609020204030204" pitchFamily="49" charset="0"/>
              </a:rPr>
              <a:t>printf</a:t>
            </a:r>
            <a:r>
              <a:rPr lang="en-US" b="1" dirty="0" smtClean="0">
                <a:latin typeface="Consolas" panose="020B0609020204030204" pitchFamily="49" charset="0"/>
              </a:rPr>
              <a:t>()</a:t>
            </a:r>
            <a:r>
              <a:rPr lang="tr-TR" b="1" dirty="0" smtClean="0">
                <a:latin typeface="Consolas" panose="020B0609020204030204" pitchFamily="49" charset="0"/>
              </a:rPr>
              <a:t> </a:t>
            </a:r>
            <a:r>
              <a:rPr lang="tr-TR" dirty="0" smtClean="0"/>
              <a:t>kullanarak </a:t>
            </a:r>
          </a:p>
          <a:p>
            <a:pPr>
              <a:buClr>
                <a:srgbClr val="92D050"/>
              </a:buClr>
              <a:buSzPct val="145000"/>
            </a:pPr>
            <a:endParaRPr lang="en-US" dirty="0"/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>
                <a:latin typeface="Consolas" panose="020B0609020204030204" pitchFamily="49" charset="0"/>
              </a:rPr>
              <a:t>p</a:t>
            </a:r>
            <a:r>
              <a:rPr lang="tr-TR" b="1" dirty="0" err="1" smtClean="0">
                <a:latin typeface="Consolas" panose="020B0609020204030204" pitchFamily="49" charset="0"/>
              </a:rPr>
              <a:t>rint_r</a:t>
            </a:r>
            <a:r>
              <a:rPr lang="en-US" b="1" dirty="0" smtClean="0">
                <a:latin typeface="Consolas" panose="020B0609020204030204" pitchFamily="49" charset="0"/>
              </a:rPr>
              <a:t>()</a:t>
            </a:r>
            <a:r>
              <a:rPr lang="tr-TR" b="1" dirty="0" smtClean="0">
                <a:latin typeface="Consolas" panose="020B0609020204030204" pitchFamily="49" charset="0"/>
              </a:rPr>
              <a:t> </a:t>
            </a:r>
            <a:r>
              <a:rPr lang="tr-TR" dirty="0" smtClean="0"/>
              <a:t>kullanarak </a:t>
            </a:r>
            <a:endParaRPr lang="tr-TR" dirty="0"/>
          </a:p>
          <a:p>
            <a:pPr>
              <a:buClr>
                <a:srgbClr val="92D050"/>
              </a:buClr>
              <a:buSzPct val="145000"/>
            </a:pPr>
            <a:endParaRPr lang="tr-TR" dirty="0"/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 smtClean="0">
                <a:latin typeface="Consolas" panose="020B0609020204030204" pitchFamily="49" charset="0"/>
              </a:rPr>
              <a:t>var_dump</a:t>
            </a:r>
            <a:r>
              <a:rPr lang="en-US" b="1" dirty="0" smtClean="0">
                <a:latin typeface="Consolas" panose="020B0609020204030204" pitchFamily="49" charset="0"/>
              </a:rPr>
              <a:t>()</a:t>
            </a:r>
            <a:r>
              <a:rPr lang="tr-TR" b="1" dirty="0" smtClean="0">
                <a:latin typeface="Consolas" panose="020B0609020204030204" pitchFamily="49" charset="0"/>
              </a:rPr>
              <a:t> </a:t>
            </a:r>
            <a:r>
              <a:rPr lang="tr-TR" dirty="0"/>
              <a:t>kullanarak 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endParaRPr lang="tr-TR" dirty="0" smtClean="0"/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endParaRPr lang="tr-TR" dirty="0" smtClean="0"/>
          </a:p>
        </p:txBody>
      </p:sp>
      <p:sp>
        <p:nvSpPr>
          <p:cNvPr id="8" name="Metin kutusu 7"/>
          <p:cNvSpPr txBox="1"/>
          <p:nvPr/>
        </p:nvSpPr>
        <p:spPr>
          <a:xfrm>
            <a:off x="5436096" y="29888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Çıktılar</a:t>
            </a:r>
            <a:endParaRPr lang="tr-T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2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827584" y="1844824"/>
            <a:ext cx="70567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Çıktı nasıl verir?</a:t>
            </a:r>
          </a:p>
          <a:p>
            <a:pPr>
              <a:buClr>
                <a:srgbClr val="92D050"/>
              </a:buClr>
              <a:buSzPct val="145000"/>
            </a:pPr>
            <a:endParaRPr lang="tr-TR" b="1" dirty="0"/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 smtClean="0">
                <a:latin typeface="Consolas" panose="020B0609020204030204" pitchFamily="49" charset="0"/>
              </a:rPr>
              <a:t>echo</a:t>
            </a:r>
            <a:r>
              <a:rPr lang="tr-TR" b="1" dirty="0" smtClean="0">
                <a:latin typeface="Consolas" panose="020B0609020204030204" pitchFamily="49" charset="0"/>
              </a:rPr>
              <a:t> ve </a:t>
            </a:r>
            <a:r>
              <a:rPr lang="tr-TR" b="1" dirty="0" err="1" smtClean="0">
                <a:latin typeface="Consolas" panose="020B0609020204030204" pitchFamily="49" charset="0"/>
              </a:rPr>
              <a:t>pri</a:t>
            </a:r>
            <a:r>
              <a:rPr lang="en-US" b="1" dirty="0" err="1">
                <a:latin typeface="Consolas" panose="020B0609020204030204" pitchFamily="49" charset="0"/>
              </a:rPr>
              <a:t>nt</a:t>
            </a:r>
            <a:r>
              <a:rPr lang="tr-TR" b="1" dirty="0">
                <a:latin typeface="Consolas" panose="020B0609020204030204" pitchFamily="49" charset="0"/>
              </a:rPr>
              <a:t> </a:t>
            </a:r>
            <a:r>
              <a:rPr lang="tr-TR" dirty="0" err="1" smtClean="0"/>
              <a:t>ikiside</a:t>
            </a:r>
            <a:r>
              <a:rPr lang="tr-TR" dirty="0" smtClean="0"/>
              <a:t> ekrana yazdırır. 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endParaRPr lang="tr-TR" dirty="0" smtClean="0"/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dirty="0" err="1" smtClean="0"/>
              <a:t>Echo</a:t>
            </a:r>
            <a:r>
              <a:rPr lang="tr-TR" dirty="0" smtClean="0"/>
              <a:t> birden fazla parametre alır değer döndürmez. 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endParaRPr lang="tr-TR" dirty="0" smtClean="0"/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dirty="0" err="1" smtClean="0"/>
              <a:t>print</a:t>
            </a:r>
            <a:r>
              <a:rPr lang="tr-TR" dirty="0" smtClean="0"/>
              <a:t> tek parametre alır ve başarılı olursa 1 döndürür.</a:t>
            </a:r>
            <a:endParaRPr lang="tr-TR" dirty="0"/>
          </a:p>
        </p:txBody>
      </p:sp>
      <p:sp>
        <p:nvSpPr>
          <p:cNvPr id="3" name="Metin kutusu 2"/>
          <p:cNvSpPr txBox="1"/>
          <p:nvPr/>
        </p:nvSpPr>
        <p:spPr>
          <a:xfrm>
            <a:off x="5436096" y="29888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Çıktılar</a:t>
            </a:r>
            <a:endParaRPr lang="tr-T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4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836712"/>
            <a:ext cx="8131338" cy="5400600"/>
          </a:xfrm>
          <a:prstGeom prst="rect">
            <a:avLst/>
          </a:prstGeom>
        </p:spPr>
      </p:pic>
      <p:sp>
        <p:nvSpPr>
          <p:cNvPr id="5" name="Akış Çizelgesi: Kart 4"/>
          <p:cNvSpPr/>
          <p:nvPr/>
        </p:nvSpPr>
        <p:spPr>
          <a:xfrm>
            <a:off x="5876517" y="2046236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Ornek02.php</a:t>
            </a: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5436096" y="29888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Çıktılar</a:t>
            </a:r>
            <a:endParaRPr lang="tr-T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882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683568" y="1124744"/>
            <a:ext cx="70567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Çıktı nasıl verir?</a:t>
            </a:r>
          </a:p>
          <a:p>
            <a:pPr>
              <a:buClr>
                <a:srgbClr val="92D050"/>
              </a:buClr>
              <a:buSzPct val="145000"/>
            </a:pPr>
            <a:endParaRPr lang="tr-TR" b="1" dirty="0"/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 smtClean="0">
                <a:latin typeface="Consolas" panose="020B0609020204030204" pitchFamily="49" charset="0"/>
              </a:rPr>
              <a:t>pri</a:t>
            </a:r>
            <a:r>
              <a:rPr lang="en-US" b="1" dirty="0" err="1" smtClean="0">
                <a:latin typeface="Consolas" panose="020B0609020204030204" pitchFamily="49" charset="0"/>
              </a:rPr>
              <a:t>nt</a:t>
            </a:r>
            <a:r>
              <a:rPr lang="tr-TR" b="1" dirty="0" smtClean="0">
                <a:latin typeface="Consolas" panose="020B0609020204030204" pitchFamily="49" charset="0"/>
              </a:rPr>
              <a:t>f </a:t>
            </a:r>
            <a:r>
              <a:rPr lang="tr-TR" dirty="0" smtClean="0"/>
              <a:t>, C de kullanılana çok benzer 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dirty="0" smtClean="0"/>
              <a:t>Ekrana basılan karakter </a:t>
            </a:r>
            <a:r>
              <a:rPr lang="tr-TR" dirty="0" err="1" smtClean="0"/>
              <a:t>sayısınıda</a:t>
            </a:r>
            <a:r>
              <a:rPr lang="tr-TR" dirty="0" smtClean="0"/>
              <a:t> döndürür.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dirty="0" smtClean="0"/>
              <a:t>Format karakterleri aşağıdaki gibidir</a:t>
            </a:r>
          </a:p>
          <a:p>
            <a:r>
              <a:rPr lang="tr-TR" dirty="0"/>
              <a:t>%% - </a:t>
            </a:r>
            <a:r>
              <a:rPr lang="tr-TR" dirty="0" smtClean="0"/>
              <a:t>Yüzde işareti basar</a:t>
            </a:r>
            <a:endParaRPr lang="tr-TR" dirty="0"/>
          </a:p>
          <a:p>
            <a:r>
              <a:rPr lang="tr-TR" dirty="0"/>
              <a:t>%b </a:t>
            </a:r>
            <a:r>
              <a:rPr lang="tr-TR" dirty="0" smtClean="0"/>
              <a:t>– İkilik olarak basar</a:t>
            </a:r>
            <a:endParaRPr lang="tr-TR" dirty="0"/>
          </a:p>
          <a:p>
            <a:r>
              <a:rPr lang="tr-TR" dirty="0"/>
              <a:t>%c - </a:t>
            </a:r>
            <a:r>
              <a:rPr lang="tr-TR" dirty="0" err="1" smtClean="0"/>
              <a:t>Character</a:t>
            </a:r>
            <a:r>
              <a:rPr lang="tr-TR" dirty="0" smtClean="0"/>
              <a:t> basar</a:t>
            </a:r>
            <a:endParaRPr lang="tr-TR" dirty="0"/>
          </a:p>
          <a:p>
            <a:r>
              <a:rPr lang="tr-TR" dirty="0"/>
              <a:t>%d </a:t>
            </a:r>
            <a:r>
              <a:rPr lang="tr-TR" dirty="0" smtClean="0"/>
              <a:t>– Onluk (</a:t>
            </a:r>
            <a:r>
              <a:rPr lang="tr-TR" dirty="0" err="1" smtClean="0"/>
              <a:t>decimal</a:t>
            </a:r>
            <a:r>
              <a:rPr lang="tr-TR" dirty="0" smtClean="0"/>
              <a:t>) tamsayı basar</a:t>
            </a:r>
          </a:p>
          <a:p>
            <a:r>
              <a:rPr lang="tr-TR" dirty="0" smtClean="0"/>
              <a:t>%e </a:t>
            </a:r>
            <a:r>
              <a:rPr lang="tr-TR" dirty="0"/>
              <a:t>- </a:t>
            </a:r>
            <a:r>
              <a:rPr lang="tr-TR" dirty="0" smtClean="0"/>
              <a:t>1.2e+2</a:t>
            </a:r>
            <a:r>
              <a:rPr lang="tr-TR" dirty="0"/>
              <a:t> </a:t>
            </a:r>
            <a:r>
              <a:rPr lang="tr-TR" dirty="0" smtClean="0"/>
              <a:t>gibi </a:t>
            </a:r>
            <a:r>
              <a:rPr lang="tr-TR" dirty="0" err="1" smtClean="0"/>
              <a:t>ondalıklı</a:t>
            </a:r>
            <a:r>
              <a:rPr lang="tr-TR" dirty="0" smtClean="0"/>
              <a:t> sayıları basar</a:t>
            </a:r>
            <a:endParaRPr lang="tr-TR" dirty="0"/>
          </a:p>
          <a:p>
            <a:r>
              <a:rPr lang="tr-TR" dirty="0"/>
              <a:t>%E - </a:t>
            </a:r>
            <a:r>
              <a:rPr lang="tr-TR" dirty="0" smtClean="0"/>
              <a:t>1.2E+2</a:t>
            </a:r>
            <a:r>
              <a:rPr lang="tr-TR" dirty="0"/>
              <a:t> </a:t>
            </a:r>
            <a:r>
              <a:rPr lang="tr-TR" dirty="0" smtClean="0"/>
              <a:t>E harfini büyük basar</a:t>
            </a:r>
            <a:endParaRPr lang="tr-TR" dirty="0"/>
          </a:p>
          <a:p>
            <a:r>
              <a:rPr lang="tr-TR" dirty="0"/>
              <a:t>%u </a:t>
            </a:r>
            <a:r>
              <a:rPr lang="tr-TR" dirty="0" smtClean="0"/>
              <a:t>– Negatif olmayan tamsayılar </a:t>
            </a:r>
          </a:p>
          <a:p>
            <a:r>
              <a:rPr lang="tr-TR" dirty="0" smtClean="0"/>
              <a:t>%</a:t>
            </a:r>
            <a:r>
              <a:rPr lang="tr-TR" dirty="0"/>
              <a:t>f - </a:t>
            </a:r>
            <a:r>
              <a:rPr lang="tr-TR" dirty="0" smtClean="0"/>
              <a:t> </a:t>
            </a:r>
            <a:r>
              <a:rPr lang="tr-TR" dirty="0" err="1" smtClean="0"/>
              <a:t>Ondalıklı</a:t>
            </a:r>
            <a:r>
              <a:rPr lang="tr-TR" dirty="0" smtClean="0"/>
              <a:t> sayı(bölgesel ayarlar geçerlidir)</a:t>
            </a:r>
            <a:endParaRPr lang="tr-TR" dirty="0"/>
          </a:p>
          <a:p>
            <a:r>
              <a:rPr lang="tr-TR" dirty="0"/>
              <a:t>%F </a:t>
            </a:r>
            <a:r>
              <a:rPr lang="tr-TR" dirty="0" smtClean="0"/>
              <a:t>– </a:t>
            </a:r>
            <a:r>
              <a:rPr lang="tr-TR" dirty="0" err="1" smtClean="0"/>
              <a:t>Ondalıklı</a:t>
            </a:r>
            <a:r>
              <a:rPr lang="tr-TR" dirty="0" smtClean="0"/>
              <a:t> sayı (bölgesel ayarlar geçerli değildir)</a:t>
            </a:r>
            <a:endParaRPr lang="tr-TR" dirty="0"/>
          </a:p>
          <a:p>
            <a:r>
              <a:rPr lang="tr-TR" dirty="0" smtClean="0"/>
              <a:t>%</a:t>
            </a:r>
            <a:r>
              <a:rPr lang="tr-TR" dirty="0"/>
              <a:t>o </a:t>
            </a:r>
            <a:r>
              <a:rPr lang="tr-TR" dirty="0" smtClean="0"/>
              <a:t>– Sekizlik sistemde tamsayı</a:t>
            </a:r>
            <a:endParaRPr lang="tr-TR" dirty="0"/>
          </a:p>
          <a:p>
            <a:r>
              <a:rPr lang="tr-TR" dirty="0"/>
              <a:t>%s </a:t>
            </a:r>
            <a:r>
              <a:rPr lang="tr-TR" dirty="0" smtClean="0"/>
              <a:t>– Dizgi (</a:t>
            </a:r>
            <a:r>
              <a:rPr lang="tr-TR" dirty="0" err="1" smtClean="0"/>
              <a:t>String</a:t>
            </a:r>
            <a:r>
              <a:rPr lang="tr-TR" dirty="0" smtClean="0"/>
              <a:t>)</a:t>
            </a:r>
            <a:endParaRPr lang="tr-TR" dirty="0"/>
          </a:p>
          <a:p>
            <a:r>
              <a:rPr lang="tr-TR" dirty="0"/>
              <a:t>%x </a:t>
            </a:r>
            <a:r>
              <a:rPr lang="tr-TR" dirty="0" smtClean="0"/>
              <a:t>– Onaltılık sayı (küçük harfler)</a:t>
            </a:r>
            <a:endParaRPr lang="tr-TR" dirty="0"/>
          </a:p>
          <a:p>
            <a:r>
              <a:rPr lang="tr-TR" dirty="0"/>
              <a:t>%X </a:t>
            </a:r>
            <a:r>
              <a:rPr lang="tr-TR" dirty="0" smtClean="0"/>
              <a:t>– Onaltılık sayı (büyük harfler)</a:t>
            </a:r>
            <a:endParaRPr lang="tr-TR" dirty="0"/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dirty="0" smtClean="0"/>
              <a:t> </a:t>
            </a:r>
          </a:p>
          <a:p>
            <a:pPr>
              <a:buClr>
                <a:srgbClr val="92D050"/>
              </a:buClr>
              <a:buSzPct val="145000"/>
            </a:pPr>
            <a:endParaRPr lang="tr-TR" dirty="0" smtClean="0"/>
          </a:p>
        </p:txBody>
      </p:sp>
      <p:sp>
        <p:nvSpPr>
          <p:cNvPr id="3" name="Metin kutusu 2"/>
          <p:cNvSpPr txBox="1"/>
          <p:nvPr/>
        </p:nvSpPr>
        <p:spPr>
          <a:xfrm>
            <a:off x="5436096" y="29888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Çıktılar</a:t>
            </a:r>
            <a:endParaRPr lang="tr-T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4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5309525" y="107340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err="1" smtClean="0">
                <a:solidFill>
                  <a:schemeClr val="bg1"/>
                </a:solidFill>
              </a:rPr>
              <a:t>Notlandırma</a:t>
            </a:r>
            <a:endParaRPr lang="tr-TR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744561"/>
              </p:ext>
            </p:extLst>
          </p:nvPr>
        </p:nvGraphicFramePr>
        <p:xfrm>
          <a:off x="1547664" y="2348881"/>
          <a:ext cx="5397172" cy="3195664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697222"/>
                <a:gridCol w="2699950"/>
              </a:tblGrid>
              <a:tr h="6465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 </a:t>
                      </a:r>
                      <a:r>
                        <a:rPr lang="tr-TR" sz="2000" dirty="0" smtClean="0">
                          <a:effectLst/>
                        </a:rPr>
                        <a:t>Araç</a:t>
                      </a:r>
                      <a:endParaRPr lang="tr-TR" sz="20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dirty="0" smtClean="0">
                          <a:effectLst/>
                        </a:rPr>
                        <a:t>Yüzde</a:t>
                      </a:r>
                      <a:r>
                        <a:rPr lang="tr-TR" sz="2000" dirty="0">
                          <a:effectLst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6465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>
                          <a:effectLst/>
                        </a:rPr>
                        <a:t> </a:t>
                      </a:r>
                      <a:r>
                        <a:rPr lang="tr-TR" sz="2000" dirty="0" smtClean="0">
                          <a:effectLst/>
                        </a:rPr>
                        <a:t>Ara-sınav</a:t>
                      </a:r>
                      <a:endParaRPr lang="tr-TR" sz="2000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>
                          <a:effectLst/>
                        </a:rPr>
                        <a:t>% 30</a:t>
                      </a:r>
                      <a:endParaRPr lang="tr-TR" sz="2000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232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>
                          <a:effectLst/>
                        </a:rPr>
                        <a:t>Proje</a:t>
                      </a:r>
                      <a:endParaRPr lang="tr-TR" sz="2000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>
                          <a:effectLst/>
                        </a:rPr>
                        <a:t>% 10</a:t>
                      </a:r>
                      <a:endParaRPr lang="tr-TR" sz="2000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65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>
                          <a:effectLst/>
                        </a:rPr>
                        <a:t> </a:t>
                      </a:r>
                      <a:r>
                        <a:rPr lang="tr-TR" sz="2000" dirty="0" smtClean="0">
                          <a:effectLst/>
                        </a:rPr>
                        <a:t>Laboratuvar</a:t>
                      </a:r>
                      <a:endParaRPr lang="tr-TR" sz="2000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smtClean="0">
                          <a:effectLst/>
                        </a:rPr>
                        <a:t>% 25</a:t>
                      </a:r>
                      <a:endParaRPr lang="tr-TR" sz="200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6465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>
                          <a:effectLst/>
                        </a:rPr>
                        <a:t>Son-Sınav</a:t>
                      </a:r>
                      <a:endParaRPr lang="tr-TR" sz="2000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smtClean="0">
                          <a:effectLst/>
                        </a:rPr>
                        <a:t>% 35</a:t>
                      </a:r>
                      <a:endParaRPr lang="tr-TR" sz="200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407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76672"/>
            <a:ext cx="4824536" cy="5933799"/>
          </a:xfrm>
          <a:prstGeom prst="rect">
            <a:avLst/>
          </a:prstGeom>
        </p:spPr>
      </p:pic>
      <p:sp>
        <p:nvSpPr>
          <p:cNvPr id="5" name="Akış Çizelgesi: Kart 4"/>
          <p:cNvSpPr/>
          <p:nvPr/>
        </p:nvSpPr>
        <p:spPr>
          <a:xfrm>
            <a:off x="3347864" y="692696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Ornek03.php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700808"/>
            <a:ext cx="2720763" cy="4475574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5436096" y="29888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Çıktılar</a:t>
            </a:r>
            <a:endParaRPr lang="tr-T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722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539552" y="764704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 smtClean="0">
                <a:latin typeface="Consolas" panose="020B0609020204030204" pitchFamily="49" charset="0"/>
              </a:rPr>
              <a:t>spri</a:t>
            </a:r>
            <a:r>
              <a:rPr lang="en-US" b="1" dirty="0" err="1" smtClean="0">
                <a:latin typeface="Consolas" panose="020B0609020204030204" pitchFamily="49" charset="0"/>
              </a:rPr>
              <a:t>nt</a:t>
            </a:r>
            <a:r>
              <a:rPr lang="tr-TR" b="1" dirty="0" smtClean="0">
                <a:latin typeface="Consolas" panose="020B0609020204030204" pitchFamily="49" charset="0"/>
              </a:rPr>
              <a:t>f </a:t>
            </a:r>
            <a:r>
              <a:rPr lang="tr-TR" dirty="0" smtClean="0"/>
              <a:t>, C de kullanılana çok benzer 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>
                <a:latin typeface="Consolas" panose="020B0609020204030204" pitchFamily="49" charset="0"/>
              </a:rPr>
              <a:t>p</a:t>
            </a:r>
            <a:r>
              <a:rPr lang="tr-TR" b="1" dirty="0" err="1" smtClean="0">
                <a:latin typeface="Consolas" panose="020B0609020204030204" pitchFamily="49" charset="0"/>
              </a:rPr>
              <a:t>ri</a:t>
            </a:r>
            <a:r>
              <a:rPr lang="en-US" b="1" dirty="0" err="1">
                <a:latin typeface="Consolas" panose="020B0609020204030204" pitchFamily="49" charset="0"/>
              </a:rPr>
              <a:t>nt</a:t>
            </a:r>
            <a:r>
              <a:rPr lang="tr-TR" b="1" dirty="0" smtClean="0">
                <a:latin typeface="Consolas" panose="020B0609020204030204" pitchFamily="49" charset="0"/>
              </a:rPr>
              <a:t>f </a:t>
            </a:r>
            <a:r>
              <a:rPr lang="tr-TR" dirty="0" smtClean="0"/>
              <a:t>de formatlı ekrana basılan dizgiyi geri döndürür.  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28800"/>
            <a:ext cx="8220740" cy="4754269"/>
          </a:xfrm>
          <a:prstGeom prst="rect">
            <a:avLst/>
          </a:prstGeom>
        </p:spPr>
      </p:pic>
      <p:sp>
        <p:nvSpPr>
          <p:cNvPr id="4" name="Akış Çizelgesi: Kart 3"/>
          <p:cNvSpPr/>
          <p:nvPr/>
        </p:nvSpPr>
        <p:spPr>
          <a:xfrm>
            <a:off x="5508104" y="1844824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Ornek04.php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5436096" y="29888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Çıktılar</a:t>
            </a:r>
            <a:endParaRPr lang="tr-T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703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683568" y="1124744"/>
            <a:ext cx="70567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Çıktı nasıl verir?</a:t>
            </a:r>
          </a:p>
          <a:p>
            <a:pPr>
              <a:buClr>
                <a:srgbClr val="92D050"/>
              </a:buClr>
              <a:buSzPct val="145000"/>
            </a:pPr>
            <a:endParaRPr lang="tr-TR" b="1" dirty="0"/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 smtClean="0">
                <a:latin typeface="Consolas" panose="020B0609020204030204" pitchFamily="49" charset="0"/>
              </a:rPr>
              <a:t>Var_dump</a:t>
            </a:r>
            <a:r>
              <a:rPr lang="tr-TR" b="1" dirty="0" smtClean="0">
                <a:latin typeface="Consolas" panose="020B0609020204030204" pitchFamily="49" charset="0"/>
              </a:rPr>
              <a:t> </a:t>
            </a:r>
            <a:r>
              <a:rPr lang="tr-TR" dirty="0" smtClean="0"/>
              <a:t>, değişkenlerin değerleri ve veri türleri hakkında bilgi yazdırır.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endParaRPr lang="tr-TR" dirty="0"/>
          </a:p>
          <a:p>
            <a:pPr>
              <a:buClr>
                <a:srgbClr val="92D050"/>
              </a:buClr>
              <a:buSzPct val="145000"/>
            </a:pPr>
            <a:r>
              <a:rPr lang="tr-TR" dirty="0" smtClean="0"/>
              <a:t>	Geriye değer döndürmez</a:t>
            </a:r>
          </a:p>
          <a:p>
            <a:pPr>
              <a:buClr>
                <a:srgbClr val="92D050"/>
              </a:buClr>
              <a:buSzPct val="145000"/>
            </a:pPr>
            <a:r>
              <a:rPr lang="tr-TR" dirty="0" smtClean="0"/>
              <a:t> </a:t>
            </a:r>
          </a:p>
          <a:p>
            <a:pPr>
              <a:buClr>
                <a:srgbClr val="92D050"/>
              </a:buClr>
              <a:buSzPct val="145000"/>
            </a:pPr>
            <a:endParaRPr lang="tr-TR" dirty="0" smtClean="0"/>
          </a:p>
          <a:p>
            <a:pPr>
              <a:buClr>
                <a:srgbClr val="92D050"/>
              </a:buClr>
              <a:buSzPct val="145000"/>
            </a:pPr>
            <a:endParaRPr lang="tr-TR" dirty="0"/>
          </a:p>
          <a:p>
            <a:pPr>
              <a:buClr>
                <a:srgbClr val="92D050"/>
              </a:buClr>
              <a:buSzPct val="145000"/>
            </a:pPr>
            <a:r>
              <a:rPr lang="tr-TR" b="1" dirty="0" err="1">
                <a:latin typeface="Consolas" panose="020B0609020204030204" pitchFamily="49" charset="0"/>
              </a:rPr>
              <a:t>p</a:t>
            </a:r>
            <a:r>
              <a:rPr lang="tr-TR" b="1" dirty="0" err="1" smtClean="0">
                <a:latin typeface="Consolas" panose="020B0609020204030204" pitchFamily="49" charset="0"/>
              </a:rPr>
              <a:t>rint_r</a:t>
            </a:r>
            <a:r>
              <a:rPr lang="tr-TR" b="1" dirty="0" smtClean="0">
                <a:latin typeface="Consolas" panose="020B0609020204030204" pitchFamily="49" charset="0"/>
              </a:rPr>
              <a:t> </a:t>
            </a:r>
            <a:r>
              <a:rPr lang="tr-TR" dirty="0"/>
              <a:t>, </a:t>
            </a:r>
            <a:r>
              <a:rPr lang="tr-TR" dirty="0" smtClean="0"/>
              <a:t>dizi değişkenlerin değerlerini yazdırır.</a:t>
            </a:r>
          </a:p>
          <a:p>
            <a:pPr>
              <a:buClr>
                <a:srgbClr val="92D050"/>
              </a:buClr>
              <a:buSzPct val="145000"/>
            </a:pPr>
            <a:r>
              <a:rPr lang="tr-TR" dirty="0"/>
              <a:t>	</a:t>
            </a:r>
            <a:endParaRPr lang="tr-TR" dirty="0" smtClean="0"/>
          </a:p>
          <a:p>
            <a:pPr>
              <a:buClr>
                <a:srgbClr val="92D050"/>
              </a:buClr>
              <a:buSzPct val="145000"/>
            </a:pPr>
            <a:r>
              <a:rPr lang="tr-TR" dirty="0"/>
              <a:t>	</a:t>
            </a:r>
            <a:endParaRPr lang="tr-TR" dirty="0" smtClean="0"/>
          </a:p>
        </p:txBody>
      </p:sp>
      <p:sp>
        <p:nvSpPr>
          <p:cNvPr id="3" name="Metin kutusu 2"/>
          <p:cNvSpPr txBox="1"/>
          <p:nvPr/>
        </p:nvSpPr>
        <p:spPr>
          <a:xfrm>
            <a:off x="5436096" y="29888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Çıktılar</a:t>
            </a:r>
            <a:endParaRPr lang="tr-T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63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4664"/>
            <a:ext cx="5765676" cy="6197184"/>
          </a:xfrm>
          <a:prstGeom prst="rect">
            <a:avLst/>
          </a:prstGeom>
        </p:spPr>
      </p:pic>
      <p:sp>
        <p:nvSpPr>
          <p:cNvPr id="6" name="Akış Çizelgesi: Kart 5"/>
          <p:cNvSpPr/>
          <p:nvPr/>
        </p:nvSpPr>
        <p:spPr>
          <a:xfrm>
            <a:off x="5508104" y="1844824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Ornek05.php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5436096" y="29888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Çıktılar</a:t>
            </a:r>
            <a:endParaRPr lang="tr-T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413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39552" y="980728"/>
            <a:ext cx="78889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 smtClean="0"/>
              <a:t>Sabitler</a:t>
            </a:r>
          </a:p>
          <a:p>
            <a:pPr>
              <a:buClr>
                <a:srgbClr val="92D050"/>
              </a:buClr>
              <a:buSzPct val="145000"/>
            </a:pPr>
            <a:r>
              <a:rPr lang="tr-TR" dirty="0" smtClean="0"/>
              <a:t>Kodun içerisinde değeri değişmeyen yapılardır</a:t>
            </a:r>
          </a:p>
          <a:p>
            <a:pPr>
              <a:buClr>
                <a:srgbClr val="92D050"/>
              </a:buClr>
              <a:buSzPct val="145000"/>
            </a:pPr>
            <a:endParaRPr lang="tr-TR" b="1" dirty="0" smtClean="0"/>
          </a:p>
        </p:txBody>
      </p:sp>
      <p:sp>
        <p:nvSpPr>
          <p:cNvPr id="8" name="Metin kutusu 7"/>
          <p:cNvSpPr txBox="1"/>
          <p:nvPr/>
        </p:nvSpPr>
        <p:spPr>
          <a:xfrm>
            <a:off x="5436096" y="0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Sabitler</a:t>
            </a:r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39552" y="1884511"/>
            <a:ext cx="78889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 smtClean="0"/>
              <a:t>İsim Verme Kuralları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dirty="0" smtClean="0"/>
              <a:t>Rakamla başlamaz.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dirty="0" smtClean="0"/>
              <a:t>Boşluk dahil özel karakterler kullanılmaz. </a:t>
            </a:r>
            <a:endParaRPr lang="tr-TR" dirty="0"/>
          </a:p>
          <a:p>
            <a:pPr>
              <a:buClr>
                <a:srgbClr val="92D050"/>
              </a:buClr>
              <a:buSzPct val="145000"/>
            </a:pPr>
            <a:r>
              <a:rPr lang="tr-TR" dirty="0" smtClean="0"/>
              <a:t>	(Yalnızca A..Z, a…z, 0..9, _  kullanılabilir</a:t>
            </a:r>
            <a:r>
              <a:rPr lang="tr-TR" dirty="0" smtClean="0"/>
              <a:t>)</a:t>
            </a:r>
            <a:endParaRPr lang="tr-TR" dirty="0" smtClean="0"/>
          </a:p>
        </p:txBody>
      </p:sp>
      <p:sp>
        <p:nvSpPr>
          <p:cNvPr id="2" name="Dikdörtgen 1"/>
          <p:cNvSpPr/>
          <p:nvPr/>
        </p:nvSpPr>
        <p:spPr>
          <a:xfrm>
            <a:off x="1043608" y="3962003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define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KARSILAMA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Web Sitemize </a:t>
            </a:r>
            <a:r>
              <a:rPr lang="tr-TR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Hoşgeldiniz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KARSILAMA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tr-TR" dirty="0"/>
          </a:p>
        </p:txBody>
      </p:sp>
      <p:sp>
        <p:nvSpPr>
          <p:cNvPr id="9" name="Akış Çizelgesi: Kart 8"/>
          <p:cNvSpPr/>
          <p:nvPr/>
        </p:nvSpPr>
        <p:spPr>
          <a:xfrm>
            <a:off x="5601576" y="4873429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Ornek06.php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833844" y="3429870"/>
            <a:ext cx="7266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define(</a:t>
            </a:r>
            <a:r>
              <a:rPr lang="tr-TR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SabitAdı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Değeri,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büyükKüçükHarfDuyarlıOlmasın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3510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5309525" y="107340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err="1" smtClean="0">
                <a:solidFill>
                  <a:schemeClr val="bg1"/>
                </a:solidFill>
              </a:rPr>
              <a:t>Notlandırma</a:t>
            </a:r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1043608" y="1124744"/>
            <a:ext cx="69847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Proje: </a:t>
            </a:r>
            <a:r>
              <a:rPr lang="tr-TR" dirty="0" smtClean="0"/>
              <a:t>Okul ya da başka bir hesapta çalıştırılacak PHP tabanlı bir web uygulaması olacaktır. </a:t>
            </a:r>
            <a:r>
              <a:rPr lang="tr-TR" dirty="0" smtClean="0"/>
              <a:t>Örnek konular aşağıdadır.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Konular</a:t>
            </a:r>
          </a:p>
          <a:p>
            <a:r>
              <a:rPr lang="tr-TR" dirty="0" smtClean="0"/>
              <a:t>1- Mezun otomasyonu: Mezun öğrencilerin izlenmesi ve takibini sağlayacak bir web uygulaması</a:t>
            </a:r>
          </a:p>
          <a:p>
            <a:endParaRPr lang="tr-TR" dirty="0" smtClean="0"/>
          </a:p>
          <a:p>
            <a:r>
              <a:rPr lang="tr-TR" dirty="0" smtClean="0"/>
              <a:t>2- Derslik atama otomasyonu: Ders programlarındaki derslerin uygun dersliklere atanmasını sağlayacak web uygulaması</a:t>
            </a:r>
          </a:p>
          <a:p>
            <a:endParaRPr lang="tr-TR" dirty="0"/>
          </a:p>
          <a:p>
            <a:r>
              <a:rPr lang="tr-TR" dirty="0" smtClean="0"/>
              <a:t>3- </a:t>
            </a:r>
            <a:r>
              <a:rPr lang="tr-TR" dirty="0" smtClean="0"/>
              <a:t>Bilişim kaynakları takip : Ofis çalışanlarının bilgisayar özelliklerinin takip edildiği bir sistem olacak. </a:t>
            </a:r>
          </a:p>
          <a:p>
            <a:endParaRPr lang="tr-TR" dirty="0"/>
          </a:p>
          <a:p>
            <a:r>
              <a:rPr lang="tr-TR" dirty="0" smtClean="0"/>
              <a:t>4- Bitirme projesi değerlendirme sistemi: Bitirme projelerini izleme ve değerlendirme</a:t>
            </a:r>
          </a:p>
          <a:p>
            <a:endParaRPr lang="tr-TR" dirty="0"/>
          </a:p>
          <a:p>
            <a:r>
              <a:rPr lang="tr-TR" dirty="0" smtClean="0"/>
              <a:t>5- Program çıktılarını değerlendirme sistemi :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1857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5309525" y="107340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Kaynaklar</a:t>
            </a:r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835916" y="3046531"/>
            <a:ext cx="4012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www.w3schools.com/php/</a:t>
            </a: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1297524" y="2060848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Ders sunu dosyaları ve Notlar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1805258" y="2570990"/>
            <a:ext cx="4963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3"/>
              </a:rPr>
              <a:t>https://www.php.net/manual/tr/index.php</a:t>
            </a:r>
            <a:endParaRPr lang="tr-TR" dirty="0"/>
          </a:p>
        </p:txBody>
      </p:sp>
      <p:sp>
        <p:nvSpPr>
          <p:cNvPr id="10" name="Metin kutusu 9"/>
          <p:cNvSpPr txBox="1"/>
          <p:nvPr/>
        </p:nvSpPr>
        <p:spPr>
          <a:xfrm>
            <a:off x="1259632" y="1174813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Kitap</a:t>
            </a:r>
            <a:endParaRPr lang="tr-TR" dirty="0"/>
          </a:p>
        </p:txBody>
      </p:sp>
      <p:sp>
        <p:nvSpPr>
          <p:cNvPr id="2" name="Dikdörtgen 1"/>
          <p:cNvSpPr/>
          <p:nvPr/>
        </p:nvSpPr>
        <p:spPr>
          <a:xfrm>
            <a:off x="1763688" y="1532831"/>
            <a:ext cx="6289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A’dan Z’ye PHP, Rıza Çelik, Seçkin Yayıncılık2017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527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5309525" y="107340"/>
            <a:ext cx="118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Kurulum</a:t>
            </a:r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259632" y="1174812"/>
            <a:ext cx="57606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1- Okulumuzun kişisel web klasörü</a:t>
            </a:r>
          </a:p>
          <a:p>
            <a:endParaRPr lang="tr-TR" dirty="0"/>
          </a:p>
          <a:p>
            <a:r>
              <a:rPr lang="tr-TR" dirty="0" smtClean="0"/>
              <a:t>2- </a:t>
            </a:r>
            <a:r>
              <a:rPr lang="tr-TR" dirty="0" err="1" smtClean="0"/>
              <a:t>Laragon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3- XAMP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149080"/>
            <a:ext cx="1333500" cy="1343025"/>
          </a:xfrm>
          <a:prstGeom prst="rect">
            <a:avLst/>
          </a:prstGeom>
        </p:spPr>
      </p:pic>
      <p:sp>
        <p:nvSpPr>
          <p:cNvPr id="11" name="Dikdörtgen 10"/>
          <p:cNvSpPr/>
          <p:nvPr/>
        </p:nvSpPr>
        <p:spPr>
          <a:xfrm>
            <a:off x="2843808" y="4635926"/>
            <a:ext cx="5742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3"/>
              </a:rPr>
              <a:t>https://www.apachefriends.org/index.html</a:t>
            </a:r>
            <a:endParaRPr lang="tr-TR" dirty="0"/>
          </a:p>
        </p:txBody>
      </p:sp>
      <p:pic>
        <p:nvPicPr>
          <p:cNvPr id="1028" name="Picture 4" descr="laragon ile ilgili görsel sonuc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860881"/>
            <a:ext cx="1650433" cy="165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ikdörtgen 11"/>
          <p:cNvSpPr/>
          <p:nvPr/>
        </p:nvSpPr>
        <p:spPr>
          <a:xfrm>
            <a:off x="5004048" y="2421307"/>
            <a:ext cx="2412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5"/>
              </a:rPr>
              <a:t>https://laragon.org/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068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5309525" y="107340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Editör</a:t>
            </a:r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6" name="AutoShape 4" descr="{\displaystyle 2^{32}=4.294.967.296\asymp 4{,}3\cdot 10^{9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23" y="1268760"/>
            <a:ext cx="1152127" cy="1152127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3041273" y="1477335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3"/>
              </a:rPr>
              <a:t>https://code.visualstudio.com/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2915816" y="5036689"/>
            <a:ext cx="3552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4"/>
              </a:rPr>
              <a:t>https://notepad-plus-plus.org/</a:t>
            </a:r>
            <a:endParaRPr lang="tr-TR" dirty="0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777" y="4437112"/>
            <a:ext cx="1152128" cy="11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45152"/>
          </a:xfrm>
        </p:spPr>
        <p:txBody>
          <a:bodyPr>
            <a:normAutofit/>
          </a:bodyPr>
          <a:lstStyle/>
          <a:p>
            <a:r>
              <a:rPr lang="tr-TR" dirty="0" smtClean="0"/>
              <a:t>PHP Nedir?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703552" y="1582399"/>
            <a:ext cx="7704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PHP: </a:t>
            </a:r>
            <a:r>
              <a:rPr lang="tr-TR" sz="2000" dirty="0" err="1" smtClean="0"/>
              <a:t>Hypertext</a:t>
            </a:r>
            <a:r>
              <a:rPr lang="tr-TR" sz="2000" dirty="0" smtClean="0"/>
              <a:t> </a:t>
            </a:r>
            <a:r>
              <a:rPr lang="tr-TR" sz="2000" dirty="0" err="1" smtClean="0"/>
              <a:t>Preprocessor</a:t>
            </a:r>
            <a:r>
              <a:rPr lang="tr-TR" sz="2000" dirty="0" smtClean="0"/>
              <a:t> sözcüklerinden kısaltılmıştır</a:t>
            </a:r>
          </a:p>
          <a:p>
            <a:endParaRPr lang="tr-TR" sz="2000" dirty="0"/>
          </a:p>
          <a:p>
            <a:r>
              <a:rPr lang="tr-TR" sz="2000" dirty="0" smtClean="0"/>
              <a:t>Sunucu tarafında (server </a:t>
            </a:r>
            <a:r>
              <a:rPr lang="tr-TR" sz="2000" dirty="0" err="1" smtClean="0"/>
              <a:t>side</a:t>
            </a:r>
            <a:r>
              <a:rPr lang="tr-TR" sz="2000" dirty="0" smtClean="0"/>
              <a:t>) çalışan bir betik (</a:t>
            </a:r>
            <a:r>
              <a:rPr lang="tr-TR" sz="2000" dirty="0" err="1" smtClean="0"/>
              <a:t>script</a:t>
            </a:r>
            <a:r>
              <a:rPr lang="tr-TR" sz="2000" dirty="0" smtClean="0"/>
              <a:t>) dildir. </a:t>
            </a:r>
          </a:p>
          <a:p>
            <a:endParaRPr lang="tr-TR" sz="2000" dirty="0" smtClean="0"/>
          </a:p>
          <a:p>
            <a:r>
              <a:rPr lang="tr-TR" sz="2000" dirty="0" smtClean="0"/>
              <a:t>Betik doğrudan kaynak kodundan bir yorumlayıcı (</a:t>
            </a:r>
            <a:r>
              <a:rPr lang="tr-TR" sz="2000" dirty="0" err="1" smtClean="0"/>
              <a:t>interpreter</a:t>
            </a:r>
            <a:r>
              <a:rPr lang="tr-TR" sz="2000" dirty="0" smtClean="0"/>
              <a:t>) tarafından çalıştırılabilir. Örnek </a:t>
            </a:r>
            <a:r>
              <a:rPr lang="tr-TR" sz="2000" dirty="0" err="1" smtClean="0"/>
              <a:t>JavaScript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err="1" smtClean="0"/>
              <a:t>JavaScript</a:t>
            </a:r>
            <a:r>
              <a:rPr lang="tr-TR" sz="2000" dirty="0" smtClean="0"/>
              <a:t> ile aralarında fark nedir?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5309525" y="107340"/>
            <a:ext cx="2270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Temel Kavramlar</a:t>
            </a:r>
            <a:endParaRPr lang="tr-TR" sz="2000" b="1" dirty="0">
              <a:solidFill>
                <a:schemeClr val="bg1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4162484"/>
            <a:ext cx="3072451" cy="219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83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JavaScript</a:t>
            </a:r>
            <a:r>
              <a:rPr lang="tr-TR" dirty="0" smtClean="0"/>
              <a:t> - PHP 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683568" y="2348880"/>
            <a:ext cx="77048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/>
              <a:t>PHP sunucu tarafı kodlama dilidir, </a:t>
            </a:r>
            <a:r>
              <a:rPr lang="tr-TR" sz="2000" dirty="0" err="1"/>
              <a:t>Javascript</a:t>
            </a:r>
            <a:r>
              <a:rPr lang="tr-TR" sz="2000" dirty="0"/>
              <a:t> ise istemci tarafı kodlama dilidir.</a:t>
            </a:r>
          </a:p>
          <a:p>
            <a:endParaRPr lang="tr-TR" sz="2000" dirty="0" smtClean="0"/>
          </a:p>
          <a:p>
            <a:r>
              <a:rPr lang="tr-TR" sz="2000" dirty="0" smtClean="0"/>
              <a:t>PHP </a:t>
            </a:r>
            <a:r>
              <a:rPr lang="tr-TR" sz="2000" dirty="0"/>
              <a:t>tarayıcıda çalışmazken </a:t>
            </a:r>
            <a:r>
              <a:rPr lang="tr-TR" sz="2000" dirty="0" err="1"/>
              <a:t>Javascript</a:t>
            </a:r>
            <a:r>
              <a:rPr lang="tr-TR" sz="2000" dirty="0"/>
              <a:t> tarayıcıda yürütülür.</a:t>
            </a:r>
          </a:p>
          <a:p>
            <a:endParaRPr lang="tr-TR" sz="2000" dirty="0" smtClean="0"/>
          </a:p>
          <a:p>
            <a:r>
              <a:rPr lang="tr-TR" sz="2000" dirty="0" smtClean="0"/>
              <a:t>PHP </a:t>
            </a:r>
            <a:r>
              <a:rPr lang="tr-TR" sz="2000" dirty="0" err="1"/>
              <a:t>veritabanını</a:t>
            </a:r>
            <a:r>
              <a:rPr lang="tr-TR" sz="2000" dirty="0"/>
              <a:t> desteklerken </a:t>
            </a:r>
            <a:r>
              <a:rPr lang="tr-TR" sz="2000" dirty="0" err="1"/>
              <a:t>Javascript</a:t>
            </a:r>
            <a:r>
              <a:rPr lang="tr-TR" sz="2000" dirty="0"/>
              <a:t> </a:t>
            </a:r>
            <a:r>
              <a:rPr lang="tr-TR" sz="2000" dirty="0" err="1"/>
              <a:t>veritabanlarını</a:t>
            </a:r>
            <a:r>
              <a:rPr lang="tr-TR" sz="2000" dirty="0"/>
              <a:t> desteklemez.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5309525" y="107340"/>
            <a:ext cx="2270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Temel Kavramlar</a:t>
            </a:r>
            <a:endParaRPr lang="tr-T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683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2533</TotalTime>
  <Words>1303</Words>
  <Application>Microsoft Office PowerPoint</Application>
  <PresentationFormat>Ekran Gösterisi (4:3)</PresentationFormat>
  <Paragraphs>414</Paragraphs>
  <Slides>34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41" baseType="lpstr">
      <vt:lpstr>Arial</vt:lpstr>
      <vt:lpstr>Century Gothic</vt:lpstr>
      <vt:lpstr>Consolas</vt:lpstr>
      <vt:lpstr>Times New Roman</vt:lpstr>
      <vt:lpstr>Verdana</vt:lpstr>
      <vt:lpstr>Wingdings 2</vt:lpstr>
      <vt:lpstr>Austin</vt:lpstr>
      <vt:lpstr>İnternet Programcılığı II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PHP Nedir?</vt:lpstr>
      <vt:lpstr>JavaScript - PHP </vt:lpstr>
      <vt:lpstr>Bilinmesi Gerekenler</vt:lpstr>
      <vt:lpstr>PHP Tarihçesi</vt:lpstr>
      <vt:lpstr>Neler Yapılabilir</vt:lpstr>
      <vt:lpstr>Neden PHP</vt:lpstr>
      <vt:lpstr>Temel PHP Yazımı</vt:lpstr>
      <vt:lpstr>İlk örnek</vt:lpstr>
      <vt:lpstr>// Açıklama Satırı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 DHTML HTML5</dc:title>
  <dc:creator>Halil Ersoy</dc:creator>
  <cp:lastModifiedBy>YORULMAZ</cp:lastModifiedBy>
  <cp:revision>74</cp:revision>
  <dcterms:created xsi:type="dcterms:W3CDTF">2011-10-04T07:58:43Z</dcterms:created>
  <dcterms:modified xsi:type="dcterms:W3CDTF">2020-02-17T15:01:25Z</dcterms:modified>
</cp:coreProperties>
</file>