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07" r:id="rId3"/>
    <p:sldId id="536" r:id="rId4"/>
    <p:sldId id="508" r:id="rId5"/>
    <p:sldId id="509" r:id="rId6"/>
    <p:sldId id="537" r:id="rId7"/>
    <p:sldId id="538" r:id="rId8"/>
    <p:sldId id="510" r:id="rId9"/>
    <p:sldId id="540" r:id="rId10"/>
    <p:sldId id="541" r:id="rId11"/>
    <p:sldId id="539" r:id="rId12"/>
    <p:sldId id="511" r:id="rId13"/>
    <p:sldId id="512" r:id="rId14"/>
    <p:sldId id="532" r:id="rId15"/>
    <p:sldId id="533" r:id="rId16"/>
    <p:sldId id="534" r:id="rId17"/>
    <p:sldId id="535" r:id="rId18"/>
    <p:sldId id="542" r:id="rId19"/>
    <p:sldId id="543" r:id="rId20"/>
    <p:sldId id="544" r:id="rId21"/>
    <p:sldId id="545" r:id="rId22"/>
    <p:sldId id="546" r:id="rId23"/>
    <p:sldId id="547" r:id="rId24"/>
    <p:sldId id="548" r:id="rId2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>
      <p:cViewPr varScale="1">
        <p:scale>
          <a:sx n="72" d="100"/>
          <a:sy n="72" d="100"/>
        </p:scale>
        <p:origin x="13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23720DD-5B6D-40BF-8493-A6B52D484E6B}" type="datetimeFigureOut">
              <a:rPr lang="tr-TR" smtClean="0"/>
              <a:t>9.3.2020</a:t>
            </a:fld>
            <a:endParaRPr lang="tr-T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9.3.2020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9.3.2020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9.3.2020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9.3.2020</a:t>
            </a:fld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9.3.2020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İnternet Programcılığı II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Muhammet Yorulmaz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4644008" y="692696"/>
            <a:ext cx="3399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>
                <a:solidFill>
                  <a:schemeClr val="bg1"/>
                </a:solidFill>
              </a:rPr>
              <a:t>BİLP202</a:t>
            </a:r>
          </a:p>
          <a:p>
            <a:pPr algn="ctr"/>
            <a:r>
              <a:rPr lang="tr-TR" sz="4400" b="1" dirty="0">
                <a:solidFill>
                  <a:schemeClr val="bg1"/>
                </a:solidFill>
              </a:rPr>
              <a:t>Hafta 02</a:t>
            </a:r>
          </a:p>
        </p:txBody>
      </p:sp>
    </p:spTree>
    <p:extLst>
      <p:ext uri="{BB962C8B-B14F-4D97-AF65-F5344CB8AC3E}">
        <p14:creationId xmlns:p14="http://schemas.microsoft.com/office/powerpoint/2010/main" val="233128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971600" y="2132856"/>
            <a:ext cx="71287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AF00DB"/>
                </a:solidFill>
                <a:latin typeface="Consolas" panose="020B0609020204030204" pitchFamily="49" charset="0"/>
              </a:rPr>
              <a:t>switch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dirty="0" err="1">
                <a:solidFill>
                  <a:srgbClr val="AF00DB"/>
                </a:solidFill>
                <a:latin typeface="Consolas" panose="020B0609020204030204" pitchFamily="49" charset="0"/>
              </a:rPr>
              <a:t>case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dirty="0" err="1">
                <a:solidFill>
                  <a:srgbClr val="AF00DB"/>
                </a:solidFill>
                <a:latin typeface="Consolas" panose="020B0609020204030204" pitchFamily="49" charset="0"/>
              </a:rPr>
              <a:t>case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dirty="0" err="1">
                <a:solidFill>
                  <a:srgbClr val="AF00DB"/>
                </a:solidFill>
                <a:latin typeface="Consolas" panose="020B0609020204030204" pitchFamily="49" charset="0"/>
              </a:rPr>
              <a:t>case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tr-TR" dirty="0" err="1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"i 3'ten küçüktür ama negatif değildir"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tr-TR" dirty="0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dirty="0" err="1">
                <a:solidFill>
                  <a:srgbClr val="AF00DB"/>
                </a:solidFill>
                <a:latin typeface="Consolas" panose="020B0609020204030204" pitchFamily="49" charset="0"/>
              </a:rPr>
              <a:t>case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tr-TR" dirty="0" err="1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"i eşittir 3"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5436096" y="29888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Karşılaştırma</a:t>
            </a:r>
          </a:p>
        </p:txBody>
      </p:sp>
      <p:sp>
        <p:nvSpPr>
          <p:cNvPr id="6" name="Dikdörtgen 5"/>
          <p:cNvSpPr/>
          <p:nvPr/>
        </p:nvSpPr>
        <p:spPr>
          <a:xfrm>
            <a:off x="879577" y="5229200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dirty="0"/>
              <a:t>Case </a:t>
            </a:r>
            <a:r>
              <a:rPr lang="tr-TR" dirty="0" err="1"/>
              <a:t>lerden</a:t>
            </a:r>
            <a:r>
              <a:rPr lang="tr-TR" dirty="0"/>
              <a:t> sonra break kullanılmazsa bir sonraki </a:t>
            </a:r>
            <a:r>
              <a:rPr lang="tr-TR" dirty="0" err="1"/>
              <a:t>case</a:t>
            </a:r>
            <a:r>
              <a:rPr lang="tr-TR" dirty="0"/>
              <a:t> den işletmeye devam edilir.</a:t>
            </a:r>
          </a:p>
        </p:txBody>
      </p:sp>
    </p:spTree>
    <p:extLst>
      <p:ext uri="{BB962C8B-B14F-4D97-AF65-F5344CB8AC3E}">
        <p14:creationId xmlns:p14="http://schemas.microsoft.com/office/powerpoint/2010/main" val="69636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646968"/>
            <a:ext cx="4680520" cy="5767550"/>
          </a:xfrm>
          <a:prstGeom prst="rect">
            <a:avLst/>
          </a:prstGeom>
        </p:spPr>
      </p:pic>
      <p:sp>
        <p:nvSpPr>
          <p:cNvPr id="5" name="Akış Çizelgesi: Kart 4"/>
          <p:cNvSpPr/>
          <p:nvPr/>
        </p:nvSpPr>
        <p:spPr>
          <a:xfrm>
            <a:off x="5436096" y="2420888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Ornek10.php</a:t>
            </a:r>
          </a:p>
        </p:txBody>
      </p:sp>
    </p:spTree>
    <p:extLst>
      <p:ext uri="{BB962C8B-B14F-4D97-AF65-F5344CB8AC3E}">
        <p14:creationId xmlns:p14="http://schemas.microsoft.com/office/powerpoint/2010/main" val="136085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61788" y="908720"/>
            <a:ext cx="78889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Örnek 11: </a:t>
            </a:r>
            <a:r>
              <a:rPr lang="tr-TR" dirty="0"/>
              <a:t> Kullanıcının içinde bulunduğu güne göre uygun resmi  ekranda gösteren bir sayfa tasarlayınız. (20p)</a:t>
            </a:r>
          </a:p>
          <a:p>
            <a:pPr>
              <a:buClr>
                <a:srgbClr val="92D050"/>
              </a:buClr>
              <a:buSzPct val="145000"/>
            </a:pPr>
            <a:endParaRPr lang="tr-TR" dirty="0"/>
          </a:p>
          <a:p>
            <a:pPr>
              <a:buClr>
                <a:srgbClr val="92D050"/>
              </a:buClr>
              <a:buSzPct val="145000"/>
            </a:pPr>
            <a:r>
              <a:rPr lang="tr-TR" dirty="0"/>
              <a:t>Aşağıdaki gibi tarih nesnesi kullanılarak günün değeri öğrenilebilir.</a:t>
            </a:r>
          </a:p>
          <a:p>
            <a:pPr>
              <a:buClr>
                <a:srgbClr val="92D050"/>
              </a:buClr>
              <a:buSzPct val="145000"/>
            </a:pPr>
            <a:r>
              <a:rPr lang="tr-TR" dirty="0">
                <a:latin typeface="Consolas" panose="020B0609020204030204" pitchFamily="49" charset="0"/>
              </a:rPr>
              <a:t> 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5436096" y="29888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Karşılaştırma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259632" y="2218439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 panose="020B0609020204030204" pitchFamily="49" charset="0"/>
              </a:rPr>
              <a:t>gun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tr-TR" dirty="0" err="1">
                <a:solidFill>
                  <a:srgbClr val="795E26"/>
                </a:solidFill>
                <a:latin typeface="Consolas" panose="020B0609020204030204" pitchFamily="49" charset="0"/>
              </a:rPr>
              <a:t>date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"l"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// L harfinin küçüğü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//gün adını döndürür </a:t>
            </a:r>
            <a:r>
              <a:rPr lang="tr-TR" dirty="0" err="1">
                <a:solidFill>
                  <a:srgbClr val="008000"/>
                </a:solidFill>
                <a:latin typeface="Consolas" panose="020B0609020204030204" pitchFamily="49" charset="0"/>
              </a:rPr>
              <a:t>Monday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-Sunday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140968"/>
            <a:ext cx="2305659" cy="2932747"/>
          </a:xfrm>
          <a:prstGeom prst="rect">
            <a:avLst/>
          </a:prstGeom>
        </p:spPr>
      </p:pic>
      <p:sp>
        <p:nvSpPr>
          <p:cNvPr id="9" name="Akış Çizelgesi: Kart 8"/>
          <p:cNvSpPr/>
          <p:nvPr/>
        </p:nvSpPr>
        <p:spPr>
          <a:xfrm>
            <a:off x="5436096" y="4929299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Ornek11.php</a:t>
            </a:r>
          </a:p>
        </p:txBody>
      </p:sp>
    </p:spTree>
    <p:extLst>
      <p:ext uri="{BB962C8B-B14F-4D97-AF65-F5344CB8AC3E}">
        <p14:creationId xmlns:p14="http://schemas.microsoft.com/office/powerpoint/2010/main" val="250280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436096" y="29888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Karşılaştırma</a:t>
            </a:r>
          </a:p>
        </p:txBody>
      </p:sp>
      <p:sp>
        <p:nvSpPr>
          <p:cNvPr id="6" name="Akış Çizelgesi: Kart 5"/>
          <p:cNvSpPr/>
          <p:nvPr/>
        </p:nvSpPr>
        <p:spPr>
          <a:xfrm>
            <a:off x="6347657" y="1124744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Ornek11.php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57104"/>
            <a:ext cx="4622733" cy="59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78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61788" y="908720"/>
            <a:ext cx="78889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Örnek 12: </a:t>
            </a:r>
            <a:r>
              <a:rPr lang="tr-TR" dirty="0"/>
              <a:t> Kullanıcının içinde bulunduğu güne göre uygun resmi  ekranda gösteren bir sayfa tasarlayınız (20p)</a:t>
            </a:r>
          </a:p>
          <a:p>
            <a:pPr>
              <a:buClr>
                <a:srgbClr val="92D050"/>
              </a:buClr>
              <a:buSzPct val="145000"/>
            </a:pPr>
            <a:endParaRPr lang="tr-TR" dirty="0"/>
          </a:p>
          <a:p>
            <a:pPr>
              <a:buClr>
                <a:srgbClr val="92D050"/>
              </a:buClr>
              <a:buSzPct val="145000"/>
            </a:pPr>
            <a:r>
              <a:rPr lang="tr-TR" dirty="0"/>
              <a:t>Aşağıdaki gibi Türkçe günün değeri öğrenilebilir.</a:t>
            </a:r>
          </a:p>
          <a:p>
            <a:pPr>
              <a:buClr>
                <a:srgbClr val="92D050"/>
              </a:buClr>
              <a:buSzPct val="145000"/>
            </a:pPr>
            <a:r>
              <a:rPr lang="tr-TR" dirty="0">
                <a:latin typeface="Consolas" panose="020B0609020204030204" pitchFamily="49" charset="0"/>
              </a:rPr>
              <a:t> 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5436096" y="29888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Karşılaştırma</a:t>
            </a:r>
          </a:p>
        </p:txBody>
      </p:sp>
      <p:sp>
        <p:nvSpPr>
          <p:cNvPr id="9" name="Akış Çizelgesi: Kart 8"/>
          <p:cNvSpPr/>
          <p:nvPr/>
        </p:nvSpPr>
        <p:spPr>
          <a:xfrm>
            <a:off x="5436096" y="4929299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Ornek12.php</a:t>
            </a:r>
          </a:p>
        </p:txBody>
      </p:sp>
      <p:sp>
        <p:nvSpPr>
          <p:cNvPr id="2" name="Dikdörtgen 1"/>
          <p:cNvSpPr/>
          <p:nvPr/>
        </p:nvSpPr>
        <p:spPr>
          <a:xfrm>
            <a:off x="1517906" y="2083171"/>
            <a:ext cx="5976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795E26"/>
                </a:solidFill>
                <a:latin typeface="Consolas" panose="020B0609020204030204" pitchFamily="49" charset="0"/>
              </a:rPr>
              <a:t>setlocale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(LC_TIME, 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'tr_TR.UTF-8'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 panose="020B0609020204030204" pitchFamily="49" charset="0"/>
              </a:rPr>
              <a:t>gun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tr-TR" dirty="0" err="1">
                <a:solidFill>
                  <a:srgbClr val="795E26"/>
                </a:solidFill>
                <a:latin typeface="Consolas" panose="020B0609020204030204" pitchFamily="49" charset="0"/>
              </a:rPr>
              <a:t>strftime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"%A"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//gün adını dizgi olarak </a:t>
            </a:r>
            <a:r>
              <a:rPr lang="tr-TR" dirty="0" err="1">
                <a:solidFill>
                  <a:srgbClr val="008000"/>
                </a:solidFill>
                <a:latin typeface="Consolas" panose="020B0609020204030204" pitchFamily="49" charset="0"/>
              </a:rPr>
              <a:t>döndürürür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068960"/>
            <a:ext cx="2489817" cy="309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55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436096" y="29888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Karşılaştırma</a:t>
            </a:r>
          </a:p>
        </p:txBody>
      </p:sp>
      <p:sp>
        <p:nvSpPr>
          <p:cNvPr id="6" name="Akış Çizelgesi: Kart 5"/>
          <p:cNvSpPr/>
          <p:nvPr/>
        </p:nvSpPr>
        <p:spPr>
          <a:xfrm>
            <a:off x="6347657" y="1124744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Ornek12.php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548680"/>
            <a:ext cx="4392488" cy="58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46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61788" y="908720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Koşullu işlemler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>
                <a:latin typeface="Consolas" panose="020B0609020204030204" pitchFamily="49" charset="0"/>
              </a:rPr>
              <a:t>? Üçlü şart operatörü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5436096" y="29888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Karşılaştırma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306" y="2024665"/>
            <a:ext cx="5670972" cy="69962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429000"/>
            <a:ext cx="4320480" cy="193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60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436096" y="29888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Karşılaştırma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98" y="1628800"/>
            <a:ext cx="7200800" cy="4939059"/>
          </a:xfrm>
          <a:prstGeom prst="rect">
            <a:avLst/>
          </a:prstGeom>
        </p:spPr>
      </p:pic>
      <p:sp>
        <p:nvSpPr>
          <p:cNvPr id="10" name="Akış Çizelgesi: Kart 9"/>
          <p:cNvSpPr/>
          <p:nvPr/>
        </p:nvSpPr>
        <p:spPr>
          <a:xfrm>
            <a:off x="5835790" y="3284984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Ornek13.php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561788" y="908720"/>
            <a:ext cx="78889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Örnek 13: </a:t>
            </a:r>
            <a:r>
              <a:rPr lang="tr-TR" dirty="0"/>
              <a:t> </a:t>
            </a:r>
            <a:r>
              <a:rPr lang="tr-TR" dirty="0" err="1"/>
              <a:t>Ornek</a:t>
            </a:r>
            <a:r>
              <a:rPr lang="tr-TR" dirty="0"/>
              <a:t> 07 deki </a:t>
            </a:r>
            <a:r>
              <a:rPr lang="tr-TR" dirty="0" err="1"/>
              <a:t>İf</a:t>
            </a:r>
            <a:r>
              <a:rPr lang="tr-TR" dirty="0"/>
              <a:t> ile olan satırları soru işareti (?) operatörü ile olacak şekilde yeniden yazınız.  (20p)</a:t>
            </a:r>
          </a:p>
          <a:p>
            <a:pPr>
              <a:buClr>
                <a:srgbClr val="92D050"/>
              </a:buClr>
              <a:buSzPct val="145000"/>
            </a:pPr>
            <a:r>
              <a:rPr lang="tr-TR" dirty="0">
                <a:latin typeface="Consolas" panose="020B0609020204030204" pitchFamily="49" charset="0"/>
              </a:rPr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7731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436096" y="29888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Karşılaştırma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620688"/>
            <a:ext cx="7920880" cy="5900928"/>
          </a:xfrm>
          <a:prstGeom prst="rect">
            <a:avLst/>
          </a:prstGeom>
        </p:spPr>
      </p:pic>
      <p:sp>
        <p:nvSpPr>
          <p:cNvPr id="10" name="Akış Çizelgesi: Kart 9"/>
          <p:cNvSpPr/>
          <p:nvPr/>
        </p:nvSpPr>
        <p:spPr>
          <a:xfrm>
            <a:off x="6588224" y="3146596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Ornek13.php</a:t>
            </a:r>
          </a:p>
        </p:txBody>
      </p:sp>
    </p:spTree>
    <p:extLst>
      <p:ext uri="{BB962C8B-B14F-4D97-AF65-F5344CB8AC3E}">
        <p14:creationId xmlns:p14="http://schemas.microsoft.com/office/powerpoint/2010/main" val="3857784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61788" y="908720"/>
            <a:ext cx="78889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Koşullu işlemler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>
                <a:latin typeface="Consolas" panose="020B0609020204030204" pitchFamily="49" charset="0"/>
              </a:rPr>
              <a:t>?? NULL kaynaşma operatörü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>
                <a:latin typeface="Consolas" panose="020B0609020204030204" pitchFamily="49" charset="0"/>
              </a:rPr>
              <a:t>PHP 7 ile beraber girmiştir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5436096" y="29888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Karşılaştırma</a:t>
            </a:r>
          </a:p>
        </p:txBody>
      </p:sp>
      <p:sp>
        <p:nvSpPr>
          <p:cNvPr id="2" name="Dikdörtgen 1"/>
          <p:cNvSpPr/>
          <p:nvPr/>
        </p:nvSpPr>
        <p:spPr>
          <a:xfrm>
            <a:off x="2195736" y="3641914"/>
            <a:ext cx="3556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$değişken = ifade1 ?? ifade2</a:t>
            </a:r>
            <a:endParaRPr lang="tr-TR" dirty="0"/>
          </a:p>
        </p:txBody>
      </p:sp>
      <p:sp>
        <p:nvSpPr>
          <p:cNvPr id="3" name="Yay 2"/>
          <p:cNvSpPr/>
          <p:nvPr/>
        </p:nvSpPr>
        <p:spPr>
          <a:xfrm rot="9510885">
            <a:off x="2384941" y="2509469"/>
            <a:ext cx="2931481" cy="1759985"/>
          </a:xfrm>
          <a:prstGeom prst="arc">
            <a:avLst>
              <a:gd name="adj1" fmla="val 15326559"/>
              <a:gd name="adj2" fmla="val 2107019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Yay 8"/>
          <p:cNvSpPr/>
          <p:nvPr/>
        </p:nvSpPr>
        <p:spPr>
          <a:xfrm rot="12152039" flipV="1">
            <a:off x="2955299" y="3425327"/>
            <a:ext cx="3377416" cy="2006290"/>
          </a:xfrm>
          <a:prstGeom prst="arc">
            <a:avLst>
              <a:gd name="adj1" fmla="val 15326559"/>
              <a:gd name="adj2" fmla="val 2107019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Metin kutusu 9"/>
          <p:cNvSpPr txBox="1"/>
          <p:nvPr/>
        </p:nvSpPr>
        <p:spPr>
          <a:xfrm>
            <a:off x="1043608" y="4444001"/>
            <a:ext cx="588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İfade1 varsa ve boş değilse ifade1’i  değişkene ata</a:t>
            </a:r>
          </a:p>
        </p:txBody>
      </p:sp>
      <p:sp>
        <p:nvSpPr>
          <p:cNvPr id="11" name="Metin kutusu 10"/>
          <p:cNvSpPr txBox="1"/>
          <p:nvPr/>
        </p:nvSpPr>
        <p:spPr>
          <a:xfrm>
            <a:off x="2681770" y="2827977"/>
            <a:ext cx="571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İfade1 yoksa veya boşsa ifade2’yi  değişkene ata</a:t>
            </a:r>
          </a:p>
        </p:txBody>
      </p:sp>
    </p:spTree>
    <p:extLst>
      <p:ext uri="{BB962C8B-B14F-4D97-AF65-F5344CB8AC3E}">
        <p14:creationId xmlns:p14="http://schemas.microsoft.com/office/powerpoint/2010/main" val="217643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61788" y="908720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Koşullu işlemler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>
                <a:latin typeface="Consolas" panose="020B0609020204030204" pitchFamily="49" charset="0"/>
              </a:rPr>
              <a:t>if</a:t>
            </a:r>
            <a:r>
              <a:rPr lang="tr-TR" b="1" dirty="0">
                <a:latin typeface="Consolas" panose="020B0609020204030204" pitchFamily="49" charset="0"/>
              </a:rPr>
              <a:t> else  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5436096" y="29888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Karşılaştırma</a:t>
            </a:r>
          </a:p>
        </p:txBody>
      </p:sp>
      <p:sp>
        <p:nvSpPr>
          <p:cNvPr id="2" name="Dikdörtgen 1"/>
          <p:cNvSpPr/>
          <p:nvPr/>
        </p:nvSpPr>
        <p:spPr>
          <a:xfrm>
            <a:off x="611560" y="1556792"/>
            <a:ext cx="776108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koşul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  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Koşulun cevabı doğru 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is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e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yapılacaklar</a:t>
            </a:r>
            <a:b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611560" y="2599744"/>
            <a:ext cx="7767121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koşul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  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Koşulun cevabı doğru 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is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e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yapılacaklar</a:t>
            </a:r>
            <a:b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  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Koşulun cevabı yanlış 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is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e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yapılacaklar</a:t>
            </a:r>
            <a:b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643056" y="4220590"/>
            <a:ext cx="7729585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koşul1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  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Koşul1 in cevabı doğru 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is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e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yapılacaklar</a:t>
            </a:r>
            <a:b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elseif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koşul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  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Koşul1 yanlış koşul2 doğru ise yapılacaklar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  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İki koşulda yanlış ise yapılacaklar</a:t>
            </a:r>
            <a:b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7001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979712" y="1844824"/>
            <a:ext cx="554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8000"/>
                </a:solidFill>
                <a:latin typeface="Fira Mono"/>
              </a:rPr>
              <a:t>// </a:t>
            </a:r>
            <a:r>
              <a:rPr lang="tr-TR" dirty="0" err="1">
                <a:solidFill>
                  <a:srgbClr val="FF8000"/>
                </a:solidFill>
                <a:latin typeface="Fira Mono"/>
              </a:rPr>
              <a:t>Null</a:t>
            </a:r>
            <a:r>
              <a:rPr lang="tr-TR" dirty="0">
                <a:solidFill>
                  <a:srgbClr val="FF8000"/>
                </a:solidFill>
                <a:latin typeface="Fira Mono"/>
              </a:rPr>
              <a:t> kaynaşma işleci için kullanım örneği</a:t>
            </a:r>
            <a:br>
              <a:rPr lang="tr-TR" dirty="0">
                <a:solidFill>
                  <a:srgbClr val="FF8000"/>
                </a:solidFill>
                <a:latin typeface="Fira Mono"/>
              </a:rPr>
            </a:br>
            <a:r>
              <a:rPr lang="tr-TR" dirty="0">
                <a:solidFill>
                  <a:srgbClr val="0000BB"/>
                </a:solidFill>
                <a:latin typeface="Fira Mono"/>
              </a:rPr>
              <a:t>$</a:t>
            </a:r>
            <a:r>
              <a:rPr lang="tr-TR" dirty="0" err="1">
                <a:solidFill>
                  <a:srgbClr val="0000BB"/>
                </a:solidFill>
                <a:latin typeface="Fira Mono"/>
              </a:rPr>
              <a:t>islem</a:t>
            </a:r>
            <a:r>
              <a:rPr lang="tr-TR" dirty="0">
                <a:solidFill>
                  <a:srgbClr val="0000BB"/>
                </a:solidFill>
                <a:latin typeface="Fira Mono"/>
              </a:rPr>
              <a:t> </a:t>
            </a:r>
            <a:r>
              <a:rPr lang="tr-TR" dirty="0">
                <a:solidFill>
                  <a:srgbClr val="007700"/>
                </a:solidFill>
                <a:latin typeface="Fira Mono"/>
              </a:rPr>
              <a:t>= </a:t>
            </a:r>
            <a:r>
              <a:rPr lang="tr-TR" dirty="0">
                <a:solidFill>
                  <a:srgbClr val="0000BB"/>
                </a:solidFill>
                <a:latin typeface="Fira Mono"/>
              </a:rPr>
              <a:t>$secim</a:t>
            </a:r>
            <a:r>
              <a:rPr lang="tr-TR" dirty="0">
                <a:solidFill>
                  <a:srgbClr val="007700"/>
                </a:solidFill>
                <a:latin typeface="Fira Mono"/>
              </a:rPr>
              <a:t> ?? </a:t>
            </a:r>
            <a:r>
              <a:rPr lang="tr-TR" dirty="0">
                <a:solidFill>
                  <a:srgbClr val="DD0000"/>
                </a:solidFill>
                <a:latin typeface="Fira Mono"/>
              </a:rPr>
              <a:t>'</a:t>
            </a:r>
            <a:r>
              <a:rPr lang="tr-TR" dirty="0" err="1">
                <a:solidFill>
                  <a:srgbClr val="DD0000"/>
                </a:solidFill>
                <a:latin typeface="Fira Mono"/>
              </a:rPr>
              <a:t>default</a:t>
            </a:r>
            <a:r>
              <a:rPr lang="tr-TR" dirty="0">
                <a:solidFill>
                  <a:srgbClr val="DD0000"/>
                </a:solidFill>
                <a:latin typeface="Fira Mono"/>
              </a:rPr>
              <a:t>'</a:t>
            </a:r>
            <a:r>
              <a:rPr lang="tr-TR" dirty="0">
                <a:solidFill>
                  <a:srgbClr val="007700"/>
                </a:solidFill>
                <a:latin typeface="Fira Mono"/>
              </a:rPr>
              <a:t>;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2053597" y="3861048"/>
            <a:ext cx="53968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8000"/>
                </a:solidFill>
                <a:latin typeface="Fira Mono"/>
              </a:rPr>
              <a:t>// Yukarıdaki satır, bu </a:t>
            </a:r>
            <a:r>
              <a:rPr lang="tr-TR" dirty="0" err="1">
                <a:solidFill>
                  <a:srgbClr val="FF8000"/>
                </a:solidFill>
                <a:latin typeface="Fira Mono"/>
              </a:rPr>
              <a:t>if</a:t>
            </a:r>
            <a:r>
              <a:rPr lang="tr-TR" dirty="0">
                <a:solidFill>
                  <a:srgbClr val="FF8000"/>
                </a:solidFill>
                <a:latin typeface="Fira Mono"/>
              </a:rPr>
              <a:t>/else deyimine </a:t>
            </a:r>
            <a:r>
              <a:rPr lang="tr-TR" dirty="0" err="1">
                <a:solidFill>
                  <a:srgbClr val="FF8000"/>
                </a:solidFill>
                <a:latin typeface="Fira Mono"/>
              </a:rPr>
              <a:t>esdeğerdir</a:t>
            </a:r>
            <a:r>
              <a:rPr lang="tr-TR" dirty="0">
                <a:solidFill>
                  <a:srgbClr val="FF8000"/>
                </a:solidFill>
                <a:latin typeface="Fira Mono"/>
              </a:rPr>
              <a:t>.</a:t>
            </a:r>
            <a:br>
              <a:rPr lang="tr-TR" dirty="0">
                <a:solidFill>
                  <a:srgbClr val="FF8000"/>
                </a:solidFill>
                <a:latin typeface="Fira Mono"/>
              </a:rPr>
            </a:br>
            <a:r>
              <a:rPr lang="tr-TR" dirty="0" err="1">
                <a:solidFill>
                  <a:srgbClr val="007700"/>
                </a:solidFill>
                <a:latin typeface="Fira Mono"/>
              </a:rPr>
              <a:t>if</a:t>
            </a:r>
            <a:r>
              <a:rPr lang="tr-TR" dirty="0">
                <a:solidFill>
                  <a:srgbClr val="007700"/>
                </a:solidFill>
                <a:latin typeface="Fira Mono"/>
              </a:rPr>
              <a:t> (</a:t>
            </a:r>
            <a:r>
              <a:rPr lang="tr-TR" dirty="0" err="1">
                <a:solidFill>
                  <a:srgbClr val="007700"/>
                </a:solidFill>
                <a:latin typeface="Fira Mono"/>
              </a:rPr>
              <a:t>isset</a:t>
            </a:r>
            <a:r>
              <a:rPr lang="tr-TR" dirty="0">
                <a:solidFill>
                  <a:srgbClr val="007700"/>
                </a:solidFill>
                <a:latin typeface="Fira Mono"/>
              </a:rPr>
              <a:t>(</a:t>
            </a:r>
            <a:r>
              <a:rPr lang="tr-TR" dirty="0">
                <a:solidFill>
                  <a:srgbClr val="0000BB"/>
                </a:solidFill>
                <a:latin typeface="Fira Mono"/>
              </a:rPr>
              <a:t>$secim</a:t>
            </a:r>
            <a:r>
              <a:rPr lang="tr-TR" dirty="0">
                <a:solidFill>
                  <a:srgbClr val="007700"/>
                </a:solidFill>
                <a:latin typeface="Fira Mono"/>
              </a:rPr>
              <a:t>)) {</a:t>
            </a:r>
            <a:br>
              <a:rPr lang="tr-TR" dirty="0">
                <a:solidFill>
                  <a:srgbClr val="007700"/>
                </a:solidFill>
                <a:latin typeface="Fira Mono"/>
              </a:rPr>
            </a:br>
            <a:r>
              <a:rPr lang="tr-TR" dirty="0">
                <a:solidFill>
                  <a:srgbClr val="007700"/>
                </a:solidFill>
                <a:latin typeface="Fira Mono"/>
              </a:rPr>
              <a:t>    </a:t>
            </a:r>
            <a:r>
              <a:rPr lang="tr-TR" dirty="0">
                <a:solidFill>
                  <a:srgbClr val="0000BB"/>
                </a:solidFill>
                <a:latin typeface="Fira Mono"/>
              </a:rPr>
              <a:t>$</a:t>
            </a:r>
            <a:r>
              <a:rPr lang="tr-TR" dirty="0" err="1">
                <a:solidFill>
                  <a:srgbClr val="0000BB"/>
                </a:solidFill>
                <a:latin typeface="Fira Mono"/>
              </a:rPr>
              <a:t>islem</a:t>
            </a:r>
            <a:r>
              <a:rPr lang="tr-TR" dirty="0">
                <a:solidFill>
                  <a:srgbClr val="0000BB"/>
                </a:solidFill>
                <a:latin typeface="Fira Mono"/>
              </a:rPr>
              <a:t> </a:t>
            </a:r>
            <a:r>
              <a:rPr lang="tr-TR" dirty="0">
                <a:solidFill>
                  <a:srgbClr val="007700"/>
                </a:solidFill>
                <a:latin typeface="Fira Mono"/>
              </a:rPr>
              <a:t>= </a:t>
            </a:r>
            <a:r>
              <a:rPr lang="tr-TR" dirty="0">
                <a:solidFill>
                  <a:srgbClr val="0000BB"/>
                </a:solidFill>
                <a:latin typeface="Fira Mono"/>
              </a:rPr>
              <a:t>$secim</a:t>
            </a:r>
            <a:r>
              <a:rPr lang="tr-TR" dirty="0">
                <a:solidFill>
                  <a:srgbClr val="007700"/>
                </a:solidFill>
                <a:latin typeface="Fira Mono"/>
              </a:rPr>
              <a:t>;</a:t>
            </a:r>
            <a:br>
              <a:rPr lang="tr-TR" dirty="0">
                <a:solidFill>
                  <a:srgbClr val="007700"/>
                </a:solidFill>
                <a:latin typeface="Fira Mono"/>
              </a:rPr>
            </a:br>
            <a:r>
              <a:rPr lang="tr-TR" dirty="0">
                <a:solidFill>
                  <a:srgbClr val="007700"/>
                </a:solidFill>
                <a:latin typeface="Fira Mono"/>
              </a:rPr>
              <a:t>} else {</a:t>
            </a:r>
            <a:br>
              <a:rPr lang="tr-TR" dirty="0">
                <a:solidFill>
                  <a:srgbClr val="007700"/>
                </a:solidFill>
                <a:latin typeface="Fira Mono"/>
              </a:rPr>
            </a:br>
            <a:r>
              <a:rPr lang="tr-TR" dirty="0">
                <a:solidFill>
                  <a:srgbClr val="007700"/>
                </a:solidFill>
                <a:latin typeface="Fira Mono"/>
              </a:rPr>
              <a:t>    </a:t>
            </a:r>
            <a:r>
              <a:rPr lang="tr-TR" dirty="0">
                <a:solidFill>
                  <a:srgbClr val="0000BB"/>
                </a:solidFill>
                <a:latin typeface="Fira Mono"/>
              </a:rPr>
              <a:t>$</a:t>
            </a:r>
            <a:r>
              <a:rPr lang="tr-TR" dirty="0" err="1">
                <a:solidFill>
                  <a:srgbClr val="0000BB"/>
                </a:solidFill>
                <a:latin typeface="Fira Mono"/>
              </a:rPr>
              <a:t>islem</a:t>
            </a:r>
            <a:r>
              <a:rPr lang="tr-TR" dirty="0">
                <a:solidFill>
                  <a:srgbClr val="0000BB"/>
                </a:solidFill>
                <a:latin typeface="Fira Mono"/>
              </a:rPr>
              <a:t> </a:t>
            </a:r>
            <a:r>
              <a:rPr lang="tr-TR" dirty="0">
                <a:solidFill>
                  <a:srgbClr val="007700"/>
                </a:solidFill>
                <a:latin typeface="Fira Mono"/>
              </a:rPr>
              <a:t>= </a:t>
            </a:r>
            <a:r>
              <a:rPr lang="tr-TR" dirty="0">
                <a:solidFill>
                  <a:srgbClr val="DD0000"/>
                </a:solidFill>
                <a:latin typeface="Fira Mono"/>
              </a:rPr>
              <a:t>'</a:t>
            </a:r>
            <a:r>
              <a:rPr lang="tr-TR" dirty="0" err="1">
                <a:solidFill>
                  <a:srgbClr val="DD0000"/>
                </a:solidFill>
                <a:latin typeface="Fira Mono"/>
              </a:rPr>
              <a:t>default</a:t>
            </a:r>
            <a:r>
              <a:rPr lang="tr-TR" dirty="0">
                <a:solidFill>
                  <a:srgbClr val="DD0000"/>
                </a:solidFill>
                <a:latin typeface="Fira Mono"/>
              </a:rPr>
              <a:t>'</a:t>
            </a:r>
            <a:r>
              <a:rPr lang="tr-TR" dirty="0">
                <a:solidFill>
                  <a:srgbClr val="007700"/>
                </a:solidFill>
                <a:latin typeface="Fira Mono"/>
              </a:rPr>
              <a:t>;</a:t>
            </a:r>
            <a:br>
              <a:rPr lang="tr-TR" dirty="0">
                <a:solidFill>
                  <a:srgbClr val="007700"/>
                </a:solidFill>
                <a:latin typeface="Fira Mono"/>
              </a:rPr>
            </a:br>
            <a:r>
              <a:rPr lang="tr-TR" dirty="0">
                <a:solidFill>
                  <a:srgbClr val="007700"/>
                </a:solidFill>
                <a:latin typeface="Fira Mono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8713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61788" y="908720"/>
            <a:ext cx="78889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Hata denetim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>
                <a:latin typeface="Consolas" panose="020B0609020204030204" pitchFamily="49" charset="0"/>
              </a:rPr>
              <a:t>Hata denetimi için @ operatörü kullanılır. 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>
                <a:latin typeface="Consolas" panose="020B0609020204030204" pitchFamily="49" charset="0"/>
              </a:rPr>
              <a:t>Hataların ekrana yazdırılmasına engel olur. 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5436096" y="29888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Karşılaştırma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10772"/>
            <a:ext cx="3771900" cy="3533775"/>
          </a:xfrm>
          <a:prstGeom prst="rect">
            <a:avLst/>
          </a:prstGeom>
        </p:spPr>
      </p:pic>
      <p:sp>
        <p:nvSpPr>
          <p:cNvPr id="12" name="Akış Çizelgesi: Kart 11"/>
          <p:cNvSpPr/>
          <p:nvPr/>
        </p:nvSpPr>
        <p:spPr>
          <a:xfrm>
            <a:off x="5796136" y="3499853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Ornek14.php</a:t>
            </a:r>
          </a:p>
        </p:txBody>
      </p:sp>
    </p:spTree>
    <p:extLst>
      <p:ext uri="{BB962C8B-B14F-4D97-AF65-F5344CB8AC3E}">
        <p14:creationId xmlns:p14="http://schemas.microsoft.com/office/powerpoint/2010/main" val="2069337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204864"/>
            <a:ext cx="5067300" cy="197167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5436096" y="29888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Karşılaştırma</a:t>
            </a:r>
          </a:p>
        </p:txBody>
      </p:sp>
    </p:spTree>
    <p:extLst>
      <p:ext uri="{BB962C8B-B14F-4D97-AF65-F5344CB8AC3E}">
        <p14:creationId xmlns:p14="http://schemas.microsoft.com/office/powerpoint/2010/main" val="1790445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61788" y="908720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>
                <a:latin typeface="Consolas" panose="020B0609020204030204" pitchFamily="49" charset="0"/>
              </a:rPr>
              <a:t>Aynı kod  @ operatörü kullanılarak yazılırsa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5436096" y="29888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Karşılaştırma</a:t>
            </a:r>
          </a:p>
        </p:txBody>
      </p:sp>
      <p:sp>
        <p:nvSpPr>
          <p:cNvPr id="12" name="Akış Çizelgesi: Kart 11"/>
          <p:cNvSpPr/>
          <p:nvPr/>
        </p:nvSpPr>
        <p:spPr>
          <a:xfrm>
            <a:off x="5796136" y="3499853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Ornek15.php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80631"/>
            <a:ext cx="4038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33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420888"/>
            <a:ext cx="3876675" cy="1447800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5436096" y="29888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Karşılaştırma</a:t>
            </a:r>
          </a:p>
        </p:txBody>
      </p:sp>
    </p:spTree>
    <p:extLst>
      <p:ext uri="{BB962C8B-B14F-4D97-AF65-F5344CB8AC3E}">
        <p14:creationId xmlns:p14="http://schemas.microsoft.com/office/powerpoint/2010/main" val="319767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836712"/>
            <a:ext cx="7200800" cy="5698171"/>
          </a:xfrm>
          <a:prstGeom prst="rect">
            <a:avLst/>
          </a:prstGeom>
        </p:spPr>
      </p:pic>
      <p:sp>
        <p:nvSpPr>
          <p:cNvPr id="5" name="Akış Çizelgesi: Kart 4"/>
          <p:cNvSpPr/>
          <p:nvPr/>
        </p:nvSpPr>
        <p:spPr>
          <a:xfrm>
            <a:off x="5835790" y="3284984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Ornek07.php</a:t>
            </a:r>
          </a:p>
        </p:txBody>
      </p:sp>
    </p:spTree>
    <p:extLst>
      <p:ext uri="{BB962C8B-B14F-4D97-AF65-F5344CB8AC3E}">
        <p14:creationId xmlns:p14="http://schemas.microsoft.com/office/powerpoint/2010/main" val="186842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61788" y="908720"/>
            <a:ext cx="788890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Örnek 08: </a:t>
            </a:r>
            <a:r>
              <a:rPr lang="tr-TR" dirty="0"/>
              <a:t>Günün tarihine göre mevsimini ekrana yazan web sayfasını tasarlayınız. (20p)</a:t>
            </a:r>
          </a:p>
          <a:p>
            <a:pPr>
              <a:buClr>
                <a:srgbClr val="92D050"/>
              </a:buClr>
              <a:buSzPct val="145000"/>
            </a:pPr>
            <a:endParaRPr lang="tr-TR" dirty="0"/>
          </a:p>
          <a:p>
            <a:pPr>
              <a:buClr>
                <a:srgbClr val="92D050"/>
              </a:buClr>
              <a:buSzPct val="145000"/>
            </a:pPr>
            <a:r>
              <a:rPr lang="tr-TR" dirty="0"/>
              <a:t>12,01,02  Kış</a:t>
            </a:r>
          </a:p>
          <a:p>
            <a:pPr>
              <a:buClr>
                <a:srgbClr val="92D050"/>
              </a:buClr>
              <a:buSzPct val="145000"/>
            </a:pPr>
            <a:r>
              <a:rPr lang="tr-TR" dirty="0"/>
              <a:t>03,04,05 İlkbahar</a:t>
            </a:r>
          </a:p>
          <a:p>
            <a:pPr>
              <a:buClr>
                <a:srgbClr val="92D050"/>
              </a:buClr>
              <a:buSzPct val="145000"/>
            </a:pPr>
            <a:r>
              <a:rPr lang="tr-TR" dirty="0"/>
              <a:t>06,07,08 Yaz</a:t>
            </a:r>
          </a:p>
          <a:p>
            <a:pPr>
              <a:buClr>
                <a:srgbClr val="92D050"/>
              </a:buClr>
              <a:buSzPct val="145000"/>
            </a:pPr>
            <a:r>
              <a:rPr lang="tr-TR" dirty="0"/>
              <a:t>09,10,11 Sonbahar</a:t>
            </a:r>
          </a:p>
          <a:p>
            <a:pPr>
              <a:buClr>
                <a:srgbClr val="92D050"/>
              </a:buClr>
              <a:buSzPct val="145000"/>
            </a:pPr>
            <a:endParaRPr lang="tr-TR" dirty="0"/>
          </a:p>
          <a:p>
            <a:pPr>
              <a:buClr>
                <a:srgbClr val="92D050"/>
              </a:buClr>
              <a:buSzPct val="145000"/>
            </a:pPr>
            <a:endParaRPr lang="tr-TR" dirty="0"/>
          </a:p>
          <a:p>
            <a:pPr>
              <a:buClr>
                <a:srgbClr val="92D050"/>
              </a:buClr>
              <a:buSzPct val="145000"/>
            </a:pPr>
            <a:r>
              <a:rPr lang="tr-TR" dirty="0"/>
              <a:t>Aşağıdaki gibi tarih fonksiyonu </a:t>
            </a:r>
          </a:p>
          <a:p>
            <a:pPr>
              <a:buClr>
                <a:srgbClr val="92D050"/>
              </a:buClr>
              <a:buSzPct val="145000"/>
            </a:pPr>
            <a:r>
              <a:rPr lang="tr-TR" dirty="0"/>
              <a:t>kullanılarak ay değeri öğrenilebilir.</a:t>
            </a:r>
          </a:p>
          <a:p>
            <a:pPr>
              <a:buClr>
                <a:srgbClr val="92D050"/>
              </a:buClr>
              <a:buSzPct val="145000"/>
            </a:pPr>
            <a:endParaRPr lang="tr-TR" dirty="0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$ay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tr-TR" dirty="0" err="1">
                <a:solidFill>
                  <a:srgbClr val="795E26"/>
                </a:solidFill>
                <a:latin typeface="Consolas" panose="020B0609020204030204" pitchFamily="49" charset="0"/>
              </a:rPr>
              <a:t>date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"m"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 //ay numarasını dizgi olarak </a:t>
            </a:r>
            <a:r>
              <a:rPr lang="tr-TR" dirty="0" err="1">
                <a:solidFill>
                  <a:srgbClr val="008000"/>
                </a:solidFill>
                <a:latin typeface="Consolas" panose="020B0609020204030204" pitchFamily="49" charset="0"/>
              </a:rPr>
              <a:t>döndürürür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Clr>
                <a:srgbClr val="92D050"/>
              </a:buClr>
              <a:buSzPct val="145000"/>
            </a:pPr>
            <a:endParaRPr lang="tr-TR" dirty="0"/>
          </a:p>
          <a:p>
            <a:pPr>
              <a:buClr>
                <a:srgbClr val="92D050"/>
              </a:buClr>
              <a:buSzPct val="145000"/>
            </a:pPr>
            <a:r>
              <a:rPr lang="tr-TR" dirty="0">
                <a:latin typeface="Consolas" panose="020B0609020204030204" pitchFamily="49" charset="0"/>
              </a:rPr>
              <a:t> 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5436096" y="29888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Karşılaştırma</a:t>
            </a:r>
          </a:p>
        </p:txBody>
      </p:sp>
      <p:sp>
        <p:nvSpPr>
          <p:cNvPr id="7" name="Akış Çizelgesi: Kart 6"/>
          <p:cNvSpPr/>
          <p:nvPr/>
        </p:nvSpPr>
        <p:spPr>
          <a:xfrm>
            <a:off x="5436096" y="4929299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Ornek08.php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99" y="1556792"/>
            <a:ext cx="3305175" cy="2047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7769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/>
          <p:cNvSpPr txBox="1"/>
          <p:nvPr/>
        </p:nvSpPr>
        <p:spPr>
          <a:xfrm>
            <a:off x="5436096" y="29888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Karşılaştırma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29998"/>
            <a:ext cx="5904908" cy="595133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772816"/>
            <a:ext cx="2376264" cy="1472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Akış Çizelgesi: Kart 9"/>
          <p:cNvSpPr/>
          <p:nvPr/>
        </p:nvSpPr>
        <p:spPr>
          <a:xfrm>
            <a:off x="6124108" y="5085184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Ornek08.php</a:t>
            </a:r>
          </a:p>
        </p:txBody>
      </p:sp>
    </p:spTree>
    <p:extLst>
      <p:ext uri="{BB962C8B-B14F-4D97-AF65-F5344CB8AC3E}">
        <p14:creationId xmlns:p14="http://schemas.microsoft.com/office/powerpoint/2010/main" val="376553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61788" y="908720"/>
            <a:ext cx="788890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Örnek 09: </a:t>
            </a:r>
            <a:r>
              <a:rPr lang="tr-TR" dirty="0"/>
              <a:t>Günün tarihine göre mevsimin temsili resmini ekrana basan web sayfasını tasarlayınız. (20p)</a:t>
            </a:r>
          </a:p>
          <a:p>
            <a:pPr>
              <a:buClr>
                <a:srgbClr val="92D050"/>
              </a:buClr>
              <a:buSzPct val="145000"/>
            </a:pPr>
            <a:endParaRPr lang="tr-TR" dirty="0"/>
          </a:p>
          <a:p>
            <a:pPr>
              <a:buClr>
                <a:srgbClr val="92D050"/>
              </a:buClr>
              <a:buSzPct val="145000"/>
            </a:pPr>
            <a:r>
              <a:rPr lang="tr-TR" dirty="0"/>
              <a:t>12,01,02  Kış</a:t>
            </a:r>
          </a:p>
          <a:p>
            <a:pPr>
              <a:buClr>
                <a:srgbClr val="92D050"/>
              </a:buClr>
              <a:buSzPct val="145000"/>
            </a:pPr>
            <a:r>
              <a:rPr lang="tr-TR" dirty="0"/>
              <a:t>03,04,05 İlkbahar</a:t>
            </a:r>
          </a:p>
          <a:p>
            <a:pPr>
              <a:buClr>
                <a:srgbClr val="92D050"/>
              </a:buClr>
              <a:buSzPct val="145000"/>
            </a:pPr>
            <a:r>
              <a:rPr lang="tr-TR" dirty="0"/>
              <a:t>06,07,08 Yaz</a:t>
            </a:r>
          </a:p>
          <a:p>
            <a:pPr>
              <a:buClr>
                <a:srgbClr val="92D050"/>
              </a:buClr>
              <a:buSzPct val="145000"/>
            </a:pPr>
            <a:r>
              <a:rPr lang="tr-TR" dirty="0"/>
              <a:t>09,10,11 Sonbahar</a:t>
            </a:r>
          </a:p>
          <a:p>
            <a:pPr>
              <a:buClr>
                <a:srgbClr val="92D050"/>
              </a:buClr>
              <a:buSzPct val="145000"/>
            </a:pPr>
            <a:endParaRPr lang="tr-TR" dirty="0"/>
          </a:p>
          <a:p>
            <a:pPr>
              <a:buClr>
                <a:srgbClr val="92D050"/>
              </a:buClr>
              <a:buSzPct val="145000"/>
            </a:pPr>
            <a:endParaRPr lang="tr-TR" dirty="0"/>
          </a:p>
          <a:p>
            <a:pPr>
              <a:buClr>
                <a:srgbClr val="92D050"/>
              </a:buClr>
              <a:buSzPct val="145000"/>
            </a:pPr>
            <a:r>
              <a:rPr lang="tr-TR" dirty="0"/>
              <a:t>Aşağıdaki gibi tarih fonksiyonu </a:t>
            </a:r>
          </a:p>
          <a:p>
            <a:pPr>
              <a:buClr>
                <a:srgbClr val="92D050"/>
              </a:buClr>
              <a:buSzPct val="145000"/>
            </a:pPr>
            <a:r>
              <a:rPr lang="tr-TR" dirty="0"/>
              <a:t>kullanılarak ay değeri öğrenilebilir.</a:t>
            </a:r>
          </a:p>
          <a:p>
            <a:pPr>
              <a:buClr>
                <a:srgbClr val="92D050"/>
              </a:buClr>
              <a:buSzPct val="145000"/>
            </a:pPr>
            <a:endParaRPr lang="tr-TR" dirty="0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$ay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tr-TR" dirty="0" err="1">
                <a:solidFill>
                  <a:srgbClr val="795E26"/>
                </a:solidFill>
                <a:latin typeface="Consolas" panose="020B0609020204030204" pitchFamily="49" charset="0"/>
              </a:rPr>
              <a:t>date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"m"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 //ay numarasını dizgi olarak </a:t>
            </a:r>
            <a:r>
              <a:rPr lang="tr-TR" dirty="0" err="1">
                <a:solidFill>
                  <a:srgbClr val="008000"/>
                </a:solidFill>
                <a:latin typeface="Consolas" panose="020B0609020204030204" pitchFamily="49" charset="0"/>
              </a:rPr>
              <a:t>döndürürür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Clr>
                <a:srgbClr val="92D050"/>
              </a:buClr>
              <a:buSzPct val="145000"/>
            </a:pPr>
            <a:endParaRPr lang="tr-TR" dirty="0"/>
          </a:p>
          <a:p>
            <a:pPr>
              <a:buClr>
                <a:srgbClr val="92D050"/>
              </a:buClr>
              <a:buSzPct val="145000"/>
            </a:pPr>
            <a:r>
              <a:rPr lang="tr-TR" dirty="0">
                <a:latin typeface="Consolas" panose="020B0609020204030204" pitchFamily="49" charset="0"/>
              </a:rPr>
              <a:t> 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5436096" y="29888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Karşılaştırma</a:t>
            </a:r>
          </a:p>
        </p:txBody>
      </p:sp>
      <p:sp>
        <p:nvSpPr>
          <p:cNvPr id="7" name="Akış Çizelgesi: Kart 6"/>
          <p:cNvSpPr/>
          <p:nvPr/>
        </p:nvSpPr>
        <p:spPr>
          <a:xfrm>
            <a:off x="5436096" y="4929299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Ornek09.php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412776"/>
            <a:ext cx="2091308" cy="25697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7265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/>
          <p:cNvSpPr txBox="1"/>
          <p:nvPr/>
        </p:nvSpPr>
        <p:spPr>
          <a:xfrm>
            <a:off x="5436096" y="29888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Karşılaştırma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548680"/>
            <a:ext cx="6000750" cy="58578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687" y="980728"/>
            <a:ext cx="2091308" cy="25697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15676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61788" y="908720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Koşullu işlemler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>
                <a:latin typeface="Consolas" panose="020B0609020204030204" pitchFamily="49" charset="0"/>
              </a:rPr>
              <a:t>switch</a:t>
            </a:r>
            <a:r>
              <a:rPr lang="tr-TR" b="1" dirty="0">
                <a:latin typeface="Consolas" panose="020B0609020204030204" pitchFamily="49" charset="0"/>
              </a:rPr>
              <a:t>..</a:t>
            </a:r>
            <a:r>
              <a:rPr lang="tr-TR" b="1" dirty="0" err="1">
                <a:latin typeface="Consolas" panose="020B0609020204030204" pitchFamily="49" charset="0"/>
              </a:rPr>
              <a:t>case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5436096" y="29888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Karşılaştırma</a:t>
            </a:r>
          </a:p>
        </p:txBody>
      </p:sp>
      <p:sp>
        <p:nvSpPr>
          <p:cNvPr id="3" name="Dikdörtgen 2"/>
          <p:cNvSpPr/>
          <p:nvPr/>
        </p:nvSpPr>
        <p:spPr>
          <a:xfrm>
            <a:off x="971599" y="2033773"/>
            <a:ext cx="6760317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ifade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ifadenin değeri x ise yapılacaklar</a:t>
            </a:r>
            <a:b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ifadenin değeri y ise yapılacaklar</a:t>
            </a:r>
            <a:b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: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 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hiçbiri değilse yapılacaklar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03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647564" y="1534726"/>
            <a:ext cx="34563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tr-T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dirty="0" err="1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"i eşittir 0"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} </a:t>
            </a:r>
            <a:r>
              <a:rPr lang="tr-TR" dirty="0" err="1">
                <a:solidFill>
                  <a:srgbClr val="AF00DB"/>
                </a:solidFill>
                <a:latin typeface="Consolas" panose="020B0609020204030204" pitchFamily="49" charset="0"/>
              </a:rPr>
              <a:t>elseif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tr-T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dirty="0" err="1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"i eşittir 1"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} </a:t>
            </a:r>
            <a:r>
              <a:rPr lang="tr-TR" dirty="0" err="1">
                <a:solidFill>
                  <a:srgbClr val="AF00DB"/>
                </a:solidFill>
                <a:latin typeface="Consolas" panose="020B0609020204030204" pitchFamily="49" charset="0"/>
              </a:rPr>
              <a:t>elseif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tr-T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dirty="0" err="1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"i eşittir 2"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6" name="Dikdörtgen 5"/>
          <p:cNvSpPr/>
          <p:nvPr/>
        </p:nvSpPr>
        <p:spPr>
          <a:xfrm>
            <a:off x="4499992" y="1700808"/>
            <a:ext cx="3600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AF00DB"/>
                </a:solidFill>
                <a:latin typeface="Consolas" panose="020B0609020204030204" pitchFamily="49" charset="0"/>
              </a:rPr>
              <a:t>switch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dirty="0" err="1">
                <a:solidFill>
                  <a:srgbClr val="AF00DB"/>
                </a:solidFill>
                <a:latin typeface="Consolas" panose="020B0609020204030204" pitchFamily="49" charset="0"/>
              </a:rPr>
              <a:t>case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tr-TR" dirty="0" err="1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"i eşittir 0"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tr-TR" dirty="0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dirty="0" err="1">
                <a:solidFill>
                  <a:srgbClr val="AF00DB"/>
                </a:solidFill>
                <a:latin typeface="Consolas" panose="020B0609020204030204" pitchFamily="49" charset="0"/>
              </a:rPr>
              <a:t>case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tr-TR" dirty="0" err="1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"i eşittir 1"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tr-TR" dirty="0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dirty="0" err="1">
                <a:solidFill>
                  <a:srgbClr val="AF00DB"/>
                </a:solidFill>
                <a:latin typeface="Consolas" panose="020B0609020204030204" pitchFamily="49" charset="0"/>
              </a:rPr>
              <a:t>case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tr-TR" dirty="0" err="1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"i eşittir 2"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tr-TR" dirty="0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  <a:endParaRPr lang="tr-TR" dirty="0"/>
          </a:p>
        </p:txBody>
      </p:sp>
      <p:sp>
        <p:nvSpPr>
          <p:cNvPr id="7" name="Sağ Ayraç 6"/>
          <p:cNvSpPr/>
          <p:nvPr/>
        </p:nvSpPr>
        <p:spPr>
          <a:xfrm>
            <a:off x="3779912" y="1628800"/>
            <a:ext cx="648072" cy="30243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1331640" y="5445224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dirty="0"/>
              <a:t>Sağdaki ve soldaki ifadeler birbirinin dengidir</a:t>
            </a:r>
          </a:p>
        </p:txBody>
      </p:sp>
      <p:sp>
        <p:nvSpPr>
          <p:cNvPr id="10" name="Metin kutusu 9"/>
          <p:cNvSpPr txBox="1"/>
          <p:nvPr/>
        </p:nvSpPr>
        <p:spPr>
          <a:xfrm>
            <a:off x="5436096" y="29888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Karşılaştırma</a:t>
            </a:r>
          </a:p>
        </p:txBody>
      </p:sp>
    </p:spTree>
    <p:extLst>
      <p:ext uri="{BB962C8B-B14F-4D97-AF65-F5344CB8AC3E}">
        <p14:creationId xmlns:p14="http://schemas.microsoft.com/office/powerpoint/2010/main" val="4222340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18108</TotalTime>
  <Words>840</Words>
  <Application>Microsoft Office PowerPoint</Application>
  <PresentationFormat>Ekran Gösterisi (4:3)</PresentationFormat>
  <Paragraphs>139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1" baseType="lpstr">
      <vt:lpstr>Arial</vt:lpstr>
      <vt:lpstr>Century Gothic</vt:lpstr>
      <vt:lpstr>Consolas</vt:lpstr>
      <vt:lpstr>Fira Mono</vt:lpstr>
      <vt:lpstr>Verdana</vt:lpstr>
      <vt:lpstr>Wingdings 2</vt:lpstr>
      <vt:lpstr>Austin</vt:lpstr>
      <vt:lpstr>İnternet Programcılığı II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 DHTML HTML5</dc:title>
  <dc:creator>Halil Ersoy</dc:creator>
  <cp:lastModifiedBy>Levent YAVUZ</cp:lastModifiedBy>
  <cp:revision>554</cp:revision>
  <dcterms:created xsi:type="dcterms:W3CDTF">2011-10-04T07:58:43Z</dcterms:created>
  <dcterms:modified xsi:type="dcterms:W3CDTF">2020-03-09T05:54:43Z</dcterms:modified>
</cp:coreProperties>
</file>