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49" r:id="rId3"/>
    <p:sldId id="507" r:id="rId4"/>
    <p:sldId id="536" r:id="rId5"/>
    <p:sldId id="561" r:id="rId6"/>
    <p:sldId id="562" r:id="rId7"/>
    <p:sldId id="560" r:id="rId8"/>
    <p:sldId id="555" r:id="rId9"/>
    <p:sldId id="508" r:id="rId10"/>
    <p:sldId id="509" r:id="rId11"/>
    <p:sldId id="537" r:id="rId12"/>
    <p:sldId id="559" r:id="rId13"/>
    <p:sldId id="550" r:id="rId14"/>
    <p:sldId id="565" r:id="rId15"/>
    <p:sldId id="551" r:id="rId16"/>
    <p:sldId id="566" r:id="rId17"/>
    <p:sldId id="563" r:id="rId18"/>
    <p:sldId id="552" r:id="rId19"/>
    <p:sldId id="567" r:id="rId20"/>
    <p:sldId id="553" r:id="rId21"/>
    <p:sldId id="568" r:id="rId22"/>
    <p:sldId id="554" r:id="rId23"/>
    <p:sldId id="556" r:id="rId24"/>
    <p:sldId id="557" r:id="rId25"/>
    <p:sldId id="569" r:id="rId26"/>
    <p:sldId id="532" r:id="rId27"/>
    <p:sldId id="533" r:id="rId28"/>
    <p:sldId id="558" r:id="rId29"/>
    <p:sldId id="535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72" d="100"/>
          <a:sy n="72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İnternet Programcılığı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644008" y="692696"/>
            <a:ext cx="3399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  <a:p>
            <a:pPr algn="ctr"/>
            <a:r>
              <a:rPr lang="tr-TR" sz="4400" b="1" dirty="0">
                <a:solidFill>
                  <a:schemeClr val="bg1"/>
                </a:solidFill>
              </a:rPr>
              <a:t>Hafta 03</a:t>
            </a:r>
          </a:p>
        </p:txBody>
      </p:sp>
    </p:spTree>
    <p:extLst>
      <p:ext uri="{BB962C8B-B14F-4D97-AF65-F5344CB8AC3E}">
        <p14:creationId xmlns:p14="http://schemas.microsoft.com/office/powerpoint/2010/main" val="23312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6712"/>
            <a:ext cx="6621934" cy="5163674"/>
          </a:xfrm>
          <a:prstGeom prst="rect">
            <a:avLst/>
          </a:prstGeom>
        </p:spPr>
      </p:pic>
      <p:sp>
        <p:nvSpPr>
          <p:cNvPr id="10" name="Akış Çizelgesi: Kart 9"/>
          <p:cNvSpPr/>
          <p:nvPr/>
        </p:nvSpPr>
        <p:spPr>
          <a:xfrm>
            <a:off x="6734836" y="5179590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Ornek17.php</a:t>
            </a:r>
          </a:p>
        </p:txBody>
      </p:sp>
    </p:spTree>
    <p:extLst>
      <p:ext uri="{BB962C8B-B14F-4D97-AF65-F5344CB8AC3E}">
        <p14:creationId xmlns:p14="http://schemas.microsoft.com/office/powerpoint/2010/main" val="376553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 18: </a:t>
            </a:r>
            <a:r>
              <a:rPr lang="tr-TR" dirty="0"/>
              <a:t>Bir önceki örnekteki(örnek17) tabloyu satır ve sütun sayısı değişkenden okunacak şekilde iç içe </a:t>
            </a:r>
            <a:r>
              <a:rPr lang="tr-TR" dirty="0" err="1"/>
              <a:t>for</a:t>
            </a:r>
            <a:r>
              <a:rPr lang="tr-TR" dirty="0"/>
              <a:t> döngüsü kullanarak yapınız. (</a:t>
            </a:r>
            <a:r>
              <a:rPr lang="tr-TR" b="1" dirty="0"/>
              <a:t>20 puan</a:t>
            </a:r>
            <a:r>
              <a:rPr lang="tr-TR" dirty="0"/>
              <a:t>)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7" name="Akış Çizelgesi: Kart 6"/>
          <p:cNvSpPr/>
          <p:nvPr/>
        </p:nvSpPr>
        <p:spPr>
          <a:xfrm>
            <a:off x="6590678" y="371703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Ornek18.php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51706"/>
            <a:ext cx="3267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592C4A48-3329-4845-9D98-F7A98A5D080B}"/>
              </a:ext>
            </a:extLst>
          </p:cNvPr>
          <p:cNvSpPr/>
          <p:nvPr/>
        </p:nvSpPr>
        <p:spPr>
          <a:xfrm>
            <a:off x="5455166" y="116632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Döngüler - </a:t>
            </a:r>
            <a:r>
              <a:rPr lang="tr-TR" b="1" dirty="0" err="1">
                <a:solidFill>
                  <a:schemeClr val="bg1"/>
                </a:solidFill>
              </a:rPr>
              <a:t>for</a:t>
            </a:r>
            <a:endParaRPr lang="tr-TR" b="1" dirty="0">
              <a:solidFill>
                <a:schemeClr val="bg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0688"/>
            <a:ext cx="7073161" cy="5901084"/>
          </a:xfrm>
          <a:prstGeom prst="rect">
            <a:avLst/>
          </a:prstGeom>
        </p:spPr>
      </p:pic>
      <p:sp>
        <p:nvSpPr>
          <p:cNvPr id="5" name="Akış Çizelgesi: Kart 4">
            <a:extLst>
              <a:ext uri="{FF2B5EF4-FFF2-40B4-BE49-F238E27FC236}">
                <a16:creationId xmlns:a16="http://schemas.microsoft.com/office/drawing/2014/main" id="{907A2DE9-3D5A-4FD3-9262-F566D833ABC1}"/>
              </a:ext>
            </a:extLst>
          </p:cNvPr>
          <p:cNvSpPr/>
          <p:nvPr/>
        </p:nvSpPr>
        <p:spPr>
          <a:xfrm>
            <a:off x="6228184" y="5156321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Ornek18.php</a:t>
            </a:r>
          </a:p>
        </p:txBody>
      </p:sp>
    </p:spTree>
    <p:extLst>
      <p:ext uri="{BB962C8B-B14F-4D97-AF65-F5344CB8AC3E}">
        <p14:creationId xmlns:p14="http://schemas.microsoft.com/office/powerpoint/2010/main" val="292723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Döngüler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b="1" dirty="0">
                <a:latin typeface="Consolas" panose="020B0609020204030204" pitchFamily="49" charset="0"/>
              </a:rPr>
              <a:t> Döngüsü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while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11560" y="1556792"/>
            <a:ext cx="776108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tr-TR" dirty="0"/>
              <a:t>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(/*koşul*/)</a:t>
            </a:r>
            <a:r>
              <a:rPr lang="tr-TR" dirty="0"/>
              <a:t>{</a:t>
            </a:r>
          </a:p>
          <a:p>
            <a:r>
              <a:rPr lang="tr-TR" dirty="0"/>
              <a:t>     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//    Gerçekleşmesi istenen işlemler</a:t>
            </a:r>
          </a:p>
          <a:p>
            <a:r>
              <a:rPr lang="tr-TR" dirty="0"/>
              <a:t>}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611560" y="2852936"/>
            <a:ext cx="7729585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b="1" dirty="0"/>
              <a:t>Koşul: </a:t>
            </a:r>
            <a:r>
              <a:rPr lang="tr-TR" dirty="0"/>
              <a:t>Döngü için belirtilen koşuldur. Bu koşul sağlandığı sürece döngü döner.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A735553-E001-463E-8FDB-C3B237E2954D}"/>
              </a:ext>
            </a:extLst>
          </p:cNvPr>
          <p:cNvSpPr/>
          <p:nvPr/>
        </p:nvSpPr>
        <p:spPr>
          <a:xfrm>
            <a:off x="611560" y="4051667"/>
            <a:ext cx="7729585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$i = 1;</a:t>
            </a:r>
            <a:endParaRPr lang="tr-TR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 $i &lt;= 10 ){</a:t>
            </a:r>
          </a:p>
          <a:p>
            <a:r>
              <a:rPr lang="tr-TR" dirty="0"/>
              <a:t>  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/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"Merhaba Dünya";</a:t>
            </a:r>
          </a:p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/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&gt;";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$i++;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6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CC5AB942-4518-4E37-B34D-DF378A2ADF15}"/>
              </a:ext>
            </a:extLst>
          </p:cNvPr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5249" y="117515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 19 : Aşağıdaki çıktıdaki gibi ekrana 6 farklı başlık stilinde Internet Programcılığı yazan </a:t>
            </a:r>
            <a:r>
              <a:rPr lang="tr-TR" dirty="0" err="1"/>
              <a:t>php</a:t>
            </a:r>
            <a:r>
              <a:rPr lang="tr-TR" dirty="0"/>
              <a:t> kodunu yazınız.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35433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3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kış Çizelgesi: Kart 4">
            <a:extLst>
              <a:ext uri="{FF2B5EF4-FFF2-40B4-BE49-F238E27FC236}">
                <a16:creationId xmlns:a16="http://schemas.microsoft.com/office/drawing/2014/main" id="{A8B4561A-36E8-408E-90CD-5682B7817C6A}"/>
              </a:ext>
            </a:extLst>
          </p:cNvPr>
          <p:cNvSpPr/>
          <p:nvPr/>
        </p:nvSpPr>
        <p:spPr>
          <a:xfrm>
            <a:off x="5430351" y="4768817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Ornek19.php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2A2935D-BB42-4E37-8DA5-17EDE5587A1A}"/>
              </a:ext>
            </a:extLst>
          </p:cNvPr>
          <p:cNvSpPr txBox="1"/>
          <p:nvPr/>
        </p:nvSpPr>
        <p:spPr>
          <a:xfrm>
            <a:off x="5436096" y="29888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while</a:t>
            </a:r>
            <a:endParaRPr lang="tr-TR" sz="2000" b="1" dirty="0">
              <a:solidFill>
                <a:schemeClr val="bg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68484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CC5AB942-4518-4E37-B34D-DF378A2ADF15}"/>
              </a:ext>
            </a:extLst>
          </p:cNvPr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5249" y="1175155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ÖRNEK 20 : </a:t>
            </a:r>
            <a:r>
              <a:rPr lang="tr-TR" dirty="0"/>
              <a:t>Sayı değerini bir değişkenden okuyarak sayı ile beraber sayının faktöriyelini ekrana yazan </a:t>
            </a:r>
            <a:r>
              <a:rPr lang="tr-TR" dirty="0" err="1"/>
              <a:t>php</a:t>
            </a:r>
            <a:r>
              <a:rPr lang="tr-TR" dirty="0"/>
              <a:t> kodunu yazınız (</a:t>
            </a:r>
            <a:r>
              <a:rPr lang="tr-TR" b="1" dirty="0"/>
              <a:t>20 puan</a:t>
            </a:r>
            <a:r>
              <a:rPr lang="tr-TR" dirty="0"/>
              <a:t>).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924944"/>
            <a:ext cx="3209925" cy="11049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051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kış Çizelgesi: Kart 9">
            <a:extLst>
              <a:ext uri="{FF2B5EF4-FFF2-40B4-BE49-F238E27FC236}">
                <a16:creationId xmlns:a16="http://schemas.microsoft.com/office/drawing/2014/main" id="{57182195-C15B-4D53-9544-B59354AC91E6}"/>
              </a:ext>
            </a:extLst>
          </p:cNvPr>
          <p:cNvSpPr/>
          <p:nvPr/>
        </p:nvSpPr>
        <p:spPr>
          <a:xfrm>
            <a:off x="6084168" y="5379853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Ornek20.php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2A2935D-BB42-4E37-8DA5-17EDE5587A1A}"/>
              </a:ext>
            </a:extLst>
          </p:cNvPr>
          <p:cNvSpPr txBox="1"/>
          <p:nvPr/>
        </p:nvSpPr>
        <p:spPr>
          <a:xfrm>
            <a:off x="5436096" y="29888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while</a:t>
            </a:r>
            <a:endParaRPr lang="tr-TR" sz="2000" b="1" dirty="0">
              <a:solidFill>
                <a:schemeClr val="bg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26928"/>
            <a:ext cx="5133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Döngüler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>
                <a:latin typeface="Consolas" panose="020B0609020204030204" pitchFamily="49" charset="0"/>
              </a:rPr>
              <a:t>do-</a:t>
            </a: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b="1" dirty="0">
                <a:latin typeface="Consolas" panose="020B0609020204030204" pitchFamily="49" charset="0"/>
              </a:rPr>
              <a:t> Döngüsü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– do-</a:t>
            </a:r>
            <a:r>
              <a:rPr lang="tr-TR" sz="2000" b="1" dirty="0" err="1">
                <a:solidFill>
                  <a:schemeClr val="bg1"/>
                </a:solidFill>
              </a:rPr>
              <a:t>while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11560" y="1556792"/>
            <a:ext cx="776108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Do{</a:t>
            </a:r>
          </a:p>
          <a:p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//    Gerçekleşmesi istenen işlemler</a:t>
            </a:r>
            <a:endParaRPr lang="tr-TR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tr-TR" dirty="0"/>
              <a:t>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(/*koşul*/)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643057" y="2782669"/>
            <a:ext cx="7729585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r-TR" dirty="0"/>
              <a:t>do-</a:t>
            </a:r>
            <a:r>
              <a:rPr lang="tr-TR" dirty="0" err="1"/>
              <a:t>while</a:t>
            </a:r>
            <a:r>
              <a:rPr lang="tr-TR" dirty="0"/>
              <a:t> döngüsü, </a:t>
            </a:r>
            <a:r>
              <a:rPr lang="tr-TR" dirty="0" err="1"/>
              <a:t>while</a:t>
            </a:r>
            <a:r>
              <a:rPr lang="tr-TR" dirty="0"/>
              <a:t> döngüsüne çok benzerdir. do-</a:t>
            </a:r>
            <a:r>
              <a:rPr lang="tr-TR" dirty="0" err="1"/>
              <a:t>while</a:t>
            </a:r>
            <a:r>
              <a:rPr lang="tr-TR" dirty="0"/>
              <a:t> döngüsünde farklı olarak, koşul ifadesi her döngünün başında değil sonunda test edilmektedir.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Koşul ifadesinin sonda yer alması da bir do-</a:t>
            </a:r>
            <a:r>
              <a:rPr lang="tr-TR" dirty="0" err="1"/>
              <a:t>while</a:t>
            </a:r>
            <a:r>
              <a:rPr lang="tr-TR" dirty="0"/>
              <a:t> döngüsü içerisindeki kod bloğunun en az bir kez çalıştırılacağı anlamına gelir. Çünkü kontrol aşaması, kod bloğu birinci döngü turunun sonunda devreye girer.</a:t>
            </a:r>
          </a:p>
        </p:txBody>
      </p:sp>
    </p:spTree>
    <p:extLst>
      <p:ext uri="{BB962C8B-B14F-4D97-AF65-F5344CB8AC3E}">
        <p14:creationId xmlns:p14="http://schemas.microsoft.com/office/powerpoint/2010/main" val="355559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010571-A584-4619-983B-B18D1544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960" y="2391949"/>
            <a:ext cx="2448272" cy="432047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tr-TR" sz="1800" dirty="0">
                <a:solidFill>
                  <a:schemeClr val="tx1"/>
                </a:solidFill>
                <a:latin typeface="Arial Black" panose="020B0A04020102020204" pitchFamily="34" charset="0"/>
              </a:rPr>
              <a:t>Çıktısı ne olur?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C26962-C27B-4BF7-B223-944F7920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24057"/>
            <a:ext cx="2160240" cy="256783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D059D7C-3B18-4796-B0E6-508E6DB11FC3}"/>
              </a:ext>
            </a:extLst>
          </p:cNvPr>
          <p:cNvSpPr txBox="1"/>
          <p:nvPr/>
        </p:nvSpPr>
        <p:spPr>
          <a:xfrm>
            <a:off x="5076056" y="0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</a:rPr>
              <a:t>Döngüler – do-</a:t>
            </a:r>
            <a:r>
              <a:rPr lang="tr-TR" sz="2000" b="1" dirty="0" err="1">
                <a:solidFill>
                  <a:schemeClr val="bg1"/>
                </a:solidFill>
              </a:rPr>
              <a:t>while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AC1A48-F5F5-44C4-9903-B2B40CF9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44026A-9F97-40A2-8B08-9ED2E301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>
                <a:solidFill>
                  <a:schemeClr val="tx1"/>
                </a:solidFill>
              </a:rPr>
              <a:t>Komutları belirli sayıda tekrar çalıştırmak için kullanılan yapılardır.</a:t>
            </a:r>
          </a:p>
          <a:p>
            <a:r>
              <a:rPr lang="tr-TR" sz="1800" dirty="0">
                <a:solidFill>
                  <a:schemeClr val="tx1"/>
                </a:solidFill>
              </a:rPr>
              <a:t>Eğer bir şeyi birkaç kez aynı ya da benzer şekilde yapmanız gerekiyorsa kodlarınızın bazı kısımlarını tekrar etmek için döngülere başvurulur.</a:t>
            </a:r>
          </a:p>
          <a:p>
            <a:r>
              <a:rPr lang="tr-TR" sz="1800" dirty="0" err="1">
                <a:solidFill>
                  <a:schemeClr val="tx1"/>
                </a:solidFill>
              </a:rPr>
              <a:t>PHP’de</a:t>
            </a:r>
            <a:r>
              <a:rPr lang="tr-TR" sz="1800" dirty="0">
                <a:solidFill>
                  <a:schemeClr val="tx1"/>
                </a:solidFill>
              </a:rPr>
              <a:t> aşağıdaki döngü türleri bulunur:</a:t>
            </a:r>
          </a:p>
          <a:p>
            <a:pPr lvl="1"/>
            <a:r>
              <a:rPr lang="tr-TR" sz="1800" dirty="0" err="1">
                <a:solidFill>
                  <a:schemeClr val="tx1"/>
                </a:solidFill>
              </a:rPr>
              <a:t>for</a:t>
            </a:r>
            <a:endParaRPr lang="tr-TR" sz="1800" dirty="0">
              <a:solidFill>
                <a:schemeClr val="tx1"/>
              </a:solidFill>
            </a:endParaRPr>
          </a:p>
          <a:p>
            <a:pPr lvl="1"/>
            <a:r>
              <a:rPr lang="tr-TR" sz="1800" dirty="0" err="1">
                <a:solidFill>
                  <a:schemeClr val="tx1"/>
                </a:solidFill>
              </a:rPr>
              <a:t>while</a:t>
            </a:r>
            <a:endParaRPr lang="tr-TR" sz="1800" dirty="0">
              <a:solidFill>
                <a:schemeClr val="tx1"/>
              </a:solidFill>
            </a:endParaRPr>
          </a:p>
          <a:p>
            <a:pPr lvl="1"/>
            <a:r>
              <a:rPr lang="tr-TR" sz="1800" dirty="0">
                <a:solidFill>
                  <a:schemeClr val="tx1"/>
                </a:solidFill>
              </a:rPr>
              <a:t>do-</a:t>
            </a:r>
            <a:r>
              <a:rPr lang="tr-TR" sz="1800" dirty="0" err="1">
                <a:solidFill>
                  <a:schemeClr val="tx1"/>
                </a:solidFill>
              </a:rPr>
              <a:t>while</a:t>
            </a:r>
            <a:endParaRPr lang="tr-TR" sz="1800" dirty="0">
              <a:solidFill>
                <a:schemeClr val="tx1"/>
              </a:solidFill>
            </a:endParaRPr>
          </a:p>
          <a:p>
            <a:pPr lvl="1"/>
            <a:r>
              <a:rPr lang="tr-TR" sz="1800" dirty="0" err="1">
                <a:solidFill>
                  <a:schemeClr val="tx1"/>
                </a:solidFill>
              </a:rPr>
              <a:t>foreach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25AE57F-5EFF-45AD-81EE-45F5FD02499A}"/>
              </a:ext>
            </a:extLst>
          </p:cNvPr>
          <p:cNvSpPr txBox="1"/>
          <p:nvPr/>
        </p:nvSpPr>
        <p:spPr>
          <a:xfrm>
            <a:off x="5724128" y="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</a:rPr>
              <a:t>Döngüler</a:t>
            </a:r>
          </a:p>
        </p:txBody>
      </p:sp>
    </p:spTree>
    <p:extLst>
      <p:ext uri="{BB962C8B-B14F-4D97-AF65-F5344CB8AC3E}">
        <p14:creationId xmlns:p14="http://schemas.microsoft.com/office/powerpoint/2010/main" val="342716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010571-A584-4619-983B-B18D1544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1052737"/>
            <a:ext cx="5112568" cy="1944215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tr-TR" sz="1800" dirty="0">
                <a:solidFill>
                  <a:schemeClr val="tx1"/>
                </a:solidFill>
              </a:rPr>
              <a:t>Buradaki döngü tam olarak bir defa çalışacaktır (ekran çıktısı 0), ilk tekrardan sonra ifadenin doğruluğuna bakıldığında FALSE değerini verecek ($i ondan büyük değildir) ve döngünün çalışması sonlanacaktır.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C26962-C27B-4BF7-B223-944F7920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24057"/>
            <a:ext cx="2160240" cy="256783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C1D068A-5E88-4B07-AD47-1985D814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603" y="3247728"/>
            <a:ext cx="4635138" cy="139527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D059D7C-3B18-4796-B0E6-508E6DB11FC3}"/>
              </a:ext>
            </a:extLst>
          </p:cNvPr>
          <p:cNvSpPr txBox="1"/>
          <p:nvPr/>
        </p:nvSpPr>
        <p:spPr>
          <a:xfrm>
            <a:off x="5076056" y="0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</a:rPr>
              <a:t>Döngüler – do-</a:t>
            </a:r>
            <a:r>
              <a:rPr lang="tr-TR" sz="2000" b="1" dirty="0" err="1">
                <a:solidFill>
                  <a:schemeClr val="bg1"/>
                </a:solidFill>
              </a:rPr>
              <a:t>while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8" name="Akış Çizelgesi: Kart 7">
            <a:extLst>
              <a:ext uri="{FF2B5EF4-FFF2-40B4-BE49-F238E27FC236}">
                <a16:creationId xmlns:a16="http://schemas.microsoft.com/office/drawing/2014/main" id="{CF0B85FA-73EC-4E66-99DA-C35155D15BB3}"/>
              </a:ext>
            </a:extLst>
          </p:cNvPr>
          <p:cNvSpPr/>
          <p:nvPr/>
        </p:nvSpPr>
        <p:spPr>
          <a:xfrm>
            <a:off x="1187624" y="435409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Ornek21.php</a:t>
            </a:r>
          </a:p>
        </p:txBody>
      </p:sp>
    </p:spTree>
    <p:extLst>
      <p:ext uri="{BB962C8B-B14F-4D97-AF65-F5344CB8AC3E}">
        <p14:creationId xmlns:p14="http://schemas.microsoft.com/office/powerpoint/2010/main" val="130859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010571-A584-4619-983B-B18D1544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1052737"/>
            <a:ext cx="5112568" cy="1944215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tr-TR" sz="1800" dirty="0">
                <a:solidFill>
                  <a:schemeClr val="tx1"/>
                </a:solidFill>
              </a:rPr>
              <a:t>0…10 arası sayıları yazdırmak için gerekli düzeltmeyi yapınız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C26962-C27B-4BF7-B223-944F7920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24057"/>
            <a:ext cx="2160240" cy="256783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D059D7C-3B18-4796-B0E6-508E6DB11FC3}"/>
              </a:ext>
            </a:extLst>
          </p:cNvPr>
          <p:cNvSpPr txBox="1"/>
          <p:nvPr/>
        </p:nvSpPr>
        <p:spPr>
          <a:xfrm>
            <a:off x="5076056" y="0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</a:rPr>
              <a:t>Döngüler – do-</a:t>
            </a:r>
            <a:r>
              <a:rPr lang="tr-TR" sz="2000" b="1" dirty="0" err="1">
                <a:solidFill>
                  <a:schemeClr val="bg1"/>
                </a:solidFill>
              </a:rPr>
              <a:t>while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8" name="Akış Çizelgesi: Kart 7">
            <a:extLst>
              <a:ext uri="{FF2B5EF4-FFF2-40B4-BE49-F238E27FC236}">
                <a16:creationId xmlns:a16="http://schemas.microsoft.com/office/drawing/2014/main" id="{CF0B85FA-73EC-4E66-99DA-C35155D15BB3}"/>
              </a:ext>
            </a:extLst>
          </p:cNvPr>
          <p:cNvSpPr/>
          <p:nvPr/>
        </p:nvSpPr>
        <p:spPr>
          <a:xfrm>
            <a:off x="1187624" y="435409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Ornek22.php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DC25A34-5B6E-44D7-A742-48312837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42" y="2268454"/>
            <a:ext cx="3619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2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E2EBD4C-F5BB-46A8-8969-09C22A1F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2304256" cy="268131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DC25A34-5B6E-44D7-A742-48312837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98510"/>
            <a:ext cx="3619500" cy="2762250"/>
          </a:xfrm>
          <a:prstGeom prst="rect">
            <a:avLst/>
          </a:prstGeom>
        </p:spPr>
      </p:pic>
      <p:sp>
        <p:nvSpPr>
          <p:cNvPr id="6" name="Akış Çizelgesi: Kart 5">
            <a:extLst>
              <a:ext uri="{FF2B5EF4-FFF2-40B4-BE49-F238E27FC236}">
                <a16:creationId xmlns:a16="http://schemas.microsoft.com/office/drawing/2014/main" id="{E2585EF9-D745-4DE5-8DF9-77A2C40AA4CE}"/>
              </a:ext>
            </a:extLst>
          </p:cNvPr>
          <p:cNvSpPr/>
          <p:nvPr/>
        </p:nvSpPr>
        <p:spPr>
          <a:xfrm>
            <a:off x="1187624" y="435409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Ornek22.php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2F730EE-6C64-4CCE-97A5-054FA47DB88B}"/>
              </a:ext>
            </a:extLst>
          </p:cNvPr>
          <p:cNvSpPr txBox="1"/>
          <p:nvPr/>
        </p:nvSpPr>
        <p:spPr>
          <a:xfrm>
            <a:off x="5076056" y="0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bg1"/>
                </a:solidFill>
              </a:rPr>
              <a:t>Döngüler – do-</a:t>
            </a:r>
            <a:r>
              <a:rPr lang="tr-TR" sz="2000" b="1" dirty="0" err="1">
                <a:solidFill>
                  <a:schemeClr val="bg1"/>
                </a:solidFill>
              </a:rPr>
              <a:t>while</a:t>
            </a:r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4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Döngüler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foreach</a:t>
            </a:r>
            <a:r>
              <a:rPr lang="tr-TR" b="1" dirty="0">
                <a:latin typeface="Consolas" panose="020B0609020204030204" pitchFamily="49" charset="0"/>
              </a:rPr>
              <a:t> Döngüsü (1. kullanım)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foreach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11560" y="1556792"/>
            <a:ext cx="783912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foreach</a:t>
            </a:r>
            <a:r>
              <a:rPr lang="tr-TR" dirty="0"/>
              <a:t>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(/*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dizi_ifadesi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as $değer*/)</a:t>
            </a:r>
          </a:p>
          <a:p>
            <a:r>
              <a:rPr lang="tr-TR" dirty="0"/>
              <a:t>{</a:t>
            </a:r>
          </a:p>
          <a:p>
            <a:r>
              <a:rPr lang="tr-TR" dirty="0"/>
              <a:t>     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//    Gerçekleşmesi istenen işlemler</a:t>
            </a:r>
          </a:p>
          <a:p>
            <a:r>
              <a:rPr lang="tr-TR" dirty="0"/>
              <a:t>}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A735553-E001-463E-8FDB-C3B237E2954D}"/>
              </a:ext>
            </a:extLst>
          </p:cNvPr>
          <p:cNvSpPr/>
          <p:nvPr/>
        </p:nvSpPr>
        <p:spPr>
          <a:xfrm>
            <a:off x="611560" y="4426079"/>
            <a:ext cx="7839129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$meyveler =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tr-TR" dirty="0"/>
              <a:t>('Elma', 'Armut', 'Portakal', 'Muz');</a:t>
            </a:r>
          </a:p>
          <a:p>
            <a:r>
              <a:rPr lang="tr-TR" dirty="0"/>
              <a:t> </a:t>
            </a:r>
          </a:p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foreach</a:t>
            </a:r>
            <a:r>
              <a:rPr lang="tr-TR" dirty="0"/>
              <a:t>($meyveler as $meyve) {</a:t>
            </a:r>
          </a:p>
          <a:p>
            <a:r>
              <a:rPr lang="tr-TR" dirty="0"/>
              <a:t>   	</a:t>
            </a:r>
          </a:p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/>
              <a:t> $meyve . ' Yiyin! ';</a:t>
            </a:r>
          </a:p>
          <a:p>
            <a:r>
              <a:rPr lang="tr-TR" dirty="0"/>
              <a:t>}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//Çıktı: Elma Yiyin! Armut Yiyin! Portakal Yiyin! Muz Yiyin! 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622F05F-1959-4E92-AFF4-13506A64181A}"/>
              </a:ext>
            </a:extLst>
          </p:cNvPr>
          <p:cNvSpPr/>
          <p:nvPr/>
        </p:nvSpPr>
        <p:spPr>
          <a:xfrm>
            <a:off x="611560" y="2852936"/>
            <a:ext cx="7839129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Foreach</a:t>
            </a:r>
            <a:r>
              <a:rPr lang="tr-TR" dirty="0"/>
              <a:t> döngüsüne </a:t>
            </a:r>
            <a:r>
              <a:rPr lang="tr-TR" dirty="0" err="1"/>
              <a:t>array</a:t>
            </a:r>
            <a:r>
              <a:rPr lang="tr-TR" dirty="0"/>
              <a:t> döngüsü de denilebilir. Parametre olarak bir dizi alır, ve dizi içindeki eleman sayısı kadar döner. Kullanımı diğer döngülerden farklı ama basittir.</a:t>
            </a:r>
          </a:p>
          <a:p>
            <a:r>
              <a:rPr lang="tr-TR" dirty="0"/>
              <a:t>Burada dizinin her elemanı sırayla $değer değişkenine atanır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258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Döngüler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foreach</a:t>
            </a:r>
            <a:r>
              <a:rPr lang="tr-TR" b="1" dirty="0">
                <a:latin typeface="Consolas" panose="020B0609020204030204" pitchFamily="49" charset="0"/>
              </a:rPr>
              <a:t> Döngüsü (2. kullanım)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foreach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11560" y="1556792"/>
            <a:ext cx="783912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foreach</a:t>
            </a:r>
            <a:r>
              <a:rPr lang="tr-TR" dirty="0"/>
              <a:t>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(/*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dizi_ifadesi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as $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 =&gt; $değer*/)</a:t>
            </a:r>
          </a:p>
          <a:p>
            <a:r>
              <a:rPr lang="tr-TR" dirty="0"/>
              <a:t>{</a:t>
            </a:r>
          </a:p>
          <a:p>
            <a:r>
              <a:rPr lang="tr-TR" dirty="0"/>
              <a:t>     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//    Gerçekleşmesi istenen işlemler</a:t>
            </a:r>
          </a:p>
          <a:p>
            <a:r>
              <a:rPr lang="tr-TR" dirty="0"/>
              <a:t>}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611560" y="2852936"/>
            <a:ext cx="783912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İlk kullanımda yalnızca dizideki değerlere ulaşılıyordu. İkinci kullanım şeklinde ise dizideki hem indekse hem de değere ulaşılır.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A735553-E001-463E-8FDB-C3B237E2954D}"/>
              </a:ext>
            </a:extLst>
          </p:cNvPr>
          <p:cNvSpPr/>
          <p:nvPr/>
        </p:nvSpPr>
        <p:spPr>
          <a:xfrm>
            <a:off x="611560" y="3640956"/>
            <a:ext cx="783912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$bilgi['ad'] = 'Musa';</a:t>
            </a:r>
          </a:p>
          <a:p>
            <a:r>
              <a:rPr lang="tr-TR" dirty="0"/>
              <a:t>$bilgi['yas'] = 18;</a:t>
            </a:r>
          </a:p>
          <a:p>
            <a:r>
              <a:rPr lang="tr-TR" dirty="0"/>
              <a:t>$bilgi['yer'] = 'İstanbul’;</a:t>
            </a:r>
          </a:p>
          <a:p>
            <a:endParaRPr lang="tr-TR" dirty="0"/>
          </a:p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foreach</a:t>
            </a:r>
            <a:r>
              <a:rPr lang="tr-TR" dirty="0"/>
              <a:t>($bilgi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tr-TR" dirty="0"/>
              <a:t> $isim =&gt; $</a:t>
            </a:r>
            <a:r>
              <a:rPr lang="tr-TR" dirty="0" err="1"/>
              <a:t>deger</a:t>
            </a:r>
            <a:r>
              <a:rPr lang="tr-TR" dirty="0"/>
              <a:t>) {</a:t>
            </a:r>
          </a:p>
          <a:p>
            <a:r>
              <a:rPr lang="tr-TR" dirty="0"/>
              <a:t>   	</a:t>
            </a:r>
          </a:p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/>
              <a:t> $isim . ' : ' . $</a:t>
            </a:r>
            <a:r>
              <a:rPr lang="tr-TR" dirty="0" err="1"/>
              <a:t>deger</a:t>
            </a:r>
            <a:r>
              <a:rPr lang="tr-TR" dirty="0"/>
              <a:t> . '  ';</a:t>
            </a:r>
          </a:p>
          <a:p>
            <a:r>
              <a:rPr lang="tr-TR" dirty="0"/>
              <a:t>}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//Çıktı: </a:t>
            </a:r>
            <a:r>
              <a:rPr lang="es-ES" i="1" dirty="0">
                <a:solidFill>
                  <a:srgbClr val="008000"/>
                </a:solidFill>
                <a:latin typeface="Consolas" panose="020B0609020204030204" pitchFamily="49" charset="0"/>
              </a:rPr>
              <a:t>ad : Musa yas : 18 yer : İstanbul </a:t>
            </a:r>
            <a:endParaRPr lang="tr-TR" i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8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Döngüler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foreach</a:t>
            </a:r>
            <a:r>
              <a:rPr lang="tr-TR" b="1" dirty="0">
                <a:latin typeface="Consolas" panose="020B0609020204030204" pitchFamily="49" charset="0"/>
              </a:rPr>
              <a:t> Döngüsü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foreach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622F05F-1959-4E92-AFF4-13506A64181A}"/>
              </a:ext>
            </a:extLst>
          </p:cNvPr>
          <p:cNvSpPr/>
          <p:nvPr/>
        </p:nvSpPr>
        <p:spPr>
          <a:xfrm>
            <a:off x="556852" y="1823698"/>
            <a:ext cx="783912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b="1" dirty="0">
                <a:latin typeface="Consolas" panose="020B0609020204030204" pitchFamily="49" charset="0"/>
              </a:rPr>
              <a:t>Diziler koşunda daya ayrıntılı olarak değinilecektir.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3498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 23: </a:t>
            </a:r>
            <a:r>
              <a:rPr lang="tr-TR" dirty="0"/>
              <a:t> 1 * 10 boyutlarında tabloyu oluşturup, her bir sütunun içerisine çarpım tablosunun bir parçasını yazdıran kodu yazınız? (</a:t>
            </a:r>
            <a:r>
              <a:rPr lang="tr-TR" b="1" dirty="0"/>
              <a:t>20 puan)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716411" y="79586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</a:t>
            </a:r>
          </a:p>
        </p:txBody>
      </p:sp>
      <p:sp>
        <p:nvSpPr>
          <p:cNvPr id="9" name="Akış Çizelgesi: Kart 8"/>
          <p:cNvSpPr/>
          <p:nvPr/>
        </p:nvSpPr>
        <p:spPr>
          <a:xfrm>
            <a:off x="5436096" y="492929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Ornek23.php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542A1AC-7218-4EF6-B422-C02827290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8" y="1856052"/>
            <a:ext cx="82105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55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91868" y="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</a:t>
            </a:r>
          </a:p>
        </p:txBody>
      </p:sp>
      <p:sp>
        <p:nvSpPr>
          <p:cNvPr id="6" name="Akış Çizelgesi: Kart 5"/>
          <p:cNvSpPr/>
          <p:nvPr/>
        </p:nvSpPr>
        <p:spPr>
          <a:xfrm>
            <a:off x="6347657" y="112474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Ornek23.php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3BB08C6-4481-4738-B909-89CEBEB7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4906130" cy="34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46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 24: </a:t>
            </a:r>
            <a:r>
              <a:rPr lang="tr-TR" dirty="0"/>
              <a:t> Rastgele üretilen( 10 ile 30 arasında) 5 sayının toplamını hesaplayan kodu yazınız. (20 puan)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716411" y="79586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</a:t>
            </a:r>
          </a:p>
        </p:txBody>
      </p:sp>
      <p:sp>
        <p:nvSpPr>
          <p:cNvPr id="9" name="Akış Çizelgesi: Kart 8"/>
          <p:cNvSpPr/>
          <p:nvPr/>
        </p:nvSpPr>
        <p:spPr>
          <a:xfrm>
            <a:off x="6148064" y="4889580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Ornek24.php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6CD94CDD-F641-40AC-B374-3DD2AE122059}"/>
              </a:ext>
            </a:extLst>
          </p:cNvPr>
          <p:cNvSpPr/>
          <p:nvPr/>
        </p:nvSpPr>
        <p:spPr>
          <a:xfrm>
            <a:off x="552998" y="1945672"/>
            <a:ext cx="783912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r-TR" b="1" dirty="0" err="1">
                <a:latin typeface="Consolas" panose="020B0609020204030204" pitchFamily="49" charset="0"/>
              </a:rPr>
              <a:t>rand</a:t>
            </a:r>
            <a:r>
              <a:rPr lang="tr-TR" b="1" dirty="0">
                <a:latin typeface="Consolas" panose="020B0609020204030204" pitchFamily="49" charset="0"/>
              </a:rPr>
              <a:t>(</a:t>
            </a:r>
            <a:r>
              <a:rPr lang="tr-TR" b="1" dirty="0" err="1">
                <a:latin typeface="Consolas" panose="020B0609020204030204" pitchFamily="49" charset="0"/>
              </a:rPr>
              <a:t>min</a:t>
            </a:r>
            <a:r>
              <a:rPr lang="tr-TR" b="1" dirty="0">
                <a:latin typeface="Consolas" panose="020B0609020204030204" pitchFamily="49" charset="0"/>
              </a:rPr>
              <a:t>, </a:t>
            </a:r>
            <a:r>
              <a:rPr lang="tr-TR" b="1" dirty="0" err="1">
                <a:latin typeface="Consolas" panose="020B0609020204030204" pitchFamily="49" charset="0"/>
              </a:rPr>
              <a:t>max</a:t>
            </a:r>
            <a:r>
              <a:rPr lang="tr-TR" b="1" dirty="0">
                <a:latin typeface="Consolas" panose="020B0609020204030204" pitchFamily="49" charset="0"/>
              </a:rPr>
              <a:t>) </a:t>
            </a:r>
            <a:r>
              <a:rPr lang="tr-TR" dirty="0"/>
              <a:t>fonksiyonu rastgele bir tam sayı oluşturmak için kullanılır. Minimum ve maksimum olarak verilen parametrelere göre o aralıkta rastgele bir tam sayı oluşturur.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endParaRPr lang="tr-TR" dirty="0"/>
          </a:p>
          <a:p>
            <a:endParaRPr lang="tr-TR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2C24BA8-66A0-4206-8055-09D30E79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32" y="3357038"/>
            <a:ext cx="5024336" cy="13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76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835790" y="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</a:t>
            </a:r>
          </a:p>
        </p:txBody>
      </p:sp>
      <p:sp>
        <p:nvSpPr>
          <p:cNvPr id="10" name="Akış Çizelgesi: Kart 9"/>
          <p:cNvSpPr/>
          <p:nvPr/>
        </p:nvSpPr>
        <p:spPr>
          <a:xfrm>
            <a:off x="5555475" y="3121375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Ornek24.php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140E7F2-EB09-4312-981E-59A64D04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7" y="1203497"/>
            <a:ext cx="3706824" cy="249568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502EC14-4686-4834-943B-A5EB35CB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032" y="4077072"/>
            <a:ext cx="5024336" cy="13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3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Döngüler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Döngüsü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11560" y="1556792"/>
            <a:ext cx="776108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tr-TR" dirty="0"/>
              <a:t>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(/*başlangıç*/ ; /*koşul*/ ; /*artış miktarı*/ )</a:t>
            </a:r>
          </a:p>
          <a:p>
            <a:r>
              <a:rPr lang="tr-TR" dirty="0"/>
              <a:t>{</a:t>
            </a:r>
          </a:p>
          <a:p>
            <a:r>
              <a:rPr lang="tr-TR" dirty="0"/>
              <a:t>     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//    Gerçekleşmesi istenen işlemler</a:t>
            </a:r>
          </a:p>
          <a:p>
            <a:r>
              <a:rPr lang="tr-TR" dirty="0"/>
              <a:t>}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611560" y="2852936"/>
            <a:ext cx="772958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b="1" dirty="0"/>
              <a:t>Başlangıç: </a:t>
            </a:r>
            <a:r>
              <a:rPr lang="tr-TR" dirty="0"/>
              <a:t>Döngünün nasıl başlayacağını belirtmek için kullanılır.</a:t>
            </a:r>
          </a:p>
          <a:p>
            <a:r>
              <a:rPr lang="tr-TR" b="1" dirty="0"/>
              <a:t>Koşul: </a:t>
            </a:r>
            <a:r>
              <a:rPr lang="tr-TR" dirty="0"/>
              <a:t>Döngü için belirtilen koşuldur. Bu koşul sağlandığı sürece döngü döner.</a:t>
            </a:r>
          </a:p>
          <a:p>
            <a:r>
              <a:rPr lang="tr-TR" b="1" dirty="0"/>
              <a:t>Artış miktarı: </a:t>
            </a:r>
            <a:r>
              <a:rPr lang="tr-TR" dirty="0"/>
              <a:t>Döngü değişkeninin kaçar kaçar artacağını veya azalacağını belirtmek için kullanılır.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A735553-E001-463E-8FDB-C3B237E2954D}"/>
              </a:ext>
            </a:extLst>
          </p:cNvPr>
          <p:cNvSpPr/>
          <p:nvPr/>
        </p:nvSpPr>
        <p:spPr>
          <a:xfrm>
            <a:off x="641445" y="4562544"/>
            <a:ext cx="7729585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 $i = 1 ; $i &lt;= 10 ; $i++ ){</a:t>
            </a:r>
            <a:endParaRPr lang="tr-TR" dirty="0"/>
          </a:p>
          <a:p>
            <a:r>
              <a:rPr lang="tr-TR" dirty="0"/>
              <a:t>	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/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"Merhaba Dünya";</a:t>
            </a:r>
          </a:p>
          <a:p>
            <a:r>
              <a:rPr lang="tr-TR" dirty="0"/>
              <a:t>	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/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&gt;";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00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kış Çizelgesi: Kart 4"/>
          <p:cNvSpPr/>
          <p:nvPr/>
        </p:nvSpPr>
        <p:spPr>
          <a:xfrm>
            <a:off x="5076056" y="321297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Ornek15.php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C5AB942-4518-4E37-B34D-DF378A2ADF15}"/>
              </a:ext>
            </a:extLst>
          </p:cNvPr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3248025" cy="3867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Metin kutusu 6"/>
          <p:cNvSpPr txBox="1"/>
          <p:nvPr/>
        </p:nvSpPr>
        <p:spPr>
          <a:xfrm>
            <a:off x="835249" y="117515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 15 : Aşağıdaki çıktıdaki gibi ekrana 10 defa «Bilgisayar» kelimesini yazan </a:t>
            </a:r>
            <a:r>
              <a:rPr lang="tr-TR" dirty="0" err="1"/>
              <a:t>php</a:t>
            </a:r>
            <a:r>
              <a:rPr lang="tr-TR" dirty="0"/>
              <a:t> kodunu yazınız. </a:t>
            </a:r>
          </a:p>
        </p:txBody>
      </p:sp>
    </p:spTree>
    <p:extLst>
      <p:ext uri="{BB962C8B-B14F-4D97-AF65-F5344CB8AC3E}">
        <p14:creationId xmlns:p14="http://schemas.microsoft.com/office/powerpoint/2010/main" val="18684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kış Çizelgesi: Kart 4"/>
          <p:cNvSpPr/>
          <p:nvPr/>
        </p:nvSpPr>
        <p:spPr>
          <a:xfrm>
            <a:off x="6595663" y="1829625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Ornek15.php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C5AB942-4518-4E37-B34D-DF378A2ADF15}"/>
              </a:ext>
            </a:extLst>
          </p:cNvPr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54292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0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kış Çizelgesi: Kart 4"/>
          <p:cNvSpPr/>
          <p:nvPr/>
        </p:nvSpPr>
        <p:spPr>
          <a:xfrm>
            <a:off x="4932040" y="219189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Ornek16.php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C5AB942-4518-4E37-B34D-DF378A2ADF15}"/>
              </a:ext>
            </a:extLst>
          </p:cNvPr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5249" y="117515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 16 : Aşağıdaki çıktıdaki gibi bir seçim kutusuna son 20 yılı yazan </a:t>
            </a:r>
            <a:r>
              <a:rPr lang="tr-TR" dirty="0" err="1"/>
              <a:t>php</a:t>
            </a:r>
            <a:r>
              <a:rPr lang="tr-TR" dirty="0"/>
              <a:t> kodunu yazınız.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17" y="1988840"/>
            <a:ext cx="3238500" cy="3914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Dikdörtgen 2"/>
          <p:cNvSpPr/>
          <p:nvPr/>
        </p:nvSpPr>
        <p:spPr>
          <a:xfrm>
            <a:off x="4283968" y="3429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dirty="0"/>
              <a:t>Aşağıdaki gibi tarih fonksiyonu </a:t>
            </a:r>
          </a:p>
          <a:p>
            <a:pPr>
              <a:buClr>
                <a:srgbClr val="92D050"/>
              </a:buClr>
              <a:buSzPct val="145000"/>
            </a:pPr>
            <a:r>
              <a:rPr lang="tr-TR" dirty="0"/>
              <a:t>kullanılarak ay değeri öğrenilebilir.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 panose="020B0609020204030204" pitchFamily="49" charset="0"/>
              </a:rPr>
              <a:t>baslangic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tr-TR" dirty="0" err="1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  //4 haneli yıl döndürür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5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CC5AB942-4518-4E37-B34D-DF378A2ADF15}"/>
              </a:ext>
            </a:extLst>
          </p:cNvPr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9" name="Akış Çizelgesi: Kart 8">
            <a:extLst>
              <a:ext uri="{FF2B5EF4-FFF2-40B4-BE49-F238E27FC236}">
                <a16:creationId xmlns:a16="http://schemas.microsoft.com/office/drawing/2014/main" id="{3CCF3ED3-4EF3-46DE-B589-FCFB576E0319}"/>
              </a:ext>
            </a:extLst>
          </p:cNvPr>
          <p:cNvSpPr/>
          <p:nvPr/>
        </p:nvSpPr>
        <p:spPr>
          <a:xfrm>
            <a:off x="5940152" y="5661248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Ornek16.php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52123"/>
            <a:ext cx="6970654" cy="40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break ve </a:t>
            </a:r>
            <a:r>
              <a:rPr lang="tr-TR" b="1" dirty="0" err="1"/>
              <a:t>continue</a:t>
            </a:r>
            <a:r>
              <a:rPr lang="tr-TR" b="1" dirty="0"/>
              <a:t> deyimleri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Döngüsü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36096" y="29888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break - </a:t>
            </a:r>
            <a:r>
              <a:rPr lang="tr-TR" sz="2000" b="1" dirty="0" err="1">
                <a:solidFill>
                  <a:schemeClr val="bg1"/>
                </a:solidFill>
              </a:rPr>
              <a:t>continue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11560" y="1556792"/>
            <a:ext cx="776108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b="1" dirty="0" err="1"/>
              <a:t>continue</a:t>
            </a:r>
            <a:r>
              <a:rPr lang="tr-TR" dirty="0"/>
              <a:t> deyimi,</a:t>
            </a:r>
            <a:r>
              <a:rPr lang="tr-TR" b="1" dirty="0"/>
              <a:t> </a:t>
            </a:r>
            <a:r>
              <a:rPr lang="tr-TR" dirty="0"/>
              <a:t>döngünün o anki </a:t>
            </a:r>
            <a:r>
              <a:rPr lang="tr-TR" dirty="0" err="1"/>
              <a:t>iterasyonun</a:t>
            </a:r>
            <a:r>
              <a:rPr lang="tr-TR" dirty="0"/>
              <a:t> sonlanıp bir sonrakine geçilmesini sağlar.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3D87B99-8517-4753-BE5F-8B66448B42A6}"/>
              </a:ext>
            </a:extLst>
          </p:cNvPr>
          <p:cNvSpPr/>
          <p:nvPr/>
        </p:nvSpPr>
        <p:spPr>
          <a:xfrm>
            <a:off x="583162" y="3429000"/>
            <a:ext cx="3844822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 $a = 1;$a &lt;= 5; $a++){</a:t>
            </a:r>
          </a:p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 $a == 3 ){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continue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"$a";</a:t>
            </a:r>
          </a:p>
          <a:p>
            <a:r>
              <a:rPr lang="tr-TR" dirty="0"/>
              <a:t>}</a:t>
            </a:r>
          </a:p>
          <a:p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//çıktı: 1245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0168D57-C601-4AD6-958A-12D8372E46C9}"/>
              </a:ext>
            </a:extLst>
          </p:cNvPr>
          <p:cNvSpPr/>
          <p:nvPr/>
        </p:nvSpPr>
        <p:spPr>
          <a:xfrm>
            <a:off x="4492101" y="3429000"/>
            <a:ext cx="3824315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($a = 1;$a &lt;= 5;$a++){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 $a == 3 ){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"$a";</a:t>
            </a:r>
          </a:p>
          <a:p>
            <a:r>
              <a:rPr lang="tr-TR" dirty="0"/>
              <a:t>}</a:t>
            </a:r>
          </a:p>
          <a:p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//çıktı: 12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5241E9D-B573-4B6D-BA26-5192D147213C}"/>
              </a:ext>
            </a:extLst>
          </p:cNvPr>
          <p:cNvSpPr/>
          <p:nvPr/>
        </p:nvSpPr>
        <p:spPr>
          <a:xfrm>
            <a:off x="611560" y="2433117"/>
            <a:ext cx="776108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b="1" dirty="0"/>
              <a:t>break</a:t>
            </a:r>
            <a:r>
              <a:rPr lang="tr-TR" dirty="0"/>
              <a:t> deyimi,</a:t>
            </a:r>
            <a:r>
              <a:rPr lang="tr-TR" b="1" dirty="0"/>
              <a:t> </a:t>
            </a:r>
            <a:r>
              <a:rPr lang="tr-TR" dirty="0"/>
              <a:t>döngüden çıkmayı sağlar.</a:t>
            </a:r>
          </a:p>
        </p:txBody>
      </p:sp>
    </p:spTree>
    <p:extLst>
      <p:ext uri="{BB962C8B-B14F-4D97-AF65-F5344CB8AC3E}">
        <p14:creationId xmlns:p14="http://schemas.microsoft.com/office/powerpoint/2010/main" val="126398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Örnek 17: </a:t>
            </a:r>
            <a:r>
              <a:rPr lang="tr-TR" dirty="0"/>
              <a:t>2 sütun ve satır sayısını bir değişkenden okuyarak aşağıdaki  tabloyu </a:t>
            </a:r>
            <a:r>
              <a:rPr lang="tr-TR" dirty="0" err="1"/>
              <a:t>for</a:t>
            </a:r>
            <a:r>
              <a:rPr lang="tr-TR" dirty="0"/>
              <a:t> döngüsü ile oluşturup, tablonun her hücresine 100 * 100 boyutlarında resim ekleyen kodu yazınız? (</a:t>
            </a:r>
            <a:r>
              <a:rPr lang="tr-TR" b="1" dirty="0"/>
              <a:t>20 puan</a:t>
            </a:r>
            <a:r>
              <a:rPr lang="tr-TR" dirty="0"/>
              <a:t>)</a:t>
            </a:r>
          </a:p>
          <a:p>
            <a:pPr>
              <a:buClr>
                <a:srgbClr val="92D050"/>
              </a:buClr>
              <a:buSzPct val="145000"/>
            </a:pP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5436096" y="29888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Döngüler -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endParaRPr lang="tr-TR" sz="2000" b="1" dirty="0">
              <a:solidFill>
                <a:schemeClr val="bg1"/>
              </a:solidFill>
            </a:endParaRPr>
          </a:p>
        </p:txBody>
      </p:sp>
      <p:sp>
        <p:nvSpPr>
          <p:cNvPr id="7" name="Akış Çizelgesi: Kart 6"/>
          <p:cNvSpPr/>
          <p:nvPr/>
        </p:nvSpPr>
        <p:spPr>
          <a:xfrm>
            <a:off x="6362128" y="5039761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Ornek17.php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988840"/>
            <a:ext cx="2731015" cy="42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9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18503</TotalTime>
  <Words>997</Words>
  <Application>Microsoft Office PowerPoint</Application>
  <PresentationFormat>Ekran Gösterisi (4:3)</PresentationFormat>
  <Paragraphs>158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Century Gothic</vt:lpstr>
      <vt:lpstr>Consolas</vt:lpstr>
      <vt:lpstr>Wingdings 2</vt:lpstr>
      <vt:lpstr>Austin</vt:lpstr>
      <vt:lpstr>İnternet Programcılığı II</vt:lpstr>
      <vt:lpstr>Döngüler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DHTML HTML5</dc:title>
  <dc:creator>Halil Ersoy</dc:creator>
  <cp:lastModifiedBy>Levent YAVUZ</cp:lastModifiedBy>
  <cp:revision>587</cp:revision>
  <dcterms:created xsi:type="dcterms:W3CDTF">2011-10-04T07:58:43Z</dcterms:created>
  <dcterms:modified xsi:type="dcterms:W3CDTF">2020-04-02T21:17:54Z</dcterms:modified>
</cp:coreProperties>
</file>