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07" r:id="rId3"/>
    <p:sldId id="550" r:id="rId4"/>
    <p:sldId id="551" r:id="rId5"/>
    <p:sldId id="558" r:id="rId6"/>
    <p:sldId id="552" r:id="rId7"/>
    <p:sldId id="553" r:id="rId8"/>
    <p:sldId id="554" r:id="rId9"/>
    <p:sldId id="555" r:id="rId10"/>
    <p:sldId id="556" r:id="rId11"/>
    <p:sldId id="557" r:id="rId12"/>
    <p:sldId id="559" r:id="rId13"/>
    <p:sldId id="560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72" d="100"/>
          <a:sy n="72" d="100"/>
        </p:scale>
        <p:origin x="11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İnternet Programcılığı II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644008" y="692696"/>
            <a:ext cx="3399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  <a:p>
            <a:pPr algn="ctr"/>
            <a:r>
              <a:rPr lang="tr-TR" sz="4400" b="1" dirty="0">
                <a:solidFill>
                  <a:schemeClr val="bg1"/>
                </a:solidFill>
              </a:rPr>
              <a:t>Hafta 05</a:t>
            </a:r>
          </a:p>
        </p:txBody>
      </p:sp>
    </p:spTree>
    <p:extLst>
      <p:ext uri="{BB962C8B-B14F-4D97-AF65-F5344CB8AC3E}">
        <p14:creationId xmlns:p14="http://schemas.microsoft.com/office/powerpoint/2010/main" val="23312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Fonksiyonlar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608360" y="877321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b="1" dirty="0"/>
              <a:t>Geriye türü ile değer döndürme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29496" y="1628800"/>
            <a:ext cx="768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İki nokta üst üste konarak  geriye dönecek değer türü yazılabilir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08359" y="2274838"/>
            <a:ext cx="7888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br>
              <a:rPr lang="en-US" dirty="0">
                <a:solidFill>
                  <a:srgbClr val="008000"/>
                </a:solidFill>
                <a:latin typeface="Consolas"/>
              </a:rPr>
            </a:br>
            <a:endParaRPr lang="tr-TR" dirty="0">
              <a:solidFill>
                <a:srgbClr val="008000"/>
              </a:solidFill>
              <a:latin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topla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(float $a, float $b) : float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$a + $b;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dirty="0"/>
            </a:br>
            <a:endParaRPr lang="tr-TR" dirty="0"/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topla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1.2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5.2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tr-TR" dirty="0"/>
          </a:p>
        </p:txBody>
      </p:sp>
      <p:sp>
        <p:nvSpPr>
          <p:cNvPr id="7" name="Akış Çizelgesi: Kart 6"/>
          <p:cNvSpPr/>
          <p:nvPr/>
        </p:nvSpPr>
        <p:spPr>
          <a:xfrm>
            <a:off x="5951745" y="3424646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Ornek46.php</a:t>
            </a:r>
          </a:p>
        </p:txBody>
      </p:sp>
    </p:spTree>
    <p:extLst>
      <p:ext uri="{BB962C8B-B14F-4D97-AF65-F5344CB8AC3E}">
        <p14:creationId xmlns:p14="http://schemas.microsoft.com/office/powerpoint/2010/main" val="5508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Fonksiyonlar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608360" y="877321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b="1" dirty="0"/>
              <a:t>Geriye türü ile değer döndürme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29496" y="1628800"/>
            <a:ext cx="768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İki nokta üst üste konarak  geriye dönecek değer türü yazılabilir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08359" y="2274838"/>
            <a:ext cx="7888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br>
              <a:rPr lang="en-US" dirty="0">
                <a:solidFill>
                  <a:srgbClr val="008000"/>
                </a:solidFill>
                <a:latin typeface="Consolas"/>
              </a:rPr>
            </a:br>
            <a:endParaRPr lang="tr-TR" dirty="0">
              <a:solidFill>
                <a:srgbClr val="008000"/>
              </a:solidFill>
              <a:latin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topla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(float $a, float $b) : 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$a + $b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tür dönüştürülüyor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dirty="0"/>
            </a:br>
            <a:endParaRPr lang="tr-TR" dirty="0"/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topla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1.2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5.2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tr-TR" dirty="0"/>
          </a:p>
        </p:txBody>
      </p:sp>
      <p:sp>
        <p:nvSpPr>
          <p:cNvPr id="9" name="Akış Çizelgesi: Kart 8"/>
          <p:cNvSpPr/>
          <p:nvPr/>
        </p:nvSpPr>
        <p:spPr>
          <a:xfrm>
            <a:off x="5951745" y="3424646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Ornek47.php</a:t>
            </a:r>
          </a:p>
        </p:txBody>
      </p:sp>
    </p:spTree>
    <p:extLst>
      <p:ext uri="{BB962C8B-B14F-4D97-AF65-F5344CB8AC3E}">
        <p14:creationId xmlns:p14="http://schemas.microsoft.com/office/powerpoint/2010/main" val="75231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Fonksiyonlar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629496" y="836712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b="1" dirty="0"/>
              <a:t>Global değişken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29496" y="1628800"/>
            <a:ext cx="768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Sonuç kaç olur ?</a:t>
            </a:r>
          </a:p>
        </p:txBody>
      </p:sp>
      <p:sp>
        <p:nvSpPr>
          <p:cNvPr id="9" name="Akış Çizelgesi: Kart 8"/>
          <p:cNvSpPr/>
          <p:nvPr/>
        </p:nvSpPr>
        <p:spPr>
          <a:xfrm>
            <a:off x="5436096" y="1235660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Ornek48.php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15616" y="2420888"/>
            <a:ext cx="59584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php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1080"/>
                </a:solidFill>
                <a:latin typeface="Consolas"/>
              </a:rPr>
              <a:t>$b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9885A"/>
                </a:solidFill>
                <a:latin typeface="Consolas"/>
              </a:rPr>
              <a:t>2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//Global değişken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795E26"/>
                </a:solidFill>
                <a:latin typeface="Consolas"/>
              </a:rPr>
              <a:t>topla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$toplam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+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$b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$toplam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Sonuc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= 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. </a:t>
            </a:r>
            <a:r>
              <a:rPr lang="tr-TR" dirty="0">
                <a:solidFill>
                  <a:srgbClr val="795E26"/>
                </a:solidFill>
                <a:latin typeface="Consolas"/>
              </a:rPr>
              <a:t>topla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9885A"/>
                </a:solidFill>
                <a:latin typeface="Consolas"/>
              </a:rPr>
              <a:t>3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800000"/>
                </a:solidFill>
                <a:latin typeface="Consolas"/>
              </a:rPr>
              <a:t>?&gt;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br>
              <a:rPr lang="tr-TR" dirty="0">
                <a:solidFill>
                  <a:srgbClr val="000000"/>
                </a:solidFill>
                <a:latin typeface="Consolas"/>
              </a:rPr>
            </a:br>
            <a:endParaRPr lang="tr-TR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303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Fonksiyonlar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629496" y="836712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b="1" dirty="0"/>
              <a:t>Global değişken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29496" y="1628800"/>
            <a:ext cx="768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Sonuç kaç olur ?</a:t>
            </a:r>
          </a:p>
        </p:txBody>
      </p:sp>
      <p:sp>
        <p:nvSpPr>
          <p:cNvPr id="9" name="Akış Çizelgesi: Kart 8"/>
          <p:cNvSpPr/>
          <p:nvPr/>
        </p:nvSpPr>
        <p:spPr>
          <a:xfrm>
            <a:off x="5436096" y="1235660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Ornek49.php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187624" y="2636912"/>
            <a:ext cx="662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php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1080"/>
                </a:solidFill>
                <a:latin typeface="Consolas"/>
              </a:rPr>
              <a:t>$b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9885A"/>
                </a:solidFill>
                <a:latin typeface="Consolas"/>
              </a:rPr>
              <a:t>2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//Global değişken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795E26"/>
                </a:solidFill>
                <a:latin typeface="Consolas"/>
              </a:rPr>
              <a:t>topla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global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$b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//global değişkeni burada kullan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$toplam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+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$b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$toplam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Sonuc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= 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. </a:t>
            </a:r>
            <a:r>
              <a:rPr lang="tr-TR" dirty="0">
                <a:solidFill>
                  <a:srgbClr val="795E26"/>
                </a:solidFill>
                <a:latin typeface="Consolas"/>
              </a:rPr>
              <a:t>topla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9885A"/>
                </a:solidFill>
                <a:latin typeface="Consolas"/>
              </a:rPr>
              <a:t>3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800000"/>
                </a:solidFill>
                <a:latin typeface="Consolas"/>
              </a:rPr>
              <a:t>?&gt;</a:t>
            </a:r>
            <a:endParaRPr lang="tr-TR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2847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Fonksiyonlar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940152" y="1325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Fonksiyonlar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25697" y="3284984"/>
            <a:ext cx="7761082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Genel yazım şekli </a:t>
            </a:r>
          </a:p>
          <a:p>
            <a:endParaRPr lang="tr-TR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function f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onksiyonunAdı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kodlar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74024" y="1556792"/>
            <a:ext cx="776712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PHP </a:t>
            </a:r>
            <a:r>
              <a:rPr lang="tr-TR" dirty="0" err="1"/>
              <a:t>nin</a:t>
            </a:r>
            <a:r>
              <a:rPr lang="tr-TR" dirty="0"/>
              <a:t> esas gücü fonksiyonlarından gelir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Programı parçalara ayırarak çözümü kolaylaştırmak için kullanılır.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Böl ve fethet (</a:t>
            </a:r>
            <a:r>
              <a:rPr lang="tr-TR" dirty="0" err="1"/>
              <a:t>Divide</a:t>
            </a:r>
            <a:r>
              <a:rPr lang="tr-TR" dirty="0"/>
              <a:t> &amp; </a:t>
            </a:r>
            <a:r>
              <a:rPr lang="tr-TR" dirty="0" err="1"/>
              <a:t>Conquer</a:t>
            </a:r>
            <a:r>
              <a:rPr lang="tr-TR" dirty="0"/>
              <a:t>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Her parça için yazılan fonksiyon tekrar tekrar çağırılarak çalıştırılabilir</a:t>
            </a:r>
          </a:p>
        </p:txBody>
      </p:sp>
      <p:sp>
        <p:nvSpPr>
          <p:cNvPr id="6" name="Dikdörtgen 5"/>
          <p:cNvSpPr/>
          <p:nvPr/>
        </p:nvSpPr>
        <p:spPr>
          <a:xfrm>
            <a:off x="688190" y="5445224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Fonksiyon adı verilirken değişken isimlendirme kurallarına uyulur</a:t>
            </a:r>
          </a:p>
        </p:txBody>
      </p:sp>
    </p:spTree>
    <p:extLst>
      <p:ext uri="{BB962C8B-B14F-4D97-AF65-F5344CB8AC3E}">
        <p14:creationId xmlns:p14="http://schemas.microsoft.com/office/powerpoint/2010/main" val="43700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Fonksiyonlar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1619672" y="2348880"/>
            <a:ext cx="55446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merhabaYaz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"Merhaba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tr-TR" dirty="0" err="1">
                <a:solidFill>
                  <a:srgbClr val="000000"/>
                </a:solidFill>
                <a:latin typeface="Consolas"/>
              </a:rPr>
              <a:t>merhabaYaz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Fonksiyonu çağır</a:t>
            </a:r>
            <a:br>
              <a:rPr lang="en-US" dirty="0">
                <a:solidFill>
                  <a:srgbClr val="008000"/>
                </a:solidFill>
                <a:latin typeface="Consolas"/>
              </a:rPr>
            </a:br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tr-TR" dirty="0"/>
          </a:p>
        </p:txBody>
      </p:sp>
      <p:sp>
        <p:nvSpPr>
          <p:cNvPr id="12" name="Akış Çizelgesi: Kart 11"/>
          <p:cNvSpPr/>
          <p:nvPr/>
        </p:nvSpPr>
        <p:spPr>
          <a:xfrm>
            <a:off x="683568" y="1196752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Ornek40.php</a:t>
            </a:r>
          </a:p>
        </p:txBody>
      </p:sp>
    </p:spTree>
    <p:extLst>
      <p:ext uri="{BB962C8B-B14F-4D97-AF65-F5344CB8AC3E}">
        <p14:creationId xmlns:p14="http://schemas.microsoft.com/office/powerpoint/2010/main" val="305817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Fonksiyonlar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7" y="1293974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b="1" dirty="0"/>
              <a:t>Parametre Gönderimi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368152" y="2132856"/>
            <a:ext cx="60121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tr-TR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tr-TR" dirty="0"/>
            </a:br>
            <a:r>
              <a:rPr lang="tr-TR" dirty="0" err="1">
                <a:solidFill>
                  <a:srgbClr val="0000CD"/>
                </a:solidFill>
                <a:latin typeface="Consolas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dogumTarihiYaz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($ad, $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yil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tr-TR" dirty="0" err="1">
                <a:solidFill>
                  <a:srgbClr val="0000CD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"$ad,  $</a:t>
            </a:r>
            <a:r>
              <a:rPr lang="tr-TR" dirty="0" err="1">
                <a:solidFill>
                  <a:srgbClr val="A52A2A"/>
                </a:solidFill>
                <a:latin typeface="Consolas"/>
              </a:rPr>
              <a:t>yil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 yılında doğdu &lt;</a:t>
            </a:r>
            <a:r>
              <a:rPr lang="tr-TR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tr-TR" dirty="0"/>
            </a:b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/>
              </a:rPr>
              <a:t>dogumTarihiYaz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"Atatürk"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1881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/>
              </a:rPr>
              <a:t>dogumTarihiYaz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"Fatih"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1432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/>
              </a:rPr>
              <a:t>dogumTarihiYaz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/>
              </a:rPr>
              <a:t>İbn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-i Sina"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980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tr-TR" dirty="0"/>
            </a:br>
            <a:r>
              <a:rPr lang="tr-TR" dirty="0">
                <a:solidFill>
                  <a:srgbClr val="FF0000"/>
                </a:solidFill>
                <a:latin typeface="Consolas"/>
              </a:rPr>
              <a:t>?&gt;</a:t>
            </a:r>
            <a:endParaRPr lang="tr-TR" dirty="0"/>
          </a:p>
        </p:txBody>
      </p:sp>
      <p:sp>
        <p:nvSpPr>
          <p:cNvPr id="7" name="Akış Çizelgesi: Kart 6"/>
          <p:cNvSpPr/>
          <p:nvPr/>
        </p:nvSpPr>
        <p:spPr>
          <a:xfrm>
            <a:off x="3851920" y="1293974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Ornek41.php</a:t>
            </a:r>
          </a:p>
        </p:txBody>
      </p:sp>
    </p:spTree>
    <p:extLst>
      <p:ext uri="{BB962C8B-B14F-4D97-AF65-F5344CB8AC3E}">
        <p14:creationId xmlns:p14="http://schemas.microsoft.com/office/powerpoint/2010/main" val="226285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Fonksiyonlar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7" y="1293974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b="1" dirty="0"/>
              <a:t>Varsayılan Parametre Değeri Gönderimi</a:t>
            </a:r>
          </a:p>
        </p:txBody>
      </p:sp>
      <p:sp>
        <p:nvSpPr>
          <p:cNvPr id="5" name="Akış Çizelgesi: Kart 4"/>
          <p:cNvSpPr/>
          <p:nvPr/>
        </p:nvSpPr>
        <p:spPr>
          <a:xfrm>
            <a:off x="5652120" y="1291247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Ornek42.php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15615" y="2348880"/>
            <a:ext cx="6551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php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baslikYaz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baslik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 $derece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9885A"/>
                </a:solidFill>
                <a:latin typeface="Consolas"/>
              </a:rPr>
              <a:t>1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h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$derece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 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baslik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&lt;/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h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$derece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baslikYaz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"HAKKINDA"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baslikYaz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"Tarihçe"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tr-TR" dirty="0">
                <a:solidFill>
                  <a:srgbClr val="09885A"/>
                </a:solidFill>
                <a:latin typeface="Consolas"/>
              </a:rPr>
              <a:t>2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baslikYaz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"Adres"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tr-TR" dirty="0">
                <a:solidFill>
                  <a:srgbClr val="09885A"/>
                </a:solidFill>
                <a:latin typeface="Consolas"/>
              </a:rPr>
              <a:t>2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800000"/>
                </a:solidFill>
                <a:latin typeface="Consolas"/>
              </a:rPr>
              <a:t>?&gt;</a:t>
            </a:r>
            <a:endParaRPr lang="tr-TR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1338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Fonksiyonlar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7" y="1293974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b="1" dirty="0"/>
              <a:t>Parametre Gönderimi</a:t>
            </a:r>
          </a:p>
        </p:txBody>
      </p:sp>
      <p:sp>
        <p:nvSpPr>
          <p:cNvPr id="4" name="Dikdörtgen 3"/>
          <p:cNvSpPr/>
          <p:nvPr/>
        </p:nvSpPr>
        <p:spPr>
          <a:xfrm>
            <a:off x="755576" y="2276872"/>
            <a:ext cx="70567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Yukarıdaki örneklerdeki gibi , </a:t>
            </a:r>
            <a:r>
              <a:rPr lang="tr-TR" dirty="0" err="1"/>
              <a:t>PHP'ye</a:t>
            </a:r>
            <a:r>
              <a:rPr lang="tr-TR" dirty="0"/>
              <a:t> değişkenin hangi veri türünde olduğunu söylememiz gerekmediğine dikkat edin.</a:t>
            </a:r>
          </a:p>
          <a:p>
            <a:endParaRPr lang="tr-TR" dirty="0"/>
          </a:p>
          <a:p>
            <a:r>
              <a:rPr lang="tr-TR" dirty="0"/>
              <a:t>PHP, değerine bağlı olarak bir veri türünü değişkenle otomatik olarak ilişkilendirir. Veri türleri katı bir şekilde ayarlanmadığından, hataya neden olmadan bir tam sayıya dizgi eklemek gibi şeyler yapabilirsiniz.</a:t>
            </a:r>
          </a:p>
          <a:p>
            <a:endParaRPr lang="tr-TR" dirty="0"/>
          </a:p>
          <a:p>
            <a:r>
              <a:rPr lang="tr-TR" dirty="0"/>
              <a:t>PHP 7'de tür bildirimleri eklendi. Bu bize bir işlevi bildirirken beklenen veri türünü belirtme seçeneği sunar ve </a:t>
            </a:r>
            <a:r>
              <a:rPr lang="tr-TR" dirty="0" err="1"/>
              <a:t>strict</a:t>
            </a:r>
            <a:r>
              <a:rPr lang="tr-TR" dirty="0"/>
              <a:t> bildirimi ekleyerek veri türü uyuşmazsa "Hata" oluşturur.</a:t>
            </a:r>
          </a:p>
        </p:txBody>
      </p:sp>
    </p:spTree>
    <p:extLst>
      <p:ext uri="{BB962C8B-B14F-4D97-AF65-F5344CB8AC3E}">
        <p14:creationId xmlns:p14="http://schemas.microsoft.com/office/powerpoint/2010/main" val="168613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Fonksiyonlar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7" y="1293974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b="1" dirty="0"/>
              <a:t>Parametre Gönderimi</a:t>
            </a:r>
          </a:p>
        </p:txBody>
      </p:sp>
      <p:sp>
        <p:nvSpPr>
          <p:cNvPr id="3" name="Dikdörtgen 2"/>
          <p:cNvSpPr/>
          <p:nvPr/>
        </p:nvSpPr>
        <p:spPr>
          <a:xfrm>
            <a:off x="975496" y="2564904"/>
            <a:ext cx="71969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toplamYaz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$a,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$b)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$toplam =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$a + $b;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CD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$toplam;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toplamYaz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"5 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gün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strict  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aktif edilmediği için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"5 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gün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" 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 dizisi tamsayıya çevrilir ve ekrana 10 yazdırılır </a:t>
            </a:r>
          </a:p>
          <a:p>
            <a:endParaRPr lang="tr-TR" dirty="0">
              <a:solidFill>
                <a:srgbClr val="008000"/>
              </a:solidFill>
              <a:latin typeface="Consolas"/>
            </a:endParaRP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tr-TR" dirty="0"/>
          </a:p>
        </p:txBody>
      </p:sp>
      <p:sp>
        <p:nvSpPr>
          <p:cNvPr id="7" name="Akış Çizelgesi: Kart 6"/>
          <p:cNvSpPr/>
          <p:nvPr/>
        </p:nvSpPr>
        <p:spPr>
          <a:xfrm>
            <a:off x="5004048" y="1617139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Ornek43.php</a:t>
            </a:r>
          </a:p>
        </p:txBody>
      </p:sp>
    </p:spTree>
    <p:extLst>
      <p:ext uri="{BB962C8B-B14F-4D97-AF65-F5344CB8AC3E}">
        <p14:creationId xmlns:p14="http://schemas.microsoft.com/office/powerpoint/2010/main" val="121941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Fonksiyonlar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629496" y="836712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b="1" dirty="0"/>
              <a:t>Parametre Gönderimi</a:t>
            </a:r>
          </a:p>
        </p:txBody>
      </p:sp>
      <p:sp>
        <p:nvSpPr>
          <p:cNvPr id="3" name="Dikdörtgen 2"/>
          <p:cNvSpPr/>
          <p:nvPr/>
        </p:nvSpPr>
        <p:spPr>
          <a:xfrm>
            <a:off x="755576" y="2420888"/>
            <a:ext cx="71969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tr-TR" dirty="0">
                <a:solidFill>
                  <a:srgbClr val="FF0000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0000CD"/>
                </a:solidFill>
                <a:latin typeface="Consolas"/>
              </a:rPr>
              <a:t>declare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strict_types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dirty="0">
                <a:solidFill>
                  <a:srgbClr val="FF0000"/>
                </a:solidFill>
                <a:latin typeface="Consolas"/>
              </a:rPr>
              <a:t>1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 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008000"/>
                </a:solidFill>
                <a:latin typeface="Consolas"/>
              </a:rPr>
              <a:t>strict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 isteği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toplamYaz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$a,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$b)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$toplam =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$a + $b;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CD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$toplam;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toplamYaz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"5 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gün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strict  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aktif edildiği için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hata verir </a:t>
            </a:r>
          </a:p>
          <a:p>
            <a:endParaRPr lang="tr-TR" dirty="0">
              <a:solidFill>
                <a:srgbClr val="008000"/>
              </a:solidFill>
              <a:latin typeface="Consolas"/>
            </a:endParaRP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629496" y="1628800"/>
            <a:ext cx="7686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declare</a:t>
            </a:r>
            <a:r>
              <a:rPr lang="tr-TR" dirty="0"/>
              <a:t>(</a:t>
            </a:r>
            <a:r>
              <a:rPr lang="tr-TR" dirty="0" err="1"/>
              <a:t>strict_types</a:t>
            </a:r>
            <a:r>
              <a:rPr lang="tr-TR" dirty="0"/>
              <a:t>=1); satırı ile kısıtlama zorlanır. </a:t>
            </a:r>
          </a:p>
          <a:p>
            <a:r>
              <a:rPr lang="tr-TR" dirty="0"/>
              <a:t>Bu satır PHP dosyasının ilk satırında olmalıdır.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899592" y="5517232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Fatal error: Uncaught </a:t>
            </a:r>
            <a:r>
              <a:rPr lang="en-US" dirty="0" err="1"/>
              <a:t>TypeError</a:t>
            </a:r>
            <a:r>
              <a:rPr lang="en-US" dirty="0"/>
              <a:t>: Argument 2 passed to </a:t>
            </a:r>
            <a:r>
              <a:rPr lang="en-US" dirty="0" err="1"/>
              <a:t>toplamYaz</a:t>
            </a:r>
            <a:r>
              <a:rPr lang="en-US" dirty="0"/>
              <a:t>()</a:t>
            </a:r>
            <a:endParaRPr lang="tr-TR" dirty="0"/>
          </a:p>
        </p:txBody>
      </p:sp>
      <p:sp>
        <p:nvSpPr>
          <p:cNvPr id="7" name="Akış Çizelgesi: Kart 6"/>
          <p:cNvSpPr/>
          <p:nvPr/>
        </p:nvSpPr>
        <p:spPr>
          <a:xfrm>
            <a:off x="5951745" y="3424646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Ornek44.php</a:t>
            </a:r>
          </a:p>
        </p:txBody>
      </p:sp>
    </p:spTree>
    <p:extLst>
      <p:ext uri="{BB962C8B-B14F-4D97-AF65-F5344CB8AC3E}">
        <p14:creationId xmlns:p14="http://schemas.microsoft.com/office/powerpoint/2010/main" val="338540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Fonksiyonlar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629496" y="836712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b="1" dirty="0"/>
              <a:t>Geriye değer döndürme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29496" y="1628800"/>
            <a:ext cx="768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return</a:t>
            </a:r>
            <a:r>
              <a:rPr lang="tr-TR" dirty="0"/>
              <a:t> ifadesi kullanılır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933816" y="1998132"/>
            <a:ext cx="69505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tr-TR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br>
              <a:rPr lang="tr-TR" dirty="0">
                <a:solidFill>
                  <a:srgbClr val="008000"/>
                </a:solidFill>
                <a:latin typeface="Consolas"/>
              </a:rPr>
            </a:br>
            <a:endParaRPr lang="tr-TR" dirty="0">
              <a:solidFill>
                <a:srgbClr val="008000"/>
              </a:solidFill>
              <a:latin typeface="Consolas"/>
            </a:endParaRPr>
          </a:p>
          <a:p>
            <a:r>
              <a:rPr lang="tr-TR" dirty="0" err="1">
                <a:solidFill>
                  <a:srgbClr val="0000CD"/>
                </a:solidFill>
                <a:latin typeface="Consolas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topla(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$x, 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$y) {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    $z = $x + $y;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dirty="0" err="1">
                <a:solidFill>
                  <a:srgbClr val="0000CD"/>
                </a:solidFill>
                <a:latin typeface="Consolas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$z; 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// çağrıldığı noktaya döndür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tr-TR" dirty="0"/>
            </a:br>
            <a:br>
              <a:rPr lang="tr-TR" dirty="0"/>
            </a:br>
            <a:r>
              <a:rPr lang="tr-TR" dirty="0" err="1">
                <a:solidFill>
                  <a:srgbClr val="0000CD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"5 + 10 = 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. topla(</a:t>
            </a:r>
            <a:r>
              <a:rPr lang="tr-TR" dirty="0">
                <a:solidFill>
                  <a:srgbClr val="FF0000"/>
                </a:solidFill>
                <a:latin typeface="Consolas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tr-TR" dirty="0">
                <a:solidFill>
                  <a:srgbClr val="FF0000"/>
                </a:solidFill>
                <a:latin typeface="Consolas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 . 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"&lt;</a:t>
            </a:r>
            <a:r>
              <a:rPr lang="tr-TR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tr-TR" dirty="0"/>
            </a:br>
            <a:r>
              <a:rPr lang="tr-TR" dirty="0" err="1">
                <a:solidFill>
                  <a:srgbClr val="0000CD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"7 + 13 = 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. topla(</a:t>
            </a:r>
            <a:r>
              <a:rPr lang="tr-TR" dirty="0">
                <a:solidFill>
                  <a:srgbClr val="FF0000"/>
                </a:solidFill>
                <a:latin typeface="Consolas"/>
              </a:rPr>
              <a:t>7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tr-TR" dirty="0">
                <a:solidFill>
                  <a:srgbClr val="FF0000"/>
                </a:solidFill>
                <a:latin typeface="Consolas"/>
              </a:rPr>
              <a:t>13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 . 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"&lt;</a:t>
            </a:r>
            <a:r>
              <a:rPr lang="tr-TR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tr-TR" dirty="0"/>
            </a:br>
            <a:r>
              <a:rPr lang="tr-TR" dirty="0" err="1">
                <a:solidFill>
                  <a:srgbClr val="0000CD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"2 + 4 = 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. topla(</a:t>
            </a:r>
            <a:r>
              <a:rPr lang="tr-TR" dirty="0">
                <a:solidFill>
                  <a:srgbClr val="FF0000"/>
                </a:solidFill>
                <a:latin typeface="Consolas"/>
              </a:rPr>
              <a:t>2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tr-TR" dirty="0">
                <a:solidFill>
                  <a:srgbClr val="FF0000"/>
                </a:solidFill>
                <a:latin typeface="Consolas"/>
              </a:rPr>
              <a:t>4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tr-TR" dirty="0"/>
            </a:br>
            <a:r>
              <a:rPr lang="tr-TR" dirty="0">
                <a:solidFill>
                  <a:srgbClr val="FF0000"/>
                </a:solidFill>
                <a:latin typeface="Consolas"/>
              </a:rPr>
              <a:t>?&gt;</a:t>
            </a:r>
            <a:endParaRPr lang="tr-TR" dirty="0"/>
          </a:p>
        </p:txBody>
      </p:sp>
      <p:sp>
        <p:nvSpPr>
          <p:cNvPr id="9" name="Akış Çizelgesi: Kart 8"/>
          <p:cNvSpPr/>
          <p:nvPr/>
        </p:nvSpPr>
        <p:spPr>
          <a:xfrm>
            <a:off x="5436096" y="1235660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Ornek45.php</a:t>
            </a:r>
          </a:p>
        </p:txBody>
      </p:sp>
    </p:spTree>
    <p:extLst>
      <p:ext uri="{BB962C8B-B14F-4D97-AF65-F5344CB8AC3E}">
        <p14:creationId xmlns:p14="http://schemas.microsoft.com/office/powerpoint/2010/main" val="776079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20467</TotalTime>
  <Words>837</Words>
  <Application>Microsoft Office PowerPoint</Application>
  <PresentationFormat>Ekran Gösterisi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Wingdings 2</vt:lpstr>
      <vt:lpstr>Austin</vt:lpstr>
      <vt:lpstr>İnternet Programcılığı II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DHTML HTML5</dc:title>
  <dc:creator>Halil Ersoy</dc:creator>
  <cp:lastModifiedBy>Levent YAVUZ</cp:lastModifiedBy>
  <cp:revision>608</cp:revision>
  <dcterms:created xsi:type="dcterms:W3CDTF">2011-10-04T07:58:43Z</dcterms:created>
  <dcterms:modified xsi:type="dcterms:W3CDTF">2020-04-02T21:25:10Z</dcterms:modified>
</cp:coreProperties>
</file>