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49" r:id="rId3"/>
    <p:sldId id="588" r:id="rId4"/>
    <p:sldId id="593" r:id="rId5"/>
    <p:sldId id="594" r:id="rId6"/>
    <p:sldId id="507" r:id="rId7"/>
    <p:sldId id="584" r:id="rId8"/>
    <p:sldId id="585" r:id="rId9"/>
    <p:sldId id="586" r:id="rId10"/>
    <p:sldId id="587" r:id="rId11"/>
    <p:sldId id="589" r:id="rId12"/>
    <p:sldId id="590" r:id="rId13"/>
    <p:sldId id="591" r:id="rId14"/>
    <p:sldId id="592" r:id="rId15"/>
    <p:sldId id="563" r:id="rId16"/>
    <p:sldId id="595" r:id="rId17"/>
    <p:sldId id="596" r:id="rId18"/>
    <p:sldId id="597" r:id="rId19"/>
    <p:sldId id="598" r:id="rId20"/>
    <p:sldId id="599" r:id="rId21"/>
    <p:sldId id="600" r:id="rId22"/>
    <p:sldId id="601" r:id="rId23"/>
    <p:sldId id="602" r:id="rId24"/>
    <p:sldId id="603" r:id="rId2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Açık Stil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p:cViewPr varScale="1">
        <p:scale>
          <a:sx n="72" d="100"/>
          <a:sy n="72" d="100"/>
        </p:scale>
        <p:origin x="150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tr-TR"/>
              <a:t>Asıl başlık stili için tıklatın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23720DD-5B6D-40BF-8493-A6B52D484E6B}" type="datetimeFigureOut">
              <a:rPr lang="tr-TR" smtClean="0"/>
              <a:t>16.5.2020</a:t>
            </a:fld>
            <a:endParaRPr lang="tr-T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tr-T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302176B-0E47-46AC-8F43-DAB4B8A37D06}" type="slidenum">
              <a:rPr lang="tr-TR" smtClean="0"/>
              <a:t>‹#›</a:t>
            </a:fld>
            <a:endParaRPr lang="tr-T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16.5.2020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tr-TR"/>
              <a:t>Asıl başlık stili için tıklatın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16.5.2020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16.5.2020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tr-TR"/>
              <a:t>Asıl başlık stili için tıklatın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16.5.2020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16.5.2020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1042416" y="2313432"/>
            <a:ext cx="3419856" cy="349300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16.5.2020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16.5.2020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16.5.2020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16.5.2020</a:t>
            </a:fld>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16.5.2020</a:t>
            </a:fld>
            <a:endParaRPr lang="tr-T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23720DD-5B6D-40BF-8493-A6B52D484E6B}" type="datetimeFigureOut">
              <a:rPr lang="tr-TR" smtClean="0"/>
              <a:t>16.5.2020</a:t>
            </a:fld>
            <a:endParaRPr lang="tr-T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dirty="0"/>
              <a:t>İnternet Programcılığı II</a:t>
            </a:r>
          </a:p>
        </p:txBody>
      </p:sp>
      <p:sp>
        <p:nvSpPr>
          <p:cNvPr id="3" name="Alt Başlık 2"/>
          <p:cNvSpPr>
            <a:spLocks noGrp="1"/>
          </p:cNvSpPr>
          <p:nvPr>
            <p:ph type="subTitle" idx="1"/>
          </p:nvPr>
        </p:nvSpPr>
        <p:spPr/>
        <p:txBody>
          <a:bodyPr/>
          <a:lstStyle/>
          <a:p>
            <a:endParaRPr lang="tr-TR" dirty="0"/>
          </a:p>
        </p:txBody>
      </p:sp>
      <p:sp>
        <p:nvSpPr>
          <p:cNvPr id="4" name="Metin kutusu 3"/>
          <p:cNvSpPr txBox="1"/>
          <p:nvPr/>
        </p:nvSpPr>
        <p:spPr>
          <a:xfrm>
            <a:off x="4644008" y="692696"/>
            <a:ext cx="3399160" cy="1446550"/>
          </a:xfrm>
          <a:prstGeom prst="rect">
            <a:avLst/>
          </a:prstGeom>
          <a:noFill/>
        </p:spPr>
        <p:txBody>
          <a:bodyPr wrap="square" rtlCol="0">
            <a:spAutoFit/>
          </a:bodyPr>
          <a:lstStyle/>
          <a:p>
            <a:pPr algn="ctr"/>
            <a:r>
              <a:rPr lang="tr-TR" sz="4400" b="1" dirty="0">
                <a:solidFill>
                  <a:schemeClr val="bg1"/>
                </a:solidFill>
              </a:rPr>
              <a:t>BİLP202</a:t>
            </a:r>
          </a:p>
          <a:p>
            <a:pPr algn="ctr"/>
            <a:r>
              <a:rPr lang="tr-TR" sz="4400" b="1" dirty="0">
                <a:solidFill>
                  <a:schemeClr val="bg1"/>
                </a:solidFill>
              </a:rPr>
              <a:t>Hafta 08</a:t>
            </a:r>
          </a:p>
        </p:txBody>
      </p:sp>
    </p:spTree>
    <p:extLst>
      <p:ext uri="{BB962C8B-B14F-4D97-AF65-F5344CB8AC3E}">
        <p14:creationId xmlns:p14="http://schemas.microsoft.com/office/powerpoint/2010/main" val="233128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61788" y="895535"/>
            <a:ext cx="7888901" cy="369332"/>
          </a:xfrm>
          <a:prstGeom prst="rect">
            <a:avLst/>
          </a:prstGeom>
        </p:spPr>
        <p:txBody>
          <a:bodyPr wrap="square">
            <a:spAutoFit/>
          </a:bodyPr>
          <a:lstStyle/>
          <a:p>
            <a:pPr>
              <a:buClr>
                <a:srgbClr val="92D050"/>
              </a:buClr>
              <a:buSzPct val="145000"/>
            </a:pPr>
            <a:r>
              <a:rPr lang="tr-TR" b="1" dirty="0"/>
              <a:t>Tablo Oluşturulması</a:t>
            </a:r>
          </a:p>
        </p:txBody>
      </p:sp>
      <p:sp>
        <p:nvSpPr>
          <p:cNvPr id="8" name="Metin kutusu 7"/>
          <p:cNvSpPr txBox="1"/>
          <p:nvPr/>
        </p:nvSpPr>
        <p:spPr>
          <a:xfrm>
            <a:off x="4716016" y="54351"/>
            <a:ext cx="3461204" cy="400110"/>
          </a:xfrm>
          <a:prstGeom prst="rect">
            <a:avLst/>
          </a:prstGeom>
          <a:noFill/>
        </p:spPr>
        <p:txBody>
          <a:bodyPr wrap="none" rtlCol="0">
            <a:spAutoFit/>
          </a:bodyPr>
          <a:lstStyle/>
          <a:p>
            <a:pPr>
              <a:buClr>
                <a:srgbClr val="92D050"/>
              </a:buClr>
              <a:buSzPct val="145000"/>
            </a:pPr>
            <a:r>
              <a:rPr lang="tr-TR" sz="2000" b="1" dirty="0" err="1">
                <a:solidFill>
                  <a:schemeClr val="bg1"/>
                </a:solidFill>
              </a:rPr>
              <a:t>MySQL</a:t>
            </a:r>
            <a:r>
              <a:rPr lang="tr-TR" sz="2000" b="1" dirty="0">
                <a:solidFill>
                  <a:schemeClr val="bg1"/>
                </a:solidFill>
              </a:rPr>
              <a:t> </a:t>
            </a:r>
            <a:r>
              <a:rPr lang="tr-TR" sz="2000" b="1" dirty="0" err="1">
                <a:solidFill>
                  <a:schemeClr val="bg1"/>
                </a:solidFill>
              </a:rPr>
              <a:t>Veritabanı</a:t>
            </a:r>
            <a:r>
              <a:rPr lang="tr-TR" sz="2000" b="1" dirty="0">
                <a:solidFill>
                  <a:schemeClr val="bg1"/>
                </a:solidFill>
              </a:rPr>
              <a:t> İşlemleri</a:t>
            </a:r>
          </a:p>
        </p:txBody>
      </p:sp>
      <p:sp>
        <p:nvSpPr>
          <p:cNvPr id="4" name="Dikdörtgen 3"/>
          <p:cNvSpPr/>
          <p:nvPr/>
        </p:nvSpPr>
        <p:spPr>
          <a:xfrm>
            <a:off x="560503" y="1453399"/>
            <a:ext cx="7767121" cy="1754326"/>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err="1"/>
              <a:t>Veritabanı</a:t>
            </a:r>
            <a:r>
              <a:rPr lang="tr-TR" dirty="0"/>
              <a:t> oluşturulduktan sonra sol tarafta ‘hafta08’ isimli </a:t>
            </a:r>
            <a:r>
              <a:rPr lang="tr-TR" dirty="0" err="1"/>
              <a:t>veritabanı</a:t>
            </a:r>
            <a:r>
              <a:rPr lang="tr-TR" dirty="0"/>
              <a:t> görüntülenmektedir.</a:t>
            </a:r>
          </a:p>
          <a:p>
            <a:pPr marL="285750" indent="-285750" algn="just">
              <a:buFont typeface="Arial" panose="020B0604020202020204" pitchFamily="34" charset="0"/>
              <a:buChar char="•"/>
            </a:pPr>
            <a:r>
              <a:rPr lang="tr-TR" dirty="0"/>
              <a:t>Buradan oluşturulan </a:t>
            </a:r>
            <a:r>
              <a:rPr lang="tr-TR" dirty="0" err="1"/>
              <a:t>veritabanı</a:t>
            </a:r>
            <a:r>
              <a:rPr lang="tr-TR" dirty="0"/>
              <a:t> tıklandığında açılan ekranda tablo adının ve sütun sayısının girilebileceği alan bulunmaktadır.</a:t>
            </a:r>
          </a:p>
          <a:p>
            <a:pPr marL="285750" indent="-285750" algn="just">
              <a:buFont typeface="Arial" panose="020B0604020202020204" pitchFamily="34" charset="0"/>
              <a:buChar char="•"/>
            </a:pPr>
            <a:r>
              <a:rPr lang="tr-TR" dirty="0"/>
              <a:t>Tablo adını ‘ders’ sütun sayısını ise 3 olarak giriyoruz. Fakat daha sonra sütun sayısı değiştirilebilir.</a:t>
            </a:r>
          </a:p>
        </p:txBody>
      </p:sp>
      <p:pic>
        <p:nvPicPr>
          <p:cNvPr id="3" name="Resim 2">
            <a:extLst>
              <a:ext uri="{FF2B5EF4-FFF2-40B4-BE49-F238E27FC236}">
                <a16:creationId xmlns:a16="http://schemas.microsoft.com/office/drawing/2014/main" id="{B060F848-CCA9-4AFC-AD3B-3EA6FD7CDC5E}"/>
              </a:ext>
            </a:extLst>
          </p:cNvPr>
          <p:cNvPicPr>
            <a:picLocks noChangeAspect="1"/>
          </p:cNvPicPr>
          <p:nvPr/>
        </p:nvPicPr>
        <p:blipFill>
          <a:blip r:embed="rId2"/>
          <a:stretch>
            <a:fillRect/>
          </a:stretch>
        </p:blipFill>
        <p:spPr>
          <a:xfrm>
            <a:off x="-1764704" y="3395330"/>
            <a:ext cx="12137771" cy="3208221"/>
          </a:xfrm>
          <a:prstGeom prst="rect">
            <a:avLst/>
          </a:prstGeom>
        </p:spPr>
      </p:pic>
    </p:spTree>
    <p:extLst>
      <p:ext uri="{BB962C8B-B14F-4D97-AF65-F5344CB8AC3E}">
        <p14:creationId xmlns:p14="http://schemas.microsoft.com/office/powerpoint/2010/main" val="114415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42788" y="399932"/>
            <a:ext cx="7888901" cy="369332"/>
          </a:xfrm>
          <a:prstGeom prst="rect">
            <a:avLst/>
          </a:prstGeom>
        </p:spPr>
        <p:txBody>
          <a:bodyPr wrap="square">
            <a:spAutoFit/>
          </a:bodyPr>
          <a:lstStyle/>
          <a:p>
            <a:pPr>
              <a:buClr>
                <a:srgbClr val="92D050"/>
              </a:buClr>
              <a:buSzPct val="145000"/>
            </a:pPr>
            <a:r>
              <a:rPr lang="tr-TR" b="1" dirty="0"/>
              <a:t>Tablo Oluşturulması</a:t>
            </a:r>
          </a:p>
        </p:txBody>
      </p:sp>
      <p:sp>
        <p:nvSpPr>
          <p:cNvPr id="8" name="Metin kutusu 7"/>
          <p:cNvSpPr txBox="1"/>
          <p:nvPr/>
        </p:nvSpPr>
        <p:spPr>
          <a:xfrm>
            <a:off x="4716016" y="54351"/>
            <a:ext cx="3461204" cy="400110"/>
          </a:xfrm>
          <a:prstGeom prst="rect">
            <a:avLst/>
          </a:prstGeom>
          <a:noFill/>
        </p:spPr>
        <p:txBody>
          <a:bodyPr wrap="none" rtlCol="0">
            <a:spAutoFit/>
          </a:bodyPr>
          <a:lstStyle/>
          <a:p>
            <a:pPr>
              <a:buClr>
                <a:srgbClr val="92D050"/>
              </a:buClr>
              <a:buSzPct val="145000"/>
            </a:pPr>
            <a:r>
              <a:rPr lang="tr-TR" sz="2000" b="1" dirty="0" err="1">
                <a:solidFill>
                  <a:schemeClr val="bg1"/>
                </a:solidFill>
              </a:rPr>
              <a:t>MySQL</a:t>
            </a:r>
            <a:r>
              <a:rPr lang="tr-TR" sz="2000" b="1" dirty="0">
                <a:solidFill>
                  <a:schemeClr val="bg1"/>
                </a:solidFill>
              </a:rPr>
              <a:t> </a:t>
            </a:r>
            <a:r>
              <a:rPr lang="tr-TR" sz="2000" b="1" dirty="0" err="1">
                <a:solidFill>
                  <a:schemeClr val="bg1"/>
                </a:solidFill>
              </a:rPr>
              <a:t>Veritabanı</a:t>
            </a:r>
            <a:r>
              <a:rPr lang="tr-TR" sz="2000" b="1" dirty="0">
                <a:solidFill>
                  <a:schemeClr val="bg1"/>
                </a:solidFill>
              </a:rPr>
              <a:t> İşlemleri</a:t>
            </a:r>
          </a:p>
        </p:txBody>
      </p:sp>
      <p:sp>
        <p:nvSpPr>
          <p:cNvPr id="4" name="Dikdörtgen 3"/>
          <p:cNvSpPr/>
          <p:nvPr/>
        </p:nvSpPr>
        <p:spPr>
          <a:xfrm>
            <a:off x="525073" y="848711"/>
            <a:ext cx="7767121" cy="2031325"/>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a:t>Adı alanına oluşturacak olduğumuz sütunların isimlerini giriyoruz.</a:t>
            </a:r>
          </a:p>
          <a:p>
            <a:pPr marL="285750" indent="-285750" algn="just">
              <a:buFont typeface="Arial" panose="020B0604020202020204" pitchFamily="34" charset="0"/>
              <a:buChar char="•"/>
            </a:pPr>
            <a:r>
              <a:rPr lang="tr-TR" dirty="0" err="1"/>
              <a:t>ders_id</a:t>
            </a:r>
            <a:r>
              <a:rPr lang="tr-TR" dirty="0"/>
              <a:t> kısmında A_I alanını işaretlenerek </a:t>
            </a:r>
            <a:r>
              <a:rPr lang="tr-TR" dirty="0" err="1"/>
              <a:t>ders_id</a:t>
            </a:r>
            <a:r>
              <a:rPr lang="tr-TR" dirty="0"/>
              <a:t> değerinin otomatik artması sağlanır.</a:t>
            </a:r>
          </a:p>
          <a:p>
            <a:pPr marL="285750" indent="-285750" algn="just">
              <a:buFont typeface="Arial" panose="020B0604020202020204" pitchFamily="34" charset="0"/>
              <a:buChar char="•"/>
            </a:pPr>
            <a:r>
              <a:rPr lang="tr-TR" dirty="0"/>
              <a:t>Her kayıt için benzersiz bir numara verileceğinden </a:t>
            </a:r>
            <a:r>
              <a:rPr lang="tr-TR" dirty="0" err="1"/>
              <a:t>ders_id</a:t>
            </a:r>
            <a:r>
              <a:rPr lang="tr-TR" dirty="0"/>
              <a:t> değeri </a:t>
            </a:r>
            <a:r>
              <a:rPr lang="tr-TR" dirty="0" err="1"/>
              <a:t>Primary</a:t>
            </a:r>
            <a:r>
              <a:rPr lang="tr-TR" dirty="0"/>
              <a:t> </a:t>
            </a:r>
            <a:r>
              <a:rPr lang="tr-TR" dirty="0" err="1"/>
              <a:t>key</a:t>
            </a:r>
            <a:r>
              <a:rPr lang="tr-TR" dirty="0"/>
              <a:t> yani birincil anahtar olarak ‘Index’ alanından belirlenir. Veri tipi de </a:t>
            </a:r>
            <a:r>
              <a:rPr lang="tr-TR" dirty="0" err="1"/>
              <a:t>int</a:t>
            </a:r>
            <a:r>
              <a:rPr lang="tr-TR" dirty="0"/>
              <a:t> yani sadece sayısal değer olması için ‘Türü’ alanından INT seçilir.</a:t>
            </a:r>
          </a:p>
        </p:txBody>
      </p:sp>
      <p:pic>
        <p:nvPicPr>
          <p:cNvPr id="7" name="Resim 6">
            <a:extLst>
              <a:ext uri="{FF2B5EF4-FFF2-40B4-BE49-F238E27FC236}">
                <a16:creationId xmlns:a16="http://schemas.microsoft.com/office/drawing/2014/main" id="{E11674C3-0576-4077-9676-633574E13F6C}"/>
              </a:ext>
            </a:extLst>
          </p:cNvPr>
          <p:cNvPicPr>
            <a:picLocks noChangeAspect="1"/>
          </p:cNvPicPr>
          <p:nvPr/>
        </p:nvPicPr>
        <p:blipFill>
          <a:blip r:embed="rId2"/>
          <a:stretch>
            <a:fillRect/>
          </a:stretch>
        </p:blipFill>
        <p:spPr>
          <a:xfrm>
            <a:off x="-1034589" y="2951696"/>
            <a:ext cx="11213178" cy="3889739"/>
          </a:xfrm>
          <a:prstGeom prst="rect">
            <a:avLst/>
          </a:prstGeom>
        </p:spPr>
      </p:pic>
    </p:spTree>
    <p:extLst>
      <p:ext uri="{BB962C8B-B14F-4D97-AF65-F5344CB8AC3E}">
        <p14:creationId xmlns:p14="http://schemas.microsoft.com/office/powerpoint/2010/main" val="94407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42788" y="399932"/>
            <a:ext cx="7888901" cy="369332"/>
          </a:xfrm>
          <a:prstGeom prst="rect">
            <a:avLst/>
          </a:prstGeom>
        </p:spPr>
        <p:txBody>
          <a:bodyPr wrap="square">
            <a:spAutoFit/>
          </a:bodyPr>
          <a:lstStyle/>
          <a:p>
            <a:pPr>
              <a:buClr>
                <a:srgbClr val="92D050"/>
              </a:buClr>
              <a:buSzPct val="145000"/>
            </a:pPr>
            <a:r>
              <a:rPr lang="tr-TR" b="1" dirty="0"/>
              <a:t>Tablo Oluşturulması</a:t>
            </a:r>
          </a:p>
        </p:txBody>
      </p:sp>
      <p:sp>
        <p:nvSpPr>
          <p:cNvPr id="8" name="Metin kutusu 7"/>
          <p:cNvSpPr txBox="1"/>
          <p:nvPr/>
        </p:nvSpPr>
        <p:spPr>
          <a:xfrm>
            <a:off x="4716016" y="54351"/>
            <a:ext cx="3461204" cy="400110"/>
          </a:xfrm>
          <a:prstGeom prst="rect">
            <a:avLst/>
          </a:prstGeom>
          <a:noFill/>
        </p:spPr>
        <p:txBody>
          <a:bodyPr wrap="none" rtlCol="0">
            <a:spAutoFit/>
          </a:bodyPr>
          <a:lstStyle/>
          <a:p>
            <a:pPr>
              <a:buClr>
                <a:srgbClr val="92D050"/>
              </a:buClr>
              <a:buSzPct val="145000"/>
            </a:pPr>
            <a:r>
              <a:rPr lang="tr-TR" sz="2000" b="1" dirty="0" err="1">
                <a:solidFill>
                  <a:schemeClr val="bg1"/>
                </a:solidFill>
              </a:rPr>
              <a:t>MySQL</a:t>
            </a:r>
            <a:r>
              <a:rPr lang="tr-TR" sz="2000" b="1" dirty="0">
                <a:solidFill>
                  <a:schemeClr val="bg1"/>
                </a:solidFill>
              </a:rPr>
              <a:t> </a:t>
            </a:r>
            <a:r>
              <a:rPr lang="tr-TR" sz="2000" b="1" dirty="0" err="1">
                <a:solidFill>
                  <a:schemeClr val="bg1"/>
                </a:solidFill>
              </a:rPr>
              <a:t>Veritabanı</a:t>
            </a:r>
            <a:r>
              <a:rPr lang="tr-TR" sz="2000" b="1" dirty="0">
                <a:solidFill>
                  <a:schemeClr val="bg1"/>
                </a:solidFill>
              </a:rPr>
              <a:t> İşlemleri</a:t>
            </a:r>
          </a:p>
        </p:txBody>
      </p:sp>
      <p:sp>
        <p:nvSpPr>
          <p:cNvPr id="4" name="Dikdörtgen 3"/>
          <p:cNvSpPr/>
          <p:nvPr/>
        </p:nvSpPr>
        <p:spPr>
          <a:xfrm>
            <a:off x="525073" y="848711"/>
            <a:ext cx="7767121" cy="2031325"/>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err="1"/>
              <a:t>ders_kodu</a:t>
            </a:r>
            <a:r>
              <a:rPr lang="tr-TR" dirty="0"/>
              <a:t> alanı için veri tipi olarak karakter türünde değerlerin girilebilmesi için VARCHAR olarak belirlendi.</a:t>
            </a:r>
          </a:p>
          <a:p>
            <a:pPr marL="285750" indent="-285750" algn="just">
              <a:buFont typeface="Arial" panose="020B0604020202020204" pitchFamily="34" charset="0"/>
              <a:buChar char="•"/>
            </a:pPr>
            <a:r>
              <a:rPr lang="tr-TR" dirty="0"/>
              <a:t>Bu alana girilebilecek maksimum karakter uzunluğu ise 6 karakter ile sınırlandırıldı.</a:t>
            </a:r>
          </a:p>
          <a:p>
            <a:pPr marL="285750" indent="-285750" algn="just">
              <a:buFont typeface="Arial" panose="020B0604020202020204" pitchFamily="34" charset="0"/>
              <a:buChar char="•"/>
            </a:pPr>
            <a:r>
              <a:rPr lang="tr-TR" dirty="0"/>
              <a:t>Ayrıca </a:t>
            </a:r>
            <a:r>
              <a:rPr lang="tr-TR" dirty="0" err="1"/>
              <a:t>ders_kodu</a:t>
            </a:r>
            <a:r>
              <a:rPr lang="tr-TR" dirty="0"/>
              <a:t> alanına girilen değerlerin kendi içerisinde birbirinden farklı değerler içereceğinden dolayı </a:t>
            </a:r>
            <a:r>
              <a:rPr lang="tr-TR" dirty="0" err="1"/>
              <a:t>index</a:t>
            </a:r>
            <a:r>
              <a:rPr lang="tr-TR" dirty="0"/>
              <a:t> türü olarak UNIQUE seçildi.</a:t>
            </a:r>
          </a:p>
        </p:txBody>
      </p:sp>
      <p:pic>
        <p:nvPicPr>
          <p:cNvPr id="3" name="Resim 2">
            <a:extLst>
              <a:ext uri="{FF2B5EF4-FFF2-40B4-BE49-F238E27FC236}">
                <a16:creationId xmlns:a16="http://schemas.microsoft.com/office/drawing/2014/main" id="{786448B0-58F1-46DA-A5DE-B80965F1F5A4}"/>
              </a:ext>
            </a:extLst>
          </p:cNvPr>
          <p:cNvPicPr>
            <a:picLocks noChangeAspect="1"/>
          </p:cNvPicPr>
          <p:nvPr/>
        </p:nvPicPr>
        <p:blipFill>
          <a:blip r:embed="rId2"/>
          <a:stretch>
            <a:fillRect/>
          </a:stretch>
        </p:blipFill>
        <p:spPr>
          <a:xfrm>
            <a:off x="-585301" y="2962068"/>
            <a:ext cx="10314602" cy="3578032"/>
          </a:xfrm>
          <a:prstGeom prst="rect">
            <a:avLst/>
          </a:prstGeom>
        </p:spPr>
      </p:pic>
    </p:spTree>
    <p:extLst>
      <p:ext uri="{BB962C8B-B14F-4D97-AF65-F5344CB8AC3E}">
        <p14:creationId xmlns:p14="http://schemas.microsoft.com/office/powerpoint/2010/main" val="312083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42788" y="399932"/>
            <a:ext cx="7888901" cy="369332"/>
          </a:xfrm>
          <a:prstGeom prst="rect">
            <a:avLst/>
          </a:prstGeom>
        </p:spPr>
        <p:txBody>
          <a:bodyPr wrap="square">
            <a:spAutoFit/>
          </a:bodyPr>
          <a:lstStyle/>
          <a:p>
            <a:pPr>
              <a:buClr>
                <a:srgbClr val="92D050"/>
              </a:buClr>
              <a:buSzPct val="145000"/>
            </a:pPr>
            <a:r>
              <a:rPr lang="tr-TR" b="1" dirty="0"/>
              <a:t>Tablo Oluşturulması</a:t>
            </a:r>
          </a:p>
        </p:txBody>
      </p:sp>
      <p:sp>
        <p:nvSpPr>
          <p:cNvPr id="8" name="Metin kutusu 7"/>
          <p:cNvSpPr txBox="1"/>
          <p:nvPr/>
        </p:nvSpPr>
        <p:spPr>
          <a:xfrm>
            <a:off x="4716016" y="54351"/>
            <a:ext cx="3461204" cy="400110"/>
          </a:xfrm>
          <a:prstGeom prst="rect">
            <a:avLst/>
          </a:prstGeom>
          <a:noFill/>
        </p:spPr>
        <p:txBody>
          <a:bodyPr wrap="none" rtlCol="0">
            <a:spAutoFit/>
          </a:bodyPr>
          <a:lstStyle/>
          <a:p>
            <a:pPr>
              <a:buClr>
                <a:srgbClr val="92D050"/>
              </a:buClr>
              <a:buSzPct val="145000"/>
            </a:pPr>
            <a:r>
              <a:rPr lang="tr-TR" sz="2000" b="1" dirty="0" err="1">
                <a:solidFill>
                  <a:schemeClr val="bg1"/>
                </a:solidFill>
              </a:rPr>
              <a:t>MySQL</a:t>
            </a:r>
            <a:r>
              <a:rPr lang="tr-TR" sz="2000" b="1" dirty="0">
                <a:solidFill>
                  <a:schemeClr val="bg1"/>
                </a:solidFill>
              </a:rPr>
              <a:t> </a:t>
            </a:r>
            <a:r>
              <a:rPr lang="tr-TR" sz="2000" b="1" dirty="0" err="1">
                <a:solidFill>
                  <a:schemeClr val="bg1"/>
                </a:solidFill>
              </a:rPr>
              <a:t>Veritabanı</a:t>
            </a:r>
            <a:r>
              <a:rPr lang="tr-TR" sz="2000" b="1" dirty="0">
                <a:solidFill>
                  <a:schemeClr val="bg1"/>
                </a:solidFill>
              </a:rPr>
              <a:t> İşlemleri</a:t>
            </a:r>
          </a:p>
        </p:txBody>
      </p:sp>
      <p:sp>
        <p:nvSpPr>
          <p:cNvPr id="4" name="Dikdörtgen 3"/>
          <p:cNvSpPr/>
          <p:nvPr/>
        </p:nvSpPr>
        <p:spPr>
          <a:xfrm>
            <a:off x="525073" y="848711"/>
            <a:ext cx="7767121" cy="1754326"/>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err="1"/>
              <a:t>ders_adı</a:t>
            </a:r>
            <a:r>
              <a:rPr lang="tr-TR" dirty="0"/>
              <a:t> alanı için veri tipi olarak karakter türünde değerlerin girilebilmesi için VARCHAR olarak belirlendi.</a:t>
            </a:r>
          </a:p>
          <a:p>
            <a:pPr marL="285750" indent="-285750" algn="just">
              <a:buFont typeface="Arial" panose="020B0604020202020204" pitchFamily="34" charset="0"/>
              <a:buChar char="•"/>
            </a:pPr>
            <a:r>
              <a:rPr lang="tr-TR" dirty="0"/>
              <a:t>Bu alana girilebilecek maksimum karakter uzunluğu ise 20 karakter ile sınırlandırıldı.</a:t>
            </a:r>
          </a:p>
          <a:p>
            <a:pPr marL="285750" indent="-285750" algn="just">
              <a:buFont typeface="Arial" panose="020B0604020202020204" pitchFamily="34" charset="0"/>
              <a:buChar char="•"/>
            </a:pPr>
            <a:r>
              <a:rPr lang="tr-TR" dirty="0"/>
              <a:t>Ayrıca tabloya yeni sütun eklemek istenirse, sayfanın en üzerinde bulunan Ekle kısmına eklenecek sütun sayısı girilir.</a:t>
            </a:r>
          </a:p>
        </p:txBody>
      </p:sp>
      <p:pic>
        <p:nvPicPr>
          <p:cNvPr id="3" name="Resim 2">
            <a:extLst>
              <a:ext uri="{FF2B5EF4-FFF2-40B4-BE49-F238E27FC236}">
                <a16:creationId xmlns:a16="http://schemas.microsoft.com/office/drawing/2014/main" id="{786448B0-58F1-46DA-A5DE-B80965F1F5A4}"/>
              </a:ext>
            </a:extLst>
          </p:cNvPr>
          <p:cNvPicPr>
            <a:picLocks noChangeAspect="1"/>
          </p:cNvPicPr>
          <p:nvPr/>
        </p:nvPicPr>
        <p:blipFill>
          <a:blip r:embed="rId2"/>
          <a:stretch>
            <a:fillRect/>
          </a:stretch>
        </p:blipFill>
        <p:spPr>
          <a:xfrm>
            <a:off x="-585301" y="2962068"/>
            <a:ext cx="10314602" cy="3578032"/>
          </a:xfrm>
          <a:prstGeom prst="rect">
            <a:avLst/>
          </a:prstGeom>
        </p:spPr>
      </p:pic>
      <p:sp>
        <p:nvSpPr>
          <p:cNvPr id="2" name="Dikdörtgen 1">
            <a:extLst>
              <a:ext uri="{FF2B5EF4-FFF2-40B4-BE49-F238E27FC236}">
                <a16:creationId xmlns:a16="http://schemas.microsoft.com/office/drawing/2014/main" id="{65464B46-47D5-4529-9272-56AB7DDE92A5}"/>
              </a:ext>
            </a:extLst>
          </p:cNvPr>
          <p:cNvSpPr/>
          <p:nvPr/>
        </p:nvSpPr>
        <p:spPr>
          <a:xfrm>
            <a:off x="2267744" y="3933056"/>
            <a:ext cx="2088232" cy="50405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tr-TR"/>
          </a:p>
        </p:txBody>
      </p:sp>
    </p:spTree>
    <p:extLst>
      <p:ext uri="{BB962C8B-B14F-4D97-AF65-F5344CB8AC3E}">
        <p14:creationId xmlns:p14="http://schemas.microsoft.com/office/powerpoint/2010/main" val="271275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42788" y="399932"/>
            <a:ext cx="7888901" cy="369332"/>
          </a:xfrm>
          <a:prstGeom prst="rect">
            <a:avLst/>
          </a:prstGeom>
        </p:spPr>
        <p:txBody>
          <a:bodyPr wrap="square">
            <a:spAutoFit/>
          </a:bodyPr>
          <a:lstStyle/>
          <a:p>
            <a:pPr>
              <a:buClr>
                <a:srgbClr val="92D050"/>
              </a:buClr>
              <a:buSzPct val="145000"/>
            </a:pPr>
            <a:r>
              <a:rPr lang="tr-TR" b="1" dirty="0"/>
              <a:t>Tablo Oluşturulması</a:t>
            </a:r>
          </a:p>
        </p:txBody>
      </p:sp>
      <p:sp>
        <p:nvSpPr>
          <p:cNvPr id="8" name="Metin kutusu 7"/>
          <p:cNvSpPr txBox="1"/>
          <p:nvPr/>
        </p:nvSpPr>
        <p:spPr>
          <a:xfrm>
            <a:off x="4716016" y="54351"/>
            <a:ext cx="3461204" cy="400110"/>
          </a:xfrm>
          <a:prstGeom prst="rect">
            <a:avLst/>
          </a:prstGeom>
          <a:noFill/>
        </p:spPr>
        <p:txBody>
          <a:bodyPr wrap="none" rtlCol="0">
            <a:spAutoFit/>
          </a:bodyPr>
          <a:lstStyle/>
          <a:p>
            <a:pPr>
              <a:buClr>
                <a:srgbClr val="92D050"/>
              </a:buClr>
              <a:buSzPct val="145000"/>
            </a:pPr>
            <a:r>
              <a:rPr lang="tr-TR" sz="2000" b="1" dirty="0" err="1">
                <a:solidFill>
                  <a:schemeClr val="bg1"/>
                </a:solidFill>
              </a:rPr>
              <a:t>MySQL</a:t>
            </a:r>
            <a:r>
              <a:rPr lang="tr-TR" sz="2000" b="1" dirty="0">
                <a:solidFill>
                  <a:schemeClr val="bg1"/>
                </a:solidFill>
              </a:rPr>
              <a:t> </a:t>
            </a:r>
            <a:r>
              <a:rPr lang="tr-TR" sz="2000" b="1" dirty="0" err="1">
                <a:solidFill>
                  <a:schemeClr val="bg1"/>
                </a:solidFill>
              </a:rPr>
              <a:t>Veritabanı</a:t>
            </a:r>
            <a:r>
              <a:rPr lang="tr-TR" sz="2000" b="1" dirty="0">
                <a:solidFill>
                  <a:schemeClr val="bg1"/>
                </a:solidFill>
              </a:rPr>
              <a:t> İşlemleri</a:t>
            </a:r>
          </a:p>
        </p:txBody>
      </p:sp>
      <p:sp>
        <p:nvSpPr>
          <p:cNvPr id="4" name="Dikdörtgen 3"/>
          <p:cNvSpPr/>
          <p:nvPr/>
        </p:nvSpPr>
        <p:spPr>
          <a:xfrm>
            <a:off x="525073" y="848711"/>
            <a:ext cx="7767121" cy="646331"/>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a:t>Tablo oluşturulduktan sonra tablonun genel yapısı aşağıda gösterilmektedir.</a:t>
            </a:r>
          </a:p>
        </p:txBody>
      </p:sp>
      <p:pic>
        <p:nvPicPr>
          <p:cNvPr id="6" name="Resim 5">
            <a:extLst>
              <a:ext uri="{FF2B5EF4-FFF2-40B4-BE49-F238E27FC236}">
                <a16:creationId xmlns:a16="http://schemas.microsoft.com/office/drawing/2014/main" id="{7528E2A7-F1B7-4246-BF71-3EE9C93597FA}"/>
              </a:ext>
            </a:extLst>
          </p:cNvPr>
          <p:cNvPicPr>
            <a:picLocks noChangeAspect="1"/>
          </p:cNvPicPr>
          <p:nvPr/>
        </p:nvPicPr>
        <p:blipFill>
          <a:blip r:embed="rId2"/>
          <a:stretch>
            <a:fillRect/>
          </a:stretch>
        </p:blipFill>
        <p:spPr>
          <a:xfrm>
            <a:off x="-2287502" y="1916832"/>
            <a:ext cx="14007036" cy="4392488"/>
          </a:xfrm>
          <a:prstGeom prst="rect">
            <a:avLst/>
          </a:prstGeom>
        </p:spPr>
      </p:pic>
    </p:spTree>
    <p:extLst>
      <p:ext uri="{BB962C8B-B14F-4D97-AF65-F5344CB8AC3E}">
        <p14:creationId xmlns:p14="http://schemas.microsoft.com/office/powerpoint/2010/main" val="29833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543599" y="1340768"/>
            <a:ext cx="7761082" cy="1754326"/>
          </a:xfrm>
          <a:prstGeom prst="rect">
            <a:avLst/>
          </a:prstGeom>
          <a:ln>
            <a:solidFill>
              <a:schemeClr val="accent1"/>
            </a:solidFill>
          </a:ln>
        </p:spPr>
        <p:txBody>
          <a:bodyPr wrap="square">
            <a:spAutoFit/>
          </a:bodyPr>
          <a:lstStyle/>
          <a:p>
            <a:pPr marL="285750" indent="-285750">
              <a:buFont typeface="Arial" panose="020B0604020202020204" pitchFamily="34" charset="0"/>
              <a:buChar char="•"/>
            </a:pPr>
            <a:r>
              <a:rPr lang="tr-TR" altLang="tr-TR" dirty="0" err="1"/>
              <a:t>MySQL’de</a:t>
            </a:r>
            <a:r>
              <a:rPr lang="tr-TR" altLang="tr-TR" dirty="0"/>
              <a:t> </a:t>
            </a:r>
            <a:r>
              <a:rPr lang="tr-TR" altLang="tr-TR" dirty="0" err="1"/>
              <a:t>veritabanı</a:t>
            </a:r>
            <a:r>
              <a:rPr lang="tr-TR" altLang="tr-TR" dirty="0"/>
              <a:t> oluşturmak için </a:t>
            </a:r>
            <a:r>
              <a:rPr lang="tr-TR" altLang="tr-TR" b="1" dirty="0"/>
              <a:t>CREATE DATABASE </a:t>
            </a:r>
            <a:r>
              <a:rPr lang="tr-TR" altLang="tr-TR" dirty="0"/>
              <a:t> komutu verilir.</a:t>
            </a:r>
          </a:p>
          <a:p>
            <a:r>
              <a:rPr lang="tr-TR" altLang="tr-TR" dirty="0"/>
              <a:t>       </a:t>
            </a:r>
            <a:r>
              <a:rPr lang="tr-TR" altLang="tr-TR" b="1" dirty="0"/>
              <a:t>Kullanım Şekli;</a:t>
            </a:r>
          </a:p>
          <a:p>
            <a:r>
              <a:rPr lang="tr-TR" altLang="tr-TR" b="1" dirty="0"/>
              <a:t>       </a:t>
            </a:r>
            <a:r>
              <a:rPr lang="tr-TR" altLang="tr-TR" dirty="0"/>
              <a:t>CREATE DATABASE </a:t>
            </a:r>
            <a:r>
              <a:rPr lang="tr-TR" altLang="tr-TR" dirty="0" err="1"/>
              <a:t>veritabanı_adı</a:t>
            </a:r>
            <a:r>
              <a:rPr lang="tr-TR" altLang="tr-TR" dirty="0"/>
              <a:t>;</a:t>
            </a:r>
          </a:p>
          <a:p>
            <a:endParaRPr lang="tr-TR" altLang="tr-TR" dirty="0"/>
          </a:p>
          <a:p>
            <a:r>
              <a:rPr lang="tr-TR" altLang="tr-TR" b="1" dirty="0"/>
              <a:t>       Örnek:</a:t>
            </a:r>
            <a:r>
              <a:rPr lang="tr-TR" altLang="tr-TR" dirty="0"/>
              <a:t>   CREATE DATABASE hafta08;</a:t>
            </a:r>
          </a:p>
        </p:txBody>
      </p:sp>
      <p:sp>
        <p:nvSpPr>
          <p:cNvPr id="6" name="Dikdörtgen 5">
            <a:extLst>
              <a:ext uri="{FF2B5EF4-FFF2-40B4-BE49-F238E27FC236}">
                <a16:creationId xmlns:a16="http://schemas.microsoft.com/office/drawing/2014/main" id="{949A1FDE-58AF-4C2A-A7BC-EEDD970319D0}"/>
              </a:ext>
            </a:extLst>
          </p:cNvPr>
          <p:cNvSpPr/>
          <p:nvPr/>
        </p:nvSpPr>
        <p:spPr>
          <a:xfrm>
            <a:off x="479690" y="833204"/>
            <a:ext cx="7888901" cy="369332"/>
          </a:xfrm>
          <a:prstGeom prst="rect">
            <a:avLst/>
          </a:prstGeom>
        </p:spPr>
        <p:txBody>
          <a:bodyPr wrap="square">
            <a:spAutoFit/>
          </a:bodyPr>
          <a:lstStyle/>
          <a:p>
            <a:pPr fontAlgn="base"/>
            <a:r>
              <a:rPr lang="tr-TR" altLang="tr-TR" b="1" dirty="0" err="1"/>
              <a:t>Veritabanı</a:t>
            </a:r>
            <a:r>
              <a:rPr lang="tr-TR" altLang="tr-TR" b="1" dirty="0"/>
              <a:t> Oluşturma</a:t>
            </a:r>
            <a:endParaRPr lang="tr-TR" b="1" dirty="0"/>
          </a:p>
        </p:txBody>
      </p:sp>
      <p:sp>
        <p:nvSpPr>
          <p:cNvPr id="5" name="Dikdörtgen 4">
            <a:extLst>
              <a:ext uri="{FF2B5EF4-FFF2-40B4-BE49-F238E27FC236}">
                <a16:creationId xmlns:a16="http://schemas.microsoft.com/office/drawing/2014/main" id="{5408DE1B-E398-4526-8687-A6ACB92C7A1A}"/>
              </a:ext>
            </a:extLst>
          </p:cNvPr>
          <p:cNvSpPr/>
          <p:nvPr/>
        </p:nvSpPr>
        <p:spPr>
          <a:xfrm>
            <a:off x="543599" y="3510325"/>
            <a:ext cx="7888901" cy="369332"/>
          </a:xfrm>
          <a:prstGeom prst="rect">
            <a:avLst/>
          </a:prstGeom>
        </p:spPr>
        <p:txBody>
          <a:bodyPr wrap="square">
            <a:spAutoFit/>
          </a:bodyPr>
          <a:lstStyle/>
          <a:p>
            <a:pPr fontAlgn="base"/>
            <a:r>
              <a:rPr lang="tr-TR" altLang="tr-TR" b="1" dirty="0" err="1"/>
              <a:t>Veritabanı</a:t>
            </a:r>
            <a:r>
              <a:rPr lang="tr-TR" altLang="tr-TR" b="1" dirty="0"/>
              <a:t> Silme</a:t>
            </a:r>
            <a:endParaRPr lang="tr-TR" b="1" dirty="0"/>
          </a:p>
        </p:txBody>
      </p:sp>
      <p:sp>
        <p:nvSpPr>
          <p:cNvPr id="7" name="Dikdörtgen 6">
            <a:extLst>
              <a:ext uri="{FF2B5EF4-FFF2-40B4-BE49-F238E27FC236}">
                <a16:creationId xmlns:a16="http://schemas.microsoft.com/office/drawing/2014/main" id="{0B5A8DB3-E99A-4A76-8EF6-155F9A11BAC5}"/>
              </a:ext>
            </a:extLst>
          </p:cNvPr>
          <p:cNvSpPr/>
          <p:nvPr/>
        </p:nvSpPr>
        <p:spPr>
          <a:xfrm>
            <a:off x="543599" y="4044934"/>
            <a:ext cx="7761082" cy="2031325"/>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altLang="tr-TR" dirty="0" err="1"/>
              <a:t>MYSQL’de</a:t>
            </a:r>
            <a:r>
              <a:rPr lang="tr-TR" altLang="tr-TR" dirty="0"/>
              <a:t> </a:t>
            </a:r>
            <a:r>
              <a:rPr lang="tr-TR" altLang="tr-TR" dirty="0" err="1"/>
              <a:t>veritabanı</a:t>
            </a:r>
            <a:r>
              <a:rPr lang="tr-TR" altLang="tr-TR" dirty="0"/>
              <a:t> silmek için </a:t>
            </a:r>
            <a:r>
              <a:rPr lang="tr-TR" altLang="tr-TR" b="1" dirty="0"/>
              <a:t>DROP DATABASE </a:t>
            </a:r>
            <a:r>
              <a:rPr lang="tr-TR" altLang="tr-TR" dirty="0"/>
              <a:t>komutu kullanılır. Komut çalıştırıldığında silinen </a:t>
            </a:r>
            <a:r>
              <a:rPr lang="tr-TR" altLang="tr-TR" dirty="0" err="1"/>
              <a:t>veritabanın</a:t>
            </a:r>
            <a:r>
              <a:rPr lang="tr-TR" altLang="tr-TR" dirty="0"/>
              <a:t> içerisindeki tüm tablolar ve kayıtlarda silinmiş olacaktır. Silinen kayıtlar geri getirilemez.</a:t>
            </a:r>
          </a:p>
          <a:p>
            <a:r>
              <a:rPr lang="tr-TR" altLang="tr-TR" dirty="0"/>
              <a:t>     </a:t>
            </a:r>
            <a:r>
              <a:rPr lang="tr-TR" altLang="tr-TR" b="1" dirty="0"/>
              <a:t>Kullanım Şekli;</a:t>
            </a:r>
          </a:p>
          <a:p>
            <a:r>
              <a:rPr lang="tr-TR" altLang="tr-TR" dirty="0"/>
              <a:t>     DROP DATABASE </a:t>
            </a:r>
            <a:r>
              <a:rPr lang="tr-TR" altLang="tr-TR" dirty="0" err="1"/>
              <a:t>veritabanı_adı</a:t>
            </a:r>
            <a:r>
              <a:rPr lang="tr-TR" altLang="tr-TR" dirty="0"/>
              <a:t>;</a:t>
            </a:r>
          </a:p>
          <a:p>
            <a:endParaRPr lang="tr-TR" altLang="tr-TR" b="1" dirty="0"/>
          </a:p>
          <a:p>
            <a:r>
              <a:rPr lang="tr-TR" altLang="tr-TR" b="1" dirty="0"/>
              <a:t>     Örnek:    </a:t>
            </a:r>
            <a:r>
              <a:rPr lang="tr-TR" altLang="tr-TR" dirty="0"/>
              <a:t>DROP DATABASE hafta08;</a:t>
            </a:r>
          </a:p>
        </p:txBody>
      </p:sp>
    </p:spTree>
    <p:extLst>
      <p:ext uri="{BB962C8B-B14F-4D97-AF65-F5344CB8AC3E}">
        <p14:creationId xmlns:p14="http://schemas.microsoft.com/office/powerpoint/2010/main" val="10889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543599" y="1340768"/>
            <a:ext cx="7888900" cy="5078313"/>
          </a:xfrm>
          <a:prstGeom prst="rect">
            <a:avLst/>
          </a:prstGeom>
          <a:ln>
            <a:solidFill>
              <a:schemeClr val="accent1"/>
            </a:solidFill>
          </a:ln>
        </p:spPr>
        <p:txBody>
          <a:bodyPr wrap="square">
            <a:spAutoFit/>
          </a:bodyPr>
          <a:lstStyle/>
          <a:p>
            <a:pPr marL="285750" indent="-285750">
              <a:buFont typeface="Arial" panose="020B0604020202020204" pitchFamily="34" charset="0"/>
              <a:buChar char="•"/>
            </a:pPr>
            <a:r>
              <a:rPr lang="tr-TR" altLang="tr-TR" dirty="0"/>
              <a:t>Tablo oluşturmak için </a:t>
            </a:r>
            <a:r>
              <a:rPr lang="tr-TR" altLang="tr-TR" b="1" dirty="0"/>
              <a:t>CREATE TABLE </a:t>
            </a:r>
            <a:r>
              <a:rPr lang="tr-TR" altLang="tr-TR" dirty="0"/>
              <a:t>komutu kullanılır.</a:t>
            </a:r>
          </a:p>
          <a:p>
            <a:pPr marL="285750" indent="-285750">
              <a:buFont typeface="Arial" panose="020B0604020202020204" pitchFamily="34" charset="0"/>
              <a:buChar char="•"/>
            </a:pPr>
            <a:r>
              <a:rPr lang="tr-TR" altLang="tr-TR" dirty="0"/>
              <a:t>Bu komut kullanılmadan önce tablonun oluşturulacağı </a:t>
            </a:r>
            <a:r>
              <a:rPr lang="tr-TR" altLang="tr-TR" dirty="0" err="1"/>
              <a:t>veritabanı</a:t>
            </a:r>
            <a:r>
              <a:rPr lang="tr-TR" altLang="tr-TR" dirty="0"/>
              <a:t> seçilmelidir.</a:t>
            </a:r>
          </a:p>
          <a:p>
            <a:r>
              <a:rPr lang="tr-TR" altLang="tr-TR" b="1" dirty="0"/>
              <a:t>Kullanım Şekli;</a:t>
            </a:r>
          </a:p>
          <a:p>
            <a:r>
              <a:rPr lang="tr-TR" altLang="tr-TR" dirty="0"/>
              <a:t>      </a:t>
            </a:r>
            <a:r>
              <a:rPr lang="tr-TR" altLang="tr-TR" dirty="0" err="1"/>
              <a:t>Create</a:t>
            </a:r>
            <a:r>
              <a:rPr lang="tr-TR" altLang="tr-TR" dirty="0"/>
              <a:t> </a:t>
            </a:r>
            <a:r>
              <a:rPr lang="tr-TR" altLang="tr-TR" dirty="0" err="1"/>
              <a:t>Table</a:t>
            </a:r>
            <a:r>
              <a:rPr lang="tr-TR" altLang="tr-TR" dirty="0"/>
              <a:t> &lt;tablo adı&gt;</a:t>
            </a:r>
          </a:p>
          <a:p>
            <a:r>
              <a:rPr lang="tr-TR" altLang="tr-TR" dirty="0"/>
              <a:t>      </a:t>
            </a:r>
            <a:r>
              <a:rPr lang="tr-TR" altLang="tr-TR" dirty="0" err="1"/>
              <a:t>alan_adı</a:t>
            </a:r>
            <a:r>
              <a:rPr lang="tr-TR" altLang="tr-TR" dirty="0"/>
              <a:t> </a:t>
            </a:r>
            <a:r>
              <a:rPr lang="tr-TR" altLang="tr-TR" dirty="0" err="1"/>
              <a:t>veri_türü</a:t>
            </a:r>
            <a:r>
              <a:rPr lang="tr-TR" altLang="tr-TR" dirty="0"/>
              <a:t> [varsayılan][kısıtlama],</a:t>
            </a:r>
          </a:p>
          <a:p>
            <a:r>
              <a:rPr lang="tr-TR" altLang="tr-TR" dirty="0"/>
              <a:t>       …</a:t>
            </a:r>
          </a:p>
          <a:p>
            <a:r>
              <a:rPr lang="tr-TR" altLang="tr-TR" dirty="0"/>
              <a:t>       …</a:t>
            </a:r>
          </a:p>
          <a:p>
            <a:r>
              <a:rPr lang="tr-TR" altLang="tr-TR" dirty="0"/>
              <a:t>     [tablo kısıtlaması]);</a:t>
            </a:r>
          </a:p>
          <a:p>
            <a:r>
              <a:rPr lang="tr-TR" altLang="tr-TR" dirty="0"/>
              <a:t>   </a:t>
            </a:r>
          </a:p>
          <a:p>
            <a:r>
              <a:rPr lang="tr-TR" altLang="tr-TR" dirty="0"/>
              <a:t>   “tablo adı”: tabloya verilecek isim(</a:t>
            </a:r>
            <a:r>
              <a:rPr lang="tr-TR" altLang="tr-TR" dirty="0" err="1"/>
              <a:t>örnek:ogrenci</a:t>
            </a:r>
            <a:r>
              <a:rPr lang="tr-TR" altLang="tr-TR" dirty="0"/>
              <a:t>).</a:t>
            </a:r>
          </a:p>
          <a:p>
            <a:r>
              <a:rPr lang="tr-TR" altLang="tr-TR" dirty="0"/>
              <a:t>   “alan adı”: tabloda yer alacak alanların adı.</a:t>
            </a:r>
          </a:p>
          <a:p>
            <a:r>
              <a:rPr lang="tr-TR" altLang="tr-TR" dirty="0"/>
              <a:t>   “veri türü”: girilecek veri türü (</a:t>
            </a:r>
            <a:r>
              <a:rPr lang="tr-TR" altLang="tr-TR" dirty="0" err="1"/>
              <a:t>sayı,metin,tarih</a:t>
            </a:r>
            <a:r>
              <a:rPr lang="tr-TR" altLang="tr-TR" dirty="0"/>
              <a:t>).</a:t>
            </a:r>
          </a:p>
          <a:p>
            <a:r>
              <a:rPr lang="tr-TR" altLang="tr-TR" dirty="0"/>
              <a:t>   “varsayılan”: değer girilmezse başlangıçta atanacak değer.</a:t>
            </a:r>
          </a:p>
          <a:p>
            <a:r>
              <a:rPr lang="tr-TR" altLang="tr-TR" dirty="0"/>
              <a:t>   “kısıtlama” boş olmaması (NOT NULL), sadece E veya K girilmesi gibi</a:t>
            </a:r>
          </a:p>
          <a:p>
            <a:r>
              <a:rPr lang="tr-TR" altLang="tr-TR" dirty="0"/>
              <a:t>   “tablo kısıtlaması”: her kaydın belirli alanlara göre kısıtlanması</a:t>
            </a:r>
          </a:p>
          <a:p>
            <a:endParaRPr lang="tr-TR" altLang="tr-TR" dirty="0"/>
          </a:p>
          <a:p>
            <a:pPr marL="285750" indent="-285750">
              <a:buFont typeface="Arial" panose="020B0604020202020204" pitchFamily="34" charset="0"/>
              <a:buChar char="•"/>
            </a:pPr>
            <a:endParaRPr lang="tr-TR" altLang="tr-TR" dirty="0"/>
          </a:p>
        </p:txBody>
      </p:sp>
      <p:sp>
        <p:nvSpPr>
          <p:cNvPr id="6" name="Dikdörtgen 5">
            <a:extLst>
              <a:ext uri="{FF2B5EF4-FFF2-40B4-BE49-F238E27FC236}">
                <a16:creationId xmlns:a16="http://schemas.microsoft.com/office/drawing/2014/main" id="{949A1FDE-58AF-4C2A-A7BC-EEDD970319D0}"/>
              </a:ext>
            </a:extLst>
          </p:cNvPr>
          <p:cNvSpPr/>
          <p:nvPr/>
        </p:nvSpPr>
        <p:spPr>
          <a:xfrm>
            <a:off x="479690" y="833204"/>
            <a:ext cx="7888901" cy="369332"/>
          </a:xfrm>
          <a:prstGeom prst="rect">
            <a:avLst/>
          </a:prstGeom>
        </p:spPr>
        <p:txBody>
          <a:bodyPr wrap="square">
            <a:spAutoFit/>
          </a:bodyPr>
          <a:lstStyle/>
          <a:p>
            <a:pPr fontAlgn="base"/>
            <a:r>
              <a:rPr lang="tr-TR" altLang="tr-TR" b="1" dirty="0"/>
              <a:t>Tablo Oluşturma</a:t>
            </a:r>
            <a:endParaRPr lang="tr-TR" b="1" dirty="0"/>
          </a:p>
        </p:txBody>
      </p:sp>
    </p:spTree>
    <p:extLst>
      <p:ext uri="{BB962C8B-B14F-4D97-AF65-F5344CB8AC3E}">
        <p14:creationId xmlns:p14="http://schemas.microsoft.com/office/powerpoint/2010/main" val="120207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543599" y="1340768"/>
            <a:ext cx="7888900" cy="2862322"/>
          </a:xfrm>
          <a:prstGeom prst="rect">
            <a:avLst/>
          </a:prstGeom>
          <a:ln>
            <a:solidFill>
              <a:schemeClr val="accent1"/>
            </a:solidFill>
          </a:ln>
        </p:spPr>
        <p:txBody>
          <a:bodyPr wrap="square">
            <a:spAutoFit/>
          </a:bodyPr>
          <a:lstStyle/>
          <a:p>
            <a:r>
              <a:rPr lang="tr-TR" altLang="tr-TR" b="1" dirty="0"/>
              <a:t>Örnek: </a:t>
            </a:r>
            <a:r>
              <a:rPr lang="tr-TR" altLang="tr-TR" dirty="0"/>
              <a:t>Mezun olan öğrenciler için mezun bilgilerinin tutulacağı bir tablo oluşturalım.</a:t>
            </a:r>
          </a:p>
          <a:p>
            <a:endParaRPr lang="tr-TR" altLang="tr-TR" i="1" dirty="0"/>
          </a:p>
          <a:p>
            <a:r>
              <a:rPr lang="tr-TR" altLang="tr-TR" i="1" dirty="0"/>
              <a:t>Bu tablo için </a:t>
            </a:r>
            <a:r>
              <a:rPr lang="tr-TR" altLang="tr-TR" i="1" dirty="0" err="1"/>
              <a:t>adi,soyadi</a:t>
            </a:r>
            <a:r>
              <a:rPr lang="tr-TR" altLang="tr-TR" i="1" dirty="0"/>
              <a:t> ve </a:t>
            </a:r>
            <a:r>
              <a:rPr lang="tr-TR" altLang="tr-TR" i="1" dirty="0" err="1"/>
              <a:t>ogrno</a:t>
            </a:r>
            <a:r>
              <a:rPr lang="tr-TR" altLang="tr-TR" i="1" dirty="0"/>
              <a:t> alan adları kullanılacaktır.</a:t>
            </a:r>
          </a:p>
          <a:p>
            <a:r>
              <a:rPr lang="tr-TR" altLang="tr-TR" i="1" dirty="0"/>
              <a:t>  C</a:t>
            </a:r>
            <a:r>
              <a:rPr lang="tr-TR" altLang="tr-TR" dirty="0"/>
              <a:t>REATE TABLE ;</a:t>
            </a:r>
            <a:r>
              <a:rPr lang="tr-TR" altLang="tr-TR" dirty="0" err="1"/>
              <a:t>kayit</a:t>
            </a:r>
            <a:r>
              <a:rPr lang="tr-TR" altLang="tr-TR" dirty="0"/>
              <a:t> ad </a:t>
            </a:r>
            <a:r>
              <a:rPr lang="tr-TR" altLang="tr-TR" dirty="0" err="1"/>
              <a:t>varchar</a:t>
            </a:r>
            <a:r>
              <a:rPr lang="tr-TR" altLang="tr-TR" dirty="0"/>
              <a:t>(15) not </a:t>
            </a:r>
            <a:r>
              <a:rPr lang="tr-TR" altLang="tr-TR" dirty="0" err="1"/>
              <a:t>null</a:t>
            </a:r>
            <a:r>
              <a:rPr lang="tr-TR" altLang="tr-TR" dirty="0"/>
              <a:t>,</a:t>
            </a:r>
          </a:p>
          <a:p>
            <a:r>
              <a:rPr lang="tr-TR" altLang="tr-TR" dirty="0"/>
              <a:t>                                      </a:t>
            </a:r>
            <a:r>
              <a:rPr lang="tr-TR" altLang="tr-TR" dirty="0" err="1"/>
              <a:t>soyad</a:t>
            </a:r>
            <a:r>
              <a:rPr lang="tr-TR" altLang="tr-TR" dirty="0"/>
              <a:t> </a:t>
            </a:r>
            <a:r>
              <a:rPr lang="tr-TR" altLang="tr-TR" dirty="0" err="1"/>
              <a:t>varchar</a:t>
            </a:r>
            <a:r>
              <a:rPr lang="tr-TR" altLang="tr-TR" dirty="0"/>
              <a:t>(15) not </a:t>
            </a:r>
            <a:r>
              <a:rPr lang="tr-TR" altLang="tr-TR" dirty="0" err="1"/>
              <a:t>null</a:t>
            </a:r>
            <a:r>
              <a:rPr lang="tr-TR" altLang="tr-TR" dirty="0"/>
              <a:t>,</a:t>
            </a:r>
          </a:p>
          <a:p>
            <a:r>
              <a:rPr lang="tr-TR" altLang="tr-TR" dirty="0"/>
              <a:t>                                      </a:t>
            </a:r>
            <a:r>
              <a:rPr lang="tr-TR" altLang="tr-TR" dirty="0" err="1"/>
              <a:t>ogrno</a:t>
            </a:r>
            <a:r>
              <a:rPr lang="tr-TR" altLang="tr-TR" dirty="0"/>
              <a:t> </a:t>
            </a:r>
            <a:r>
              <a:rPr lang="tr-TR" altLang="tr-TR" dirty="0" err="1"/>
              <a:t>smallint</a:t>
            </a:r>
            <a:r>
              <a:rPr lang="tr-TR" altLang="tr-TR" dirty="0"/>
              <a:t>(5),</a:t>
            </a:r>
          </a:p>
          <a:p>
            <a:r>
              <a:rPr lang="tr-TR" altLang="tr-TR" i="1" dirty="0"/>
              <a:t>                                      </a:t>
            </a:r>
            <a:r>
              <a:rPr lang="tr-TR" altLang="tr-TR" dirty="0" err="1"/>
              <a:t>constraint</a:t>
            </a:r>
            <a:r>
              <a:rPr lang="tr-TR" altLang="tr-TR" dirty="0"/>
              <a:t> </a:t>
            </a:r>
            <a:r>
              <a:rPr lang="tr-TR" altLang="tr-TR" dirty="0" err="1"/>
              <a:t>ogrno_pk</a:t>
            </a:r>
            <a:r>
              <a:rPr lang="tr-TR" altLang="tr-TR" dirty="0"/>
              <a:t> </a:t>
            </a:r>
            <a:r>
              <a:rPr lang="tr-TR" altLang="tr-TR" dirty="0" err="1"/>
              <a:t>primary</a:t>
            </a:r>
            <a:r>
              <a:rPr lang="tr-TR" altLang="tr-TR" dirty="0"/>
              <a:t> </a:t>
            </a:r>
            <a:r>
              <a:rPr lang="tr-TR" altLang="tr-TR" dirty="0" err="1"/>
              <a:t>key</a:t>
            </a:r>
            <a:r>
              <a:rPr lang="tr-TR" altLang="tr-TR" dirty="0"/>
              <a:t>(</a:t>
            </a:r>
            <a:r>
              <a:rPr lang="tr-TR" altLang="tr-TR" dirty="0" err="1"/>
              <a:t>ogrno</a:t>
            </a:r>
            <a:r>
              <a:rPr lang="tr-TR" altLang="tr-TR" dirty="0"/>
              <a:t>));</a:t>
            </a:r>
            <a:endParaRPr lang="tr-TR" altLang="tr-TR" i="1" dirty="0"/>
          </a:p>
          <a:p>
            <a:endParaRPr lang="tr-TR" altLang="tr-TR" dirty="0"/>
          </a:p>
          <a:p>
            <a:pPr marL="285750" indent="-285750">
              <a:buFont typeface="Arial" panose="020B0604020202020204" pitchFamily="34" charset="0"/>
              <a:buChar char="•"/>
            </a:pPr>
            <a:endParaRPr lang="tr-TR" altLang="tr-TR" dirty="0"/>
          </a:p>
        </p:txBody>
      </p:sp>
      <p:sp>
        <p:nvSpPr>
          <p:cNvPr id="6" name="Dikdörtgen 5">
            <a:extLst>
              <a:ext uri="{FF2B5EF4-FFF2-40B4-BE49-F238E27FC236}">
                <a16:creationId xmlns:a16="http://schemas.microsoft.com/office/drawing/2014/main" id="{949A1FDE-58AF-4C2A-A7BC-EEDD970319D0}"/>
              </a:ext>
            </a:extLst>
          </p:cNvPr>
          <p:cNvSpPr/>
          <p:nvPr/>
        </p:nvSpPr>
        <p:spPr>
          <a:xfrm>
            <a:off x="479690" y="833204"/>
            <a:ext cx="7888901" cy="369332"/>
          </a:xfrm>
          <a:prstGeom prst="rect">
            <a:avLst/>
          </a:prstGeom>
        </p:spPr>
        <p:txBody>
          <a:bodyPr wrap="square">
            <a:spAutoFit/>
          </a:bodyPr>
          <a:lstStyle/>
          <a:p>
            <a:pPr fontAlgn="base"/>
            <a:r>
              <a:rPr lang="tr-TR" altLang="tr-TR" b="1" dirty="0"/>
              <a:t>Tablo Oluşturma</a:t>
            </a:r>
            <a:endParaRPr lang="tr-TR" b="1" dirty="0"/>
          </a:p>
        </p:txBody>
      </p:sp>
    </p:spTree>
    <p:extLst>
      <p:ext uri="{BB962C8B-B14F-4D97-AF65-F5344CB8AC3E}">
        <p14:creationId xmlns:p14="http://schemas.microsoft.com/office/powerpoint/2010/main" val="456463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543599" y="1340768"/>
            <a:ext cx="7888900" cy="3693319"/>
          </a:xfrm>
          <a:prstGeom prst="rect">
            <a:avLst/>
          </a:prstGeom>
          <a:ln>
            <a:solidFill>
              <a:schemeClr val="accent1"/>
            </a:solidFill>
          </a:ln>
        </p:spPr>
        <p:txBody>
          <a:bodyPr wrap="square">
            <a:spAutoFit/>
          </a:bodyPr>
          <a:lstStyle/>
          <a:p>
            <a:pPr marL="285750" indent="-285750">
              <a:buFont typeface="Arial" panose="020B0604020202020204" pitchFamily="34" charset="0"/>
              <a:buChar char="•"/>
            </a:pPr>
            <a:r>
              <a:rPr lang="tr-TR" altLang="tr-TR" b="1" dirty="0"/>
              <a:t>DROP </a:t>
            </a:r>
            <a:r>
              <a:rPr lang="tr-TR" b="1" dirty="0"/>
              <a:t>TABLE </a:t>
            </a:r>
            <a:r>
              <a:rPr lang="tr-TR" dirty="0"/>
              <a:t>ifadesiyle istenilen tablo silinebilir.</a:t>
            </a:r>
          </a:p>
          <a:p>
            <a:pPr>
              <a:buClr>
                <a:schemeClr val="accent3"/>
              </a:buClr>
              <a:defRPr/>
            </a:pPr>
            <a:r>
              <a:rPr lang="tr-TR" b="1" dirty="0"/>
              <a:t>     </a:t>
            </a:r>
          </a:p>
          <a:p>
            <a:pPr>
              <a:buClr>
                <a:schemeClr val="accent3"/>
              </a:buClr>
              <a:defRPr/>
            </a:pPr>
            <a:r>
              <a:rPr lang="tr-TR" b="1" dirty="0"/>
              <a:t>    Kullanım Şekli;</a:t>
            </a:r>
          </a:p>
          <a:p>
            <a:pPr>
              <a:buClr>
                <a:schemeClr val="accent3"/>
              </a:buClr>
              <a:defRPr/>
            </a:pPr>
            <a:r>
              <a:rPr lang="tr-TR" dirty="0"/>
              <a:t>  </a:t>
            </a:r>
          </a:p>
          <a:p>
            <a:pPr>
              <a:buClr>
                <a:schemeClr val="accent3"/>
              </a:buClr>
              <a:defRPr/>
            </a:pPr>
            <a:r>
              <a:rPr lang="tr-TR" dirty="0"/>
              <a:t>    DROP TABLE </a:t>
            </a:r>
            <a:r>
              <a:rPr lang="tr-TR" dirty="0" err="1"/>
              <a:t>tablo_adi</a:t>
            </a:r>
            <a:r>
              <a:rPr lang="tr-TR" dirty="0"/>
              <a:t>;</a:t>
            </a:r>
          </a:p>
          <a:p>
            <a:pPr>
              <a:buClr>
                <a:schemeClr val="accent3"/>
              </a:buClr>
              <a:defRPr/>
            </a:pPr>
            <a:r>
              <a:rPr lang="tr-TR" dirty="0"/>
              <a:t>   </a:t>
            </a:r>
          </a:p>
          <a:p>
            <a:pPr>
              <a:buClr>
                <a:schemeClr val="accent3"/>
              </a:buClr>
              <a:defRPr/>
            </a:pPr>
            <a:r>
              <a:rPr lang="tr-TR" dirty="0"/>
              <a:t>    </a:t>
            </a:r>
            <a:r>
              <a:rPr lang="tr-TR" b="1" dirty="0" err="1"/>
              <a:t>Örnek</a:t>
            </a:r>
            <a:r>
              <a:rPr lang="tr-TR" dirty="0" err="1"/>
              <a:t>:Müşteri</a:t>
            </a:r>
            <a:r>
              <a:rPr lang="tr-TR" dirty="0"/>
              <a:t> tablosunu silmek için aşağıdaki ifade kullanılır.</a:t>
            </a:r>
          </a:p>
          <a:p>
            <a:pPr>
              <a:buClr>
                <a:schemeClr val="accent3"/>
              </a:buClr>
              <a:defRPr/>
            </a:pPr>
            <a:r>
              <a:rPr lang="tr-TR" dirty="0"/>
              <a:t>	</a:t>
            </a:r>
          </a:p>
          <a:p>
            <a:pPr>
              <a:buClr>
                <a:schemeClr val="accent3"/>
              </a:buClr>
              <a:defRPr/>
            </a:pPr>
            <a:r>
              <a:rPr lang="tr-TR" dirty="0"/>
              <a:t>    DROP TABLE </a:t>
            </a:r>
            <a:r>
              <a:rPr lang="tr-TR" dirty="0" err="1"/>
              <a:t>musteri</a:t>
            </a:r>
            <a:r>
              <a:rPr lang="tr-TR" dirty="0"/>
              <a:t>;</a:t>
            </a:r>
          </a:p>
          <a:p>
            <a:pPr marL="285750" indent="-285750">
              <a:buFont typeface="Arial" panose="020B0604020202020204" pitchFamily="34" charset="0"/>
              <a:buChar char="•"/>
            </a:pPr>
            <a:endParaRPr lang="tr-TR" dirty="0"/>
          </a:p>
          <a:p>
            <a:endParaRPr lang="tr-TR" altLang="tr-TR" i="1" dirty="0"/>
          </a:p>
          <a:p>
            <a:endParaRPr lang="tr-TR" altLang="tr-TR" dirty="0"/>
          </a:p>
          <a:p>
            <a:pPr marL="285750" indent="-285750">
              <a:buFont typeface="Arial" panose="020B0604020202020204" pitchFamily="34" charset="0"/>
              <a:buChar char="•"/>
            </a:pPr>
            <a:endParaRPr lang="tr-TR" altLang="tr-TR" dirty="0"/>
          </a:p>
        </p:txBody>
      </p:sp>
      <p:sp>
        <p:nvSpPr>
          <p:cNvPr id="6" name="Dikdörtgen 5">
            <a:extLst>
              <a:ext uri="{FF2B5EF4-FFF2-40B4-BE49-F238E27FC236}">
                <a16:creationId xmlns:a16="http://schemas.microsoft.com/office/drawing/2014/main" id="{949A1FDE-58AF-4C2A-A7BC-EEDD970319D0}"/>
              </a:ext>
            </a:extLst>
          </p:cNvPr>
          <p:cNvSpPr/>
          <p:nvPr/>
        </p:nvSpPr>
        <p:spPr>
          <a:xfrm>
            <a:off x="479690" y="833204"/>
            <a:ext cx="7888901" cy="369332"/>
          </a:xfrm>
          <a:prstGeom prst="rect">
            <a:avLst/>
          </a:prstGeom>
        </p:spPr>
        <p:txBody>
          <a:bodyPr wrap="square">
            <a:spAutoFit/>
          </a:bodyPr>
          <a:lstStyle/>
          <a:p>
            <a:pPr fontAlgn="base"/>
            <a:r>
              <a:rPr lang="tr-TR" altLang="tr-TR" b="1" dirty="0"/>
              <a:t>Tablo Silme</a:t>
            </a:r>
            <a:endParaRPr lang="tr-TR" b="1" dirty="0"/>
          </a:p>
        </p:txBody>
      </p:sp>
    </p:spTree>
    <p:extLst>
      <p:ext uri="{BB962C8B-B14F-4D97-AF65-F5344CB8AC3E}">
        <p14:creationId xmlns:p14="http://schemas.microsoft.com/office/powerpoint/2010/main" val="290926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543599" y="1340768"/>
            <a:ext cx="7888900" cy="4801314"/>
          </a:xfrm>
          <a:prstGeom prst="rect">
            <a:avLst/>
          </a:prstGeom>
          <a:ln>
            <a:solidFill>
              <a:schemeClr val="accent1"/>
            </a:solidFill>
          </a:ln>
        </p:spPr>
        <p:txBody>
          <a:bodyPr wrap="square">
            <a:spAutoFit/>
          </a:bodyPr>
          <a:lstStyle/>
          <a:p>
            <a:pPr marL="285750" indent="-285750">
              <a:buFont typeface="Arial" panose="020B0604020202020204" pitchFamily="34" charset="0"/>
              <a:buChar char="•"/>
            </a:pPr>
            <a:r>
              <a:rPr lang="tr-TR" dirty="0" err="1"/>
              <a:t>MySQL</a:t>
            </a:r>
            <a:r>
              <a:rPr lang="tr-TR" dirty="0"/>
              <a:t> </a:t>
            </a:r>
            <a:r>
              <a:rPr lang="tr-TR" dirty="0" err="1"/>
              <a:t>veritabanlarına</a:t>
            </a:r>
            <a:r>
              <a:rPr lang="tr-TR" dirty="0"/>
              <a:t> yeni kayıt eklemek için</a:t>
            </a:r>
            <a:r>
              <a:rPr lang="tr-TR" b="1" dirty="0"/>
              <a:t> INSERT </a:t>
            </a:r>
            <a:r>
              <a:rPr lang="tr-TR" dirty="0"/>
              <a:t>komutu kullanılır.</a:t>
            </a:r>
          </a:p>
          <a:p>
            <a:pPr marL="285750" indent="-285750">
              <a:buFont typeface="Arial" panose="020B0604020202020204" pitchFamily="34" charset="0"/>
              <a:buChar char="•"/>
            </a:pPr>
            <a:endParaRPr lang="tr-TR" dirty="0"/>
          </a:p>
          <a:p>
            <a:pPr>
              <a:buClr>
                <a:schemeClr val="accent3"/>
              </a:buClr>
              <a:defRPr/>
            </a:pPr>
            <a:r>
              <a:rPr lang="tr-TR" b="1" dirty="0"/>
              <a:t>     </a:t>
            </a:r>
          </a:p>
          <a:p>
            <a:pPr>
              <a:buClr>
                <a:schemeClr val="accent3"/>
              </a:buClr>
              <a:defRPr/>
            </a:pPr>
            <a:r>
              <a:rPr lang="tr-TR" b="1" dirty="0"/>
              <a:t>    Kullanım Şekli;</a:t>
            </a:r>
          </a:p>
          <a:p>
            <a:pPr>
              <a:buClr>
                <a:schemeClr val="accent3"/>
              </a:buClr>
              <a:defRPr/>
            </a:pPr>
            <a:r>
              <a:rPr lang="tr-TR" dirty="0"/>
              <a:t>  </a:t>
            </a:r>
          </a:p>
          <a:p>
            <a:pPr>
              <a:buClr>
                <a:schemeClr val="accent3"/>
              </a:buClr>
              <a:defRPr/>
            </a:pPr>
            <a:r>
              <a:rPr lang="tr-TR" dirty="0"/>
              <a:t>    </a:t>
            </a:r>
            <a:r>
              <a:rPr lang="tr-TR" b="1" dirty="0"/>
              <a:t> </a:t>
            </a:r>
            <a:r>
              <a:rPr lang="tr-TR" dirty="0"/>
              <a:t>INSERT INTO TABLO (alan1,alan2,…….,</a:t>
            </a:r>
            <a:r>
              <a:rPr lang="tr-TR" dirty="0" err="1"/>
              <a:t>alan_n</a:t>
            </a:r>
            <a:r>
              <a:rPr lang="tr-TR" dirty="0"/>
              <a:t>)</a:t>
            </a:r>
          </a:p>
          <a:p>
            <a:pPr>
              <a:buClr>
                <a:schemeClr val="accent3"/>
              </a:buClr>
              <a:defRPr/>
            </a:pPr>
            <a:r>
              <a:rPr lang="tr-TR" dirty="0"/>
              <a:t>     VALUES(deger1,deger2,………..,</a:t>
            </a:r>
            <a:r>
              <a:rPr lang="tr-TR" dirty="0" err="1"/>
              <a:t>deger_n</a:t>
            </a:r>
            <a:r>
              <a:rPr lang="tr-TR" dirty="0"/>
              <a:t>)</a:t>
            </a:r>
          </a:p>
          <a:p>
            <a:pPr>
              <a:buClr>
                <a:schemeClr val="accent3"/>
              </a:buClr>
              <a:defRPr/>
            </a:pPr>
            <a:r>
              <a:rPr lang="tr-TR" dirty="0"/>
              <a:t>   </a:t>
            </a:r>
          </a:p>
          <a:p>
            <a:pPr>
              <a:buClr>
                <a:schemeClr val="accent3"/>
              </a:buClr>
              <a:defRPr/>
            </a:pPr>
            <a:r>
              <a:rPr lang="tr-TR" dirty="0"/>
              <a:t>    </a:t>
            </a:r>
            <a:r>
              <a:rPr lang="tr-TR" b="1" dirty="0"/>
              <a:t>Örnek</a:t>
            </a:r>
            <a:r>
              <a:rPr lang="tr-TR" dirty="0"/>
              <a:t>:</a:t>
            </a:r>
          </a:p>
          <a:p>
            <a:pPr>
              <a:buClr>
                <a:schemeClr val="accent3"/>
              </a:buClr>
              <a:defRPr/>
            </a:pPr>
            <a:r>
              <a:rPr lang="tr-TR" dirty="0"/>
              <a:t>	</a:t>
            </a:r>
          </a:p>
          <a:p>
            <a:pPr>
              <a:defRPr/>
            </a:pPr>
            <a:r>
              <a:rPr lang="tr-TR" dirty="0"/>
              <a:t>    INSERT INTO </a:t>
            </a:r>
            <a:r>
              <a:rPr lang="tr-TR" dirty="0" err="1"/>
              <a:t>ogrenci</a:t>
            </a:r>
            <a:r>
              <a:rPr lang="tr-TR" dirty="0"/>
              <a:t>(</a:t>
            </a:r>
            <a:r>
              <a:rPr lang="tr-TR" dirty="0" err="1"/>
              <a:t>no,ad,soyad,veli</a:t>
            </a:r>
            <a:r>
              <a:rPr lang="tr-TR" dirty="0"/>
              <a:t>)</a:t>
            </a:r>
          </a:p>
          <a:p>
            <a:pPr>
              <a:defRPr/>
            </a:pPr>
            <a:r>
              <a:rPr lang="tr-TR" dirty="0"/>
              <a:t>    VALUES (125,”Ali”,”Veli”,”Mehmet”)</a:t>
            </a:r>
          </a:p>
          <a:p>
            <a:pPr marL="285750" indent="-285750">
              <a:buFont typeface="Arial" panose="020B0604020202020204" pitchFamily="34" charset="0"/>
              <a:buChar char="•"/>
            </a:pPr>
            <a:endParaRPr lang="tr-TR" dirty="0"/>
          </a:p>
          <a:p>
            <a:endParaRPr lang="tr-TR" altLang="tr-TR" i="1" dirty="0"/>
          </a:p>
          <a:p>
            <a:endParaRPr lang="tr-TR" altLang="tr-TR" dirty="0"/>
          </a:p>
          <a:p>
            <a:pPr marL="285750" indent="-285750">
              <a:buFont typeface="Arial" panose="020B0604020202020204" pitchFamily="34" charset="0"/>
              <a:buChar char="•"/>
            </a:pPr>
            <a:endParaRPr lang="tr-TR" altLang="tr-TR" dirty="0"/>
          </a:p>
        </p:txBody>
      </p:sp>
      <p:sp>
        <p:nvSpPr>
          <p:cNvPr id="6" name="Dikdörtgen 5">
            <a:extLst>
              <a:ext uri="{FF2B5EF4-FFF2-40B4-BE49-F238E27FC236}">
                <a16:creationId xmlns:a16="http://schemas.microsoft.com/office/drawing/2014/main" id="{949A1FDE-58AF-4C2A-A7BC-EEDD970319D0}"/>
              </a:ext>
            </a:extLst>
          </p:cNvPr>
          <p:cNvSpPr/>
          <p:nvPr/>
        </p:nvSpPr>
        <p:spPr>
          <a:xfrm>
            <a:off x="479690" y="833204"/>
            <a:ext cx="7888901" cy="369332"/>
          </a:xfrm>
          <a:prstGeom prst="rect">
            <a:avLst/>
          </a:prstGeom>
        </p:spPr>
        <p:txBody>
          <a:bodyPr wrap="square">
            <a:spAutoFit/>
          </a:bodyPr>
          <a:lstStyle/>
          <a:p>
            <a:pPr fontAlgn="base"/>
            <a:r>
              <a:rPr lang="tr-TR" altLang="tr-TR" b="1" dirty="0"/>
              <a:t>Tabloya Kayıt Ekleme</a:t>
            </a:r>
            <a:endParaRPr lang="tr-TR" b="1" dirty="0"/>
          </a:p>
        </p:txBody>
      </p:sp>
    </p:spTree>
    <p:extLst>
      <p:ext uri="{BB962C8B-B14F-4D97-AF65-F5344CB8AC3E}">
        <p14:creationId xmlns:p14="http://schemas.microsoft.com/office/powerpoint/2010/main" val="426586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644008" y="84175"/>
            <a:ext cx="3457998" cy="707886"/>
          </a:xfrm>
          <a:prstGeom prst="rect">
            <a:avLst/>
          </a:prstGeom>
          <a:noFill/>
        </p:spPr>
        <p:txBody>
          <a:bodyPr wrap="none" rtlCol="0">
            <a:spAutoFit/>
          </a:bodyPr>
          <a:lstStyle/>
          <a:p>
            <a:r>
              <a:rPr lang="tr-TR" sz="2000" b="1" dirty="0">
                <a:solidFill>
                  <a:schemeClr val="bg1"/>
                </a:solidFill>
              </a:rPr>
              <a:t>Temel </a:t>
            </a:r>
            <a:r>
              <a:rPr lang="tr-TR" sz="2000" b="1" dirty="0" err="1">
                <a:solidFill>
                  <a:schemeClr val="bg1"/>
                </a:solidFill>
              </a:rPr>
              <a:t>Veritabanı</a:t>
            </a:r>
            <a:r>
              <a:rPr lang="tr-TR" sz="2000" b="1" dirty="0">
                <a:solidFill>
                  <a:schemeClr val="bg1"/>
                </a:solidFill>
              </a:rPr>
              <a:t> Tanımları</a:t>
            </a:r>
          </a:p>
          <a:p>
            <a:endParaRPr lang="tr-TR" sz="2000" b="1" dirty="0">
              <a:solidFill>
                <a:schemeClr val="bg1"/>
              </a:solidFill>
            </a:endParaRPr>
          </a:p>
        </p:txBody>
      </p:sp>
      <p:sp>
        <p:nvSpPr>
          <p:cNvPr id="4" name="Dikdörtgen 3"/>
          <p:cNvSpPr/>
          <p:nvPr/>
        </p:nvSpPr>
        <p:spPr>
          <a:xfrm>
            <a:off x="538377" y="1628800"/>
            <a:ext cx="7767121" cy="4247317"/>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a:t>Tablo: Verilerin saklandığı temel yapıdır. Satır ve sütunlardan oluşur.</a:t>
            </a:r>
          </a:p>
          <a:p>
            <a:pPr marL="285750" indent="-285750" algn="just">
              <a:buFont typeface="Arial" panose="020B0604020202020204" pitchFamily="34" charset="0"/>
              <a:buChar char="•"/>
            </a:pPr>
            <a:r>
              <a:rPr lang="tr-TR" dirty="0"/>
              <a:t>Sütun: Tabloyu oluşturan alanlardır. İçerdiği veri türüne göre farklı türlerde olabilir. (</a:t>
            </a:r>
            <a:r>
              <a:rPr lang="tr-TR" dirty="0" err="1"/>
              <a:t>varchar</a:t>
            </a:r>
            <a:r>
              <a:rPr lang="tr-TR" dirty="0"/>
              <a:t> vs. </a:t>
            </a:r>
            <a:r>
              <a:rPr lang="tr-TR" dirty="0" err="1"/>
              <a:t>date</a:t>
            </a:r>
            <a:r>
              <a:rPr lang="tr-TR" dirty="0"/>
              <a:t>)</a:t>
            </a:r>
          </a:p>
          <a:p>
            <a:pPr marL="285750" indent="-285750" algn="just">
              <a:buFont typeface="Arial" panose="020B0604020202020204" pitchFamily="34" charset="0"/>
              <a:buChar char="•"/>
            </a:pPr>
            <a:r>
              <a:rPr lang="tr-TR" dirty="0"/>
              <a:t>Satır: Tabloya eklenen her bir kayıttır.</a:t>
            </a:r>
          </a:p>
          <a:p>
            <a:pPr marL="285750" indent="-285750" algn="just">
              <a:buFont typeface="Arial" panose="020B0604020202020204" pitchFamily="34" charset="0"/>
              <a:buChar char="•"/>
            </a:pPr>
            <a:r>
              <a:rPr lang="tr-TR" dirty="0"/>
              <a:t>AUTO_INCREMENT : Otomatik artış anlamına gelir. Örneğin her kayıt yapıldığında otomatik olarak artan </a:t>
            </a:r>
            <a:r>
              <a:rPr lang="tr-TR" dirty="0" err="1"/>
              <a:t>id</a:t>
            </a:r>
            <a:r>
              <a:rPr lang="tr-TR" dirty="0"/>
              <a:t> numarası verilebilir.</a:t>
            </a:r>
          </a:p>
          <a:p>
            <a:pPr marL="285750" indent="-285750" algn="just">
              <a:buFont typeface="Arial" panose="020B0604020202020204" pitchFamily="34" charset="0"/>
              <a:buChar char="•"/>
            </a:pPr>
            <a:r>
              <a:rPr lang="tr-TR" dirty="0"/>
              <a:t>Veri Tipi: PHP de veri tipi bulunmamaktadır. </a:t>
            </a:r>
            <a:r>
              <a:rPr lang="tr-TR" dirty="0" err="1"/>
              <a:t>MySQL</a:t>
            </a:r>
            <a:r>
              <a:rPr lang="tr-TR" dirty="0"/>
              <a:t> de, PHP den farklı olarak veri tipi kullanılması gerekir. </a:t>
            </a:r>
            <a:r>
              <a:rPr lang="tr-TR" dirty="0" err="1"/>
              <a:t>int,varchar,text,date,time</a:t>
            </a:r>
            <a:r>
              <a:rPr lang="tr-TR" dirty="0"/>
              <a:t> gibi birçok veri tipi bulunmaktadır.</a:t>
            </a:r>
          </a:p>
          <a:p>
            <a:pPr marL="285750" indent="-285750" algn="just">
              <a:buFont typeface="Arial" panose="020B0604020202020204" pitchFamily="34" charset="0"/>
              <a:buChar char="•"/>
            </a:pPr>
            <a:r>
              <a:rPr lang="tr-TR" dirty="0"/>
              <a:t>Karakter Seti: </a:t>
            </a:r>
            <a:r>
              <a:rPr lang="tr-TR" dirty="0" err="1"/>
              <a:t>MySQL</a:t>
            </a:r>
            <a:r>
              <a:rPr lang="tr-TR" dirty="0"/>
              <a:t> de veri tabanının karakter kodlamasının girilebileceği bir alan bulunmaktadır. Örneğin sayfanın karakter kodlaması UTF-8 ise veri tabanında da UTF-8 </a:t>
            </a:r>
            <a:r>
              <a:rPr lang="tr-TR" dirty="0" err="1"/>
              <a:t>seçilmedilir</a:t>
            </a:r>
            <a:r>
              <a:rPr lang="tr-TR" dirty="0"/>
              <a:t>. Aksi takdirde karakter hatası oluşabilir.</a:t>
            </a:r>
          </a:p>
          <a:p>
            <a:pPr marL="285750" indent="-285750" algn="just">
              <a:buFont typeface="Arial" panose="020B0604020202020204" pitchFamily="34" charset="0"/>
              <a:buChar char="•"/>
            </a:pPr>
            <a:endParaRPr lang="tr-TR" dirty="0"/>
          </a:p>
        </p:txBody>
      </p:sp>
      <p:sp>
        <p:nvSpPr>
          <p:cNvPr id="6" name="Dikdörtgen 5">
            <a:extLst>
              <a:ext uri="{FF2B5EF4-FFF2-40B4-BE49-F238E27FC236}">
                <a16:creationId xmlns:a16="http://schemas.microsoft.com/office/drawing/2014/main" id="{949A1FDE-58AF-4C2A-A7BC-EEDD970319D0}"/>
              </a:ext>
            </a:extLst>
          </p:cNvPr>
          <p:cNvSpPr/>
          <p:nvPr/>
        </p:nvSpPr>
        <p:spPr>
          <a:xfrm>
            <a:off x="561788" y="908720"/>
            <a:ext cx="7888901" cy="369332"/>
          </a:xfrm>
          <a:prstGeom prst="rect">
            <a:avLst/>
          </a:prstGeom>
        </p:spPr>
        <p:txBody>
          <a:bodyPr wrap="square">
            <a:spAutoFit/>
          </a:bodyPr>
          <a:lstStyle/>
          <a:p>
            <a:r>
              <a:rPr lang="tr-TR" b="1" dirty="0">
                <a:latin typeface="Consolas" panose="020B0609020204030204" pitchFamily="49" charset="0"/>
              </a:rPr>
              <a:t>Temel </a:t>
            </a:r>
            <a:r>
              <a:rPr lang="tr-TR" b="1" dirty="0" err="1">
                <a:latin typeface="Consolas" panose="020B0609020204030204" pitchFamily="49" charset="0"/>
              </a:rPr>
              <a:t>Veritabanı</a:t>
            </a:r>
            <a:r>
              <a:rPr lang="tr-TR" b="1" dirty="0">
                <a:latin typeface="Consolas" panose="020B0609020204030204" pitchFamily="49" charset="0"/>
              </a:rPr>
              <a:t> Tanımları</a:t>
            </a:r>
          </a:p>
        </p:txBody>
      </p:sp>
    </p:spTree>
    <p:extLst>
      <p:ext uri="{BB962C8B-B14F-4D97-AF65-F5344CB8AC3E}">
        <p14:creationId xmlns:p14="http://schemas.microsoft.com/office/powerpoint/2010/main" val="2301665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543599" y="1340768"/>
            <a:ext cx="7888900" cy="4247317"/>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altLang="tr-TR" dirty="0" err="1"/>
              <a:t>MySQL</a:t>
            </a:r>
            <a:r>
              <a:rPr lang="tr-TR" altLang="tr-TR" dirty="0"/>
              <a:t> </a:t>
            </a:r>
            <a:r>
              <a:rPr lang="tr-TR" altLang="tr-TR" dirty="0" err="1"/>
              <a:t>veritabanında</a:t>
            </a:r>
            <a:r>
              <a:rPr lang="tr-TR" altLang="tr-TR" dirty="0"/>
              <a:t> istenilen şartlara uyan bilgileri almak için </a:t>
            </a:r>
            <a:r>
              <a:rPr lang="tr-TR" altLang="tr-TR" b="1" dirty="0"/>
              <a:t>SELECT  </a:t>
            </a:r>
            <a:r>
              <a:rPr lang="tr-TR" altLang="tr-TR" dirty="0"/>
              <a:t>komutu kullanılır. SELECT komutunun kullanımının birçok farklı seçeneği vardır .</a:t>
            </a:r>
          </a:p>
          <a:p>
            <a:pPr algn="just"/>
            <a:r>
              <a:rPr lang="tr-TR" dirty="0"/>
              <a:t>   </a:t>
            </a:r>
          </a:p>
          <a:p>
            <a:pPr>
              <a:buClr>
                <a:schemeClr val="accent3"/>
              </a:buClr>
              <a:defRPr/>
            </a:pPr>
            <a:r>
              <a:rPr lang="tr-TR" dirty="0"/>
              <a:t>    </a:t>
            </a:r>
            <a:r>
              <a:rPr lang="tr-TR" b="1" dirty="0"/>
              <a:t>Örnek</a:t>
            </a:r>
            <a:r>
              <a:rPr lang="tr-TR" dirty="0"/>
              <a:t>:</a:t>
            </a:r>
          </a:p>
          <a:p>
            <a:pPr>
              <a:buClr>
                <a:schemeClr val="accent3"/>
              </a:buClr>
              <a:defRPr/>
            </a:pPr>
            <a:r>
              <a:rPr lang="tr-TR" dirty="0"/>
              <a:t>	</a:t>
            </a:r>
          </a:p>
          <a:p>
            <a:pPr marL="285750" indent="-285750" algn="just">
              <a:buFont typeface="Arial" panose="020B0604020202020204" pitchFamily="34" charset="0"/>
              <a:buChar char="•"/>
            </a:pPr>
            <a:r>
              <a:rPr lang="tr-TR" altLang="tr-TR" dirty="0"/>
              <a:t>     SELECT * FROM öğrenci -&gt; </a:t>
            </a:r>
            <a:r>
              <a:rPr lang="tr-TR" altLang="tr-TR" i="1" dirty="0" err="1"/>
              <a:t>ogrenci</a:t>
            </a:r>
            <a:r>
              <a:rPr lang="tr-TR" altLang="tr-TR" i="1" dirty="0"/>
              <a:t> tablosundaki tüm kayıtları gösterir.</a:t>
            </a:r>
          </a:p>
          <a:p>
            <a:pPr algn="just"/>
            <a:r>
              <a:rPr lang="tr-TR" altLang="tr-TR" dirty="0"/>
              <a:t>     </a:t>
            </a:r>
          </a:p>
          <a:p>
            <a:pPr marL="285750" indent="-285750" algn="just">
              <a:buFont typeface="Arial" panose="020B0604020202020204" pitchFamily="34" charset="0"/>
              <a:buChar char="•"/>
            </a:pPr>
            <a:r>
              <a:rPr lang="tr-TR" altLang="tr-TR" dirty="0"/>
              <a:t>     SELECT ad, </a:t>
            </a:r>
            <a:r>
              <a:rPr lang="tr-TR" altLang="tr-TR" dirty="0" err="1"/>
              <a:t>no</a:t>
            </a:r>
            <a:r>
              <a:rPr lang="tr-TR" altLang="tr-TR" dirty="0"/>
              <a:t> FROM öğrenci -&gt; </a:t>
            </a:r>
            <a:r>
              <a:rPr lang="tr-TR" altLang="tr-TR" i="1" dirty="0" err="1"/>
              <a:t>ogrenci</a:t>
            </a:r>
            <a:r>
              <a:rPr lang="tr-TR" altLang="tr-TR" i="1" dirty="0"/>
              <a:t>  tablosundaki verilerin   sadece ad ve </a:t>
            </a:r>
            <a:r>
              <a:rPr lang="tr-TR" altLang="tr-TR" i="1" dirty="0" err="1"/>
              <a:t>no</a:t>
            </a:r>
            <a:r>
              <a:rPr lang="tr-TR" altLang="tr-TR" i="1" dirty="0"/>
              <a:t> bilgilerini gösterir.</a:t>
            </a:r>
            <a:endParaRPr lang="tr-TR" altLang="tr-TR" sz="2400" i="1" dirty="0"/>
          </a:p>
          <a:p>
            <a:endParaRPr lang="tr-TR" dirty="0"/>
          </a:p>
          <a:p>
            <a:endParaRPr lang="tr-TR" altLang="tr-TR" i="1" dirty="0"/>
          </a:p>
          <a:p>
            <a:endParaRPr lang="tr-TR" altLang="tr-TR" dirty="0"/>
          </a:p>
          <a:p>
            <a:pPr marL="285750" indent="-285750">
              <a:buFont typeface="Arial" panose="020B0604020202020204" pitchFamily="34" charset="0"/>
              <a:buChar char="•"/>
            </a:pPr>
            <a:endParaRPr lang="tr-TR" altLang="tr-TR" dirty="0"/>
          </a:p>
        </p:txBody>
      </p:sp>
      <p:sp>
        <p:nvSpPr>
          <p:cNvPr id="6" name="Dikdörtgen 5">
            <a:extLst>
              <a:ext uri="{FF2B5EF4-FFF2-40B4-BE49-F238E27FC236}">
                <a16:creationId xmlns:a16="http://schemas.microsoft.com/office/drawing/2014/main" id="{949A1FDE-58AF-4C2A-A7BC-EEDD970319D0}"/>
              </a:ext>
            </a:extLst>
          </p:cNvPr>
          <p:cNvSpPr/>
          <p:nvPr/>
        </p:nvSpPr>
        <p:spPr>
          <a:xfrm>
            <a:off x="479690" y="833204"/>
            <a:ext cx="7888901" cy="369332"/>
          </a:xfrm>
          <a:prstGeom prst="rect">
            <a:avLst/>
          </a:prstGeom>
        </p:spPr>
        <p:txBody>
          <a:bodyPr wrap="square">
            <a:spAutoFit/>
          </a:bodyPr>
          <a:lstStyle/>
          <a:p>
            <a:pPr fontAlgn="base"/>
            <a:r>
              <a:rPr lang="tr-TR" altLang="tr-TR" b="1" dirty="0"/>
              <a:t>Tablodan Kayıt Sorgulama (SELECT)</a:t>
            </a:r>
            <a:endParaRPr lang="tr-TR" b="1" dirty="0"/>
          </a:p>
        </p:txBody>
      </p:sp>
    </p:spTree>
    <p:extLst>
      <p:ext uri="{BB962C8B-B14F-4D97-AF65-F5344CB8AC3E}">
        <p14:creationId xmlns:p14="http://schemas.microsoft.com/office/powerpoint/2010/main" val="962608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523652" y="742579"/>
            <a:ext cx="8152804" cy="5632311"/>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altLang="tr-TR" dirty="0"/>
              <a:t>Belirli bir şarta uyan verilerin okunması için </a:t>
            </a:r>
            <a:r>
              <a:rPr lang="tr-TR" altLang="tr-TR" b="1" dirty="0"/>
              <a:t>WHERE</a:t>
            </a:r>
            <a:r>
              <a:rPr lang="tr-TR" altLang="tr-TR" dirty="0"/>
              <a:t> ifadesi kullanılır.</a:t>
            </a:r>
            <a:endParaRPr lang="tr-TR" dirty="0"/>
          </a:p>
          <a:p>
            <a:pPr>
              <a:buClr>
                <a:schemeClr val="accent3"/>
              </a:buClr>
              <a:defRPr/>
            </a:pPr>
            <a:r>
              <a:rPr lang="tr-TR" dirty="0"/>
              <a:t>    </a:t>
            </a:r>
            <a:r>
              <a:rPr lang="tr-TR" b="1" dirty="0"/>
              <a:t>Örnek:</a:t>
            </a:r>
            <a:endParaRPr lang="tr-TR" dirty="0"/>
          </a:p>
          <a:p>
            <a:pPr marL="285750" indent="-285750" algn="just">
              <a:buFont typeface="Arial" panose="020B0604020202020204" pitchFamily="34" charset="0"/>
              <a:buChar char="•"/>
            </a:pPr>
            <a:r>
              <a:rPr lang="tr-TR" altLang="tr-TR" dirty="0"/>
              <a:t>Numarası 15 olan öğrencilerin  tüm bilgilerinin görüntülenmesi için aşağıdaki ifade yazılır. </a:t>
            </a:r>
          </a:p>
          <a:p>
            <a:endParaRPr lang="tr-TR" altLang="tr-TR" dirty="0"/>
          </a:p>
          <a:p>
            <a:r>
              <a:rPr lang="tr-TR" altLang="tr-TR" dirty="0"/>
              <a:t>     SELECT *FROM </a:t>
            </a:r>
            <a:r>
              <a:rPr lang="tr-TR" altLang="tr-TR" dirty="0" err="1"/>
              <a:t>ogrenci</a:t>
            </a:r>
            <a:r>
              <a:rPr lang="tr-TR" altLang="tr-TR" dirty="0"/>
              <a:t> WHERE </a:t>
            </a:r>
            <a:r>
              <a:rPr lang="tr-TR" altLang="tr-TR" dirty="0" err="1"/>
              <a:t>no</a:t>
            </a:r>
            <a:r>
              <a:rPr lang="tr-TR" altLang="tr-TR" dirty="0"/>
              <a:t>=15;</a:t>
            </a:r>
          </a:p>
          <a:p>
            <a:pPr algn="just"/>
            <a:r>
              <a:rPr lang="tr-TR" altLang="tr-TR" dirty="0"/>
              <a:t>     </a:t>
            </a:r>
          </a:p>
          <a:p>
            <a:pPr marL="285750" indent="-285750" algn="just">
              <a:buFont typeface="Arial" panose="020B0604020202020204" pitchFamily="34" charset="0"/>
              <a:buChar char="•"/>
            </a:pPr>
            <a:r>
              <a:rPr lang="tr-TR" altLang="tr-TR" dirty="0"/>
              <a:t>Sınav notundan 50-70 arası not alan öğrencilerin ad ve numarasının görüntülenmesi için aşağıdaki ifade yazılır.</a:t>
            </a:r>
          </a:p>
          <a:p>
            <a:endParaRPr lang="tr-TR" altLang="tr-TR" dirty="0"/>
          </a:p>
          <a:p>
            <a:r>
              <a:rPr lang="tr-TR" altLang="tr-TR" dirty="0"/>
              <a:t>     SELECT ad, </a:t>
            </a:r>
            <a:r>
              <a:rPr lang="tr-TR" altLang="tr-TR" dirty="0" err="1"/>
              <a:t>no</a:t>
            </a:r>
            <a:r>
              <a:rPr lang="tr-TR" altLang="tr-TR" dirty="0"/>
              <a:t> FROM </a:t>
            </a:r>
            <a:r>
              <a:rPr lang="tr-TR" altLang="tr-TR" dirty="0" err="1"/>
              <a:t>ogrenci</a:t>
            </a:r>
            <a:r>
              <a:rPr lang="tr-TR" altLang="tr-TR" dirty="0"/>
              <a:t> WHERE notlar BETWEEN 50 AND 70 </a:t>
            </a:r>
          </a:p>
          <a:p>
            <a:endParaRPr lang="tr-TR" altLang="tr-TR" dirty="0"/>
          </a:p>
          <a:p>
            <a:pPr marL="285750" indent="-285750" algn="just">
              <a:buFont typeface="Arial" panose="020B0604020202020204" pitchFamily="34" charset="0"/>
              <a:buChar char="•"/>
            </a:pPr>
            <a:r>
              <a:rPr lang="tr-TR" altLang="tr-TR" dirty="0"/>
              <a:t>Adının içinde ‘L’ harfi geçen öğrencilerin ad ve numarasının görüntülenmesi için aşağıdaki ifade yazılır.</a:t>
            </a:r>
          </a:p>
          <a:p>
            <a:endParaRPr lang="tr-TR" altLang="tr-TR" dirty="0"/>
          </a:p>
          <a:p>
            <a:r>
              <a:rPr lang="tr-TR" altLang="tr-TR" dirty="0"/>
              <a:t>     SELECT </a:t>
            </a:r>
            <a:r>
              <a:rPr lang="tr-TR" altLang="tr-TR" dirty="0" err="1"/>
              <a:t>ad,no</a:t>
            </a:r>
            <a:r>
              <a:rPr lang="tr-TR" altLang="tr-TR" dirty="0"/>
              <a:t> FROM </a:t>
            </a:r>
            <a:r>
              <a:rPr lang="tr-TR" altLang="tr-TR" dirty="0" err="1"/>
              <a:t>ogrenci</a:t>
            </a:r>
            <a:r>
              <a:rPr lang="tr-TR" altLang="tr-TR" dirty="0"/>
              <a:t> WHERE ad LIKE ‘%L%’</a:t>
            </a:r>
          </a:p>
          <a:p>
            <a:r>
              <a:rPr lang="tr-TR" altLang="tr-TR" dirty="0"/>
              <a:t>     SELECT </a:t>
            </a:r>
            <a:r>
              <a:rPr lang="tr-TR" altLang="tr-TR" dirty="0" err="1"/>
              <a:t>ad,no</a:t>
            </a:r>
            <a:r>
              <a:rPr lang="tr-TR" altLang="tr-TR" dirty="0"/>
              <a:t> FROM </a:t>
            </a:r>
            <a:r>
              <a:rPr lang="tr-TR" altLang="tr-TR" dirty="0" err="1"/>
              <a:t>ogrenci</a:t>
            </a:r>
            <a:r>
              <a:rPr lang="tr-TR" altLang="tr-TR" dirty="0"/>
              <a:t> WHERE ad LIKE ‘L%’ -&gt; L ile başlayan</a:t>
            </a:r>
          </a:p>
          <a:p>
            <a:r>
              <a:rPr lang="tr-TR" altLang="tr-TR" dirty="0"/>
              <a:t>     SELECT </a:t>
            </a:r>
            <a:r>
              <a:rPr lang="tr-TR" altLang="tr-TR" dirty="0" err="1"/>
              <a:t>ad,no</a:t>
            </a:r>
            <a:r>
              <a:rPr lang="tr-TR" altLang="tr-TR" dirty="0"/>
              <a:t> FROM </a:t>
            </a:r>
            <a:r>
              <a:rPr lang="tr-TR" altLang="tr-TR" dirty="0" err="1"/>
              <a:t>ogrenci</a:t>
            </a:r>
            <a:r>
              <a:rPr lang="tr-TR" altLang="tr-TR" dirty="0"/>
              <a:t> WHERE ad LIKE ‘%L’ -&gt; L ile biten</a:t>
            </a:r>
          </a:p>
          <a:p>
            <a:r>
              <a:rPr lang="tr-TR" altLang="tr-TR" dirty="0"/>
              <a:t>     SELECT </a:t>
            </a:r>
            <a:r>
              <a:rPr lang="tr-TR" altLang="tr-TR" dirty="0" err="1"/>
              <a:t>ad,no</a:t>
            </a:r>
            <a:r>
              <a:rPr lang="tr-TR" altLang="tr-TR" dirty="0"/>
              <a:t> FROM </a:t>
            </a:r>
            <a:r>
              <a:rPr lang="tr-TR" altLang="tr-TR" dirty="0" err="1"/>
              <a:t>ogrenci</a:t>
            </a:r>
            <a:r>
              <a:rPr lang="tr-TR" altLang="tr-TR" dirty="0"/>
              <a:t> WHERE ad NOT LIKE ‘L%’ -&gt; L ile  başlamayan</a:t>
            </a:r>
          </a:p>
        </p:txBody>
      </p:sp>
      <p:sp>
        <p:nvSpPr>
          <p:cNvPr id="6" name="Dikdörtgen 5">
            <a:extLst>
              <a:ext uri="{FF2B5EF4-FFF2-40B4-BE49-F238E27FC236}">
                <a16:creationId xmlns:a16="http://schemas.microsoft.com/office/drawing/2014/main" id="{949A1FDE-58AF-4C2A-A7BC-EEDD970319D0}"/>
              </a:ext>
            </a:extLst>
          </p:cNvPr>
          <p:cNvSpPr/>
          <p:nvPr/>
        </p:nvSpPr>
        <p:spPr>
          <a:xfrm>
            <a:off x="523652" y="342469"/>
            <a:ext cx="7888901" cy="369332"/>
          </a:xfrm>
          <a:prstGeom prst="rect">
            <a:avLst/>
          </a:prstGeom>
        </p:spPr>
        <p:txBody>
          <a:bodyPr wrap="square">
            <a:spAutoFit/>
          </a:bodyPr>
          <a:lstStyle/>
          <a:p>
            <a:pPr fontAlgn="base"/>
            <a:r>
              <a:rPr lang="tr-TR" altLang="tr-TR" b="1" dirty="0"/>
              <a:t>Tablodan Kayıt Sorgulama (WHERE)</a:t>
            </a:r>
            <a:endParaRPr lang="tr-TR" b="1" dirty="0"/>
          </a:p>
        </p:txBody>
      </p:sp>
    </p:spTree>
    <p:extLst>
      <p:ext uri="{BB962C8B-B14F-4D97-AF65-F5344CB8AC3E}">
        <p14:creationId xmlns:p14="http://schemas.microsoft.com/office/powerpoint/2010/main" val="2718259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543599" y="1340768"/>
            <a:ext cx="7888900" cy="3970318"/>
          </a:xfrm>
          <a:prstGeom prst="rect">
            <a:avLst/>
          </a:prstGeom>
          <a:ln>
            <a:solidFill>
              <a:schemeClr val="accent1"/>
            </a:solidFill>
          </a:ln>
        </p:spPr>
        <p:txBody>
          <a:bodyPr wrap="square">
            <a:spAutoFit/>
          </a:bodyPr>
          <a:lstStyle/>
          <a:p>
            <a:pPr marL="285750" indent="-285750">
              <a:buFont typeface="Arial" panose="020B0604020202020204" pitchFamily="34" charset="0"/>
              <a:buChar char="•"/>
            </a:pPr>
            <a:r>
              <a:rPr lang="tr-TR" altLang="tr-TR" dirty="0"/>
              <a:t>Tablodan kayıt silmek için </a:t>
            </a:r>
            <a:r>
              <a:rPr lang="tr-TR" altLang="tr-TR" b="1" dirty="0"/>
              <a:t>DELETE</a:t>
            </a:r>
            <a:r>
              <a:rPr lang="tr-TR" altLang="tr-TR" dirty="0"/>
              <a:t> ifadesi kullanılır.</a:t>
            </a:r>
          </a:p>
          <a:p>
            <a:pPr marL="285750" indent="-285750">
              <a:buFont typeface="Arial" panose="020B0604020202020204" pitchFamily="34" charset="0"/>
              <a:buChar char="•"/>
            </a:pPr>
            <a:endParaRPr lang="tr-TR" dirty="0"/>
          </a:p>
          <a:p>
            <a:pPr>
              <a:buClr>
                <a:schemeClr val="accent3"/>
              </a:buClr>
              <a:defRPr/>
            </a:pPr>
            <a:r>
              <a:rPr lang="tr-TR" b="1" dirty="0"/>
              <a:t>     </a:t>
            </a:r>
          </a:p>
          <a:p>
            <a:pPr>
              <a:buClr>
                <a:schemeClr val="accent3"/>
              </a:buClr>
              <a:defRPr/>
            </a:pPr>
            <a:r>
              <a:rPr lang="tr-TR" b="1" dirty="0"/>
              <a:t>    Kullanım Şekli;</a:t>
            </a:r>
          </a:p>
          <a:p>
            <a:pPr>
              <a:buClr>
                <a:schemeClr val="accent3"/>
              </a:buClr>
              <a:defRPr/>
            </a:pPr>
            <a:r>
              <a:rPr lang="tr-TR" dirty="0"/>
              <a:t>  </a:t>
            </a:r>
          </a:p>
          <a:p>
            <a:r>
              <a:rPr lang="tr-TR" dirty="0"/>
              <a:t>    </a:t>
            </a:r>
            <a:r>
              <a:rPr lang="tr-TR" b="1" dirty="0"/>
              <a:t> </a:t>
            </a:r>
            <a:r>
              <a:rPr lang="tr-TR" altLang="tr-TR" dirty="0"/>
              <a:t>DELETE FROM </a:t>
            </a:r>
            <a:r>
              <a:rPr lang="tr-TR" altLang="tr-TR" dirty="0" err="1"/>
              <a:t>tablo_adi</a:t>
            </a:r>
            <a:r>
              <a:rPr lang="tr-TR" altLang="tr-TR" dirty="0"/>
              <a:t> WHERE koşul</a:t>
            </a:r>
          </a:p>
          <a:p>
            <a:pPr>
              <a:buClr>
                <a:schemeClr val="accent3"/>
              </a:buClr>
              <a:defRPr/>
            </a:pPr>
            <a:r>
              <a:rPr lang="tr-TR" dirty="0"/>
              <a:t>   </a:t>
            </a:r>
          </a:p>
          <a:p>
            <a:pPr>
              <a:buClr>
                <a:schemeClr val="accent3"/>
              </a:buClr>
              <a:defRPr/>
            </a:pPr>
            <a:r>
              <a:rPr lang="tr-TR" dirty="0"/>
              <a:t>    </a:t>
            </a:r>
            <a:r>
              <a:rPr lang="tr-TR" b="1" dirty="0"/>
              <a:t>Örnek</a:t>
            </a:r>
            <a:r>
              <a:rPr lang="tr-TR" dirty="0"/>
              <a:t>:</a:t>
            </a:r>
          </a:p>
          <a:p>
            <a:pPr>
              <a:buClr>
                <a:schemeClr val="accent3"/>
              </a:buClr>
              <a:defRPr/>
            </a:pPr>
            <a:r>
              <a:rPr lang="tr-TR" dirty="0"/>
              <a:t>	</a:t>
            </a:r>
          </a:p>
          <a:p>
            <a:r>
              <a:rPr lang="tr-TR" dirty="0"/>
              <a:t>    </a:t>
            </a:r>
            <a:r>
              <a:rPr lang="tr-TR" altLang="tr-TR" dirty="0"/>
              <a:t>DELETE FROM </a:t>
            </a:r>
            <a:r>
              <a:rPr lang="tr-TR" altLang="tr-TR" dirty="0" err="1"/>
              <a:t>ogrenci</a:t>
            </a:r>
            <a:r>
              <a:rPr lang="tr-TR" altLang="tr-TR" dirty="0"/>
              <a:t> WHERE bolum=‘bilgisayar’</a:t>
            </a:r>
          </a:p>
          <a:p>
            <a:pPr marL="285750" indent="-285750">
              <a:buFont typeface="Arial" panose="020B0604020202020204" pitchFamily="34" charset="0"/>
              <a:buChar char="•"/>
            </a:pPr>
            <a:endParaRPr lang="tr-TR" dirty="0"/>
          </a:p>
          <a:p>
            <a:endParaRPr lang="tr-TR" altLang="tr-TR" i="1" dirty="0"/>
          </a:p>
          <a:p>
            <a:endParaRPr lang="tr-TR" altLang="tr-TR" dirty="0"/>
          </a:p>
          <a:p>
            <a:pPr marL="285750" indent="-285750">
              <a:buFont typeface="Arial" panose="020B0604020202020204" pitchFamily="34" charset="0"/>
              <a:buChar char="•"/>
            </a:pPr>
            <a:endParaRPr lang="tr-TR" altLang="tr-TR" dirty="0"/>
          </a:p>
        </p:txBody>
      </p:sp>
      <p:sp>
        <p:nvSpPr>
          <p:cNvPr id="6" name="Dikdörtgen 5">
            <a:extLst>
              <a:ext uri="{FF2B5EF4-FFF2-40B4-BE49-F238E27FC236}">
                <a16:creationId xmlns:a16="http://schemas.microsoft.com/office/drawing/2014/main" id="{949A1FDE-58AF-4C2A-A7BC-EEDD970319D0}"/>
              </a:ext>
            </a:extLst>
          </p:cNvPr>
          <p:cNvSpPr/>
          <p:nvPr/>
        </p:nvSpPr>
        <p:spPr>
          <a:xfrm>
            <a:off x="479690" y="833204"/>
            <a:ext cx="7888901" cy="369332"/>
          </a:xfrm>
          <a:prstGeom prst="rect">
            <a:avLst/>
          </a:prstGeom>
        </p:spPr>
        <p:txBody>
          <a:bodyPr wrap="square">
            <a:spAutoFit/>
          </a:bodyPr>
          <a:lstStyle/>
          <a:p>
            <a:pPr fontAlgn="base"/>
            <a:r>
              <a:rPr lang="tr-TR" altLang="tr-TR" b="1" dirty="0"/>
              <a:t>Tablodan Kayıt Silme</a:t>
            </a:r>
            <a:endParaRPr lang="tr-TR" b="1" dirty="0"/>
          </a:p>
        </p:txBody>
      </p:sp>
    </p:spTree>
    <p:extLst>
      <p:ext uri="{BB962C8B-B14F-4D97-AF65-F5344CB8AC3E}">
        <p14:creationId xmlns:p14="http://schemas.microsoft.com/office/powerpoint/2010/main" val="1501752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543599" y="1340768"/>
            <a:ext cx="7888900" cy="4247317"/>
          </a:xfrm>
          <a:prstGeom prst="rect">
            <a:avLst/>
          </a:prstGeom>
          <a:ln>
            <a:solidFill>
              <a:schemeClr val="accent1"/>
            </a:solidFill>
          </a:ln>
        </p:spPr>
        <p:txBody>
          <a:bodyPr wrap="square">
            <a:spAutoFit/>
          </a:bodyPr>
          <a:lstStyle/>
          <a:p>
            <a:pPr marL="285750" indent="-285750">
              <a:buFont typeface="Arial" panose="020B0604020202020204" pitchFamily="34" charset="0"/>
              <a:buChar char="•"/>
            </a:pPr>
            <a:r>
              <a:rPr lang="tr-TR" altLang="tr-TR" dirty="0"/>
              <a:t>Tablodan kayıt güncellemek için </a:t>
            </a:r>
            <a:r>
              <a:rPr lang="tr-TR" altLang="tr-TR" b="1" dirty="0"/>
              <a:t>UPDATE</a:t>
            </a:r>
            <a:r>
              <a:rPr lang="tr-TR" altLang="tr-TR" dirty="0"/>
              <a:t> ifadesi kullanılır.</a:t>
            </a:r>
          </a:p>
          <a:p>
            <a:pPr marL="285750" indent="-285750">
              <a:buFont typeface="Arial" panose="020B0604020202020204" pitchFamily="34" charset="0"/>
              <a:buChar char="•"/>
            </a:pPr>
            <a:endParaRPr lang="tr-TR" dirty="0"/>
          </a:p>
          <a:p>
            <a:pPr>
              <a:buClr>
                <a:schemeClr val="accent3"/>
              </a:buClr>
              <a:defRPr/>
            </a:pPr>
            <a:r>
              <a:rPr lang="tr-TR" b="1" dirty="0"/>
              <a:t>     </a:t>
            </a:r>
          </a:p>
          <a:p>
            <a:pPr>
              <a:buClr>
                <a:schemeClr val="accent3"/>
              </a:buClr>
              <a:defRPr/>
            </a:pPr>
            <a:r>
              <a:rPr lang="tr-TR" b="1" dirty="0"/>
              <a:t>    Kullanım Şekli;</a:t>
            </a:r>
          </a:p>
          <a:p>
            <a:pPr>
              <a:buClr>
                <a:schemeClr val="accent3"/>
              </a:buClr>
              <a:defRPr/>
            </a:pPr>
            <a:r>
              <a:rPr lang="tr-TR" dirty="0"/>
              <a:t>  </a:t>
            </a:r>
          </a:p>
          <a:p>
            <a:r>
              <a:rPr lang="tr-TR" dirty="0"/>
              <a:t>    </a:t>
            </a:r>
            <a:r>
              <a:rPr lang="tr-TR" b="1" dirty="0"/>
              <a:t> </a:t>
            </a:r>
            <a:r>
              <a:rPr lang="tr-TR" altLang="tr-TR" dirty="0"/>
              <a:t>UPDATE </a:t>
            </a:r>
            <a:r>
              <a:rPr lang="tr-TR" altLang="tr-TR" dirty="0" err="1"/>
              <a:t>tablo_adi</a:t>
            </a:r>
            <a:r>
              <a:rPr lang="tr-TR" altLang="tr-TR" dirty="0"/>
              <a:t> SET alan1=değer1,alan2=değer2,…….</a:t>
            </a:r>
          </a:p>
          <a:p>
            <a:r>
              <a:rPr lang="tr-TR" altLang="tr-TR" dirty="0"/>
              <a:t>     WHERE Koşul cümlesi ;</a:t>
            </a:r>
          </a:p>
          <a:p>
            <a:pPr>
              <a:buClr>
                <a:schemeClr val="accent3"/>
              </a:buClr>
              <a:defRPr/>
            </a:pPr>
            <a:r>
              <a:rPr lang="tr-TR" dirty="0"/>
              <a:t>   </a:t>
            </a:r>
          </a:p>
          <a:p>
            <a:pPr>
              <a:buClr>
                <a:schemeClr val="accent3"/>
              </a:buClr>
              <a:defRPr/>
            </a:pPr>
            <a:r>
              <a:rPr lang="tr-TR" dirty="0"/>
              <a:t>    </a:t>
            </a:r>
            <a:r>
              <a:rPr lang="tr-TR" b="1" dirty="0"/>
              <a:t>Örnek</a:t>
            </a:r>
            <a:r>
              <a:rPr lang="tr-TR" dirty="0"/>
              <a:t>:</a:t>
            </a:r>
          </a:p>
          <a:p>
            <a:pPr>
              <a:buClr>
                <a:schemeClr val="accent3"/>
              </a:buClr>
              <a:defRPr/>
            </a:pPr>
            <a:r>
              <a:rPr lang="tr-TR" dirty="0"/>
              <a:t>	</a:t>
            </a:r>
          </a:p>
          <a:p>
            <a:r>
              <a:rPr lang="tr-TR" altLang="tr-TR" dirty="0"/>
              <a:t>     UPDATE </a:t>
            </a:r>
            <a:r>
              <a:rPr lang="tr-TR" altLang="tr-TR" dirty="0" err="1"/>
              <a:t>ogrenci</a:t>
            </a:r>
            <a:r>
              <a:rPr lang="tr-TR" altLang="tr-TR" dirty="0"/>
              <a:t> SET </a:t>
            </a:r>
            <a:r>
              <a:rPr lang="tr-TR" altLang="tr-TR" dirty="0" err="1"/>
              <a:t>soyad</a:t>
            </a:r>
            <a:r>
              <a:rPr lang="tr-TR" altLang="tr-TR" dirty="0"/>
              <a:t>=‘YAVUZ’ WHERE </a:t>
            </a:r>
            <a:r>
              <a:rPr lang="tr-TR" altLang="tr-TR" dirty="0" err="1"/>
              <a:t>no</a:t>
            </a:r>
            <a:r>
              <a:rPr lang="tr-TR" altLang="tr-TR" dirty="0"/>
              <a:t>=21734532 </a:t>
            </a:r>
          </a:p>
          <a:p>
            <a:pPr marL="285750" indent="-285750">
              <a:buFont typeface="Arial" panose="020B0604020202020204" pitchFamily="34" charset="0"/>
              <a:buChar char="•"/>
            </a:pPr>
            <a:endParaRPr lang="tr-TR" dirty="0"/>
          </a:p>
          <a:p>
            <a:endParaRPr lang="tr-TR" altLang="tr-TR" i="1" dirty="0"/>
          </a:p>
          <a:p>
            <a:endParaRPr lang="tr-TR" altLang="tr-TR" dirty="0"/>
          </a:p>
          <a:p>
            <a:pPr marL="285750" indent="-285750">
              <a:buFont typeface="Arial" panose="020B0604020202020204" pitchFamily="34" charset="0"/>
              <a:buChar char="•"/>
            </a:pPr>
            <a:endParaRPr lang="tr-TR" altLang="tr-TR" dirty="0"/>
          </a:p>
        </p:txBody>
      </p:sp>
      <p:sp>
        <p:nvSpPr>
          <p:cNvPr id="6" name="Dikdörtgen 5">
            <a:extLst>
              <a:ext uri="{FF2B5EF4-FFF2-40B4-BE49-F238E27FC236}">
                <a16:creationId xmlns:a16="http://schemas.microsoft.com/office/drawing/2014/main" id="{949A1FDE-58AF-4C2A-A7BC-EEDD970319D0}"/>
              </a:ext>
            </a:extLst>
          </p:cNvPr>
          <p:cNvSpPr/>
          <p:nvPr/>
        </p:nvSpPr>
        <p:spPr>
          <a:xfrm>
            <a:off x="479690" y="833204"/>
            <a:ext cx="7888901" cy="369332"/>
          </a:xfrm>
          <a:prstGeom prst="rect">
            <a:avLst/>
          </a:prstGeom>
        </p:spPr>
        <p:txBody>
          <a:bodyPr wrap="square">
            <a:spAutoFit/>
          </a:bodyPr>
          <a:lstStyle/>
          <a:p>
            <a:pPr fontAlgn="base"/>
            <a:r>
              <a:rPr lang="tr-TR" altLang="tr-TR" b="1" dirty="0"/>
              <a:t>Tablodan Kayıt Güncelleme</a:t>
            </a:r>
            <a:endParaRPr lang="tr-TR" b="1" dirty="0"/>
          </a:p>
        </p:txBody>
      </p:sp>
    </p:spTree>
    <p:extLst>
      <p:ext uri="{BB962C8B-B14F-4D97-AF65-F5344CB8AC3E}">
        <p14:creationId xmlns:p14="http://schemas.microsoft.com/office/powerpoint/2010/main" val="660906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932040" y="48406"/>
            <a:ext cx="3038011" cy="400110"/>
          </a:xfrm>
          <a:prstGeom prst="rect">
            <a:avLst/>
          </a:prstGeom>
          <a:noFill/>
        </p:spPr>
        <p:txBody>
          <a:bodyPr wrap="none" rtlCol="0">
            <a:spAutoFit/>
          </a:bodyPr>
          <a:lstStyle/>
          <a:p>
            <a:r>
              <a:rPr lang="tr-TR" altLang="tr-TR" sz="2000" b="1" dirty="0" err="1">
                <a:solidFill>
                  <a:schemeClr val="bg1"/>
                </a:solidFill>
              </a:rPr>
              <a:t>MySQL</a:t>
            </a:r>
            <a:r>
              <a:rPr lang="tr-TR" altLang="tr-TR" sz="2000" b="1" dirty="0">
                <a:solidFill>
                  <a:schemeClr val="bg1"/>
                </a:solidFill>
              </a:rPr>
              <a:t> Yazılım Kuralları</a:t>
            </a:r>
            <a:endParaRPr lang="tr-TR" sz="2000" b="1" dirty="0">
              <a:solidFill>
                <a:schemeClr val="bg1"/>
              </a:solidFill>
            </a:endParaRPr>
          </a:p>
        </p:txBody>
      </p:sp>
      <p:sp>
        <p:nvSpPr>
          <p:cNvPr id="2" name="Dikdörtgen 1"/>
          <p:cNvSpPr/>
          <p:nvPr/>
        </p:nvSpPr>
        <p:spPr>
          <a:xfrm>
            <a:off x="627550" y="1563018"/>
            <a:ext cx="7888900" cy="3693319"/>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a:t>AVG() : Parametre olarak  verilen alanın aritmetik ortalamasını bulur.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a:t>SUM() : Parametre olarak  verilen alanın toplamını alır.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a:t>MIN() : Parametre olarak  verilen alanın en küçük değerini bulur.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a:t>MAX() : Parametre olarak  verilen alanın en büyük değerini bulur.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a:t>COUNT() : Parametre olarak  verilen alanın kayıt sayısını bulur.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a:t>ROUND() : Parametre olarak  verilen alanın değerinin virgülden sonraki kısmını yuvarlar.</a:t>
            </a:r>
          </a:p>
        </p:txBody>
      </p:sp>
      <p:sp>
        <p:nvSpPr>
          <p:cNvPr id="6" name="Dikdörtgen 5">
            <a:extLst>
              <a:ext uri="{FF2B5EF4-FFF2-40B4-BE49-F238E27FC236}">
                <a16:creationId xmlns:a16="http://schemas.microsoft.com/office/drawing/2014/main" id="{949A1FDE-58AF-4C2A-A7BC-EEDD970319D0}"/>
              </a:ext>
            </a:extLst>
          </p:cNvPr>
          <p:cNvSpPr/>
          <p:nvPr/>
        </p:nvSpPr>
        <p:spPr>
          <a:xfrm>
            <a:off x="479690" y="833204"/>
            <a:ext cx="7888901" cy="369332"/>
          </a:xfrm>
          <a:prstGeom prst="rect">
            <a:avLst/>
          </a:prstGeom>
        </p:spPr>
        <p:txBody>
          <a:bodyPr wrap="square">
            <a:spAutoFit/>
          </a:bodyPr>
          <a:lstStyle/>
          <a:p>
            <a:pPr fontAlgn="base"/>
            <a:r>
              <a:rPr lang="tr-TR" altLang="tr-TR" b="1" dirty="0" err="1"/>
              <a:t>MySQL</a:t>
            </a:r>
            <a:r>
              <a:rPr lang="tr-TR" altLang="tr-TR" b="1" dirty="0"/>
              <a:t> Fonksiyonları</a:t>
            </a:r>
            <a:endParaRPr lang="tr-TR" b="1" dirty="0"/>
          </a:p>
        </p:txBody>
      </p:sp>
    </p:spTree>
    <p:extLst>
      <p:ext uri="{BB962C8B-B14F-4D97-AF65-F5344CB8AC3E}">
        <p14:creationId xmlns:p14="http://schemas.microsoft.com/office/powerpoint/2010/main" val="47778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644008" y="84175"/>
            <a:ext cx="3457998" cy="707886"/>
          </a:xfrm>
          <a:prstGeom prst="rect">
            <a:avLst/>
          </a:prstGeom>
          <a:noFill/>
        </p:spPr>
        <p:txBody>
          <a:bodyPr wrap="none" rtlCol="0">
            <a:spAutoFit/>
          </a:bodyPr>
          <a:lstStyle/>
          <a:p>
            <a:r>
              <a:rPr lang="tr-TR" sz="2000" b="1" dirty="0">
                <a:solidFill>
                  <a:schemeClr val="bg1"/>
                </a:solidFill>
              </a:rPr>
              <a:t>Temel </a:t>
            </a:r>
            <a:r>
              <a:rPr lang="tr-TR" sz="2000" b="1" dirty="0" err="1">
                <a:solidFill>
                  <a:schemeClr val="bg1"/>
                </a:solidFill>
              </a:rPr>
              <a:t>Veritabanı</a:t>
            </a:r>
            <a:r>
              <a:rPr lang="tr-TR" sz="2000" b="1" dirty="0">
                <a:solidFill>
                  <a:schemeClr val="bg1"/>
                </a:solidFill>
              </a:rPr>
              <a:t> Tanımları</a:t>
            </a:r>
          </a:p>
          <a:p>
            <a:endParaRPr lang="tr-TR" sz="2000" b="1" dirty="0">
              <a:solidFill>
                <a:schemeClr val="bg1"/>
              </a:solidFill>
            </a:endParaRPr>
          </a:p>
        </p:txBody>
      </p:sp>
      <p:sp>
        <p:nvSpPr>
          <p:cNvPr id="4" name="Dikdörtgen 3"/>
          <p:cNvSpPr/>
          <p:nvPr/>
        </p:nvSpPr>
        <p:spPr>
          <a:xfrm>
            <a:off x="538377" y="1628800"/>
            <a:ext cx="7767121" cy="4247317"/>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err="1"/>
              <a:t>Primary</a:t>
            </a:r>
            <a:r>
              <a:rPr lang="tr-TR" dirty="0"/>
              <a:t> </a:t>
            </a:r>
            <a:r>
              <a:rPr lang="tr-TR" dirty="0" err="1"/>
              <a:t>Key</a:t>
            </a:r>
            <a:r>
              <a:rPr lang="tr-TR" dirty="0"/>
              <a:t> (Birincil Anahtar): Tabloda bir alanı yani bir sütunu eşsiz/benzersiz yapmaya yarar. Yani birincil anahtar olarak belirlenen sütundaki tüm veriler birbirinden farklı olması gerekir. Tabloda birincil anahtar özelliğine sahip sadece bir sütun bulunabilir ve NULL değer alamaz.</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err="1"/>
              <a:t>Unique</a:t>
            </a:r>
            <a:r>
              <a:rPr lang="tr-TR" dirty="0"/>
              <a:t> </a:t>
            </a:r>
            <a:r>
              <a:rPr lang="tr-TR" dirty="0" err="1"/>
              <a:t>Key</a:t>
            </a:r>
            <a:r>
              <a:rPr lang="tr-TR" dirty="0"/>
              <a:t> (Tekil Anahtar): </a:t>
            </a:r>
            <a:r>
              <a:rPr lang="tr-TR" dirty="0" err="1"/>
              <a:t>Unique</a:t>
            </a:r>
            <a:r>
              <a:rPr lang="tr-TR" dirty="0"/>
              <a:t> olarak tanımlanan sütun içerisindeki veriler eşsiz/benzersiz olmak zorundadır. Tabloda birden fazla alan </a:t>
            </a:r>
            <a:r>
              <a:rPr lang="tr-TR" dirty="0" err="1"/>
              <a:t>Unique</a:t>
            </a:r>
            <a:r>
              <a:rPr lang="tr-TR" dirty="0"/>
              <a:t> olabilir. Birincil anahtardan farklı olarak NULL değerlere izin verir.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err="1"/>
              <a:t>Foreign</a:t>
            </a:r>
            <a:r>
              <a:rPr lang="tr-TR" dirty="0"/>
              <a:t> </a:t>
            </a:r>
            <a:r>
              <a:rPr lang="tr-TR" dirty="0" err="1"/>
              <a:t>Key</a:t>
            </a:r>
            <a:r>
              <a:rPr lang="tr-TR" dirty="0"/>
              <a:t> (Yabancı Anahtar): İkincil anahtar olarak da ifade edilir. Tablodaki bir alanı, başka tablodaki alanla ilişkilendirmeyi sağlar. Özetle, başka bir tablonun birincil anahtarının bir diğer tablo içerisinde yer almasıdır.</a:t>
            </a:r>
          </a:p>
        </p:txBody>
      </p:sp>
      <p:sp>
        <p:nvSpPr>
          <p:cNvPr id="6" name="Dikdörtgen 5">
            <a:extLst>
              <a:ext uri="{FF2B5EF4-FFF2-40B4-BE49-F238E27FC236}">
                <a16:creationId xmlns:a16="http://schemas.microsoft.com/office/drawing/2014/main" id="{949A1FDE-58AF-4C2A-A7BC-EEDD970319D0}"/>
              </a:ext>
            </a:extLst>
          </p:cNvPr>
          <p:cNvSpPr/>
          <p:nvPr/>
        </p:nvSpPr>
        <p:spPr>
          <a:xfrm>
            <a:off x="561788" y="908720"/>
            <a:ext cx="7888901" cy="369332"/>
          </a:xfrm>
          <a:prstGeom prst="rect">
            <a:avLst/>
          </a:prstGeom>
        </p:spPr>
        <p:txBody>
          <a:bodyPr wrap="square">
            <a:spAutoFit/>
          </a:bodyPr>
          <a:lstStyle/>
          <a:p>
            <a:r>
              <a:rPr lang="tr-TR" b="1" dirty="0">
                <a:latin typeface="Consolas" panose="020B0609020204030204" pitchFamily="49" charset="0"/>
              </a:rPr>
              <a:t>Temel </a:t>
            </a:r>
            <a:r>
              <a:rPr lang="tr-TR" b="1" dirty="0" err="1">
                <a:latin typeface="Consolas" panose="020B0609020204030204" pitchFamily="49" charset="0"/>
              </a:rPr>
              <a:t>Veritabanı</a:t>
            </a:r>
            <a:r>
              <a:rPr lang="tr-TR" b="1" dirty="0">
                <a:latin typeface="Consolas" panose="020B0609020204030204" pitchFamily="49" charset="0"/>
              </a:rPr>
              <a:t> Tanımları</a:t>
            </a:r>
          </a:p>
        </p:txBody>
      </p:sp>
    </p:spTree>
    <p:extLst>
      <p:ext uri="{BB962C8B-B14F-4D97-AF65-F5344CB8AC3E}">
        <p14:creationId xmlns:p14="http://schemas.microsoft.com/office/powerpoint/2010/main" val="282374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644008" y="84175"/>
            <a:ext cx="3457998" cy="707886"/>
          </a:xfrm>
          <a:prstGeom prst="rect">
            <a:avLst/>
          </a:prstGeom>
          <a:noFill/>
        </p:spPr>
        <p:txBody>
          <a:bodyPr wrap="none" rtlCol="0">
            <a:spAutoFit/>
          </a:bodyPr>
          <a:lstStyle/>
          <a:p>
            <a:r>
              <a:rPr lang="tr-TR" sz="2000" b="1" dirty="0">
                <a:solidFill>
                  <a:schemeClr val="bg1"/>
                </a:solidFill>
              </a:rPr>
              <a:t>Temel </a:t>
            </a:r>
            <a:r>
              <a:rPr lang="tr-TR" sz="2000" b="1" dirty="0" err="1">
                <a:solidFill>
                  <a:schemeClr val="bg1"/>
                </a:solidFill>
              </a:rPr>
              <a:t>Veritabanı</a:t>
            </a:r>
            <a:r>
              <a:rPr lang="tr-TR" sz="2000" b="1" dirty="0">
                <a:solidFill>
                  <a:schemeClr val="bg1"/>
                </a:solidFill>
              </a:rPr>
              <a:t> Tanımları</a:t>
            </a:r>
          </a:p>
          <a:p>
            <a:endParaRPr lang="tr-TR" sz="2000" b="1" dirty="0">
              <a:solidFill>
                <a:schemeClr val="bg1"/>
              </a:solidFill>
            </a:endParaRPr>
          </a:p>
        </p:txBody>
      </p:sp>
      <p:sp>
        <p:nvSpPr>
          <p:cNvPr id="6" name="Dikdörtgen 5">
            <a:extLst>
              <a:ext uri="{FF2B5EF4-FFF2-40B4-BE49-F238E27FC236}">
                <a16:creationId xmlns:a16="http://schemas.microsoft.com/office/drawing/2014/main" id="{949A1FDE-58AF-4C2A-A7BC-EEDD970319D0}"/>
              </a:ext>
            </a:extLst>
          </p:cNvPr>
          <p:cNvSpPr/>
          <p:nvPr/>
        </p:nvSpPr>
        <p:spPr>
          <a:xfrm>
            <a:off x="555905" y="438118"/>
            <a:ext cx="7888901" cy="369332"/>
          </a:xfrm>
          <a:prstGeom prst="rect">
            <a:avLst/>
          </a:prstGeom>
        </p:spPr>
        <p:txBody>
          <a:bodyPr wrap="square">
            <a:spAutoFit/>
          </a:bodyPr>
          <a:lstStyle/>
          <a:p>
            <a:r>
              <a:rPr lang="tr-TR" b="1" dirty="0">
                <a:latin typeface="Consolas" panose="020B0609020204030204" pitchFamily="49" charset="0"/>
              </a:rPr>
              <a:t>Sayısal Veri Türleri</a:t>
            </a:r>
          </a:p>
        </p:txBody>
      </p:sp>
      <p:graphicFrame>
        <p:nvGraphicFramePr>
          <p:cNvPr id="2" name="Tablo 2">
            <a:extLst>
              <a:ext uri="{FF2B5EF4-FFF2-40B4-BE49-F238E27FC236}">
                <a16:creationId xmlns:a16="http://schemas.microsoft.com/office/drawing/2014/main" id="{008ABBF3-F38E-476B-BADF-97338F539E95}"/>
              </a:ext>
            </a:extLst>
          </p:cNvPr>
          <p:cNvGraphicFramePr>
            <a:graphicFrameLocks noGrp="1"/>
          </p:cNvGraphicFramePr>
          <p:nvPr>
            <p:extLst>
              <p:ext uri="{D42A27DB-BD31-4B8C-83A1-F6EECF244321}">
                <p14:modId xmlns:p14="http://schemas.microsoft.com/office/powerpoint/2010/main" val="2208435738"/>
              </p:ext>
            </p:extLst>
          </p:nvPr>
        </p:nvGraphicFramePr>
        <p:xfrm>
          <a:off x="530656" y="807450"/>
          <a:ext cx="8082688" cy="5704840"/>
        </p:xfrm>
        <a:graphic>
          <a:graphicData uri="http://schemas.openxmlformats.org/drawingml/2006/table">
            <a:tbl>
              <a:tblPr firstRow="1" bandRow="1">
                <a:tableStyleId>{69012ECD-51FC-41F1-AA8D-1B2483CD663E}</a:tableStyleId>
              </a:tblPr>
              <a:tblGrid>
                <a:gridCol w="2354027">
                  <a:extLst>
                    <a:ext uri="{9D8B030D-6E8A-4147-A177-3AD203B41FA5}">
                      <a16:colId xmlns:a16="http://schemas.microsoft.com/office/drawing/2014/main" val="670599276"/>
                    </a:ext>
                  </a:extLst>
                </a:gridCol>
                <a:gridCol w="5728661">
                  <a:extLst>
                    <a:ext uri="{9D8B030D-6E8A-4147-A177-3AD203B41FA5}">
                      <a16:colId xmlns:a16="http://schemas.microsoft.com/office/drawing/2014/main" val="3413796840"/>
                    </a:ext>
                  </a:extLst>
                </a:gridCol>
              </a:tblGrid>
              <a:tr h="370840">
                <a:tc>
                  <a:txBody>
                    <a:bodyPr/>
                    <a:lstStyle/>
                    <a:p>
                      <a:pPr algn="ctr"/>
                      <a:r>
                        <a:rPr lang="tr-TR" dirty="0"/>
                        <a:t>Veri Türü</a:t>
                      </a:r>
                    </a:p>
                  </a:txBody>
                  <a:tcPr/>
                </a:tc>
                <a:tc>
                  <a:txBody>
                    <a:bodyPr/>
                    <a:lstStyle/>
                    <a:p>
                      <a:pPr algn="ctr"/>
                      <a:r>
                        <a:rPr lang="tr-TR" dirty="0"/>
                        <a:t>Açıklama</a:t>
                      </a:r>
                    </a:p>
                  </a:txBody>
                  <a:tcPr/>
                </a:tc>
                <a:extLst>
                  <a:ext uri="{0D108BD9-81ED-4DB2-BD59-A6C34878D82A}">
                    <a16:rowId xmlns:a16="http://schemas.microsoft.com/office/drawing/2014/main" val="1250107784"/>
                  </a:ext>
                </a:extLst>
              </a:tr>
              <a:tr h="370840">
                <a:tc>
                  <a:txBody>
                    <a:bodyPr/>
                    <a:lstStyle/>
                    <a:p>
                      <a:r>
                        <a:rPr lang="tr-TR" sz="1400" b="0" kern="1200" dirty="0">
                          <a:solidFill>
                            <a:schemeClr val="dk1"/>
                          </a:solidFill>
                          <a:effectLst/>
                        </a:rPr>
                        <a:t>TINYINT(boyut)</a:t>
                      </a:r>
                      <a:endParaRPr lang="tr-TR" sz="1400" dirty="0"/>
                    </a:p>
                  </a:txBody>
                  <a:tcPr/>
                </a:tc>
                <a:tc>
                  <a:txBody>
                    <a:bodyPr/>
                    <a:lstStyle/>
                    <a:p>
                      <a:pPr algn="just"/>
                      <a:r>
                        <a:rPr lang="tr-TR" sz="1400" b="0" kern="1200" dirty="0">
                          <a:solidFill>
                            <a:schemeClr val="dk1"/>
                          </a:solidFill>
                          <a:effectLst/>
                        </a:rPr>
                        <a:t>-128 ile 127 arasında değer alır. Boyut ile alabileceği sınırı belirtebiliriz.</a:t>
                      </a:r>
                      <a:endParaRPr lang="tr-TR" sz="1400" dirty="0"/>
                    </a:p>
                  </a:txBody>
                  <a:tcPr/>
                </a:tc>
                <a:extLst>
                  <a:ext uri="{0D108BD9-81ED-4DB2-BD59-A6C34878D82A}">
                    <a16:rowId xmlns:a16="http://schemas.microsoft.com/office/drawing/2014/main" val="1040878231"/>
                  </a:ext>
                </a:extLst>
              </a:tr>
              <a:tr h="370840">
                <a:tc>
                  <a:txBody>
                    <a:bodyPr/>
                    <a:lstStyle/>
                    <a:p>
                      <a:r>
                        <a:rPr lang="tr-TR" sz="1400" b="0" i="0" kern="1200" dirty="0">
                          <a:solidFill>
                            <a:schemeClr val="tx1"/>
                          </a:solidFill>
                          <a:effectLst/>
                          <a:latin typeface="+mn-lt"/>
                          <a:ea typeface="+mn-ea"/>
                          <a:cs typeface="+mn-cs"/>
                        </a:rPr>
                        <a:t>SMALLINT(boyut)</a:t>
                      </a:r>
                      <a:endParaRPr lang="tr-TR" sz="1400" dirty="0"/>
                    </a:p>
                  </a:txBody>
                  <a:tcPr/>
                </a:tc>
                <a:tc>
                  <a:txBody>
                    <a:bodyPr/>
                    <a:lstStyle/>
                    <a:p>
                      <a:pPr algn="just"/>
                      <a:r>
                        <a:rPr lang="tr-TR" sz="1400" b="0" i="0" kern="1200" dirty="0">
                          <a:solidFill>
                            <a:schemeClr val="tx1"/>
                          </a:solidFill>
                          <a:effectLst/>
                          <a:latin typeface="+mn-lt"/>
                          <a:ea typeface="+mn-ea"/>
                          <a:cs typeface="+mn-cs"/>
                        </a:rPr>
                        <a:t>-32.768 ile 32.767 arasında değer alır. Boyut ile alabileceği sınırı belirtebiliriz.</a:t>
                      </a:r>
                      <a:endParaRPr lang="tr-TR" sz="1400" dirty="0"/>
                    </a:p>
                  </a:txBody>
                  <a:tcPr/>
                </a:tc>
                <a:extLst>
                  <a:ext uri="{0D108BD9-81ED-4DB2-BD59-A6C34878D82A}">
                    <a16:rowId xmlns:a16="http://schemas.microsoft.com/office/drawing/2014/main" val="1617253565"/>
                  </a:ext>
                </a:extLst>
              </a:tr>
              <a:tr h="370840">
                <a:tc>
                  <a:txBody>
                    <a:bodyPr/>
                    <a:lstStyle/>
                    <a:p>
                      <a:r>
                        <a:rPr lang="tr-TR" sz="1400" dirty="0">
                          <a:effectLst/>
                        </a:rPr>
                        <a:t>MEDIUMINT(boyut)</a:t>
                      </a:r>
                    </a:p>
                  </a:txBody>
                  <a:tcPr anchor="ctr"/>
                </a:tc>
                <a:tc>
                  <a:txBody>
                    <a:bodyPr/>
                    <a:lstStyle/>
                    <a:p>
                      <a:pPr algn="just"/>
                      <a:r>
                        <a:rPr lang="tr-TR" sz="1400" b="0" i="0" kern="1200" dirty="0">
                          <a:solidFill>
                            <a:schemeClr val="tx1"/>
                          </a:solidFill>
                          <a:effectLst/>
                          <a:latin typeface="+mn-lt"/>
                          <a:ea typeface="+mn-ea"/>
                          <a:cs typeface="+mn-cs"/>
                        </a:rPr>
                        <a:t>-8.388.608 ile 8.388.607 arasında değer alır. Boyut ile alabileceği sınırı belirtebiliriz.</a:t>
                      </a:r>
                      <a:endParaRPr lang="tr-TR" sz="1400" dirty="0"/>
                    </a:p>
                  </a:txBody>
                  <a:tcPr/>
                </a:tc>
                <a:extLst>
                  <a:ext uri="{0D108BD9-81ED-4DB2-BD59-A6C34878D82A}">
                    <a16:rowId xmlns:a16="http://schemas.microsoft.com/office/drawing/2014/main" val="3331058594"/>
                  </a:ext>
                </a:extLst>
              </a:tr>
              <a:tr h="370840">
                <a:tc>
                  <a:txBody>
                    <a:bodyPr/>
                    <a:lstStyle/>
                    <a:p>
                      <a:r>
                        <a:rPr lang="tr-TR" sz="1400" b="0" i="0" kern="1200" dirty="0">
                          <a:solidFill>
                            <a:schemeClr val="tx1"/>
                          </a:solidFill>
                          <a:effectLst/>
                          <a:latin typeface="+mn-lt"/>
                          <a:ea typeface="+mn-ea"/>
                          <a:cs typeface="+mn-cs"/>
                        </a:rPr>
                        <a:t>INT(boyut)</a:t>
                      </a:r>
                      <a:endParaRPr lang="tr-TR" sz="1400" dirty="0"/>
                    </a:p>
                  </a:txBody>
                  <a:tcPr/>
                </a:tc>
                <a:tc>
                  <a:txBody>
                    <a:bodyPr/>
                    <a:lstStyle/>
                    <a:p>
                      <a:pPr algn="just"/>
                      <a:r>
                        <a:rPr lang="tr-TR" sz="1400" b="0" i="0" kern="1200" dirty="0">
                          <a:solidFill>
                            <a:schemeClr val="tx1"/>
                          </a:solidFill>
                          <a:effectLst/>
                          <a:latin typeface="+mn-lt"/>
                          <a:ea typeface="+mn-ea"/>
                          <a:cs typeface="+mn-cs"/>
                        </a:rPr>
                        <a:t>-2.147.483.648 ile 2.147.483.647  arasında değer alır. Boyut ile alabileceği sınırı belirtebiliriz.</a:t>
                      </a:r>
                      <a:endParaRPr lang="tr-TR" sz="1400" dirty="0"/>
                    </a:p>
                  </a:txBody>
                  <a:tcPr/>
                </a:tc>
                <a:extLst>
                  <a:ext uri="{0D108BD9-81ED-4DB2-BD59-A6C34878D82A}">
                    <a16:rowId xmlns:a16="http://schemas.microsoft.com/office/drawing/2014/main" val="4052152649"/>
                  </a:ext>
                </a:extLst>
              </a:tr>
              <a:tr h="370840">
                <a:tc>
                  <a:txBody>
                    <a:bodyPr/>
                    <a:lstStyle/>
                    <a:p>
                      <a:r>
                        <a:rPr lang="tr-TR" sz="1400" b="0" i="0" kern="1200" dirty="0">
                          <a:solidFill>
                            <a:schemeClr val="tx1"/>
                          </a:solidFill>
                          <a:effectLst/>
                          <a:latin typeface="+mn-lt"/>
                          <a:ea typeface="+mn-ea"/>
                          <a:cs typeface="+mn-cs"/>
                        </a:rPr>
                        <a:t>FLOAT(</a:t>
                      </a:r>
                      <a:r>
                        <a:rPr lang="tr-TR" sz="1400" b="0" i="0" kern="1200" dirty="0" err="1">
                          <a:solidFill>
                            <a:schemeClr val="tx1"/>
                          </a:solidFill>
                          <a:effectLst/>
                          <a:latin typeface="+mn-lt"/>
                          <a:ea typeface="+mn-ea"/>
                          <a:cs typeface="+mn-cs"/>
                        </a:rPr>
                        <a:t>boyut,d</a:t>
                      </a:r>
                      <a:r>
                        <a:rPr lang="tr-TR" sz="1400" b="0" i="0" kern="1200" dirty="0">
                          <a:solidFill>
                            <a:schemeClr val="tx1"/>
                          </a:solidFill>
                          <a:effectLst/>
                          <a:latin typeface="+mn-lt"/>
                          <a:ea typeface="+mn-ea"/>
                          <a:cs typeface="+mn-cs"/>
                        </a:rPr>
                        <a:t>)</a:t>
                      </a:r>
                      <a:endParaRPr lang="tr-TR" sz="1400" dirty="0"/>
                    </a:p>
                  </a:txBody>
                  <a:tcPr/>
                </a:tc>
                <a:tc>
                  <a:txBody>
                    <a:bodyPr/>
                    <a:lstStyle/>
                    <a:p>
                      <a:pPr algn="just"/>
                      <a:r>
                        <a:rPr lang="tr-TR" sz="1400" b="0" i="0" kern="1200" dirty="0">
                          <a:solidFill>
                            <a:schemeClr val="tx1"/>
                          </a:solidFill>
                          <a:effectLst/>
                          <a:latin typeface="+mn-lt"/>
                          <a:ea typeface="+mn-ea"/>
                          <a:cs typeface="+mn-cs"/>
                        </a:rPr>
                        <a:t>Küçük rakamlı virgüllü ifadeler için kullanılır. Boyut ile sayının virgüllü kısmı dahil alabileceği en fazla miktar belirtilirken d ile virgülden sonra kaç basamak olacağı belirtilir.</a:t>
                      </a:r>
                      <a:br>
                        <a:rPr lang="tr-TR" sz="1400" dirty="0"/>
                      </a:br>
                      <a:r>
                        <a:rPr lang="tr-TR" sz="1400" b="0" i="0" kern="1200" dirty="0">
                          <a:solidFill>
                            <a:schemeClr val="tx1"/>
                          </a:solidFill>
                          <a:effectLst/>
                          <a:latin typeface="+mn-lt"/>
                          <a:ea typeface="+mn-ea"/>
                          <a:cs typeface="+mn-cs"/>
                        </a:rPr>
                        <a:t>Boyut değeri en fazla 23 olabilir.</a:t>
                      </a:r>
                      <a:endParaRPr lang="tr-TR" sz="1400" dirty="0"/>
                    </a:p>
                  </a:txBody>
                  <a:tcPr/>
                </a:tc>
                <a:extLst>
                  <a:ext uri="{0D108BD9-81ED-4DB2-BD59-A6C34878D82A}">
                    <a16:rowId xmlns:a16="http://schemas.microsoft.com/office/drawing/2014/main" val="3245944341"/>
                  </a:ext>
                </a:extLst>
              </a:tr>
              <a:tr h="370840">
                <a:tc>
                  <a:txBody>
                    <a:bodyPr/>
                    <a:lstStyle/>
                    <a:p>
                      <a:r>
                        <a:rPr lang="tr-TR" sz="1400" b="0" i="0" kern="1200" dirty="0">
                          <a:solidFill>
                            <a:schemeClr val="tx1"/>
                          </a:solidFill>
                          <a:effectLst/>
                          <a:latin typeface="+mn-lt"/>
                          <a:ea typeface="+mn-ea"/>
                          <a:cs typeface="+mn-cs"/>
                        </a:rPr>
                        <a:t>DOUBLE(</a:t>
                      </a:r>
                      <a:r>
                        <a:rPr lang="tr-TR" sz="1400" b="0" i="0" kern="1200" dirty="0" err="1">
                          <a:solidFill>
                            <a:schemeClr val="tx1"/>
                          </a:solidFill>
                          <a:effectLst/>
                          <a:latin typeface="+mn-lt"/>
                          <a:ea typeface="+mn-ea"/>
                          <a:cs typeface="+mn-cs"/>
                        </a:rPr>
                        <a:t>boyut,d</a:t>
                      </a:r>
                      <a:r>
                        <a:rPr lang="tr-TR" sz="1400" b="0" i="0" kern="1200" dirty="0">
                          <a:solidFill>
                            <a:schemeClr val="tx1"/>
                          </a:solidFill>
                          <a:effectLst/>
                          <a:latin typeface="+mn-lt"/>
                          <a:ea typeface="+mn-ea"/>
                          <a:cs typeface="+mn-cs"/>
                        </a:rPr>
                        <a:t>)</a:t>
                      </a:r>
                      <a:endParaRPr lang="tr-TR" sz="1400" dirty="0"/>
                    </a:p>
                  </a:txBody>
                  <a:tcPr/>
                </a:tc>
                <a:tc>
                  <a:txBody>
                    <a:bodyPr/>
                    <a:lstStyle/>
                    <a:p>
                      <a:pPr algn="just"/>
                      <a:r>
                        <a:rPr lang="tr-TR" sz="1400" b="0" i="0" kern="1200" dirty="0">
                          <a:solidFill>
                            <a:schemeClr val="tx1"/>
                          </a:solidFill>
                          <a:effectLst/>
                          <a:latin typeface="+mn-lt"/>
                          <a:ea typeface="+mn-ea"/>
                          <a:cs typeface="+mn-cs"/>
                        </a:rPr>
                        <a:t>Büyük rakamlı virgüllü ifadeler için kullanılır. Boyut ile sayının virgüllü kısmı dahil alabileceği en fazla miktar belirtilirken d ile virgülden sonra kaç basamak olacağı belirtilir.</a:t>
                      </a:r>
                      <a:br>
                        <a:rPr lang="tr-TR" sz="1400" b="0" i="0" kern="1200" dirty="0">
                          <a:solidFill>
                            <a:schemeClr val="tx1"/>
                          </a:solidFill>
                          <a:effectLst/>
                          <a:latin typeface="+mn-lt"/>
                          <a:ea typeface="+mn-ea"/>
                          <a:cs typeface="+mn-cs"/>
                        </a:rPr>
                      </a:br>
                      <a:r>
                        <a:rPr lang="tr-TR" sz="1400" b="0" i="0" kern="1200" dirty="0">
                          <a:solidFill>
                            <a:schemeClr val="tx1"/>
                          </a:solidFill>
                          <a:effectLst/>
                          <a:latin typeface="+mn-lt"/>
                          <a:ea typeface="+mn-ea"/>
                          <a:cs typeface="+mn-cs"/>
                        </a:rPr>
                        <a:t>Boyut değeri en fazla 53 olabilir.</a:t>
                      </a:r>
                      <a:endParaRPr lang="tr-TR" sz="1400" dirty="0"/>
                    </a:p>
                  </a:txBody>
                  <a:tcPr/>
                </a:tc>
                <a:extLst>
                  <a:ext uri="{0D108BD9-81ED-4DB2-BD59-A6C34878D82A}">
                    <a16:rowId xmlns:a16="http://schemas.microsoft.com/office/drawing/2014/main" val="1707985561"/>
                  </a:ext>
                </a:extLst>
              </a:tr>
              <a:tr h="370840">
                <a:tc>
                  <a:txBody>
                    <a:bodyPr/>
                    <a:lstStyle/>
                    <a:p>
                      <a:r>
                        <a:rPr lang="tr-TR" sz="1400" b="0" i="0" kern="1200" dirty="0">
                          <a:solidFill>
                            <a:schemeClr val="tx1"/>
                          </a:solidFill>
                          <a:effectLst/>
                          <a:latin typeface="+mn-lt"/>
                          <a:ea typeface="+mn-ea"/>
                          <a:cs typeface="+mn-cs"/>
                        </a:rPr>
                        <a:t>DECIMAL(</a:t>
                      </a:r>
                      <a:r>
                        <a:rPr lang="tr-TR" sz="1400" b="0" i="0" kern="1200" dirty="0" err="1">
                          <a:solidFill>
                            <a:schemeClr val="tx1"/>
                          </a:solidFill>
                          <a:effectLst/>
                          <a:latin typeface="+mn-lt"/>
                          <a:ea typeface="+mn-ea"/>
                          <a:cs typeface="+mn-cs"/>
                        </a:rPr>
                        <a:t>boyut,d</a:t>
                      </a:r>
                      <a:r>
                        <a:rPr lang="tr-TR" sz="1400" b="0" i="0" kern="1200" dirty="0">
                          <a:solidFill>
                            <a:schemeClr val="tx1"/>
                          </a:solidFill>
                          <a:effectLst/>
                          <a:latin typeface="+mn-lt"/>
                          <a:ea typeface="+mn-ea"/>
                          <a:cs typeface="+mn-cs"/>
                        </a:rPr>
                        <a:t>)</a:t>
                      </a:r>
                      <a:endParaRPr lang="tr-TR" sz="1400" dirty="0"/>
                    </a:p>
                  </a:txBody>
                  <a:tcPr/>
                </a:tc>
                <a:tc>
                  <a:txBody>
                    <a:bodyPr/>
                    <a:lstStyle/>
                    <a:p>
                      <a:pPr algn="just"/>
                      <a:r>
                        <a:rPr lang="tr-TR" sz="1400" b="0" i="0" kern="1200" dirty="0">
                          <a:solidFill>
                            <a:schemeClr val="tx1"/>
                          </a:solidFill>
                          <a:effectLst/>
                          <a:latin typeface="+mn-lt"/>
                          <a:ea typeface="+mn-ea"/>
                          <a:cs typeface="+mn-cs"/>
                        </a:rPr>
                        <a:t>DOUBLE '</a:t>
                      </a:r>
                      <a:r>
                        <a:rPr lang="tr-TR" sz="1400" b="0" i="0" kern="1200" dirty="0" err="1">
                          <a:solidFill>
                            <a:schemeClr val="tx1"/>
                          </a:solidFill>
                          <a:effectLst/>
                          <a:latin typeface="+mn-lt"/>
                          <a:ea typeface="+mn-ea"/>
                          <a:cs typeface="+mn-cs"/>
                        </a:rPr>
                        <a:t>ın</a:t>
                      </a:r>
                      <a:r>
                        <a:rPr lang="tr-TR" sz="1400" b="0" i="0" kern="1200" dirty="0">
                          <a:solidFill>
                            <a:schemeClr val="tx1"/>
                          </a:solidFill>
                          <a:effectLst/>
                          <a:latin typeface="+mn-lt"/>
                          <a:ea typeface="+mn-ea"/>
                          <a:cs typeface="+mn-cs"/>
                        </a:rPr>
                        <a:t> yetmediği durumlarda, virgüllü ifadeler için kullanılır. Boyut ile sayının virgüllü kısmı dahil alabileceği en fazla miktar belirtilirken d ile virgülden sonra kaç basamak olacağı belirtilir.</a:t>
                      </a:r>
                      <a:br>
                        <a:rPr lang="tr-TR" sz="1400" dirty="0"/>
                      </a:br>
                      <a:r>
                        <a:rPr lang="tr-TR" sz="1400" b="0" i="0" kern="1200" dirty="0">
                          <a:solidFill>
                            <a:schemeClr val="tx1"/>
                          </a:solidFill>
                          <a:effectLst/>
                          <a:latin typeface="+mn-lt"/>
                          <a:ea typeface="+mn-ea"/>
                          <a:cs typeface="+mn-cs"/>
                        </a:rPr>
                        <a:t>Boyut değeri en fazla 65 olabilir. Görüleceği üzere FLOAT, DOUBLE ve DECIMAL arasındaki temel fark boyut ile belirtilen basamak sayısıdır. İhtiyaca göre seçim yapılıp kullanılır.</a:t>
                      </a:r>
                      <a:endParaRPr lang="tr-TR" sz="1400" dirty="0"/>
                    </a:p>
                  </a:txBody>
                  <a:tcPr/>
                </a:tc>
                <a:extLst>
                  <a:ext uri="{0D108BD9-81ED-4DB2-BD59-A6C34878D82A}">
                    <a16:rowId xmlns:a16="http://schemas.microsoft.com/office/drawing/2014/main" val="3939572584"/>
                  </a:ext>
                </a:extLst>
              </a:tr>
            </a:tbl>
          </a:graphicData>
        </a:graphic>
      </p:graphicFrame>
    </p:spTree>
    <p:extLst>
      <p:ext uri="{BB962C8B-B14F-4D97-AF65-F5344CB8AC3E}">
        <p14:creationId xmlns:p14="http://schemas.microsoft.com/office/powerpoint/2010/main" val="13742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4644008" y="84175"/>
            <a:ext cx="3457998" cy="707886"/>
          </a:xfrm>
          <a:prstGeom prst="rect">
            <a:avLst/>
          </a:prstGeom>
          <a:noFill/>
        </p:spPr>
        <p:txBody>
          <a:bodyPr wrap="none" rtlCol="0">
            <a:spAutoFit/>
          </a:bodyPr>
          <a:lstStyle/>
          <a:p>
            <a:r>
              <a:rPr lang="tr-TR" sz="2000" b="1" dirty="0">
                <a:solidFill>
                  <a:schemeClr val="bg1"/>
                </a:solidFill>
              </a:rPr>
              <a:t>Temel </a:t>
            </a:r>
            <a:r>
              <a:rPr lang="tr-TR" sz="2000" b="1" dirty="0" err="1">
                <a:solidFill>
                  <a:schemeClr val="bg1"/>
                </a:solidFill>
              </a:rPr>
              <a:t>Veritabanı</a:t>
            </a:r>
            <a:r>
              <a:rPr lang="tr-TR" sz="2000" b="1" dirty="0">
                <a:solidFill>
                  <a:schemeClr val="bg1"/>
                </a:solidFill>
              </a:rPr>
              <a:t> Tanımları</a:t>
            </a:r>
          </a:p>
          <a:p>
            <a:endParaRPr lang="tr-TR" sz="2000" b="1" dirty="0">
              <a:solidFill>
                <a:schemeClr val="bg1"/>
              </a:solidFill>
            </a:endParaRPr>
          </a:p>
        </p:txBody>
      </p:sp>
      <p:sp>
        <p:nvSpPr>
          <p:cNvPr id="6" name="Dikdörtgen 5">
            <a:extLst>
              <a:ext uri="{FF2B5EF4-FFF2-40B4-BE49-F238E27FC236}">
                <a16:creationId xmlns:a16="http://schemas.microsoft.com/office/drawing/2014/main" id="{949A1FDE-58AF-4C2A-A7BC-EEDD970319D0}"/>
              </a:ext>
            </a:extLst>
          </p:cNvPr>
          <p:cNvSpPr/>
          <p:nvPr/>
        </p:nvSpPr>
        <p:spPr>
          <a:xfrm>
            <a:off x="550022" y="491923"/>
            <a:ext cx="7888901" cy="369332"/>
          </a:xfrm>
          <a:prstGeom prst="rect">
            <a:avLst/>
          </a:prstGeom>
        </p:spPr>
        <p:txBody>
          <a:bodyPr wrap="square">
            <a:spAutoFit/>
          </a:bodyPr>
          <a:lstStyle/>
          <a:p>
            <a:r>
              <a:rPr lang="tr-TR" b="1" dirty="0" err="1"/>
              <a:t>Metinsel</a:t>
            </a:r>
            <a:r>
              <a:rPr lang="tr-TR" b="1" dirty="0">
                <a:latin typeface="Consolas" panose="020B0609020204030204" pitchFamily="49" charset="0"/>
              </a:rPr>
              <a:t> Veri Türleri</a:t>
            </a:r>
          </a:p>
        </p:txBody>
      </p:sp>
      <p:graphicFrame>
        <p:nvGraphicFramePr>
          <p:cNvPr id="2" name="Tablo 2">
            <a:extLst>
              <a:ext uri="{FF2B5EF4-FFF2-40B4-BE49-F238E27FC236}">
                <a16:creationId xmlns:a16="http://schemas.microsoft.com/office/drawing/2014/main" id="{008ABBF3-F38E-476B-BADF-97338F539E95}"/>
              </a:ext>
            </a:extLst>
          </p:cNvPr>
          <p:cNvGraphicFramePr>
            <a:graphicFrameLocks noGrp="1"/>
          </p:cNvGraphicFramePr>
          <p:nvPr>
            <p:extLst>
              <p:ext uri="{D42A27DB-BD31-4B8C-83A1-F6EECF244321}">
                <p14:modId xmlns:p14="http://schemas.microsoft.com/office/powerpoint/2010/main" val="3793358383"/>
              </p:ext>
            </p:extLst>
          </p:nvPr>
        </p:nvGraphicFramePr>
        <p:xfrm>
          <a:off x="555905" y="1052736"/>
          <a:ext cx="8082688" cy="5064760"/>
        </p:xfrm>
        <a:graphic>
          <a:graphicData uri="http://schemas.openxmlformats.org/drawingml/2006/table">
            <a:tbl>
              <a:tblPr firstRow="1" bandRow="1">
                <a:tableStyleId>{69012ECD-51FC-41F1-AA8D-1B2483CD663E}</a:tableStyleId>
              </a:tblPr>
              <a:tblGrid>
                <a:gridCol w="2354027">
                  <a:extLst>
                    <a:ext uri="{9D8B030D-6E8A-4147-A177-3AD203B41FA5}">
                      <a16:colId xmlns:a16="http://schemas.microsoft.com/office/drawing/2014/main" val="670599276"/>
                    </a:ext>
                  </a:extLst>
                </a:gridCol>
                <a:gridCol w="5728661">
                  <a:extLst>
                    <a:ext uri="{9D8B030D-6E8A-4147-A177-3AD203B41FA5}">
                      <a16:colId xmlns:a16="http://schemas.microsoft.com/office/drawing/2014/main" val="3413796840"/>
                    </a:ext>
                  </a:extLst>
                </a:gridCol>
              </a:tblGrid>
              <a:tr h="298832">
                <a:tc>
                  <a:txBody>
                    <a:bodyPr/>
                    <a:lstStyle/>
                    <a:p>
                      <a:pPr algn="ctr"/>
                      <a:r>
                        <a:rPr lang="tr-TR" sz="1400" dirty="0"/>
                        <a:t>Veri Türü</a:t>
                      </a:r>
                    </a:p>
                  </a:txBody>
                  <a:tcPr/>
                </a:tc>
                <a:tc>
                  <a:txBody>
                    <a:bodyPr/>
                    <a:lstStyle/>
                    <a:p>
                      <a:pPr algn="ctr"/>
                      <a:r>
                        <a:rPr lang="tr-TR" sz="1400" dirty="0"/>
                        <a:t>Açıklama</a:t>
                      </a:r>
                    </a:p>
                  </a:txBody>
                  <a:tcPr/>
                </a:tc>
                <a:extLst>
                  <a:ext uri="{0D108BD9-81ED-4DB2-BD59-A6C34878D82A}">
                    <a16:rowId xmlns:a16="http://schemas.microsoft.com/office/drawing/2014/main" val="1250107784"/>
                  </a:ext>
                </a:extLst>
              </a:tr>
              <a:tr h="370840">
                <a:tc>
                  <a:txBody>
                    <a:bodyPr/>
                    <a:lstStyle/>
                    <a:p>
                      <a:r>
                        <a:rPr lang="tr-TR" sz="1400" b="0" i="0" kern="1200" dirty="0">
                          <a:solidFill>
                            <a:schemeClr val="tx1"/>
                          </a:solidFill>
                          <a:effectLst/>
                          <a:latin typeface="+mn-lt"/>
                          <a:ea typeface="+mn-ea"/>
                          <a:cs typeface="+mn-cs"/>
                        </a:rPr>
                        <a:t>CHAR(boyut)</a:t>
                      </a:r>
                      <a:endParaRPr lang="tr-TR" sz="1400" dirty="0"/>
                    </a:p>
                  </a:txBody>
                  <a:tcPr/>
                </a:tc>
                <a:tc>
                  <a:txBody>
                    <a:bodyPr/>
                    <a:lstStyle/>
                    <a:p>
                      <a:pPr algn="just"/>
                      <a:r>
                        <a:rPr lang="tr-TR" sz="1400" b="0" i="0" kern="1200" dirty="0">
                          <a:solidFill>
                            <a:schemeClr val="tx1"/>
                          </a:solidFill>
                          <a:effectLst/>
                          <a:latin typeface="+mn-lt"/>
                          <a:ea typeface="+mn-ea"/>
                          <a:cs typeface="+mn-cs"/>
                        </a:rPr>
                        <a:t>Boyut ile belirtilen uzunlukta boşluklar da dahil olmak üzere karakter depolar. Bu karakterler harf,  sayılar ve özel karakterlerden (% , &amp; , +  gibi) oluşur. En fazla 255 karakter alır. Belirtilenden az karakter sayısı da girilse belirtilen boyut kadar yer kaplar.</a:t>
                      </a:r>
                      <a:endParaRPr lang="tr-TR" sz="1400" dirty="0"/>
                    </a:p>
                  </a:txBody>
                  <a:tcPr/>
                </a:tc>
                <a:extLst>
                  <a:ext uri="{0D108BD9-81ED-4DB2-BD59-A6C34878D82A}">
                    <a16:rowId xmlns:a16="http://schemas.microsoft.com/office/drawing/2014/main" val="1040878231"/>
                  </a:ext>
                </a:extLst>
              </a:tr>
              <a:tr h="370840">
                <a:tc>
                  <a:txBody>
                    <a:bodyPr/>
                    <a:lstStyle/>
                    <a:p>
                      <a:r>
                        <a:rPr lang="tr-TR" sz="1400" b="0" i="0" kern="1200" dirty="0">
                          <a:solidFill>
                            <a:schemeClr val="tx1"/>
                          </a:solidFill>
                          <a:effectLst/>
                          <a:latin typeface="+mn-lt"/>
                          <a:ea typeface="+mn-ea"/>
                          <a:cs typeface="+mn-cs"/>
                        </a:rPr>
                        <a:t>VARCHAR(boyut)</a:t>
                      </a:r>
                      <a:endParaRPr lang="tr-TR" sz="1400" dirty="0"/>
                    </a:p>
                  </a:txBody>
                  <a:tcPr/>
                </a:tc>
                <a:tc>
                  <a:txBody>
                    <a:bodyPr/>
                    <a:lstStyle/>
                    <a:p>
                      <a:pPr algn="just"/>
                      <a:r>
                        <a:rPr lang="tr-TR" sz="1400" b="0" i="0" kern="1200" dirty="0">
                          <a:solidFill>
                            <a:schemeClr val="tx1"/>
                          </a:solidFill>
                          <a:effectLst/>
                          <a:latin typeface="+mn-lt"/>
                          <a:ea typeface="+mn-ea"/>
                          <a:cs typeface="+mn-cs"/>
                        </a:rPr>
                        <a:t>Boyut ile belirtilen uzunlukta boşluklar dahil olmak üzere karakter depolar. Bu karakterler harf ve sayılardan oluşur. En fazla 255 karakter alır. En fazla boyut ile belirtilen değer kadar karakter girişi olur. Eğer belirtilenden daha az karakter girilirse, girilen karakter kadar yer kaplar.</a:t>
                      </a:r>
                      <a:endParaRPr lang="tr-TR" sz="1400" dirty="0"/>
                    </a:p>
                  </a:txBody>
                  <a:tcPr/>
                </a:tc>
                <a:extLst>
                  <a:ext uri="{0D108BD9-81ED-4DB2-BD59-A6C34878D82A}">
                    <a16:rowId xmlns:a16="http://schemas.microsoft.com/office/drawing/2014/main" val="1617253565"/>
                  </a:ext>
                </a:extLst>
              </a:tr>
              <a:tr h="370840">
                <a:tc>
                  <a:txBody>
                    <a:bodyPr/>
                    <a:lstStyle/>
                    <a:p>
                      <a:r>
                        <a:rPr lang="tr-TR" sz="1400" b="0" i="0" kern="1200" dirty="0">
                          <a:solidFill>
                            <a:schemeClr val="tx1"/>
                          </a:solidFill>
                          <a:effectLst/>
                          <a:latin typeface="+mn-lt"/>
                          <a:ea typeface="+mn-ea"/>
                          <a:cs typeface="+mn-cs"/>
                        </a:rPr>
                        <a:t>TINYTEXT</a:t>
                      </a:r>
                      <a:endParaRPr lang="tr-TR" sz="1400" dirty="0">
                        <a:effectLst/>
                      </a:endParaRPr>
                    </a:p>
                  </a:txBody>
                  <a:tcPr anchor="ctr"/>
                </a:tc>
                <a:tc>
                  <a:txBody>
                    <a:bodyPr/>
                    <a:lstStyle/>
                    <a:p>
                      <a:pPr algn="just"/>
                      <a:r>
                        <a:rPr lang="tr-TR" sz="1400" b="0" i="0" kern="1200" dirty="0">
                          <a:solidFill>
                            <a:schemeClr val="tx1"/>
                          </a:solidFill>
                          <a:effectLst/>
                          <a:latin typeface="+mn-lt"/>
                          <a:ea typeface="+mn-ea"/>
                          <a:cs typeface="+mn-cs"/>
                        </a:rPr>
                        <a:t>En fazla 255 karaktere kadar olan boşluklar dahil </a:t>
                      </a:r>
                      <a:r>
                        <a:rPr lang="tr-TR" sz="1400" b="0" i="0" kern="1200" dirty="0" err="1">
                          <a:solidFill>
                            <a:schemeClr val="tx1"/>
                          </a:solidFill>
                          <a:effectLst/>
                          <a:latin typeface="+mn-lt"/>
                          <a:ea typeface="+mn-ea"/>
                          <a:cs typeface="+mn-cs"/>
                        </a:rPr>
                        <a:t>metinsel</a:t>
                      </a:r>
                      <a:r>
                        <a:rPr lang="tr-TR" sz="1400" b="0" i="0" kern="1200" dirty="0">
                          <a:solidFill>
                            <a:schemeClr val="tx1"/>
                          </a:solidFill>
                          <a:effectLst/>
                          <a:latin typeface="+mn-lt"/>
                          <a:ea typeface="+mn-ea"/>
                          <a:cs typeface="+mn-cs"/>
                        </a:rPr>
                        <a:t> ifadeleri saklar.</a:t>
                      </a:r>
                      <a:endParaRPr lang="tr-TR" sz="1400" dirty="0"/>
                    </a:p>
                  </a:txBody>
                  <a:tcPr/>
                </a:tc>
                <a:extLst>
                  <a:ext uri="{0D108BD9-81ED-4DB2-BD59-A6C34878D82A}">
                    <a16:rowId xmlns:a16="http://schemas.microsoft.com/office/drawing/2014/main" val="3331058594"/>
                  </a:ext>
                </a:extLst>
              </a:tr>
              <a:tr h="370840">
                <a:tc>
                  <a:txBody>
                    <a:bodyPr/>
                    <a:lstStyle/>
                    <a:p>
                      <a:r>
                        <a:rPr lang="tr-TR" sz="1400" b="0" i="0" kern="1200" dirty="0">
                          <a:solidFill>
                            <a:schemeClr val="tx1"/>
                          </a:solidFill>
                          <a:effectLst/>
                          <a:latin typeface="+mn-lt"/>
                          <a:ea typeface="+mn-ea"/>
                          <a:cs typeface="+mn-cs"/>
                        </a:rPr>
                        <a:t>TEXT</a:t>
                      </a:r>
                      <a:endParaRPr lang="tr-TR" sz="1400" dirty="0"/>
                    </a:p>
                  </a:txBody>
                  <a:tcPr/>
                </a:tc>
                <a:tc>
                  <a:txBody>
                    <a:bodyPr/>
                    <a:lstStyle/>
                    <a:p>
                      <a:pPr algn="just"/>
                      <a:r>
                        <a:rPr lang="tr-TR" sz="1400" b="0" i="0" kern="1200" dirty="0">
                          <a:solidFill>
                            <a:schemeClr val="tx1"/>
                          </a:solidFill>
                          <a:effectLst/>
                          <a:latin typeface="+mn-lt"/>
                          <a:ea typeface="+mn-ea"/>
                          <a:cs typeface="+mn-cs"/>
                        </a:rPr>
                        <a:t>En fazla 65.535 karaktere kadar olan boşluklar dahil </a:t>
                      </a:r>
                      <a:r>
                        <a:rPr lang="tr-TR" sz="1400" b="0" i="0" kern="1200" dirty="0" err="1">
                          <a:solidFill>
                            <a:schemeClr val="tx1"/>
                          </a:solidFill>
                          <a:effectLst/>
                          <a:latin typeface="+mn-lt"/>
                          <a:ea typeface="+mn-ea"/>
                          <a:cs typeface="+mn-cs"/>
                        </a:rPr>
                        <a:t>metinsel</a:t>
                      </a:r>
                      <a:r>
                        <a:rPr lang="tr-TR" sz="1400" b="0" i="0" kern="1200" dirty="0">
                          <a:solidFill>
                            <a:schemeClr val="tx1"/>
                          </a:solidFill>
                          <a:effectLst/>
                          <a:latin typeface="+mn-lt"/>
                          <a:ea typeface="+mn-ea"/>
                          <a:cs typeface="+mn-cs"/>
                        </a:rPr>
                        <a:t> ifadeleri saklar.</a:t>
                      </a:r>
                      <a:endParaRPr lang="tr-TR" sz="1400" dirty="0"/>
                    </a:p>
                  </a:txBody>
                  <a:tcPr/>
                </a:tc>
                <a:extLst>
                  <a:ext uri="{0D108BD9-81ED-4DB2-BD59-A6C34878D82A}">
                    <a16:rowId xmlns:a16="http://schemas.microsoft.com/office/drawing/2014/main" val="4052152649"/>
                  </a:ext>
                </a:extLst>
              </a:tr>
              <a:tr h="370840">
                <a:tc>
                  <a:txBody>
                    <a:bodyPr/>
                    <a:lstStyle/>
                    <a:p>
                      <a:r>
                        <a:rPr lang="tr-TR" sz="1400" b="0" i="0" kern="1200" dirty="0">
                          <a:solidFill>
                            <a:schemeClr val="tx1"/>
                          </a:solidFill>
                          <a:effectLst/>
                          <a:latin typeface="+mn-lt"/>
                          <a:ea typeface="+mn-ea"/>
                          <a:cs typeface="+mn-cs"/>
                        </a:rPr>
                        <a:t>BLOB</a:t>
                      </a:r>
                      <a:endParaRPr lang="tr-TR" sz="1400" dirty="0"/>
                    </a:p>
                  </a:txBody>
                  <a:tcPr/>
                </a:tc>
                <a:tc>
                  <a:txBody>
                    <a:bodyPr/>
                    <a:lstStyle/>
                    <a:p>
                      <a:pPr algn="just"/>
                      <a:r>
                        <a:rPr lang="tr-TR" sz="1400" b="0" i="0" kern="1200" dirty="0">
                          <a:solidFill>
                            <a:schemeClr val="tx1"/>
                          </a:solidFill>
                          <a:effectLst/>
                          <a:latin typeface="+mn-lt"/>
                          <a:ea typeface="+mn-ea"/>
                          <a:cs typeface="+mn-cs"/>
                        </a:rPr>
                        <a:t>(</a:t>
                      </a:r>
                      <a:r>
                        <a:rPr lang="tr-TR" sz="1400" b="0" i="0" kern="1200" dirty="0" err="1">
                          <a:solidFill>
                            <a:schemeClr val="tx1"/>
                          </a:solidFill>
                          <a:effectLst/>
                          <a:latin typeface="+mn-lt"/>
                          <a:ea typeface="+mn-ea"/>
                          <a:cs typeface="+mn-cs"/>
                        </a:rPr>
                        <a:t>Binary</a:t>
                      </a:r>
                      <a:r>
                        <a:rPr lang="tr-TR" sz="1400" b="0" i="0" kern="1200" dirty="0">
                          <a:solidFill>
                            <a:schemeClr val="tx1"/>
                          </a:solidFill>
                          <a:effectLst/>
                          <a:latin typeface="+mn-lt"/>
                          <a:ea typeface="+mn-ea"/>
                          <a:cs typeface="+mn-cs"/>
                        </a:rPr>
                        <a:t> </a:t>
                      </a:r>
                      <a:r>
                        <a:rPr lang="tr-TR" sz="1400" b="0" i="0" kern="1200" dirty="0" err="1">
                          <a:solidFill>
                            <a:schemeClr val="tx1"/>
                          </a:solidFill>
                          <a:effectLst/>
                          <a:latin typeface="+mn-lt"/>
                          <a:ea typeface="+mn-ea"/>
                          <a:cs typeface="+mn-cs"/>
                        </a:rPr>
                        <a:t>Long</a:t>
                      </a:r>
                      <a:r>
                        <a:rPr lang="tr-TR" sz="1400" b="0" i="0" kern="1200" dirty="0">
                          <a:solidFill>
                            <a:schemeClr val="tx1"/>
                          </a:solidFill>
                          <a:effectLst/>
                          <a:latin typeface="+mn-lt"/>
                          <a:ea typeface="+mn-ea"/>
                          <a:cs typeface="+mn-cs"/>
                        </a:rPr>
                        <a:t> </a:t>
                      </a:r>
                      <a:r>
                        <a:rPr lang="tr-TR" sz="1400" b="0" i="0" kern="1200" dirty="0" err="1">
                          <a:solidFill>
                            <a:schemeClr val="tx1"/>
                          </a:solidFill>
                          <a:effectLst/>
                          <a:latin typeface="+mn-lt"/>
                          <a:ea typeface="+mn-ea"/>
                          <a:cs typeface="+mn-cs"/>
                        </a:rPr>
                        <a:t>OBjects</a:t>
                      </a:r>
                      <a:r>
                        <a:rPr lang="tr-TR" sz="1400" b="0" i="0" kern="1200" dirty="0">
                          <a:solidFill>
                            <a:schemeClr val="tx1"/>
                          </a:solidFill>
                          <a:effectLst/>
                          <a:latin typeface="+mn-lt"/>
                          <a:ea typeface="+mn-ea"/>
                          <a:cs typeface="+mn-cs"/>
                        </a:rPr>
                        <a:t>). </a:t>
                      </a:r>
                      <a:r>
                        <a:rPr lang="tr-TR" sz="1400" b="0" i="0" kern="1200" dirty="0" err="1">
                          <a:solidFill>
                            <a:schemeClr val="tx1"/>
                          </a:solidFill>
                          <a:effectLst/>
                          <a:latin typeface="+mn-lt"/>
                          <a:ea typeface="+mn-ea"/>
                          <a:cs typeface="+mn-cs"/>
                        </a:rPr>
                        <a:t>Binary</a:t>
                      </a:r>
                      <a:r>
                        <a:rPr lang="tr-TR" sz="1400" b="0" i="0" kern="1200" dirty="0">
                          <a:solidFill>
                            <a:schemeClr val="tx1"/>
                          </a:solidFill>
                          <a:effectLst/>
                          <a:latin typeface="+mn-lt"/>
                          <a:ea typeface="+mn-ea"/>
                          <a:cs typeface="+mn-cs"/>
                        </a:rPr>
                        <a:t> yani ikili verilerin saklanacağı durumlarda kullanılır. En fazla 65.535 </a:t>
                      </a:r>
                      <a:r>
                        <a:rPr lang="tr-TR" sz="1400" b="0" i="0" kern="1200" dirty="0" err="1">
                          <a:solidFill>
                            <a:schemeClr val="tx1"/>
                          </a:solidFill>
                          <a:effectLst/>
                          <a:latin typeface="+mn-lt"/>
                          <a:ea typeface="+mn-ea"/>
                          <a:cs typeface="+mn-cs"/>
                        </a:rPr>
                        <a:t>byte</a:t>
                      </a:r>
                      <a:r>
                        <a:rPr lang="tr-TR" sz="1400" b="0" i="0" kern="1200" dirty="0">
                          <a:solidFill>
                            <a:schemeClr val="tx1"/>
                          </a:solidFill>
                          <a:effectLst/>
                          <a:latin typeface="+mn-lt"/>
                          <a:ea typeface="+mn-ea"/>
                          <a:cs typeface="+mn-cs"/>
                        </a:rPr>
                        <a:t> (yaklaşık 64 KB) veri saklanabilir.</a:t>
                      </a:r>
                      <a:endParaRPr lang="tr-TR" sz="1400" dirty="0"/>
                    </a:p>
                  </a:txBody>
                  <a:tcPr/>
                </a:tc>
                <a:extLst>
                  <a:ext uri="{0D108BD9-81ED-4DB2-BD59-A6C34878D82A}">
                    <a16:rowId xmlns:a16="http://schemas.microsoft.com/office/drawing/2014/main" val="3245944341"/>
                  </a:ext>
                </a:extLst>
              </a:tr>
              <a:tr h="370840">
                <a:tc>
                  <a:txBody>
                    <a:bodyPr/>
                    <a:lstStyle/>
                    <a:p>
                      <a:r>
                        <a:rPr lang="tr-TR" sz="1400" b="0" i="0" kern="1200" dirty="0">
                          <a:solidFill>
                            <a:schemeClr val="tx1"/>
                          </a:solidFill>
                          <a:effectLst/>
                          <a:latin typeface="+mn-lt"/>
                          <a:ea typeface="+mn-ea"/>
                          <a:cs typeface="+mn-cs"/>
                        </a:rPr>
                        <a:t>MEDIUMTEXT</a:t>
                      </a:r>
                      <a:endParaRPr lang="tr-TR" sz="1400" dirty="0"/>
                    </a:p>
                  </a:txBody>
                  <a:tcPr/>
                </a:tc>
                <a:tc>
                  <a:txBody>
                    <a:bodyPr/>
                    <a:lstStyle/>
                    <a:p>
                      <a:pPr algn="just"/>
                      <a:r>
                        <a:rPr lang="tr-TR" sz="1400" b="0" i="0" kern="1200" dirty="0">
                          <a:solidFill>
                            <a:schemeClr val="tx1"/>
                          </a:solidFill>
                          <a:effectLst/>
                          <a:latin typeface="+mn-lt"/>
                          <a:ea typeface="+mn-ea"/>
                          <a:cs typeface="+mn-cs"/>
                        </a:rPr>
                        <a:t>16.777.215 karaktere kadar </a:t>
                      </a:r>
                      <a:r>
                        <a:rPr lang="tr-TR" sz="1400" b="0" i="0" kern="1200" dirty="0" err="1">
                          <a:solidFill>
                            <a:schemeClr val="tx1"/>
                          </a:solidFill>
                          <a:effectLst/>
                          <a:latin typeface="+mn-lt"/>
                          <a:ea typeface="+mn-ea"/>
                          <a:cs typeface="+mn-cs"/>
                        </a:rPr>
                        <a:t>metinsel</a:t>
                      </a:r>
                      <a:r>
                        <a:rPr lang="tr-TR" sz="1400" b="0" i="0" kern="1200" dirty="0">
                          <a:solidFill>
                            <a:schemeClr val="tx1"/>
                          </a:solidFill>
                          <a:effectLst/>
                          <a:latin typeface="+mn-lt"/>
                          <a:ea typeface="+mn-ea"/>
                          <a:cs typeface="+mn-cs"/>
                        </a:rPr>
                        <a:t> ifadeleri depolayabilir.</a:t>
                      </a:r>
                      <a:endParaRPr lang="tr-TR" sz="1400" dirty="0"/>
                    </a:p>
                  </a:txBody>
                  <a:tcPr/>
                </a:tc>
                <a:extLst>
                  <a:ext uri="{0D108BD9-81ED-4DB2-BD59-A6C34878D82A}">
                    <a16:rowId xmlns:a16="http://schemas.microsoft.com/office/drawing/2014/main" val="1707985561"/>
                  </a:ext>
                </a:extLst>
              </a:tr>
              <a:tr h="261974">
                <a:tc>
                  <a:txBody>
                    <a:bodyPr/>
                    <a:lstStyle/>
                    <a:p>
                      <a:r>
                        <a:rPr lang="tr-TR" sz="1400" b="0" i="0" kern="1200" dirty="0">
                          <a:solidFill>
                            <a:schemeClr val="tx1"/>
                          </a:solidFill>
                          <a:effectLst/>
                          <a:latin typeface="+mn-lt"/>
                          <a:ea typeface="+mn-ea"/>
                          <a:cs typeface="+mn-cs"/>
                        </a:rPr>
                        <a:t>LONGTEXT</a:t>
                      </a:r>
                      <a:endParaRPr lang="tr-TR" sz="1400" dirty="0"/>
                    </a:p>
                  </a:txBody>
                  <a:tcPr/>
                </a:tc>
                <a:tc>
                  <a:txBody>
                    <a:bodyPr/>
                    <a:lstStyle/>
                    <a:p>
                      <a:pPr algn="just"/>
                      <a:r>
                        <a:rPr lang="tr-TR" sz="1400" b="0" i="0" kern="1200" dirty="0">
                          <a:solidFill>
                            <a:schemeClr val="tx1"/>
                          </a:solidFill>
                          <a:effectLst/>
                          <a:latin typeface="+mn-lt"/>
                          <a:ea typeface="+mn-ea"/>
                          <a:cs typeface="+mn-cs"/>
                        </a:rPr>
                        <a:t>4.294.967.295 karaktere kadar </a:t>
                      </a:r>
                      <a:r>
                        <a:rPr lang="tr-TR" sz="1400" b="0" i="0" kern="1200" dirty="0" err="1">
                          <a:solidFill>
                            <a:schemeClr val="tx1"/>
                          </a:solidFill>
                          <a:effectLst/>
                          <a:latin typeface="+mn-lt"/>
                          <a:ea typeface="+mn-ea"/>
                          <a:cs typeface="+mn-cs"/>
                        </a:rPr>
                        <a:t>metinsel</a:t>
                      </a:r>
                      <a:r>
                        <a:rPr lang="tr-TR" sz="1400" b="0" i="0" kern="1200" dirty="0">
                          <a:solidFill>
                            <a:schemeClr val="tx1"/>
                          </a:solidFill>
                          <a:effectLst/>
                          <a:latin typeface="+mn-lt"/>
                          <a:ea typeface="+mn-ea"/>
                          <a:cs typeface="+mn-cs"/>
                        </a:rPr>
                        <a:t> verileri depolayabilir.</a:t>
                      </a:r>
                      <a:endParaRPr lang="tr-TR" sz="1400" dirty="0"/>
                    </a:p>
                  </a:txBody>
                  <a:tcPr/>
                </a:tc>
                <a:extLst>
                  <a:ext uri="{0D108BD9-81ED-4DB2-BD59-A6C34878D82A}">
                    <a16:rowId xmlns:a16="http://schemas.microsoft.com/office/drawing/2014/main" val="3939572584"/>
                  </a:ext>
                </a:extLst>
              </a:tr>
            </a:tbl>
          </a:graphicData>
        </a:graphic>
      </p:graphicFrame>
    </p:spTree>
    <p:extLst>
      <p:ext uri="{BB962C8B-B14F-4D97-AF65-F5344CB8AC3E}">
        <p14:creationId xmlns:p14="http://schemas.microsoft.com/office/powerpoint/2010/main" val="99310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61788" y="895535"/>
            <a:ext cx="7888901" cy="369332"/>
          </a:xfrm>
          <a:prstGeom prst="rect">
            <a:avLst/>
          </a:prstGeom>
        </p:spPr>
        <p:txBody>
          <a:bodyPr wrap="square">
            <a:spAutoFit/>
          </a:bodyPr>
          <a:lstStyle/>
          <a:p>
            <a:pPr>
              <a:buClr>
                <a:srgbClr val="92D050"/>
              </a:buClr>
              <a:buSzPct val="145000"/>
            </a:pPr>
            <a:r>
              <a:rPr lang="tr-TR" b="1" dirty="0" err="1"/>
              <a:t>Veritabanı</a:t>
            </a:r>
            <a:r>
              <a:rPr lang="tr-TR" b="1" dirty="0"/>
              <a:t> İşlemleri</a:t>
            </a:r>
          </a:p>
        </p:txBody>
      </p:sp>
      <p:sp>
        <p:nvSpPr>
          <p:cNvPr id="8" name="Metin kutusu 7"/>
          <p:cNvSpPr txBox="1"/>
          <p:nvPr/>
        </p:nvSpPr>
        <p:spPr>
          <a:xfrm>
            <a:off x="4716016" y="54351"/>
            <a:ext cx="3461204" cy="400110"/>
          </a:xfrm>
          <a:prstGeom prst="rect">
            <a:avLst/>
          </a:prstGeom>
          <a:noFill/>
        </p:spPr>
        <p:txBody>
          <a:bodyPr wrap="none" rtlCol="0">
            <a:spAutoFit/>
          </a:bodyPr>
          <a:lstStyle/>
          <a:p>
            <a:pPr>
              <a:buClr>
                <a:srgbClr val="92D050"/>
              </a:buClr>
              <a:buSzPct val="145000"/>
            </a:pPr>
            <a:r>
              <a:rPr lang="tr-TR" sz="2000" b="1" dirty="0" err="1">
                <a:solidFill>
                  <a:schemeClr val="bg1"/>
                </a:solidFill>
              </a:rPr>
              <a:t>MySQL</a:t>
            </a:r>
            <a:r>
              <a:rPr lang="tr-TR" sz="2000" b="1" dirty="0">
                <a:solidFill>
                  <a:schemeClr val="bg1"/>
                </a:solidFill>
              </a:rPr>
              <a:t> </a:t>
            </a:r>
            <a:r>
              <a:rPr lang="tr-TR" sz="2000" b="1" dirty="0" err="1">
                <a:solidFill>
                  <a:schemeClr val="bg1"/>
                </a:solidFill>
              </a:rPr>
              <a:t>Veritabanı</a:t>
            </a:r>
            <a:r>
              <a:rPr lang="tr-TR" sz="2000" b="1" dirty="0">
                <a:solidFill>
                  <a:schemeClr val="bg1"/>
                </a:solidFill>
              </a:rPr>
              <a:t> İşlemleri</a:t>
            </a:r>
          </a:p>
        </p:txBody>
      </p:sp>
      <p:sp>
        <p:nvSpPr>
          <p:cNvPr id="4" name="Dikdörtgen 3"/>
          <p:cNvSpPr/>
          <p:nvPr/>
        </p:nvSpPr>
        <p:spPr>
          <a:xfrm>
            <a:off x="560503" y="1453399"/>
            <a:ext cx="7767121" cy="1754326"/>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a:t>Dersin ilk haftasında XAMPP Server kurmuştuk. Server kurulduğunda aslında </a:t>
            </a:r>
            <a:r>
              <a:rPr lang="tr-TR" dirty="0" err="1"/>
              <a:t>veritabanıda</a:t>
            </a:r>
            <a:r>
              <a:rPr lang="tr-TR" dirty="0"/>
              <a:t> beraberinde kurulmuş fakat biz bu haftaya kadar derslerimizde </a:t>
            </a:r>
            <a:r>
              <a:rPr lang="tr-TR" dirty="0" err="1"/>
              <a:t>veritabanı</a:t>
            </a:r>
            <a:r>
              <a:rPr lang="tr-TR" dirty="0"/>
              <a:t> kullanmamıştık.</a:t>
            </a:r>
          </a:p>
          <a:p>
            <a:pPr marL="285750" indent="-285750" algn="just">
              <a:buFont typeface="Arial" panose="020B0604020202020204" pitchFamily="34" charset="0"/>
              <a:buChar char="•"/>
            </a:pPr>
            <a:r>
              <a:rPr lang="tr-TR" dirty="0" err="1"/>
              <a:t>Veritabanı</a:t>
            </a:r>
            <a:r>
              <a:rPr lang="tr-TR" dirty="0"/>
              <a:t> kullanabilmek için önce serverı resimdeki gibi başlatmamız gerekmektedir.</a:t>
            </a:r>
          </a:p>
          <a:p>
            <a:pPr marL="285750" indent="-285750" algn="just">
              <a:buFont typeface="Arial" panose="020B0604020202020204" pitchFamily="34" charset="0"/>
              <a:buChar char="•"/>
            </a:pPr>
            <a:endParaRPr lang="tr-TR" dirty="0"/>
          </a:p>
        </p:txBody>
      </p:sp>
      <p:pic>
        <p:nvPicPr>
          <p:cNvPr id="2" name="Resim 1">
            <a:extLst>
              <a:ext uri="{FF2B5EF4-FFF2-40B4-BE49-F238E27FC236}">
                <a16:creationId xmlns:a16="http://schemas.microsoft.com/office/drawing/2014/main" id="{D4BD0F08-79D8-4D13-A417-E7A9BE0FA672}"/>
              </a:ext>
            </a:extLst>
          </p:cNvPr>
          <p:cNvPicPr>
            <a:picLocks noChangeAspect="1"/>
          </p:cNvPicPr>
          <p:nvPr/>
        </p:nvPicPr>
        <p:blipFill>
          <a:blip r:embed="rId2"/>
          <a:stretch>
            <a:fillRect/>
          </a:stretch>
        </p:blipFill>
        <p:spPr>
          <a:xfrm>
            <a:off x="1647825" y="3270673"/>
            <a:ext cx="5848350" cy="3228975"/>
          </a:xfrm>
          <a:prstGeom prst="rect">
            <a:avLst/>
          </a:prstGeom>
        </p:spPr>
      </p:pic>
    </p:spTree>
    <p:extLst>
      <p:ext uri="{BB962C8B-B14F-4D97-AF65-F5344CB8AC3E}">
        <p14:creationId xmlns:p14="http://schemas.microsoft.com/office/powerpoint/2010/main" val="43700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61788" y="895535"/>
            <a:ext cx="7888901" cy="369332"/>
          </a:xfrm>
          <a:prstGeom prst="rect">
            <a:avLst/>
          </a:prstGeom>
        </p:spPr>
        <p:txBody>
          <a:bodyPr wrap="square">
            <a:spAutoFit/>
          </a:bodyPr>
          <a:lstStyle/>
          <a:p>
            <a:pPr>
              <a:buClr>
                <a:srgbClr val="92D050"/>
              </a:buClr>
              <a:buSzPct val="145000"/>
            </a:pPr>
            <a:r>
              <a:rPr lang="tr-TR" b="1" dirty="0" err="1"/>
              <a:t>Veritabanı</a:t>
            </a:r>
            <a:r>
              <a:rPr lang="tr-TR" b="1" dirty="0"/>
              <a:t> İşlemleri</a:t>
            </a:r>
          </a:p>
        </p:txBody>
      </p:sp>
      <p:sp>
        <p:nvSpPr>
          <p:cNvPr id="8" name="Metin kutusu 7"/>
          <p:cNvSpPr txBox="1"/>
          <p:nvPr/>
        </p:nvSpPr>
        <p:spPr>
          <a:xfrm>
            <a:off x="4716016" y="54351"/>
            <a:ext cx="3461204" cy="400110"/>
          </a:xfrm>
          <a:prstGeom prst="rect">
            <a:avLst/>
          </a:prstGeom>
          <a:noFill/>
        </p:spPr>
        <p:txBody>
          <a:bodyPr wrap="none" rtlCol="0">
            <a:spAutoFit/>
          </a:bodyPr>
          <a:lstStyle/>
          <a:p>
            <a:pPr>
              <a:buClr>
                <a:srgbClr val="92D050"/>
              </a:buClr>
              <a:buSzPct val="145000"/>
            </a:pPr>
            <a:r>
              <a:rPr lang="tr-TR" sz="2000" b="1" dirty="0" err="1">
                <a:solidFill>
                  <a:schemeClr val="bg1"/>
                </a:solidFill>
              </a:rPr>
              <a:t>MySQL</a:t>
            </a:r>
            <a:r>
              <a:rPr lang="tr-TR" sz="2000" b="1" dirty="0">
                <a:solidFill>
                  <a:schemeClr val="bg1"/>
                </a:solidFill>
              </a:rPr>
              <a:t> </a:t>
            </a:r>
            <a:r>
              <a:rPr lang="tr-TR" sz="2000" b="1" dirty="0" err="1">
                <a:solidFill>
                  <a:schemeClr val="bg1"/>
                </a:solidFill>
              </a:rPr>
              <a:t>Veritabanı</a:t>
            </a:r>
            <a:r>
              <a:rPr lang="tr-TR" sz="2000" b="1" dirty="0">
                <a:solidFill>
                  <a:schemeClr val="bg1"/>
                </a:solidFill>
              </a:rPr>
              <a:t> İşlemleri</a:t>
            </a:r>
          </a:p>
        </p:txBody>
      </p:sp>
      <p:sp>
        <p:nvSpPr>
          <p:cNvPr id="4" name="Dikdörtgen 3"/>
          <p:cNvSpPr/>
          <p:nvPr/>
        </p:nvSpPr>
        <p:spPr>
          <a:xfrm>
            <a:off x="622677" y="1443841"/>
            <a:ext cx="7767121" cy="4247317"/>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a:t>Server başlatıldıktan sonra </a:t>
            </a:r>
            <a:r>
              <a:rPr lang="tr-TR" dirty="0" err="1"/>
              <a:t>veritabanı</a:t>
            </a:r>
            <a:r>
              <a:rPr lang="tr-TR" dirty="0"/>
              <a:t> işlemleri yapabilmek için </a:t>
            </a:r>
            <a:r>
              <a:rPr lang="tr-TR" dirty="0" err="1"/>
              <a:t>phpMyAdmin</a:t>
            </a:r>
            <a:r>
              <a:rPr lang="tr-TR" dirty="0"/>
              <a:t> (</a:t>
            </a:r>
            <a:r>
              <a:rPr lang="tr-TR" dirty="0" err="1"/>
              <a:t>localhost</a:t>
            </a:r>
            <a:r>
              <a:rPr lang="tr-TR" dirty="0"/>
              <a:t>/</a:t>
            </a:r>
            <a:r>
              <a:rPr lang="tr-TR" dirty="0" err="1"/>
              <a:t>phpmyadmin</a:t>
            </a:r>
            <a:r>
              <a:rPr lang="tr-TR" dirty="0"/>
              <a:t>) sayfasına bağlanıyoruz. </a:t>
            </a:r>
          </a:p>
          <a:p>
            <a:pPr marL="285750" indent="-285750" algn="just">
              <a:buFont typeface="Arial" panose="020B0604020202020204" pitchFamily="34" charset="0"/>
              <a:buChar char="•"/>
            </a:pPr>
            <a:r>
              <a:rPr lang="tr-TR" dirty="0"/>
              <a:t>Bu adres </a:t>
            </a:r>
            <a:r>
              <a:rPr lang="tr-TR" dirty="0" err="1"/>
              <a:t>veritabanı</a:t>
            </a:r>
            <a:r>
              <a:rPr lang="tr-TR" dirty="0"/>
              <a:t> giriş sayfasıdır.</a:t>
            </a:r>
          </a:p>
          <a:p>
            <a:pPr marL="285750" indent="-285750" algn="just">
              <a:buFont typeface="Arial" panose="020B0604020202020204" pitchFamily="34" charset="0"/>
              <a:buChar char="•"/>
            </a:pPr>
            <a:r>
              <a:rPr lang="tr-TR" dirty="0"/>
              <a:t>İlk kurulumu yaparken herhangi bir kullanıcı adı ve şifre belirlenmemiş ise sayfa direk açılacaktır.</a:t>
            </a:r>
          </a:p>
          <a:p>
            <a:pPr marL="285750" indent="-285750" algn="just">
              <a:buFont typeface="Arial" panose="020B0604020202020204" pitchFamily="34" charset="0"/>
              <a:buChar char="•"/>
            </a:pPr>
            <a:r>
              <a:rPr lang="tr-TR" dirty="0"/>
              <a:t>Eğer kullanıcı adı ve şifre belirlenmiş ise </a:t>
            </a:r>
            <a:r>
              <a:rPr lang="tr-TR" dirty="0" err="1"/>
              <a:t>phpMyAdmin</a:t>
            </a:r>
            <a:r>
              <a:rPr lang="tr-TR" dirty="0"/>
              <a:t> sayfası açılışta kullanıcıdan bu kullanıcı adı ve şifrenin girilmesini isteyecektir.</a:t>
            </a:r>
          </a:p>
          <a:p>
            <a:pPr marL="285750" indent="-285750" algn="just">
              <a:buFont typeface="Arial" panose="020B0604020202020204" pitchFamily="34" charset="0"/>
              <a:buChar char="•"/>
            </a:pPr>
            <a:r>
              <a:rPr lang="tr-TR" dirty="0" err="1"/>
              <a:t>Login</a:t>
            </a:r>
            <a:r>
              <a:rPr lang="tr-TR" dirty="0"/>
              <a:t> işlemi başarılı olduktan sonra </a:t>
            </a:r>
            <a:r>
              <a:rPr lang="tr-TR" dirty="0" err="1"/>
              <a:t>veritabanı</a:t>
            </a:r>
            <a:r>
              <a:rPr lang="tr-TR" dirty="0"/>
              <a:t> </a:t>
            </a:r>
            <a:r>
              <a:rPr lang="tr-TR" dirty="0" err="1"/>
              <a:t>arayüzü</a:t>
            </a:r>
            <a:r>
              <a:rPr lang="tr-TR" dirty="0"/>
              <a:t> açılır.</a:t>
            </a:r>
          </a:p>
          <a:p>
            <a:pPr marL="285750" indent="-285750" algn="just">
              <a:buFont typeface="Arial" panose="020B0604020202020204" pitchFamily="34" charset="0"/>
              <a:buChar char="•"/>
            </a:pPr>
            <a:r>
              <a:rPr lang="tr-TR" dirty="0"/>
              <a:t>Bu </a:t>
            </a:r>
            <a:r>
              <a:rPr lang="tr-TR" dirty="0" err="1"/>
              <a:t>arayüz</a:t>
            </a:r>
            <a:r>
              <a:rPr lang="tr-TR" dirty="0"/>
              <a:t> sayesinde SQL sorguları yazmadan </a:t>
            </a:r>
            <a:r>
              <a:rPr lang="tr-TR" dirty="0" err="1"/>
              <a:t>veritabanı</a:t>
            </a:r>
            <a:r>
              <a:rPr lang="tr-TR" dirty="0"/>
              <a:t> ve tablolar oluşturulabilir, kayıt eklenebilir, silinebilir, güncellenebilir. Yani kısaca </a:t>
            </a:r>
            <a:r>
              <a:rPr lang="tr-TR" dirty="0" err="1"/>
              <a:t>veritabanı</a:t>
            </a:r>
            <a:r>
              <a:rPr lang="tr-TR" dirty="0"/>
              <a:t> ile ilgili tüm işlemler buradan gerçekleştirilebilir.</a:t>
            </a:r>
          </a:p>
          <a:p>
            <a:pPr marL="285750" indent="-285750" algn="just">
              <a:buFont typeface="Arial" panose="020B0604020202020204" pitchFamily="34" charset="0"/>
              <a:buChar char="•"/>
            </a:pPr>
            <a:r>
              <a:rPr lang="tr-TR" dirty="0"/>
              <a:t>Ayrıca bu işlemlerin hepsi SQL sorguları yazılarak bu </a:t>
            </a:r>
            <a:r>
              <a:rPr lang="tr-TR" dirty="0" err="1"/>
              <a:t>arayüz</a:t>
            </a:r>
            <a:r>
              <a:rPr lang="tr-TR" dirty="0"/>
              <a:t> üzerinden de gerçekleştirilebilir.</a:t>
            </a:r>
          </a:p>
        </p:txBody>
      </p:sp>
    </p:spTree>
    <p:extLst>
      <p:ext uri="{BB962C8B-B14F-4D97-AF65-F5344CB8AC3E}">
        <p14:creationId xmlns:p14="http://schemas.microsoft.com/office/powerpoint/2010/main" val="376799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61788" y="895535"/>
            <a:ext cx="7888901" cy="369332"/>
          </a:xfrm>
          <a:prstGeom prst="rect">
            <a:avLst/>
          </a:prstGeom>
        </p:spPr>
        <p:txBody>
          <a:bodyPr wrap="square">
            <a:spAutoFit/>
          </a:bodyPr>
          <a:lstStyle/>
          <a:p>
            <a:pPr>
              <a:buClr>
                <a:srgbClr val="92D050"/>
              </a:buClr>
              <a:buSzPct val="145000"/>
            </a:pPr>
            <a:r>
              <a:rPr lang="tr-TR" b="1" dirty="0" err="1"/>
              <a:t>Veritabanı</a:t>
            </a:r>
            <a:r>
              <a:rPr lang="tr-TR" b="1" dirty="0"/>
              <a:t> İşlemleri</a:t>
            </a:r>
          </a:p>
        </p:txBody>
      </p:sp>
      <p:sp>
        <p:nvSpPr>
          <p:cNvPr id="8" name="Metin kutusu 7"/>
          <p:cNvSpPr txBox="1"/>
          <p:nvPr/>
        </p:nvSpPr>
        <p:spPr>
          <a:xfrm>
            <a:off x="4716016" y="54351"/>
            <a:ext cx="3461204" cy="400110"/>
          </a:xfrm>
          <a:prstGeom prst="rect">
            <a:avLst/>
          </a:prstGeom>
          <a:noFill/>
        </p:spPr>
        <p:txBody>
          <a:bodyPr wrap="none" rtlCol="0">
            <a:spAutoFit/>
          </a:bodyPr>
          <a:lstStyle/>
          <a:p>
            <a:pPr>
              <a:buClr>
                <a:srgbClr val="92D050"/>
              </a:buClr>
              <a:buSzPct val="145000"/>
            </a:pPr>
            <a:r>
              <a:rPr lang="tr-TR" sz="2000" b="1" dirty="0" err="1">
                <a:solidFill>
                  <a:schemeClr val="bg1"/>
                </a:solidFill>
              </a:rPr>
              <a:t>MySQL</a:t>
            </a:r>
            <a:r>
              <a:rPr lang="tr-TR" sz="2000" b="1" dirty="0">
                <a:solidFill>
                  <a:schemeClr val="bg1"/>
                </a:solidFill>
              </a:rPr>
              <a:t> </a:t>
            </a:r>
            <a:r>
              <a:rPr lang="tr-TR" sz="2000" b="1" dirty="0" err="1">
                <a:solidFill>
                  <a:schemeClr val="bg1"/>
                </a:solidFill>
              </a:rPr>
              <a:t>Veritabanı</a:t>
            </a:r>
            <a:r>
              <a:rPr lang="tr-TR" sz="2000" b="1" dirty="0">
                <a:solidFill>
                  <a:schemeClr val="bg1"/>
                </a:solidFill>
              </a:rPr>
              <a:t> İşlemleri</a:t>
            </a:r>
          </a:p>
        </p:txBody>
      </p:sp>
      <p:pic>
        <p:nvPicPr>
          <p:cNvPr id="2" name="Resim 1">
            <a:extLst>
              <a:ext uri="{FF2B5EF4-FFF2-40B4-BE49-F238E27FC236}">
                <a16:creationId xmlns:a16="http://schemas.microsoft.com/office/drawing/2014/main" id="{B4E995F0-B9AE-40A4-9816-7AE488D89013}"/>
              </a:ext>
            </a:extLst>
          </p:cNvPr>
          <p:cNvPicPr>
            <a:picLocks noChangeAspect="1"/>
          </p:cNvPicPr>
          <p:nvPr/>
        </p:nvPicPr>
        <p:blipFill>
          <a:blip r:embed="rId2"/>
          <a:stretch>
            <a:fillRect/>
          </a:stretch>
        </p:blipFill>
        <p:spPr>
          <a:xfrm>
            <a:off x="-2916832" y="161014"/>
            <a:ext cx="14736217" cy="5862099"/>
          </a:xfrm>
          <a:prstGeom prst="rect">
            <a:avLst/>
          </a:prstGeom>
        </p:spPr>
      </p:pic>
    </p:spTree>
    <p:extLst>
      <p:ext uri="{BB962C8B-B14F-4D97-AF65-F5344CB8AC3E}">
        <p14:creationId xmlns:p14="http://schemas.microsoft.com/office/powerpoint/2010/main" val="99734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561788" y="895535"/>
            <a:ext cx="7888901" cy="369332"/>
          </a:xfrm>
          <a:prstGeom prst="rect">
            <a:avLst/>
          </a:prstGeom>
        </p:spPr>
        <p:txBody>
          <a:bodyPr wrap="square">
            <a:spAutoFit/>
          </a:bodyPr>
          <a:lstStyle/>
          <a:p>
            <a:pPr>
              <a:buClr>
                <a:srgbClr val="92D050"/>
              </a:buClr>
              <a:buSzPct val="145000"/>
            </a:pPr>
            <a:r>
              <a:rPr lang="tr-TR" b="1" dirty="0" err="1"/>
              <a:t>Veritabanı</a:t>
            </a:r>
            <a:r>
              <a:rPr lang="tr-TR" b="1" dirty="0"/>
              <a:t> Oluşturulması</a:t>
            </a:r>
          </a:p>
        </p:txBody>
      </p:sp>
      <p:sp>
        <p:nvSpPr>
          <p:cNvPr id="8" name="Metin kutusu 7"/>
          <p:cNvSpPr txBox="1"/>
          <p:nvPr/>
        </p:nvSpPr>
        <p:spPr>
          <a:xfrm>
            <a:off x="4716016" y="54351"/>
            <a:ext cx="3461204" cy="400110"/>
          </a:xfrm>
          <a:prstGeom prst="rect">
            <a:avLst/>
          </a:prstGeom>
          <a:noFill/>
        </p:spPr>
        <p:txBody>
          <a:bodyPr wrap="none" rtlCol="0">
            <a:spAutoFit/>
          </a:bodyPr>
          <a:lstStyle/>
          <a:p>
            <a:pPr>
              <a:buClr>
                <a:srgbClr val="92D050"/>
              </a:buClr>
              <a:buSzPct val="145000"/>
            </a:pPr>
            <a:r>
              <a:rPr lang="tr-TR" sz="2000" b="1" dirty="0" err="1">
                <a:solidFill>
                  <a:schemeClr val="bg1"/>
                </a:solidFill>
              </a:rPr>
              <a:t>MySQL</a:t>
            </a:r>
            <a:r>
              <a:rPr lang="tr-TR" sz="2000" b="1" dirty="0">
                <a:solidFill>
                  <a:schemeClr val="bg1"/>
                </a:solidFill>
              </a:rPr>
              <a:t> </a:t>
            </a:r>
            <a:r>
              <a:rPr lang="tr-TR" sz="2000" b="1" dirty="0" err="1">
                <a:solidFill>
                  <a:schemeClr val="bg1"/>
                </a:solidFill>
              </a:rPr>
              <a:t>Veritabanı</a:t>
            </a:r>
            <a:r>
              <a:rPr lang="tr-TR" sz="2000" b="1" dirty="0">
                <a:solidFill>
                  <a:schemeClr val="bg1"/>
                </a:solidFill>
              </a:rPr>
              <a:t> İşlemleri</a:t>
            </a:r>
          </a:p>
        </p:txBody>
      </p:sp>
      <p:sp>
        <p:nvSpPr>
          <p:cNvPr id="4" name="Dikdörtgen 3"/>
          <p:cNvSpPr/>
          <p:nvPr/>
        </p:nvSpPr>
        <p:spPr>
          <a:xfrm>
            <a:off x="560503" y="1453399"/>
            <a:ext cx="7767121" cy="1477328"/>
          </a:xfrm>
          <a:prstGeom prst="rect">
            <a:avLst/>
          </a:prstGeom>
          <a:ln>
            <a:solidFill>
              <a:schemeClr val="accent1"/>
            </a:solidFill>
          </a:ln>
        </p:spPr>
        <p:txBody>
          <a:bodyPr wrap="square">
            <a:spAutoFit/>
          </a:bodyPr>
          <a:lstStyle/>
          <a:p>
            <a:pPr marL="285750" indent="-285750" algn="just">
              <a:buFont typeface="Arial" panose="020B0604020202020204" pitchFamily="34" charset="0"/>
              <a:buChar char="•"/>
            </a:pPr>
            <a:r>
              <a:rPr lang="tr-TR" dirty="0" err="1"/>
              <a:t>PhpMyAdmin’e</a:t>
            </a:r>
            <a:r>
              <a:rPr lang="tr-TR" dirty="0"/>
              <a:t> girdikten sonra ‘</a:t>
            </a:r>
            <a:r>
              <a:rPr lang="tr-TR" dirty="0" err="1"/>
              <a:t>Veritabanları</a:t>
            </a:r>
            <a:r>
              <a:rPr lang="tr-TR" dirty="0"/>
              <a:t>’ sütunundan </a:t>
            </a:r>
            <a:r>
              <a:rPr lang="tr-TR" dirty="0" err="1"/>
              <a:t>veritabanı</a:t>
            </a:r>
            <a:r>
              <a:rPr lang="tr-TR" dirty="0"/>
              <a:t> oluşturulabilir.</a:t>
            </a:r>
          </a:p>
          <a:p>
            <a:pPr marL="285750" indent="-285750" algn="just">
              <a:buFont typeface="Arial" panose="020B0604020202020204" pitchFamily="34" charset="0"/>
              <a:buChar char="•"/>
            </a:pPr>
            <a:r>
              <a:rPr lang="tr-TR" dirty="0" err="1"/>
              <a:t>Veritabanı</a:t>
            </a:r>
            <a:r>
              <a:rPr lang="tr-TR" dirty="0"/>
              <a:t> adını ‘hafta08’ karakter setini ise ‘utf8_general_ci’ olarak girip ‘Oluştur’ butonu tıklandığında </a:t>
            </a:r>
            <a:r>
              <a:rPr lang="tr-TR" dirty="0" err="1"/>
              <a:t>veritabanı</a:t>
            </a:r>
            <a:r>
              <a:rPr lang="tr-TR" dirty="0"/>
              <a:t> oluşturulmuş olacaktır.</a:t>
            </a:r>
          </a:p>
        </p:txBody>
      </p:sp>
      <p:pic>
        <p:nvPicPr>
          <p:cNvPr id="3" name="Resim 2">
            <a:extLst>
              <a:ext uri="{FF2B5EF4-FFF2-40B4-BE49-F238E27FC236}">
                <a16:creationId xmlns:a16="http://schemas.microsoft.com/office/drawing/2014/main" id="{A21069CD-70A8-4427-A62A-BA80F0800A3E}"/>
              </a:ext>
            </a:extLst>
          </p:cNvPr>
          <p:cNvPicPr>
            <a:picLocks noChangeAspect="1"/>
          </p:cNvPicPr>
          <p:nvPr/>
        </p:nvPicPr>
        <p:blipFill>
          <a:blip r:embed="rId2"/>
          <a:stretch>
            <a:fillRect/>
          </a:stretch>
        </p:blipFill>
        <p:spPr>
          <a:xfrm>
            <a:off x="-1705788" y="3119259"/>
            <a:ext cx="12843608" cy="2662814"/>
          </a:xfrm>
          <a:prstGeom prst="rect">
            <a:avLst/>
          </a:prstGeom>
        </p:spPr>
      </p:pic>
    </p:spTree>
    <p:extLst>
      <p:ext uri="{BB962C8B-B14F-4D97-AF65-F5344CB8AC3E}">
        <p14:creationId xmlns:p14="http://schemas.microsoft.com/office/powerpoint/2010/main" val="3724732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19570</TotalTime>
  <Words>1894</Words>
  <Application>Microsoft Office PowerPoint</Application>
  <PresentationFormat>Ekran Gösterisi (4:3)</PresentationFormat>
  <Paragraphs>235</Paragraphs>
  <Slides>24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24</vt:i4>
      </vt:variant>
    </vt:vector>
  </HeadingPairs>
  <TitlesOfParts>
    <vt:vector size="29" baseType="lpstr">
      <vt:lpstr>Arial</vt:lpstr>
      <vt:lpstr>Century Gothic</vt:lpstr>
      <vt:lpstr>Consolas</vt:lpstr>
      <vt:lpstr>Wingdings 2</vt:lpstr>
      <vt:lpstr>Austin</vt:lpstr>
      <vt:lpstr>İnternet Programcılığı II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DHTML HTML5</dc:title>
  <dc:creator>Halil Ersoy</dc:creator>
  <cp:lastModifiedBy>Levent YAVUZ</cp:lastModifiedBy>
  <cp:revision>635</cp:revision>
  <dcterms:created xsi:type="dcterms:W3CDTF">2011-10-04T07:58:43Z</dcterms:created>
  <dcterms:modified xsi:type="dcterms:W3CDTF">2020-05-16T13:38:27Z</dcterms:modified>
</cp:coreProperties>
</file>