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52" r:id="rId3"/>
    <p:sldId id="550" r:id="rId4"/>
    <p:sldId id="551" r:id="rId5"/>
    <p:sldId id="563" r:id="rId6"/>
    <p:sldId id="564" r:id="rId7"/>
    <p:sldId id="549" r:id="rId8"/>
    <p:sldId id="553" r:id="rId9"/>
    <p:sldId id="562" r:id="rId10"/>
    <p:sldId id="554" r:id="rId11"/>
    <p:sldId id="556" r:id="rId12"/>
    <p:sldId id="555" r:id="rId13"/>
    <p:sldId id="565" r:id="rId14"/>
    <p:sldId id="557" r:id="rId15"/>
    <p:sldId id="558" r:id="rId16"/>
    <p:sldId id="566" r:id="rId17"/>
    <p:sldId id="559" r:id="rId18"/>
    <p:sldId id="560" r:id="rId19"/>
    <p:sldId id="561" r:id="rId20"/>
    <p:sldId id="567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Açık Sti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>
      <p:cViewPr varScale="1">
        <p:scale>
          <a:sx n="85" d="100"/>
          <a:sy n="85" d="100"/>
        </p:scale>
        <p:origin x="114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23720DD-5B6D-40BF-8493-A6B52D484E6B}" type="datetimeFigureOut">
              <a:rPr lang="tr-TR" smtClean="0"/>
              <a:t>30.05.2020</a:t>
            </a:fld>
            <a:endParaRPr lang="tr-T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30.05.2020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30.05.2020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30.05.2020</a:t>
            </a:fld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30.05.2020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/phpmyadmin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İnternet Programcılığı II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Muhammet Yorulmaz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4644008" y="692696"/>
            <a:ext cx="3399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>
                <a:solidFill>
                  <a:schemeClr val="bg1"/>
                </a:solidFill>
              </a:rPr>
              <a:t>BİLP202</a:t>
            </a:r>
          </a:p>
          <a:p>
            <a:pPr algn="ctr"/>
            <a:r>
              <a:rPr lang="tr-TR" sz="4400" b="1" dirty="0">
                <a:solidFill>
                  <a:schemeClr val="bg1"/>
                </a:solidFill>
              </a:rPr>
              <a:t>Hafta 09</a:t>
            </a:r>
          </a:p>
        </p:txBody>
      </p:sp>
    </p:spTree>
    <p:extLst>
      <p:ext uri="{BB962C8B-B14F-4D97-AF65-F5344CB8AC3E}">
        <p14:creationId xmlns:p14="http://schemas.microsoft.com/office/powerpoint/2010/main" val="233128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644008" y="84175"/>
            <a:ext cx="2274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>
                <a:solidFill>
                  <a:schemeClr val="bg1"/>
                </a:solidFill>
              </a:rPr>
              <a:t>MySQLi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Metodlar</a:t>
            </a:r>
            <a:endParaRPr lang="tr-TR" sz="2000" b="1" dirty="0">
              <a:solidFill>
                <a:schemeClr val="bg1"/>
              </a:solidFill>
            </a:endParaRPr>
          </a:p>
          <a:p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38376" y="1335960"/>
            <a:ext cx="776712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SQL sorgusuna dışarıdan gelen bilgileri güvenli biçimde kullanmamızı sağlar. </a:t>
            </a:r>
            <a:r>
              <a:rPr lang="tr-TR" b="1" dirty="0" err="1">
                <a:latin typeface="Consolas" panose="020B0609020204030204" pitchFamily="49" charset="0"/>
              </a:rPr>
              <a:t>bind_param</a:t>
            </a:r>
            <a:r>
              <a:rPr lang="tr-TR" dirty="0"/>
              <a:t> ve </a:t>
            </a:r>
            <a:r>
              <a:rPr lang="tr-TR" b="1" dirty="0" err="1">
                <a:latin typeface="Consolas" panose="020B0609020204030204" pitchFamily="49" charset="0"/>
              </a:rPr>
              <a:t>execute</a:t>
            </a:r>
            <a:r>
              <a:rPr lang="tr-TR" dirty="0"/>
              <a:t> </a:t>
            </a:r>
            <a:r>
              <a:rPr lang="tr-TR" dirty="0" err="1"/>
              <a:t>metodları</a:t>
            </a:r>
            <a:r>
              <a:rPr lang="tr-TR" dirty="0"/>
              <a:t> ile birlikte çalışır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61788" y="908720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latin typeface="Consolas" panose="020B0609020204030204" pitchFamily="49" charset="0"/>
              </a:rPr>
              <a:t>prepare</a:t>
            </a:r>
            <a:r>
              <a:rPr lang="tr-TR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Dikdörtgen 8"/>
          <p:cNvSpPr/>
          <p:nvPr/>
        </p:nvSpPr>
        <p:spPr>
          <a:xfrm>
            <a:off x="506764" y="3784232"/>
            <a:ext cx="776712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Prepare</a:t>
            </a:r>
            <a:r>
              <a:rPr lang="tr-TR" dirty="0"/>
              <a:t> metodu ile hazırlanan SQL sorgusunda soru işareti ile belirtilen veri girişleri için tür ve değerleri hazırlar. 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38376" y="3188241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latin typeface="Consolas" panose="020B0609020204030204" pitchFamily="49" charset="0"/>
              </a:rPr>
              <a:t>bind_param</a:t>
            </a:r>
            <a:r>
              <a:rPr lang="tr-TR" b="1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94" y="4459762"/>
            <a:ext cx="65532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561787" y="2608001"/>
            <a:ext cx="7712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1080"/>
                </a:solidFill>
                <a:latin typeface="Consolas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yapi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vt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isci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 ISIM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?'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732133" y="5940697"/>
            <a:ext cx="7718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1080"/>
                </a:solidFill>
                <a:latin typeface="Consolas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yapi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bind_param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s"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$_GET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isim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cxnSp>
        <p:nvCxnSpPr>
          <p:cNvPr id="15" name="Düz Ok Bağlayıcısı 14"/>
          <p:cNvCxnSpPr/>
          <p:nvPr/>
        </p:nvCxnSpPr>
        <p:spPr>
          <a:xfrm flipV="1">
            <a:off x="4860032" y="2977333"/>
            <a:ext cx="2304256" cy="2963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15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644008" y="84175"/>
            <a:ext cx="2274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>
                <a:solidFill>
                  <a:schemeClr val="bg1"/>
                </a:solidFill>
              </a:rPr>
              <a:t>MySQLi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Metodlar</a:t>
            </a:r>
            <a:endParaRPr lang="tr-TR" sz="2000" b="1" dirty="0">
              <a:solidFill>
                <a:schemeClr val="bg1"/>
              </a:solidFill>
            </a:endParaRPr>
          </a:p>
          <a:p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570992" y="1494076"/>
            <a:ext cx="7767121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SQL sorgusunda birden fazla soru işareti varsa </a:t>
            </a:r>
            <a:r>
              <a:rPr lang="tr-TR" b="1" dirty="0" err="1">
                <a:latin typeface="Consolas" panose="020B0609020204030204" pitchFamily="49" charset="0"/>
              </a:rPr>
              <a:t>bind_param</a:t>
            </a: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dirty="0"/>
              <a:t>metodunda her soru işareti için bir operatör ve değişken tanımlıyoruz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10103" y="1124744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latin typeface="Consolas" panose="020B0609020204030204" pitchFamily="49" charset="0"/>
              </a:rPr>
              <a:t>bind_param</a:t>
            </a:r>
            <a:r>
              <a:rPr lang="tr-TR" b="1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05" y="2832423"/>
            <a:ext cx="8081744" cy="116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91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644008" y="84175"/>
            <a:ext cx="2274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>
                <a:solidFill>
                  <a:schemeClr val="bg1"/>
                </a:solidFill>
              </a:rPr>
              <a:t>MySQLi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Metodlar</a:t>
            </a:r>
            <a:endParaRPr lang="tr-TR" sz="2000" b="1" dirty="0">
              <a:solidFill>
                <a:schemeClr val="bg1"/>
              </a:solidFill>
            </a:endParaRPr>
          </a:p>
          <a:p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38376" y="1335960"/>
            <a:ext cx="776712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Sonuçları dizi olarak geri döndürür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61788" y="908720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latin typeface="Consolas" panose="020B0609020204030204" pitchFamily="49" charset="0"/>
              </a:rPr>
              <a:t>fetch_array</a:t>
            </a:r>
            <a:r>
              <a:rPr lang="tr-TR" b="1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98" y="1844824"/>
            <a:ext cx="5790196" cy="467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585198" y="4017531"/>
            <a:ext cx="5925680" cy="7200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4932040" y="5157192"/>
            <a:ext cx="316835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err="1"/>
              <a:t>Array</a:t>
            </a:r>
            <a:r>
              <a:rPr lang="tr-TR" sz="900" dirty="0"/>
              <a:t> ( [0] =&gt; 7844 [ISCINO] =&gt; 7844 [1] =&gt; TURNER [ISIM] =&gt; TURNER [2] =&gt; PAZARLAMACI [MESLEK] =&gt; PAZARLAMACI [3] =&gt; 1981-09-08 [B_TARIHI] =&gt; 1981-09-08 [4] =&gt; 1500 [MAAS] =&gt; 1500 [5] =&gt; 30 [D_NO] =&gt; 30 [6] =&gt; 40 [YAS] =&gt; 40 )</a:t>
            </a:r>
          </a:p>
        </p:txBody>
      </p:sp>
    </p:spTree>
    <p:extLst>
      <p:ext uri="{BB962C8B-B14F-4D97-AF65-F5344CB8AC3E}">
        <p14:creationId xmlns:p14="http://schemas.microsoft.com/office/powerpoint/2010/main" val="605762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644008" y="84175"/>
            <a:ext cx="2274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>
                <a:solidFill>
                  <a:schemeClr val="bg1"/>
                </a:solidFill>
              </a:rPr>
              <a:t>MySQLi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Metodlar</a:t>
            </a:r>
            <a:endParaRPr lang="tr-TR" sz="2000" b="1" dirty="0">
              <a:solidFill>
                <a:schemeClr val="bg1"/>
              </a:solidFill>
            </a:endParaRPr>
          </a:p>
          <a:p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61788" y="908720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latin typeface="Consolas" panose="020B0609020204030204" pitchFamily="49" charset="0"/>
              </a:rPr>
              <a:t>fetch_array</a:t>
            </a:r>
            <a:r>
              <a:rPr lang="tr-TR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1EF72A58-2759-4B5F-BD4C-E303DADD3488}"/>
              </a:ext>
            </a:extLst>
          </p:cNvPr>
          <p:cNvSpPr/>
          <p:nvPr/>
        </p:nvSpPr>
        <p:spPr>
          <a:xfrm>
            <a:off x="694515" y="1196752"/>
            <a:ext cx="73338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&lt;?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php</a:t>
            </a:r>
            <a:b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mysqli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tr-TR" sz="1200" dirty="0" err="1">
                <a:solidFill>
                  <a:srgbClr val="007700"/>
                </a:solidFill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mysqli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DD0000"/>
                </a:solidFill>
                <a:latin typeface="Consolas" panose="020B0609020204030204" pitchFamily="49" charset="0"/>
              </a:rPr>
              <a:t>localhost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DD0000"/>
                </a:solidFill>
                <a:latin typeface="Consolas" panose="020B0609020204030204" pitchFamily="49" charset="0"/>
              </a:rPr>
              <a:t>my_user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DD0000"/>
                </a:solidFill>
                <a:latin typeface="Consolas" panose="020B0609020204030204" pitchFamily="49" charset="0"/>
              </a:rPr>
              <a:t>my_password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DD0000"/>
                </a:solidFill>
                <a:latin typeface="Consolas" panose="020B0609020204030204" pitchFamily="49" charset="0"/>
              </a:rPr>
              <a:t>world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tr-TR" sz="1200" dirty="0" err="1">
                <a:solidFill>
                  <a:srgbClr val="007700"/>
                </a:solidFill>
                <a:latin typeface="Consolas" panose="020B0609020204030204" pitchFamily="49" charset="0"/>
              </a:rPr>
              <a:t>if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 (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mysqli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connect_errno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) {</a:t>
            </a:r>
            <a: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  <a:t>/* bağlantı kontrol */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"Connect </a:t>
            </a:r>
            <a:r>
              <a:rPr lang="tr-TR" sz="1200" dirty="0" err="1">
                <a:solidFill>
                  <a:srgbClr val="DD0000"/>
                </a:solidFill>
                <a:latin typeface="Consolas" panose="020B0609020204030204" pitchFamily="49" charset="0"/>
              </a:rPr>
              <a:t>failed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: %s\n"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mysqli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connect_error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tr-TR" sz="1200" dirty="0" err="1">
                <a:solidFill>
                  <a:srgbClr val="007700"/>
                </a:solidFill>
                <a:latin typeface="Consolas" panose="020B0609020204030204" pitchFamily="49" charset="0"/>
              </a:rPr>
              <a:t>exit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query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"SELECT Name, </a:t>
            </a:r>
            <a:r>
              <a:rPr lang="tr-TR" sz="1200" dirty="0" err="1">
                <a:solidFill>
                  <a:srgbClr val="DD0000"/>
                </a:solidFill>
                <a:latin typeface="Consolas" panose="020B0609020204030204" pitchFamily="49" charset="0"/>
              </a:rPr>
              <a:t>CountryCode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 FROM City ORDER </a:t>
            </a:r>
            <a:r>
              <a:rPr lang="tr-TR" sz="1200" dirty="0" err="1">
                <a:solidFill>
                  <a:srgbClr val="DD0000"/>
                </a:solidFill>
                <a:latin typeface="Consolas" panose="020B0609020204030204" pitchFamily="49" charset="0"/>
              </a:rPr>
              <a:t>by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 ID LIMIT 3"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result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mysqli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query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query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  <a:t>/* Normal sayı </a:t>
            </a:r>
            <a:r>
              <a:rPr lang="tr-TR" sz="1200" dirty="0" err="1">
                <a:solidFill>
                  <a:srgbClr val="FF8000"/>
                </a:solidFill>
                <a:latin typeface="Consolas" panose="020B0609020204030204" pitchFamily="49" charset="0"/>
              </a:rPr>
              <a:t>indisli</a:t>
            </a:r>
            <a: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  <a:t> dizi*/</a:t>
            </a:r>
            <a:b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row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result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fetch_array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MYSQLI_NUM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"%s (%s)\n"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row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0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], 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row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1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]);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  <a:t>/* isim </a:t>
            </a:r>
            <a:r>
              <a:rPr lang="tr-TR" sz="1200" dirty="0" err="1">
                <a:solidFill>
                  <a:srgbClr val="FF8000"/>
                </a:solidFill>
                <a:latin typeface="Consolas" panose="020B0609020204030204" pitchFamily="49" charset="0"/>
              </a:rPr>
              <a:t>indisli</a:t>
            </a:r>
            <a: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  <a:t> dizi */</a:t>
            </a:r>
            <a:b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row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result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fetch_array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MYSQLI_ASSOC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"%s (%s)\n"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row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"Name"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], 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row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DD0000"/>
                </a:solidFill>
                <a:latin typeface="Consolas" panose="020B0609020204030204" pitchFamily="49" charset="0"/>
              </a:rPr>
              <a:t>CountryCode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]);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  <a:t>/* Karışık */</a:t>
            </a:r>
            <a:b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row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result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fetch_array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MYSQLI_BOTH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"%s (%s)\n"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row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0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], 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row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DD0000"/>
                </a:solidFill>
                <a:latin typeface="Consolas" panose="020B0609020204030204" pitchFamily="49" charset="0"/>
              </a:rPr>
              <a:t>CountryCode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]);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  <a:t>/* Sonuç </a:t>
            </a:r>
            <a:r>
              <a:rPr lang="tr-TR" sz="1200" dirty="0" err="1">
                <a:solidFill>
                  <a:srgbClr val="FF8000"/>
                </a:solidFill>
                <a:latin typeface="Consolas" panose="020B0609020204030204" pitchFamily="49" charset="0"/>
              </a:rPr>
              <a:t>kümeisini</a:t>
            </a:r>
            <a: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  <a:t> boşalt */</a:t>
            </a:r>
            <a:b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result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free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  <a:t>/* bağlantıyı kapat */</a:t>
            </a:r>
            <a:b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mysqli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close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endParaRPr lang="tr-TR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30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644008" y="84175"/>
            <a:ext cx="2274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>
                <a:solidFill>
                  <a:schemeClr val="bg1"/>
                </a:solidFill>
              </a:rPr>
              <a:t>MySQLi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Metodlar</a:t>
            </a:r>
            <a:endParaRPr lang="tr-TR" sz="2000" b="1" dirty="0">
              <a:solidFill>
                <a:schemeClr val="bg1"/>
              </a:solidFill>
            </a:endParaRPr>
          </a:p>
          <a:p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61788" y="908720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latin typeface="Consolas" panose="020B0609020204030204" pitchFamily="49" charset="0"/>
              </a:rPr>
              <a:t>fetch_array</a:t>
            </a:r>
            <a:r>
              <a:rPr lang="tr-TR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Dikdörtgen 1"/>
          <p:cNvSpPr/>
          <p:nvPr/>
        </p:nvSpPr>
        <p:spPr>
          <a:xfrm>
            <a:off x="585307" y="1280504"/>
            <a:ext cx="813690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tr-TR" dirty="0" err="1">
                <a:solidFill>
                  <a:srgbClr val="800000"/>
                </a:solidFill>
                <a:latin typeface="Consolas"/>
              </a:rPr>
              <a:t>php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vt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= @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267F99"/>
                </a:solidFill>
                <a:latin typeface="Consolas" panose="020B0609020204030204" pitchFamily="49" charset="0"/>
              </a:rPr>
              <a:t>mysqli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'localhost'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'1234'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'hafta09'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vt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connect_error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 err="1">
                <a:solidFill>
                  <a:srgbClr val="AF00DB"/>
                </a:solidFill>
                <a:latin typeface="Consolas" panose="020B0609020204030204" pitchFamily="49" charset="0"/>
              </a:rPr>
              <a:t>die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"Bağlantı hatası: ("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vt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connect_errno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") 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vt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connect_error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tr-TR" dirty="0" err="1">
                <a:solidFill>
                  <a:srgbClr val="AF00DB"/>
                </a:solidFill>
                <a:latin typeface="Consolas"/>
              </a:rPr>
              <a:t>if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$_GET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'meslek'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]){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yapi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vt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prepare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'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*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 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isci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 MESLEK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?'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yapi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bind_param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s"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$_GET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'meslek'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yapi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execute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sonuc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yapi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get_result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sonuc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num_rows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.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 kayıt bulundu 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tr-TR" dirty="0" err="1">
                <a:solidFill>
                  <a:srgbClr val="AF00DB"/>
                </a:solidFill>
                <a:latin typeface="Consolas"/>
              </a:rPr>
              <a:t>while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kayit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sonuc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fetch_array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(MYSQLI_NUM)){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implode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","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kayit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 }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vt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close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tr-TR" dirty="0">
                <a:solidFill>
                  <a:srgbClr val="800000"/>
                </a:solidFill>
                <a:latin typeface="Consolas"/>
              </a:rPr>
              <a:t>?&gt;</a:t>
            </a:r>
            <a:endParaRPr lang="tr-TR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0684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644008" y="84175"/>
            <a:ext cx="2274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>
                <a:solidFill>
                  <a:schemeClr val="bg1"/>
                </a:solidFill>
              </a:rPr>
              <a:t>MySQLi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Metodlar</a:t>
            </a:r>
            <a:endParaRPr lang="tr-TR" sz="2000" b="1" dirty="0">
              <a:solidFill>
                <a:schemeClr val="bg1"/>
              </a:solidFill>
            </a:endParaRPr>
          </a:p>
          <a:p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61788" y="908720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latin typeface="Consolas" panose="020B0609020204030204" pitchFamily="49" charset="0"/>
              </a:rPr>
              <a:t>fetch_array</a:t>
            </a:r>
            <a:r>
              <a:rPr lang="tr-TR" b="1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214078" cy="244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449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644008" y="84175"/>
            <a:ext cx="2274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>
                <a:solidFill>
                  <a:schemeClr val="bg1"/>
                </a:solidFill>
              </a:rPr>
              <a:t>MySQLi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Metodlar</a:t>
            </a:r>
            <a:endParaRPr lang="tr-TR" sz="2000" b="1" dirty="0">
              <a:solidFill>
                <a:schemeClr val="bg1"/>
              </a:solidFill>
            </a:endParaRPr>
          </a:p>
          <a:p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38376" y="1335960"/>
            <a:ext cx="776712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Sonuçları </a:t>
            </a:r>
            <a:r>
              <a:rPr lang="tr-TR" dirty="0" err="1"/>
              <a:t>isimsel</a:t>
            </a:r>
            <a:r>
              <a:rPr lang="tr-TR" dirty="0"/>
              <a:t> dizi olarak geri döndürür.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61788" y="908720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latin typeface="Consolas" panose="020B0609020204030204" pitchFamily="49" charset="0"/>
              </a:rPr>
              <a:t>fetch_assoc</a:t>
            </a:r>
            <a:r>
              <a:rPr lang="tr-TR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55BF0F95-77B5-403E-BF68-005695B61B8D}"/>
              </a:ext>
            </a:extLst>
          </p:cNvPr>
          <p:cNvSpPr/>
          <p:nvPr/>
        </p:nvSpPr>
        <p:spPr>
          <a:xfrm>
            <a:off x="718061" y="1763200"/>
            <a:ext cx="758743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&lt;?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php</a:t>
            </a:r>
            <a:b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mysqli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tr-TR" sz="1200" dirty="0" err="1">
                <a:solidFill>
                  <a:srgbClr val="007700"/>
                </a:solidFill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mysqli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DD0000"/>
                </a:solidFill>
                <a:latin typeface="Consolas" panose="020B0609020204030204" pitchFamily="49" charset="0"/>
              </a:rPr>
              <a:t>localhost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DD0000"/>
                </a:solidFill>
                <a:latin typeface="Consolas" panose="020B0609020204030204" pitchFamily="49" charset="0"/>
              </a:rPr>
              <a:t>my_user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DD0000"/>
                </a:solidFill>
                <a:latin typeface="Consolas" panose="020B0609020204030204" pitchFamily="49" charset="0"/>
              </a:rPr>
              <a:t>my_password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DD0000"/>
                </a:solidFill>
                <a:latin typeface="Consolas" panose="020B0609020204030204" pitchFamily="49" charset="0"/>
              </a:rPr>
              <a:t>world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  <a:t>/* bağlantı kontrol*/</a:t>
            </a:r>
            <a:b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tr-TR" sz="1200" dirty="0" err="1">
                <a:solidFill>
                  <a:srgbClr val="007700"/>
                </a:solidFill>
                <a:latin typeface="Consolas" panose="020B0609020204030204" pitchFamily="49" charset="0"/>
              </a:rPr>
              <a:t>if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 (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mysqli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connect_errno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) {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«Bağlantı başarısız: %s\n"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mysqli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connect_error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tr-TR" sz="1200" dirty="0" err="1">
                <a:solidFill>
                  <a:srgbClr val="007700"/>
                </a:solidFill>
                <a:latin typeface="Consolas" panose="020B0609020204030204" pitchFamily="49" charset="0"/>
              </a:rPr>
              <a:t>exit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query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"SELECT Name, </a:t>
            </a:r>
            <a:r>
              <a:rPr lang="tr-TR" sz="1200" dirty="0" err="1">
                <a:solidFill>
                  <a:srgbClr val="DD0000"/>
                </a:solidFill>
                <a:latin typeface="Consolas" panose="020B0609020204030204" pitchFamily="49" charset="0"/>
              </a:rPr>
              <a:t>CountryCode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 FROM City ORDER </a:t>
            </a:r>
            <a:r>
              <a:rPr lang="tr-TR" sz="1200" dirty="0" err="1">
                <a:solidFill>
                  <a:srgbClr val="DD0000"/>
                </a:solidFill>
                <a:latin typeface="Consolas" panose="020B0609020204030204" pitchFamily="49" charset="0"/>
              </a:rPr>
              <a:t>by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 ID DESC LIMIT 50,5"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 err="1">
                <a:solidFill>
                  <a:srgbClr val="007700"/>
                </a:solidFill>
                <a:latin typeface="Consolas" panose="020B0609020204030204" pitchFamily="49" charset="0"/>
              </a:rPr>
              <a:t>if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 (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result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mysqli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query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query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)) {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  <a:t>/* isimli dizi olarak getir*/</a:t>
            </a:r>
            <a:b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  <a:t>    </a:t>
            </a:r>
            <a:r>
              <a:rPr lang="tr-TR" sz="1200" dirty="0" err="1">
                <a:solidFill>
                  <a:srgbClr val="007700"/>
                </a:solidFill>
                <a:latin typeface="Consolas" panose="020B0609020204030204" pitchFamily="49" charset="0"/>
              </a:rPr>
              <a:t>while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 (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row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result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fetch_assoc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()) {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        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 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"%s (%s)\n"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row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"Name"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], 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row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DD0000"/>
                </a:solidFill>
                <a:latin typeface="Consolas" panose="020B0609020204030204" pitchFamily="49" charset="0"/>
              </a:rPr>
              <a:t>CountryCode</a:t>
            </a:r>
            <a:r>
              <a:rPr lang="tr-TR" sz="12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]);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    }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  <a:t>/* sonucu boşalt */</a:t>
            </a:r>
            <a:b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  <a:t>    </a:t>
            </a: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result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free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  <a:t>/* Bağlantıyı kapat */</a:t>
            </a:r>
            <a:br>
              <a:rPr lang="tr-TR" sz="1200" dirty="0">
                <a:solidFill>
                  <a:srgbClr val="FF80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mysqli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-&gt;</a:t>
            </a:r>
            <a:r>
              <a:rPr lang="tr-TR" sz="1200" dirty="0" err="1">
                <a:solidFill>
                  <a:srgbClr val="0000BB"/>
                </a:solidFill>
                <a:latin typeface="Consolas" panose="020B0609020204030204" pitchFamily="49" charset="0"/>
              </a:rPr>
              <a:t>close</a:t>
            </a:r>
            <a: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tr-TR" sz="12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200" dirty="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endParaRPr lang="tr-TR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25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644008" y="84175"/>
            <a:ext cx="2274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>
                <a:solidFill>
                  <a:schemeClr val="bg1"/>
                </a:solidFill>
              </a:rPr>
              <a:t>MySQLi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Metodlar</a:t>
            </a:r>
            <a:endParaRPr lang="tr-TR" sz="2000" b="1" dirty="0">
              <a:solidFill>
                <a:schemeClr val="bg1"/>
              </a:solidFill>
            </a:endParaRPr>
          </a:p>
          <a:p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61788" y="908720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latin typeface="Consolas" panose="020B0609020204030204" pitchFamily="49" charset="0"/>
              </a:rPr>
              <a:t>num_rows</a:t>
            </a:r>
            <a:r>
              <a:rPr lang="tr-TR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Dikdörtgen 4"/>
          <p:cNvSpPr/>
          <p:nvPr/>
        </p:nvSpPr>
        <p:spPr>
          <a:xfrm>
            <a:off x="538376" y="1335960"/>
            <a:ext cx="776712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num_rows</a:t>
            </a:r>
            <a:r>
              <a:rPr lang="tr-TR" dirty="0"/>
              <a:t> SELECT sorgusundan dönen satır sayısını verir. 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3FE3FAF-25CB-4DE8-9432-2AF3D71C76BB}"/>
              </a:ext>
            </a:extLst>
          </p:cNvPr>
          <p:cNvSpPr/>
          <p:nvPr/>
        </p:nvSpPr>
        <p:spPr>
          <a:xfrm>
            <a:off x="561788" y="3361800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latin typeface="Consolas" panose="020B0609020204030204" pitchFamily="49" charset="0"/>
              </a:rPr>
              <a:t>affected_rows</a:t>
            </a:r>
            <a:r>
              <a:rPr lang="tr-TR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46356680-093B-46A8-AAEC-B13BA775D7DE}"/>
              </a:ext>
            </a:extLst>
          </p:cNvPr>
          <p:cNvSpPr/>
          <p:nvPr/>
        </p:nvSpPr>
        <p:spPr>
          <a:xfrm>
            <a:off x="538376" y="3789040"/>
            <a:ext cx="776712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Ekleme, silme ve güncelleme gibi SQL sorgularından etkilenen satır sayısını döndürür. </a:t>
            </a:r>
          </a:p>
        </p:txBody>
      </p:sp>
    </p:spTree>
    <p:extLst>
      <p:ext uri="{BB962C8B-B14F-4D97-AF65-F5344CB8AC3E}">
        <p14:creationId xmlns:p14="http://schemas.microsoft.com/office/powerpoint/2010/main" val="107305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644008" y="84175"/>
            <a:ext cx="2274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>
                <a:solidFill>
                  <a:schemeClr val="bg1"/>
                </a:solidFill>
              </a:rPr>
              <a:t>MySQLi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Metodlar</a:t>
            </a:r>
            <a:endParaRPr lang="tr-TR" sz="2000" b="1" dirty="0">
              <a:solidFill>
                <a:schemeClr val="bg1"/>
              </a:solidFill>
            </a:endParaRPr>
          </a:p>
          <a:p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71531" y="775092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latin typeface="Consolas" panose="020B0609020204030204" pitchFamily="49" charset="0"/>
              </a:rPr>
              <a:t>affected_rows</a:t>
            </a:r>
            <a:r>
              <a:rPr lang="tr-TR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83533" y="1141514"/>
            <a:ext cx="80648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tr-TR" dirty="0" err="1">
                <a:solidFill>
                  <a:srgbClr val="800000"/>
                </a:solidFill>
                <a:latin typeface="Consolas"/>
              </a:rPr>
              <a:t>php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vt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= @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267F99"/>
                </a:solidFill>
                <a:latin typeface="Consolas" panose="020B0609020204030204" pitchFamily="49" charset="0"/>
              </a:rPr>
              <a:t>mysqli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'localhost'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'1234'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'hafta09'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vt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connect_error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 err="1">
                <a:solidFill>
                  <a:srgbClr val="AF00DB"/>
                </a:solidFill>
                <a:latin typeface="Consolas" panose="020B0609020204030204" pitchFamily="49" charset="0"/>
              </a:rPr>
              <a:t>die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"Bağlantı hatası: ("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.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 </a:t>
            </a:r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vt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connect_errno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") 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vt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connect_error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>
              <a:solidFill>
                <a:srgbClr val="AF00DB"/>
              </a:solidFill>
              <a:latin typeface="Consolas"/>
            </a:endParaRPr>
          </a:p>
          <a:p>
            <a:r>
              <a:rPr lang="tr-TR" dirty="0" err="1">
                <a:solidFill>
                  <a:srgbClr val="AF00DB"/>
                </a:solidFill>
                <a:latin typeface="Consolas"/>
              </a:rPr>
              <a:t>if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$_GET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'meslek'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]){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yapi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vt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prepare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'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 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isci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 MESLEK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?'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yapi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bind_param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s"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$_GET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'meslek'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yapi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execute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vt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affected_rows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.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 kayıt silindi 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yapi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close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br>
              <a:rPr lang="tr-TR" dirty="0">
                <a:solidFill>
                  <a:srgbClr val="000000"/>
                </a:solidFill>
                <a:latin typeface="Consolas"/>
              </a:rPr>
            </a:br>
            <a:r>
              <a:rPr lang="tr-TR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yapi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vt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prepare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'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*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 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isci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yapi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execute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();   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sonuc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yapi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get_result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sonuc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num_rows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.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 kayıt kaldı 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vt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close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tr-TR" dirty="0">
                <a:solidFill>
                  <a:srgbClr val="800000"/>
                </a:solidFill>
                <a:latin typeface="Consolas"/>
              </a:rPr>
              <a:t>?&gt;</a:t>
            </a:r>
            <a:endParaRPr lang="tr-TR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24277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644008" y="84175"/>
            <a:ext cx="2274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>
                <a:solidFill>
                  <a:schemeClr val="bg1"/>
                </a:solidFill>
              </a:rPr>
              <a:t>MySQLi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Metodlar</a:t>
            </a:r>
            <a:endParaRPr lang="tr-TR" sz="2000" b="1" dirty="0">
              <a:solidFill>
                <a:schemeClr val="bg1"/>
              </a:solidFill>
            </a:endParaRPr>
          </a:p>
          <a:p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61788" y="908720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latin typeface="Consolas" panose="020B0609020204030204" pitchFamily="49" charset="0"/>
              </a:rPr>
              <a:t>affected_rows</a:t>
            </a:r>
            <a:r>
              <a:rPr lang="tr-TR" b="1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76664"/>
            <a:ext cx="7129463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95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644008" y="84175"/>
            <a:ext cx="3017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PHP ve </a:t>
            </a:r>
            <a:r>
              <a:rPr lang="tr-TR" sz="2000" b="1" dirty="0" err="1">
                <a:solidFill>
                  <a:schemeClr val="bg1"/>
                </a:solidFill>
              </a:rPr>
              <a:t>MySQL</a:t>
            </a:r>
            <a:r>
              <a:rPr lang="tr-TR" sz="2000" b="1" dirty="0">
                <a:solidFill>
                  <a:schemeClr val="bg1"/>
                </a:solidFill>
              </a:rPr>
              <a:t> işlemleri</a:t>
            </a:r>
          </a:p>
          <a:p>
            <a:endParaRPr lang="tr-TR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phpMyAdmi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0" y="487764"/>
            <a:ext cx="3586336" cy="60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3" y="2204864"/>
            <a:ext cx="6041509" cy="429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F2ED65A0-AF3F-411C-9FC7-6335D44E1974}"/>
              </a:ext>
            </a:extLst>
          </p:cNvPr>
          <p:cNvSpPr/>
          <p:nvPr/>
        </p:nvSpPr>
        <p:spPr>
          <a:xfrm>
            <a:off x="539552" y="1096357"/>
            <a:ext cx="7767121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Veritabanı</a:t>
            </a:r>
            <a:r>
              <a:rPr lang="tr-TR" dirty="0"/>
              <a:t> üzerinde işlemleri kolay gerçekleştirmek için </a:t>
            </a:r>
            <a:r>
              <a:rPr lang="tr-TR" dirty="0" err="1"/>
              <a:t>phpmyadmin’i</a:t>
            </a:r>
            <a:r>
              <a:rPr lang="tr-TR" dirty="0"/>
              <a:t> </a:t>
            </a:r>
            <a:r>
              <a:rPr lang="tr-TR" dirty="0" err="1"/>
              <a:t>Laragon</a:t>
            </a:r>
            <a:r>
              <a:rPr lang="tr-TR" dirty="0"/>
              <a:t> üzerine kurabilirsiniz. </a:t>
            </a:r>
            <a:r>
              <a:rPr lang="tr-TR" dirty="0" err="1"/>
              <a:t>Root</a:t>
            </a:r>
            <a:r>
              <a:rPr lang="tr-TR" dirty="0"/>
              <a:t> şifresini değiştirebilirsiniz </a:t>
            </a:r>
          </a:p>
        </p:txBody>
      </p:sp>
    </p:spTree>
    <p:extLst>
      <p:ext uri="{BB962C8B-B14F-4D97-AF65-F5344CB8AC3E}">
        <p14:creationId xmlns:p14="http://schemas.microsoft.com/office/powerpoint/2010/main" val="2935690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644008" y="84175"/>
            <a:ext cx="2274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>
                <a:solidFill>
                  <a:schemeClr val="bg1"/>
                </a:solidFill>
              </a:rPr>
              <a:t>MySQLi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Metodlar</a:t>
            </a:r>
            <a:endParaRPr lang="tr-TR" sz="2000" b="1" dirty="0">
              <a:solidFill>
                <a:schemeClr val="bg1"/>
              </a:solidFill>
            </a:endParaRPr>
          </a:p>
          <a:p>
            <a:endParaRPr lang="tr-TR" sz="2000" b="1" dirty="0">
              <a:solidFill>
                <a:schemeClr val="bg1"/>
              </a:solidFill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0F4DA80B-2BB7-415C-B6A3-A8D65C921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68760"/>
            <a:ext cx="6116538" cy="5165995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6FD5C9C9-AB2A-49F8-8ECC-6FDA7525D29D}"/>
              </a:ext>
            </a:extLst>
          </p:cNvPr>
          <p:cNvSpPr/>
          <p:nvPr/>
        </p:nvSpPr>
        <p:spPr>
          <a:xfrm>
            <a:off x="3023828" y="792061"/>
            <a:ext cx="309634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Örnek Uygulama</a:t>
            </a:r>
          </a:p>
        </p:txBody>
      </p:sp>
    </p:spTree>
    <p:extLst>
      <p:ext uri="{BB962C8B-B14F-4D97-AF65-F5344CB8AC3E}">
        <p14:creationId xmlns:p14="http://schemas.microsoft.com/office/powerpoint/2010/main" val="216271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644008" y="84175"/>
            <a:ext cx="3017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PHP ve </a:t>
            </a:r>
            <a:r>
              <a:rPr lang="tr-TR" sz="2000" b="1" dirty="0" err="1">
                <a:solidFill>
                  <a:schemeClr val="bg1"/>
                </a:solidFill>
              </a:rPr>
              <a:t>MySQL</a:t>
            </a:r>
            <a:r>
              <a:rPr lang="tr-TR" sz="2000" b="1" dirty="0">
                <a:solidFill>
                  <a:schemeClr val="bg1"/>
                </a:solidFill>
              </a:rPr>
              <a:t> işlemleri</a:t>
            </a:r>
          </a:p>
          <a:p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39316" y="1464602"/>
            <a:ext cx="7767121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Veritabanı</a:t>
            </a:r>
            <a:r>
              <a:rPr lang="tr-TR" dirty="0"/>
              <a:t> üzerinde işlemler gerçekleştirmek için PHP 3 ana seçenek önerir.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1- </a:t>
            </a:r>
            <a:r>
              <a:rPr lang="tr-TR" dirty="0" err="1"/>
              <a:t>MySQL</a:t>
            </a:r>
            <a:r>
              <a:rPr lang="tr-TR" dirty="0"/>
              <a:t> kendi eklentisi.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61788" y="908720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latin typeface="Consolas" panose="020B0609020204030204" pitchFamily="49" charset="0"/>
              </a:rPr>
              <a:t>PHP ve </a:t>
            </a:r>
            <a:r>
              <a:rPr lang="tr-TR" b="1" dirty="0" err="1">
                <a:latin typeface="Consolas" panose="020B0609020204030204" pitchFamily="49" charset="0"/>
              </a:rPr>
              <a:t>MySQL</a:t>
            </a:r>
            <a:r>
              <a:rPr lang="tr-TR" b="1" dirty="0">
                <a:latin typeface="Consolas" panose="020B0609020204030204" pitchFamily="49" charset="0"/>
              </a:rPr>
              <a:t> İşlemleri</a:t>
            </a:r>
          </a:p>
        </p:txBody>
      </p:sp>
      <p:sp>
        <p:nvSpPr>
          <p:cNvPr id="5" name="Dikdörtgen 4"/>
          <p:cNvSpPr/>
          <p:nvPr/>
        </p:nvSpPr>
        <p:spPr>
          <a:xfrm>
            <a:off x="689814" y="2852936"/>
            <a:ext cx="76328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0000BB"/>
                </a:solidFill>
                <a:latin typeface="Consolas" panose="020B0609020204030204" pitchFamily="49" charset="0"/>
              </a:rPr>
              <a:t>&lt;?</a:t>
            </a:r>
            <a:r>
              <a:rPr lang="tr-TR" sz="1600" dirty="0" err="1">
                <a:solidFill>
                  <a:srgbClr val="0000BB"/>
                </a:solidFill>
                <a:latin typeface="Consolas" panose="020B0609020204030204" pitchFamily="49" charset="0"/>
              </a:rPr>
              <a:t>php</a:t>
            </a:r>
            <a:br>
              <a:rPr lang="tr-TR" sz="1600" dirty="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tr-TR" sz="1600" dirty="0">
                <a:solidFill>
                  <a:srgbClr val="0000BB"/>
                </a:solidFill>
                <a:latin typeface="Consolas" panose="020B0609020204030204" pitchFamily="49" charset="0"/>
              </a:rPr>
              <a:t>$link 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tr-TR" sz="1600" dirty="0" err="1">
                <a:solidFill>
                  <a:srgbClr val="0000BB"/>
                </a:solidFill>
                <a:latin typeface="Consolas" panose="020B0609020204030204" pitchFamily="49" charset="0"/>
              </a:rPr>
              <a:t>mysql_connect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tr-TR" sz="1600" dirty="0">
                <a:solidFill>
                  <a:srgbClr val="DD0000"/>
                </a:solidFill>
                <a:latin typeface="Consolas" panose="020B0609020204030204" pitchFamily="49" charset="0"/>
              </a:rPr>
              <a:t>'</a:t>
            </a:r>
            <a:r>
              <a:rPr lang="tr-TR" sz="1600" dirty="0" err="1">
                <a:solidFill>
                  <a:srgbClr val="DD0000"/>
                </a:solidFill>
                <a:latin typeface="Consolas" panose="020B0609020204030204" pitchFamily="49" charset="0"/>
              </a:rPr>
              <a:t>localhost</a:t>
            </a:r>
            <a:r>
              <a:rPr lang="tr-TR" sz="1600" dirty="0">
                <a:solidFill>
                  <a:srgbClr val="DD0000"/>
                </a:solidFill>
                <a:latin typeface="Consolas" panose="020B0609020204030204" pitchFamily="49" charset="0"/>
              </a:rPr>
              <a:t>'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tr-TR" sz="1600" dirty="0">
                <a:solidFill>
                  <a:srgbClr val="DD0000"/>
                </a:solidFill>
                <a:latin typeface="Consolas" panose="020B0609020204030204" pitchFamily="49" charset="0"/>
              </a:rPr>
              <a:t>'</a:t>
            </a:r>
            <a:r>
              <a:rPr lang="tr-TR" sz="1600" dirty="0" err="1">
                <a:solidFill>
                  <a:srgbClr val="DD0000"/>
                </a:solidFill>
                <a:latin typeface="Consolas" panose="020B0609020204030204" pitchFamily="49" charset="0"/>
              </a:rPr>
              <a:t>mysql_user</a:t>
            </a:r>
            <a:r>
              <a:rPr lang="tr-TR" sz="1600" dirty="0">
                <a:solidFill>
                  <a:srgbClr val="DD0000"/>
                </a:solidFill>
                <a:latin typeface="Consolas" panose="020B0609020204030204" pitchFamily="49" charset="0"/>
              </a:rPr>
              <a:t>'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tr-TR" sz="1600" dirty="0">
                <a:solidFill>
                  <a:srgbClr val="DD0000"/>
                </a:solidFill>
                <a:latin typeface="Consolas" panose="020B0609020204030204" pitchFamily="49" charset="0"/>
              </a:rPr>
              <a:t>'</a:t>
            </a:r>
            <a:r>
              <a:rPr lang="tr-TR" sz="1600" dirty="0" err="1">
                <a:solidFill>
                  <a:srgbClr val="DD0000"/>
                </a:solidFill>
                <a:latin typeface="Consolas" panose="020B0609020204030204" pitchFamily="49" charset="0"/>
              </a:rPr>
              <a:t>mysql_password</a:t>
            </a:r>
            <a:r>
              <a:rPr lang="tr-TR" sz="1600" dirty="0">
                <a:solidFill>
                  <a:srgbClr val="DD0000"/>
                </a:solidFill>
                <a:latin typeface="Consolas" panose="020B0609020204030204" pitchFamily="49" charset="0"/>
              </a:rPr>
              <a:t>'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600" dirty="0" err="1">
                <a:solidFill>
                  <a:srgbClr val="007700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 (!</a:t>
            </a:r>
            <a:r>
              <a:rPr lang="tr-TR" sz="1600" dirty="0">
                <a:solidFill>
                  <a:srgbClr val="0000BB"/>
                </a:solidFill>
                <a:latin typeface="Consolas" panose="020B0609020204030204" pitchFamily="49" charset="0"/>
              </a:rPr>
              <a:t>$link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) {</a:t>
            </a:r>
            <a:b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tr-TR" sz="1600" dirty="0" err="1">
                <a:solidFill>
                  <a:srgbClr val="007700"/>
                </a:solidFill>
                <a:latin typeface="Consolas" panose="020B0609020204030204" pitchFamily="49" charset="0"/>
              </a:rPr>
              <a:t>die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tr-TR" sz="1600" dirty="0">
                <a:solidFill>
                  <a:srgbClr val="DD0000"/>
                </a:solidFill>
                <a:latin typeface="Consolas" panose="020B0609020204030204" pitchFamily="49" charset="0"/>
              </a:rPr>
              <a:t>'Bağlanamadı: ' 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. </a:t>
            </a:r>
            <a:r>
              <a:rPr lang="tr-TR" sz="1600" dirty="0" err="1">
                <a:solidFill>
                  <a:srgbClr val="0000BB"/>
                </a:solidFill>
                <a:latin typeface="Consolas" panose="020B0609020204030204" pitchFamily="49" charset="0"/>
              </a:rPr>
              <a:t>mysql_error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());</a:t>
            </a:r>
            <a:b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600" dirty="0" err="1">
                <a:solidFill>
                  <a:srgbClr val="007700"/>
                </a:solidFill>
                <a:latin typeface="Consolas" panose="020B0609020204030204" pitchFamily="49" charset="0"/>
              </a:rPr>
              <a:t>echo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tr-TR" sz="1600" dirty="0">
                <a:solidFill>
                  <a:srgbClr val="DD0000"/>
                </a:solidFill>
                <a:latin typeface="Consolas" panose="020B0609020204030204" pitchFamily="49" charset="0"/>
              </a:rPr>
              <a:t>'Başarıyla bağlandı'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;</a:t>
            </a:r>
            <a:b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600" dirty="0" err="1">
                <a:solidFill>
                  <a:srgbClr val="0000BB"/>
                </a:solidFill>
                <a:latin typeface="Consolas" panose="020B0609020204030204" pitchFamily="49" charset="0"/>
              </a:rPr>
              <a:t>mysql_close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tr-TR" sz="1600" dirty="0">
                <a:solidFill>
                  <a:srgbClr val="0000BB"/>
                </a:solidFill>
                <a:latin typeface="Consolas" panose="020B0609020204030204" pitchFamily="49" charset="0"/>
              </a:rPr>
              <a:t>$link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600" dirty="0">
                <a:solidFill>
                  <a:srgbClr val="0000BB"/>
                </a:solidFill>
                <a:latin typeface="Consolas" panose="020B0609020204030204" pitchFamily="49" charset="0"/>
              </a:rPr>
              <a:t>?&gt;</a:t>
            </a: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689814" y="5157192"/>
            <a:ext cx="7767121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Bu ve benzeri işlevler verimlilik ve güvenlik açıkları nedeniyle PHP 7.0 sürümünde destek kaldırılmıştır.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073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644008" y="84175"/>
            <a:ext cx="3017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PHP ve </a:t>
            </a:r>
            <a:r>
              <a:rPr lang="tr-TR" sz="2000" b="1" dirty="0" err="1">
                <a:solidFill>
                  <a:schemeClr val="bg1"/>
                </a:solidFill>
              </a:rPr>
              <a:t>MySQL</a:t>
            </a:r>
            <a:r>
              <a:rPr lang="tr-TR" sz="2000" b="1" dirty="0">
                <a:solidFill>
                  <a:schemeClr val="bg1"/>
                </a:solidFill>
              </a:rPr>
              <a:t> işlemleri</a:t>
            </a:r>
          </a:p>
          <a:p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83281" y="1167673"/>
            <a:ext cx="7767121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tr-TR" dirty="0"/>
              <a:t>2- PHP </a:t>
            </a:r>
            <a:r>
              <a:rPr lang="tr-TR" dirty="0" err="1"/>
              <a:t>MySQL</a:t>
            </a:r>
            <a:r>
              <a:rPr lang="tr-TR" dirty="0"/>
              <a:t> işlemleri için bir çok sürücü ve eklenti önerilir. Bunlardan en popüler olanı </a:t>
            </a:r>
            <a:r>
              <a:rPr lang="tr-TR" dirty="0" err="1"/>
              <a:t>MySQLi</a:t>
            </a:r>
            <a:r>
              <a:rPr lang="tr-TR" dirty="0"/>
              <a:t> (</a:t>
            </a:r>
            <a:r>
              <a:rPr lang="tr-TR" dirty="0" err="1"/>
              <a:t>MySQL</a:t>
            </a:r>
            <a:r>
              <a:rPr lang="tr-TR" dirty="0"/>
              <a:t> </a:t>
            </a:r>
            <a:r>
              <a:rPr lang="tr-TR" dirty="0" err="1"/>
              <a:t>Improved</a:t>
            </a:r>
            <a:r>
              <a:rPr lang="tr-TR" dirty="0"/>
              <a:t>) eklentisidir.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PHP 5 ile birlikte geliştirilmiştir. Hem sınıf olarak hem de sadece fonksiyon olarak kullanılabilmektedir.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Aşağıdaki kullanım </a:t>
            </a:r>
            <a:r>
              <a:rPr lang="tr-TR" dirty="0" err="1"/>
              <a:t>prosedürel</a:t>
            </a:r>
            <a:r>
              <a:rPr lang="tr-TR" dirty="0"/>
              <a:t> – fonksiyon olarak kullanımını göstermektedir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73656" y="786381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latin typeface="Consolas" panose="020B0609020204030204" pitchFamily="49" charset="0"/>
              </a:rPr>
              <a:t>MySQLi</a:t>
            </a:r>
            <a:r>
              <a:rPr lang="tr-TR" b="1" dirty="0">
                <a:latin typeface="Consolas" panose="020B0609020204030204" pitchFamily="49" charset="0"/>
              </a:rPr>
              <a:t> İşlemleri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48293369-29BB-4B82-BF00-D86276C58560}"/>
              </a:ext>
            </a:extLst>
          </p:cNvPr>
          <p:cNvSpPr/>
          <p:nvPr/>
        </p:nvSpPr>
        <p:spPr>
          <a:xfrm>
            <a:off x="683568" y="3573016"/>
            <a:ext cx="82487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0000BB"/>
                </a:solidFill>
                <a:latin typeface="Consolas" panose="020B0609020204030204" pitchFamily="49" charset="0"/>
              </a:rPr>
              <a:t>&lt;?</a:t>
            </a:r>
            <a:r>
              <a:rPr lang="tr-TR" sz="1600" dirty="0" err="1">
                <a:solidFill>
                  <a:srgbClr val="0000BB"/>
                </a:solidFill>
                <a:latin typeface="Consolas" panose="020B0609020204030204" pitchFamily="49" charset="0"/>
              </a:rPr>
              <a:t>php</a:t>
            </a:r>
            <a:br>
              <a:rPr lang="tr-TR" sz="1600" dirty="0">
                <a:solidFill>
                  <a:srgbClr val="0000BB"/>
                </a:solidFill>
                <a:latin typeface="Consolas" panose="020B0609020204030204" pitchFamily="49" charset="0"/>
              </a:rPr>
            </a:br>
            <a:r>
              <a:rPr lang="tr-TR" sz="16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600" dirty="0" err="1">
                <a:solidFill>
                  <a:srgbClr val="0000BB"/>
                </a:solidFill>
                <a:latin typeface="Consolas" panose="020B0609020204030204" pitchFamily="49" charset="0"/>
              </a:rPr>
              <a:t>mysqli</a:t>
            </a:r>
            <a:r>
              <a:rPr lang="tr-TR" sz="1600" dirty="0">
                <a:solidFill>
                  <a:srgbClr val="0000BB"/>
                </a:solidFill>
                <a:latin typeface="Consolas" panose="020B0609020204030204" pitchFamily="49" charset="0"/>
              </a:rPr>
              <a:t> 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tr-TR" sz="1600" dirty="0" err="1">
                <a:solidFill>
                  <a:srgbClr val="0000BB"/>
                </a:solidFill>
                <a:latin typeface="Consolas" panose="020B0609020204030204" pitchFamily="49" charset="0"/>
              </a:rPr>
              <a:t>mysqli_connect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tr-TR" sz="16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600" dirty="0" err="1">
                <a:solidFill>
                  <a:srgbClr val="DD0000"/>
                </a:solidFill>
                <a:latin typeface="Consolas" panose="020B0609020204030204" pitchFamily="49" charset="0"/>
              </a:rPr>
              <a:t>host</a:t>
            </a:r>
            <a:r>
              <a:rPr lang="tr-TR" sz="16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tr-TR" sz="16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600" dirty="0" err="1">
                <a:solidFill>
                  <a:srgbClr val="DD0000"/>
                </a:solidFill>
                <a:latin typeface="Consolas" panose="020B0609020204030204" pitchFamily="49" charset="0"/>
              </a:rPr>
              <a:t>user</a:t>
            </a:r>
            <a:r>
              <a:rPr lang="tr-TR" sz="16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tr-TR" sz="16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600" dirty="0" err="1">
                <a:solidFill>
                  <a:srgbClr val="DD0000"/>
                </a:solidFill>
                <a:latin typeface="Consolas" panose="020B0609020204030204" pitchFamily="49" charset="0"/>
              </a:rPr>
              <a:t>password</a:t>
            </a:r>
            <a:r>
              <a:rPr lang="tr-TR" sz="16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tr-TR" sz="16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600" dirty="0" err="1">
                <a:solidFill>
                  <a:srgbClr val="DD0000"/>
                </a:solidFill>
                <a:latin typeface="Consolas" panose="020B0609020204030204" pitchFamily="49" charset="0"/>
              </a:rPr>
              <a:t>database</a:t>
            </a:r>
            <a:r>
              <a:rPr lang="tr-TR" sz="16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600" dirty="0" err="1">
                <a:solidFill>
                  <a:srgbClr val="007700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 (</a:t>
            </a:r>
            <a:r>
              <a:rPr lang="tr-TR" sz="1600" dirty="0" err="1">
                <a:solidFill>
                  <a:srgbClr val="0000BB"/>
                </a:solidFill>
                <a:latin typeface="Consolas" panose="020B0609020204030204" pitchFamily="49" charset="0"/>
              </a:rPr>
              <a:t>mysqli_connect_errno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()) {</a:t>
            </a:r>
            <a:b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    </a:t>
            </a:r>
            <a:r>
              <a:rPr lang="tr-TR" sz="1600" dirty="0" err="1">
                <a:solidFill>
                  <a:srgbClr val="007700"/>
                </a:solidFill>
                <a:latin typeface="Consolas" panose="020B0609020204030204" pitchFamily="49" charset="0"/>
              </a:rPr>
              <a:t>echo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tr-TR" sz="1600" dirty="0">
                <a:solidFill>
                  <a:srgbClr val="DD0000"/>
                </a:solidFill>
                <a:latin typeface="Consolas" panose="020B0609020204030204" pitchFamily="49" charset="0"/>
              </a:rPr>
              <a:t>"Bağlantı hatası: " 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. </a:t>
            </a:r>
            <a:r>
              <a:rPr lang="tr-TR" sz="1600" dirty="0" err="1">
                <a:solidFill>
                  <a:srgbClr val="0000BB"/>
                </a:solidFill>
                <a:latin typeface="Consolas" panose="020B0609020204030204" pitchFamily="49" charset="0"/>
              </a:rPr>
              <a:t>mysqli_connect_error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();</a:t>
            </a:r>
            <a:b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}</a:t>
            </a:r>
            <a:b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b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6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600" dirty="0" err="1">
                <a:solidFill>
                  <a:srgbClr val="0000BB"/>
                </a:solidFill>
                <a:latin typeface="Consolas" panose="020B0609020204030204" pitchFamily="49" charset="0"/>
              </a:rPr>
              <a:t>res</a:t>
            </a:r>
            <a:r>
              <a:rPr lang="tr-TR" sz="1600" dirty="0">
                <a:solidFill>
                  <a:srgbClr val="0000BB"/>
                </a:solidFill>
                <a:latin typeface="Consolas" panose="020B0609020204030204" pitchFamily="49" charset="0"/>
              </a:rPr>
              <a:t> 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tr-TR" sz="1600" dirty="0" err="1">
                <a:solidFill>
                  <a:srgbClr val="0000BB"/>
                </a:solidFill>
                <a:latin typeface="Consolas" panose="020B0609020204030204" pitchFamily="49" charset="0"/>
              </a:rPr>
              <a:t>mysqli_query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tr-TR" sz="16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600" dirty="0" err="1">
                <a:solidFill>
                  <a:srgbClr val="0000BB"/>
                </a:solidFill>
                <a:latin typeface="Consolas" panose="020B0609020204030204" pitchFamily="49" charset="0"/>
              </a:rPr>
              <a:t>mysqli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, </a:t>
            </a:r>
            <a:r>
              <a:rPr lang="tr-TR" sz="1600" dirty="0">
                <a:solidFill>
                  <a:srgbClr val="DD0000"/>
                </a:solidFill>
                <a:latin typeface="Consolas" panose="020B0609020204030204" pitchFamily="49" charset="0"/>
              </a:rPr>
              <a:t>"SELECT * FROM </a:t>
            </a:r>
            <a:r>
              <a:rPr lang="tr-TR" sz="1600" dirty="0" err="1">
                <a:solidFill>
                  <a:srgbClr val="DD0000"/>
                </a:solidFill>
                <a:latin typeface="Consolas" panose="020B0609020204030204" pitchFamily="49" charset="0"/>
              </a:rPr>
              <a:t>isci</a:t>
            </a:r>
            <a:r>
              <a:rPr lang="tr-TR" sz="1600" dirty="0">
                <a:solidFill>
                  <a:srgbClr val="DD0000"/>
                </a:solidFill>
                <a:latin typeface="Consolas" panose="020B0609020204030204" pitchFamily="49" charset="0"/>
              </a:rPr>
              <a:t>"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6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600" dirty="0" err="1">
                <a:solidFill>
                  <a:srgbClr val="0000BB"/>
                </a:solidFill>
                <a:latin typeface="Consolas" panose="020B0609020204030204" pitchFamily="49" charset="0"/>
              </a:rPr>
              <a:t>row</a:t>
            </a:r>
            <a:r>
              <a:rPr lang="tr-TR" sz="1600" dirty="0">
                <a:solidFill>
                  <a:srgbClr val="0000BB"/>
                </a:solidFill>
                <a:latin typeface="Consolas" panose="020B0609020204030204" pitchFamily="49" charset="0"/>
              </a:rPr>
              <a:t> 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= </a:t>
            </a:r>
            <a:r>
              <a:rPr lang="tr-TR" sz="1600" dirty="0" err="1">
                <a:solidFill>
                  <a:srgbClr val="0000BB"/>
                </a:solidFill>
                <a:latin typeface="Consolas" panose="020B0609020204030204" pitchFamily="49" charset="0"/>
              </a:rPr>
              <a:t>mysqli_fetch_assoc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(</a:t>
            </a:r>
            <a:r>
              <a:rPr lang="tr-TR" sz="16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600" dirty="0" err="1">
                <a:solidFill>
                  <a:srgbClr val="0000BB"/>
                </a:solidFill>
                <a:latin typeface="Consolas" panose="020B0609020204030204" pitchFamily="49" charset="0"/>
              </a:rPr>
              <a:t>res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);</a:t>
            </a:r>
            <a:b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</a:br>
            <a:r>
              <a:rPr lang="tr-TR" sz="1600" dirty="0" err="1">
                <a:solidFill>
                  <a:srgbClr val="007700"/>
                </a:solidFill>
                <a:latin typeface="Consolas" panose="020B0609020204030204" pitchFamily="49" charset="0"/>
              </a:rPr>
              <a:t>echo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 </a:t>
            </a:r>
            <a:r>
              <a:rPr lang="tr-TR" sz="1600" dirty="0">
                <a:solidFill>
                  <a:srgbClr val="0000BB"/>
                </a:solidFill>
                <a:latin typeface="Consolas" panose="020B0609020204030204" pitchFamily="49" charset="0"/>
              </a:rPr>
              <a:t>$</a:t>
            </a:r>
            <a:r>
              <a:rPr lang="tr-TR" sz="1600" dirty="0" err="1">
                <a:solidFill>
                  <a:srgbClr val="0000BB"/>
                </a:solidFill>
                <a:latin typeface="Consolas" panose="020B0609020204030204" pitchFamily="49" charset="0"/>
              </a:rPr>
              <a:t>row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[</a:t>
            </a:r>
            <a:r>
              <a:rPr lang="tr-TR" sz="1600" dirty="0">
                <a:solidFill>
                  <a:srgbClr val="DD0000"/>
                </a:solidFill>
                <a:latin typeface="Consolas" panose="020B0609020204030204" pitchFamily="49" charset="0"/>
              </a:rPr>
              <a:t>'_</a:t>
            </a:r>
            <a:r>
              <a:rPr lang="tr-TR" sz="1600" dirty="0" err="1">
                <a:solidFill>
                  <a:srgbClr val="DD0000"/>
                </a:solidFill>
                <a:latin typeface="Consolas" panose="020B0609020204030204" pitchFamily="49" charset="0"/>
              </a:rPr>
              <a:t>msg</a:t>
            </a:r>
            <a:r>
              <a:rPr lang="tr-TR" sz="1600" dirty="0">
                <a:solidFill>
                  <a:srgbClr val="DD0000"/>
                </a:solidFill>
                <a:latin typeface="Consolas" panose="020B0609020204030204" pitchFamily="49" charset="0"/>
              </a:rPr>
              <a:t>'</a:t>
            </a:r>
            <a:r>
              <a:rPr lang="tr-TR" sz="1600" dirty="0">
                <a:solidFill>
                  <a:srgbClr val="007700"/>
                </a:solidFill>
                <a:latin typeface="Consolas" panose="020B0609020204030204" pitchFamily="49" charset="0"/>
              </a:rPr>
              <a:t>];</a:t>
            </a:r>
            <a:endParaRPr lang="tr-T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5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644008" y="84175"/>
            <a:ext cx="3017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PHP ve </a:t>
            </a:r>
            <a:r>
              <a:rPr lang="tr-TR" sz="2000" b="1" dirty="0" err="1">
                <a:solidFill>
                  <a:schemeClr val="bg1"/>
                </a:solidFill>
              </a:rPr>
              <a:t>MySQL</a:t>
            </a:r>
            <a:r>
              <a:rPr lang="tr-TR" sz="2000" b="1" dirty="0">
                <a:solidFill>
                  <a:schemeClr val="bg1"/>
                </a:solidFill>
              </a:rPr>
              <a:t> işlemleri</a:t>
            </a:r>
          </a:p>
          <a:p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83281" y="1167673"/>
            <a:ext cx="7767121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endParaRPr lang="tr-T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Aşağıdaki yöntemde ise </a:t>
            </a:r>
            <a:r>
              <a:rPr lang="tr-TR" dirty="0" err="1"/>
              <a:t>MySQLi</a:t>
            </a:r>
            <a:r>
              <a:rPr lang="tr-TR" dirty="0"/>
              <a:t> sınıfından bir 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vt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/>
              <a:t>adında bir nesne tanımlanmaktadır. Nesnenin </a:t>
            </a:r>
            <a:r>
              <a:rPr lang="tr-TR" dirty="0" err="1"/>
              <a:t>metod</a:t>
            </a:r>
            <a:r>
              <a:rPr lang="tr-TR" dirty="0"/>
              <a:t> ve özelliklerine 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tr-TR" dirty="0"/>
              <a:t> işareti ile erişilebilir.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İstediğiniz zaman stiller arasında geçiş yapmak mümkündür. Kod netliği ve kodlama stili nedenleriyle her iki stilin karıştırılması önerilmez.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Biz bundan sonraki örneklerde sınıf ve nesne yöntemini kullanacağız.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73656" y="786381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latin typeface="Consolas" panose="020B0609020204030204" pitchFamily="49" charset="0"/>
              </a:rPr>
              <a:t>MySQLi</a:t>
            </a:r>
            <a:r>
              <a:rPr lang="tr-TR" b="1" dirty="0">
                <a:latin typeface="Consolas" panose="020B0609020204030204" pitchFamily="49" charset="0"/>
              </a:rPr>
              <a:t> İşlemleri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125083F8-3B56-4507-B26C-07CFC6CAA852}"/>
              </a:ext>
            </a:extLst>
          </p:cNvPr>
          <p:cNvSpPr/>
          <p:nvPr/>
        </p:nvSpPr>
        <p:spPr>
          <a:xfrm>
            <a:off x="573656" y="4018295"/>
            <a:ext cx="8462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vt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= @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267F99"/>
                </a:solidFill>
                <a:latin typeface="Consolas" panose="020B0609020204030204" pitchFamily="49" charset="0"/>
              </a:rPr>
              <a:t>mysqli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'localhost'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'1234'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'hafta09'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vt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connect_error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 err="1">
                <a:solidFill>
                  <a:srgbClr val="AF00DB"/>
                </a:solidFill>
                <a:latin typeface="Consolas" panose="020B0609020204030204" pitchFamily="49" charset="0"/>
              </a:rPr>
              <a:t>die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"Bağlantı hatası: ("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. </a:t>
            </a:r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vt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connect_errno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") 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vt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connect_error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140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644008" y="84175"/>
            <a:ext cx="3017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PHP ve </a:t>
            </a:r>
            <a:r>
              <a:rPr lang="tr-TR" sz="2000" b="1" dirty="0" err="1">
                <a:solidFill>
                  <a:schemeClr val="bg1"/>
                </a:solidFill>
              </a:rPr>
              <a:t>MySQL</a:t>
            </a:r>
            <a:r>
              <a:rPr lang="tr-TR" sz="2000" b="1" dirty="0">
                <a:solidFill>
                  <a:schemeClr val="bg1"/>
                </a:solidFill>
              </a:rPr>
              <a:t> işlemleri</a:t>
            </a:r>
          </a:p>
          <a:p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73656" y="786381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latin typeface="Consolas" panose="020B0609020204030204" pitchFamily="49" charset="0"/>
              </a:rPr>
              <a:t>MySQLi</a:t>
            </a:r>
            <a:r>
              <a:rPr lang="tr-TR" b="1" dirty="0">
                <a:latin typeface="Consolas" panose="020B0609020204030204" pitchFamily="49" charset="0"/>
              </a:rPr>
              <a:t> İşlemleri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3659636-09FB-45FF-B763-269B11128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6" y="1340768"/>
            <a:ext cx="803565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1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644008" y="84175"/>
            <a:ext cx="2274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>
                <a:solidFill>
                  <a:schemeClr val="bg1"/>
                </a:solidFill>
              </a:rPr>
              <a:t>MySQLi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Metodlar</a:t>
            </a:r>
            <a:endParaRPr lang="tr-TR" sz="2000" b="1" dirty="0">
              <a:solidFill>
                <a:schemeClr val="bg1"/>
              </a:solidFill>
            </a:endParaRPr>
          </a:p>
          <a:p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38376" y="1335960"/>
            <a:ext cx="776712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SQL sorgularını ve deyimlerini çalıştırır.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61788" y="908720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latin typeface="Consolas" panose="020B0609020204030204" pitchFamily="49" charset="0"/>
              </a:rPr>
              <a:t>query</a:t>
            </a:r>
            <a:r>
              <a:rPr lang="tr-TR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561788" y="2594830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sonuc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vt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query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'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*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 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isci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 ISIM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"TURNER"'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kayit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sonuc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fetch_array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tr-TR" dirty="0" err="1">
                <a:solidFill>
                  <a:srgbClr val="795E26"/>
                </a:solidFill>
                <a:latin typeface="Consolas"/>
              </a:rPr>
              <a:t>print_r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kayit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  <a:endParaRPr lang="tr-TR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570134" y="3836947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Array</a:t>
            </a:r>
            <a:r>
              <a:rPr lang="tr-TR" dirty="0"/>
              <a:t> ( [0] =&gt; 7844 [ISCINO] =&gt; 7844 [1] =&gt; TURNER [ISIM] =&gt; TURNER [2] =&gt; PAZARLAMACI [MESLEK] =&gt; PAZARLAMACI [3] =&gt; 1981-09-08 [B_TARIHI] =&gt; 1981-09-08 [4] =&gt; 1500 [MAAS] =&gt; 1500 [5] =&gt; 30 [D_NO] =&gt; 30 [6] =&gt; 40 [YAS] =&gt; 40 )</a:t>
            </a:r>
          </a:p>
        </p:txBody>
      </p:sp>
    </p:spTree>
    <p:extLst>
      <p:ext uri="{BB962C8B-B14F-4D97-AF65-F5344CB8AC3E}">
        <p14:creationId xmlns:p14="http://schemas.microsoft.com/office/powerpoint/2010/main" val="230166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644008" y="84175"/>
            <a:ext cx="2274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>
                <a:solidFill>
                  <a:schemeClr val="bg1"/>
                </a:solidFill>
              </a:rPr>
              <a:t>MySQLi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Metodlar</a:t>
            </a:r>
            <a:endParaRPr lang="tr-TR" sz="2000" b="1" dirty="0">
              <a:solidFill>
                <a:schemeClr val="bg1"/>
              </a:solidFill>
            </a:endParaRPr>
          </a:p>
          <a:p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38376" y="1335960"/>
            <a:ext cx="7767121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Kullanıcı tarafından girilen bir kaydı bulmak için  aşağıdaki gibi düzenlenebilir.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61788" y="908720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latin typeface="Consolas" panose="020B0609020204030204" pitchFamily="49" charset="0"/>
              </a:rPr>
              <a:t>query</a:t>
            </a:r>
            <a:r>
              <a:rPr lang="tr-TR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Dikdörtgen 1"/>
          <p:cNvSpPr/>
          <p:nvPr/>
        </p:nvSpPr>
        <p:spPr>
          <a:xfrm>
            <a:off x="570133" y="2505670"/>
            <a:ext cx="8178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1080"/>
                </a:solidFill>
                <a:latin typeface="Consolas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sonuc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vt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query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isci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 ISIM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"‘</a:t>
            </a:r>
            <a:endParaRPr lang="tr-TR" dirty="0">
              <a:solidFill>
                <a:srgbClr val="A31515"/>
              </a:solidFill>
              <a:latin typeface="Consolas"/>
            </a:endParaRPr>
          </a:p>
          <a:p>
            <a:r>
              <a:rPr lang="tr-TR" dirty="0">
                <a:solidFill>
                  <a:srgbClr val="A31515"/>
                </a:solidFill>
                <a:latin typeface="Consolas"/>
              </a:rPr>
              <a:t>        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$_GET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isim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'"'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14" y="3682570"/>
            <a:ext cx="787837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40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644008" y="84175"/>
            <a:ext cx="2274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>
                <a:solidFill>
                  <a:schemeClr val="bg1"/>
                </a:solidFill>
              </a:rPr>
              <a:t>MySQLi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Metodlar</a:t>
            </a:r>
            <a:endParaRPr lang="tr-TR" sz="2000" b="1" dirty="0">
              <a:solidFill>
                <a:schemeClr val="bg1"/>
              </a:solidFill>
            </a:endParaRPr>
          </a:p>
          <a:p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61788" y="908720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latin typeface="Consolas" panose="020B0609020204030204" pitchFamily="49" charset="0"/>
              </a:rPr>
              <a:t>query</a:t>
            </a:r>
            <a:r>
              <a:rPr lang="tr-TR" b="1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2" y="2077287"/>
            <a:ext cx="8040469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ADE80580-588D-4B62-AD19-0BC0DCBC7E45}"/>
              </a:ext>
            </a:extLst>
          </p:cNvPr>
          <p:cNvSpPr/>
          <p:nvPr/>
        </p:nvSpPr>
        <p:spPr>
          <a:xfrm>
            <a:off x="553782" y="1424024"/>
            <a:ext cx="776712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Query fonksiyonunda klasik SQL </a:t>
            </a:r>
            <a:r>
              <a:rPr lang="tr-TR" dirty="0" err="1"/>
              <a:t>injection</a:t>
            </a:r>
            <a:endParaRPr lang="tr-T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8D8CDF00-824F-4EB9-967F-8095059C14AF}"/>
              </a:ext>
            </a:extLst>
          </p:cNvPr>
          <p:cNvSpPr/>
          <p:nvPr/>
        </p:nvSpPr>
        <p:spPr>
          <a:xfrm>
            <a:off x="622677" y="5830591"/>
            <a:ext cx="776712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Dışarıdan sorgu içerisine veri gönderilmediği durumlarda kullanılabilir. Aksi halde güvenlik açıkları oluşacaktır.</a:t>
            </a:r>
          </a:p>
        </p:txBody>
      </p:sp>
    </p:spTree>
    <p:extLst>
      <p:ext uri="{BB962C8B-B14F-4D97-AF65-F5344CB8AC3E}">
        <p14:creationId xmlns:p14="http://schemas.microsoft.com/office/powerpoint/2010/main" val="4249205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20455</TotalTime>
  <Words>1643</Words>
  <Application>Microsoft Office PowerPoint</Application>
  <PresentationFormat>Ekran Gösterisi (4:3)</PresentationFormat>
  <Paragraphs>124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Consolas</vt:lpstr>
      <vt:lpstr>Wingdings 2</vt:lpstr>
      <vt:lpstr>Austin</vt:lpstr>
      <vt:lpstr>İnternet Programcılığı II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DHTML HTML5</dc:title>
  <dc:creator>Halil Ersoy</dc:creator>
  <cp:lastModifiedBy>Muhammet Yorulmaz</cp:lastModifiedBy>
  <cp:revision>669</cp:revision>
  <dcterms:created xsi:type="dcterms:W3CDTF">2011-10-04T07:58:43Z</dcterms:created>
  <dcterms:modified xsi:type="dcterms:W3CDTF">2020-05-30T13:37:14Z</dcterms:modified>
</cp:coreProperties>
</file>