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324" r:id="rId4"/>
    <p:sldId id="314" r:id="rId5"/>
    <p:sldId id="315" r:id="rId6"/>
    <p:sldId id="316" r:id="rId7"/>
    <p:sldId id="317" r:id="rId8"/>
    <p:sldId id="318" r:id="rId9"/>
    <p:sldId id="320" r:id="rId10"/>
    <p:sldId id="319" r:id="rId11"/>
    <p:sldId id="321" r:id="rId12"/>
    <p:sldId id="323" r:id="rId13"/>
    <p:sldId id="322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et Yorulmaz" initials="MY" lastIdx="1" clrIdx="0">
    <p:extLst>
      <p:ext uri="{19B8F6BF-5375-455C-9EA6-DF929625EA0E}">
        <p15:presenceInfo xmlns:p15="http://schemas.microsoft.com/office/powerpoint/2012/main" userId="S::muhammed@baskent.edu.tr::78ec9fda-cfa7-4979-ac6a-7324cdc6a0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0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14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0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61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88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07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88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44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2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4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4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0FDE-4C20-4395-8AEB-C6805CC3A1F3}" type="datetimeFigureOut">
              <a:rPr lang="tr-TR" smtClean="0"/>
              <a:t>5.06.2020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586F-285C-4023-BE43-EEB6E5E7E1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5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Bölüm 12</a:t>
            </a:r>
            <a:br>
              <a:rPr lang="tr-TR" dirty="0"/>
            </a:br>
            <a:r>
              <a:rPr lang="tr-TR" dirty="0"/>
              <a:t>BİLP104-Nesneye Yönelik Programlama II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Muhammet Yorulmaz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3549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Dizi türünden nitelikler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039E6AA-4AED-4DF6-84F3-411DCD8F3253}"/>
              </a:ext>
            </a:extLst>
          </p:cNvPr>
          <p:cNvSpPr/>
          <p:nvPr/>
        </p:nvSpPr>
        <p:spPr>
          <a:xfrm>
            <a:off x="465666" y="523220"/>
            <a:ext cx="1126066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ADET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sayilar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ADET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 //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[1]…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[5]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sayilariBelirle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sayilariBelirle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tr-TR" b="1" i="1" dirty="0">
                <a:solidFill>
                  <a:srgbClr val="0000C0"/>
                </a:solidFill>
                <a:latin typeface="Consolas" panose="020B0609020204030204" pitchFamily="49" charset="0"/>
              </a:rPr>
              <a:t>ADET 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        //  0.73333 * 49</a:t>
            </a:r>
          </a:p>
          <a:p>
            <a:r>
              <a:rPr lang="tr-TR" dirty="0">
                <a:solidFill>
                  <a:srgbClr val="0000C0"/>
                </a:solidFill>
                <a:latin typeface="Consolas" panose="020B0609020204030204" pitchFamily="49" charset="0"/>
              </a:rPr>
              <a:t>       </a:t>
            </a:r>
            <a:r>
              <a:rPr lang="sv-SE" dirty="0">
                <a:solidFill>
                  <a:srgbClr val="0000C0"/>
                </a:solidFill>
                <a:latin typeface="Consolas" panose="020B0609020204030204" pitchFamily="49" charset="0"/>
              </a:rPr>
              <a:t>sayilar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sv-SE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] 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(1 + </a:t>
            </a:r>
            <a:r>
              <a:rPr lang="sv-SE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sv-SE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random() * 49);</a:t>
            </a:r>
            <a:r>
              <a:rPr lang="tr-TR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//0..1 arası rastgele değer döndür</a:t>
            </a:r>
            <a:endParaRPr lang="sv-SE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tr-TR" u="sng" dirty="0">
                <a:solidFill>
                  <a:srgbClr val="3F7F5F"/>
                </a:solidFill>
                <a:latin typeface="Consolas" panose="020B0609020204030204" pitchFamily="49" charset="0"/>
              </a:rPr>
              <a:t>aynı sayı tekrar gelebilir. Siz engelleyin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yaz()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= 0 ;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tr-TR" b="1" i="1" dirty="0">
                <a:solidFill>
                  <a:srgbClr val="0000C0"/>
                </a:solidFill>
                <a:latin typeface="Consolas" panose="020B0609020204030204" pitchFamily="49" charset="0"/>
              </a:rPr>
              <a:t>ADET 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sayilar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b="1" i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66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3549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Dizi türünden nitelikler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87DA343-4D11-401C-A916-91DCB7F3EBD5}"/>
              </a:ext>
            </a:extLst>
          </p:cNvPr>
          <p:cNvSpPr/>
          <p:nvPr/>
        </p:nvSpPr>
        <p:spPr>
          <a:xfrm>
            <a:off x="1151465" y="997397"/>
            <a:ext cx="1001324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ana {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r-T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6A3E3E"/>
                </a:solidFill>
                <a:latin typeface="Consolas" panose="020B0609020204030204" pitchFamily="49" charset="0"/>
              </a:rPr>
              <a:t>kolon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  //bir kolon sayısal oyna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"Kolondaki sayılar"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kolon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.yaz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572E358-A364-4F65-BE49-58AD8D2C2B07}"/>
              </a:ext>
            </a:extLst>
          </p:cNvPr>
          <p:cNvSpPr/>
          <p:nvPr/>
        </p:nvSpPr>
        <p:spPr>
          <a:xfrm>
            <a:off x="1422399" y="515168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Kolondaki sayılar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34,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,49,28,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36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,23,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3595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35493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Dizi türünden nitelikler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87DA343-4D11-401C-A916-91DCB7F3EBD5}"/>
              </a:ext>
            </a:extLst>
          </p:cNvPr>
          <p:cNvSpPr/>
          <p:nvPr/>
        </p:nvSpPr>
        <p:spPr>
          <a:xfrm>
            <a:off x="993422" y="712351"/>
            <a:ext cx="77554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Daha fazla sayıda kolon oynanmak istenseydi.</a:t>
            </a:r>
          </a:p>
          <a:p>
            <a:endParaRPr lang="tr-TR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tr-T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Aşağıdaki gibi olabilirdi… </a:t>
            </a:r>
            <a:endParaRPr lang="tr-TR" sz="2000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CD7606-8CAE-4C68-9AC5-8916CE010BF0}"/>
              </a:ext>
            </a:extLst>
          </p:cNvPr>
          <p:cNvSpPr/>
          <p:nvPr/>
        </p:nvSpPr>
        <p:spPr>
          <a:xfrm>
            <a:off x="993422" y="1905507"/>
            <a:ext cx="1001324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ana {</a:t>
            </a: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r-T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6A3E3E"/>
                </a:solidFill>
                <a:latin typeface="Consolas" panose="020B0609020204030204" pitchFamily="49" charset="0"/>
              </a:rPr>
              <a:t>kolon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  //bir kolon sayısal oyna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(m = 0 ; m &lt; 3 ; m++){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2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"Kolondaki sayılar"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tr-TR" sz="2000" dirty="0" err="1">
                <a:solidFill>
                  <a:srgbClr val="6A3E3E"/>
                </a:solidFill>
                <a:latin typeface="Consolas" panose="020B0609020204030204" pitchFamily="49" charset="0"/>
              </a:rPr>
              <a:t>kolon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.yaz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kolon.sayilariBelirle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//yeni sayıları belirle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6435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347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Dizi türünden nesneler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572E358-A364-4F65-BE49-58AD8D2C2B07}"/>
              </a:ext>
            </a:extLst>
          </p:cNvPr>
          <p:cNvSpPr/>
          <p:nvPr/>
        </p:nvSpPr>
        <p:spPr>
          <a:xfrm>
            <a:off x="3047998" y="4525146"/>
            <a:ext cx="84158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1. kolondaki sayılar</a:t>
            </a:r>
          </a:p>
          <a:p>
            <a:r>
              <a:rPr lang="tr-TR" dirty="0">
                <a:latin typeface="Consolas" panose="020B0609020204030204" pitchFamily="49" charset="0"/>
              </a:rPr>
              <a:t>46,19,13,31,19,11,</a:t>
            </a:r>
          </a:p>
          <a:p>
            <a:r>
              <a:rPr lang="tr-TR" dirty="0">
                <a:latin typeface="Consolas" panose="020B0609020204030204" pitchFamily="49" charset="0"/>
              </a:rPr>
              <a:t>2. kolondaki sayılar</a:t>
            </a:r>
          </a:p>
          <a:p>
            <a:r>
              <a:rPr lang="tr-TR" dirty="0">
                <a:latin typeface="Consolas" panose="020B0609020204030204" pitchFamily="49" charset="0"/>
              </a:rPr>
              <a:t>35,35,42,41,41,47,</a:t>
            </a:r>
          </a:p>
          <a:p>
            <a:r>
              <a:rPr lang="tr-TR" dirty="0">
                <a:latin typeface="Consolas" panose="020B0609020204030204" pitchFamily="49" charset="0"/>
              </a:rPr>
              <a:t>3. kolondaki sayılar</a:t>
            </a:r>
          </a:p>
          <a:p>
            <a:r>
              <a:rPr lang="tr-TR" dirty="0">
                <a:latin typeface="Consolas" panose="020B0609020204030204" pitchFamily="49" charset="0"/>
              </a:rPr>
              <a:t>45,48,28,3,6,11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05571B29-4A25-49FB-8CB0-8D9A90CA7ACB}"/>
              </a:ext>
            </a:extLst>
          </p:cNvPr>
          <p:cNvSpPr/>
          <p:nvPr/>
        </p:nvSpPr>
        <p:spPr>
          <a:xfrm>
            <a:off x="728134" y="910428"/>
            <a:ext cx="107357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ana {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r-T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tr-TR" dirty="0" err="1">
                <a:solidFill>
                  <a:srgbClr val="6A3E3E"/>
                </a:solidFill>
                <a:latin typeface="Consolas" panose="020B0609020204030204" pitchFamily="49" charset="0"/>
              </a:rPr>
              <a:t>olon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 //3 elemanlı nesne dizisi tanımlandı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 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= 0 ;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&lt; 3 ; </a:t>
            </a:r>
            <a:r>
              <a:rPr lang="tr-TR" b="1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tr-TR" dirty="0">
                <a:solidFill>
                  <a:srgbClr val="6A3E3E"/>
                </a:solidFill>
                <a:latin typeface="Consolas" panose="020B0609020204030204" pitchFamily="49" charset="0"/>
              </a:rPr>
              <a:t>kolonlar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tr-T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Sayisal</a:t>
            </a:r>
            <a:r>
              <a:rPr lang="tr-TR" b="1" dirty="0">
                <a:solidFill>
                  <a:srgbClr val="000000"/>
                </a:solidFill>
                <a:latin typeface="Consolas" panose="020B0609020204030204" pitchFamily="49" charset="0"/>
              </a:rPr>
              <a:t>();  //yapıcı çalıştı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+( </a:t>
            </a:r>
            <a:r>
              <a:rPr lang="tr-TR" b="1" i="1" dirty="0">
                <a:solidFill>
                  <a:srgbClr val="6A3E3E"/>
                </a:solidFill>
                <a:latin typeface="Consolas" panose="020B0609020204030204" pitchFamily="49" charset="0"/>
              </a:rPr>
              <a:t>m 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+ 1 )+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". kolondaki sayılar"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tr-TR" dirty="0">
                <a:solidFill>
                  <a:srgbClr val="6A3E3E"/>
                </a:solidFill>
                <a:latin typeface="Consolas" panose="020B0609020204030204" pitchFamily="49" charset="0"/>
              </a:rPr>
              <a:t>kolonlar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6A3E3E"/>
                </a:solidFill>
                <a:latin typeface="Consolas" panose="020B0609020204030204" pitchFamily="49" charset="0"/>
              </a:rPr>
              <a:t>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].yaz();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43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30871" y="462809"/>
            <a:ext cx="1154637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Bir </a:t>
            </a:r>
            <a:r>
              <a:rPr lang="tr-TR" sz="2200" dirty="0" smtClean="0"/>
              <a:t>başka sınıfa ait bir nesne oluşturmadan </a:t>
            </a:r>
            <a:r>
              <a:rPr lang="tr-TR" sz="2200" dirty="0"/>
              <a:t>da metot ve </a:t>
            </a:r>
            <a:r>
              <a:rPr lang="tr-TR" sz="2200" dirty="0" smtClean="0"/>
              <a:t>özellikler </a:t>
            </a:r>
            <a:r>
              <a:rPr lang="tr-TR" sz="2200" dirty="0"/>
              <a:t>kullanılmak istenebilir. Bu durumda </a:t>
            </a:r>
            <a:r>
              <a:rPr lang="tr-TR" sz="2200" dirty="0" smtClean="0"/>
              <a:t>metot ve özellik için </a:t>
            </a:r>
            <a:r>
              <a:rPr lang="tr-TR" sz="2200" dirty="0" err="1"/>
              <a:t>static</a:t>
            </a:r>
            <a:r>
              <a:rPr lang="tr-TR" sz="2200" dirty="0"/>
              <a:t> tanımı kullanılır</a:t>
            </a:r>
            <a:r>
              <a:rPr lang="tr-TR" sz="2200" dirty="0" smtClean="0"/>
              <a:t>.</a:t>
            </a:r>
          </a:p>
          <a:p>
            <a:r>
              <a:rPr lang="tr-TR" sz="2200" dirty="0" smtClean="0"/>
              <a:t> Metotları öğrenmeye başlarken main metodumuzun </a:t>
            </a:r>
            <a:r>
              <a:rPr lang="tr-TR" sz="2200" dirty="0" smtClean="0"/>
              <a:t>olduğu sınıfta başka metotlar tanımlarken başına </a:t>
            </a:r>
            <a:r>
              <a:rPr lang="tr-TR" sz="2200" dirty="0" err="1" smtClean="0"/>
              <a:t>static</a:t>
            </a:r>
            <a:r>
              <a:rPr lang="tr-TR" sz="2200" dirty="0" smtClean="0"/>
              <a:t> eklemiştik. Başka sınıflardaki metotlar </a:t>
            </a:r>
            <a:r>
              <a:rPr lang="tr-TR" sz="2200" dirty="0" err="1" smtClean="0"/>
              <a:t>static</a:t>
            </a:r>
            <a:r>
              <a:rPr lang="tr-TR" sz="2200" dirty="0" smtClean="0"/>
              <a:t> olabilir. Bu durumda bu metotlar, o sınıftan bir nesne oluşturmadan, </a:t>
            </a:r>
            <a:r>
              <a:rPr lang="tr-TR" sz="2200" b="1" dirty="0" smtClean="0"/>
              <a:t>doğrudan</a:t>
            </a:r>
            <a:r>
              <a:rPr lang="tr-TR" sz="2200" dirty="0" smtClean="0"/>
              <a:t> </a:t>
            </a:r>
            <a:r>
              <a:rPr lang="tr-TR" sz="2200" b="1" dirty="0"/>
              <a:t>sınıfın</a:t>
            </a:r>
            <a:r>
              <a:rPr lang="tr-TR" sz="2200" dirty="0"/>
              <a:t> </a:t>
            </a:r>
            <a:r>
              <a:rPr lang="tr-TR" sz="2200" b="1" dirty="0"/>
              <a:t>adı</a:t>
            </a:r>
            <a:r>
              <a:rPr lang="tr-TR" sz="2200" dirty="0"/>
              <a:t> ile </a:t>
            </a:r>
            <a:r>
              <a:rPr lang="tr-TR" sz="2200" dirty="0" smtClean="0"/>
              <a:t>çağrılabilir. </a:t>
            </a:r>
          </a:p>
          <a:p>
            <a:r>
              <a:rPr lang="tr-TR" sz="2200" dirty="0" smtClean="0"/>
              <a:t>Örneğin </a:t>
            </a:r>
            <a:r>
              <a:rPr lang="tr-TR" sz="2200" dirty="0"/>
              <a:t>karekök alma metodu olan </a:t>
            </a:r>
            <a:r>
              <a:rPr 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sqrt</a:t>
            </a:r>
            <a:r>
              <a:rPr lang="tr-TR" sz="2200" dirty="0"/>
              <a:t> böyle tanımlanmış bir fonksiyondur.</a:t>
            </a:r>
          </a:p>
          <a:p>
            <a:endParaRPr lang="tr-TR" sz="2200" dirty="0"/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628723-07BD-40CD-AB93-828532184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066" y="2822588"/>
            <a:ext cx="7806266" cy="61555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64 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System</a:t>
            </a:r>
            <a:r>
              <a:rPr lang="tr-TR" altLang="tr-TR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tr-TR" alt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out</a:t>
            </a:r>
            <a:r>
              <a:rPr lang="tr-TR" altLang="tr-TR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println</a:t>
            </a:r>
            <a:r>
              <a:rPr lang="tr-TR" altLang="tr-TR" sz="2000" dirty="0">
                <a:solidFill>
                  <a:srgbClr val="999999"/>
                </a:solidFill>
                <a:latin typeface="Consolas" panose="020B0609020204030204" pitchFamily="49" charset="0"/>
              </a:rPr>
              <a:t>( </a:t>
            </a: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Math</a:t>
            </a:r>
            <a:r>
              <a:rPr lang="tr-TR" altLang="tr-TR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tr-TR" altLang="tr-TR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pow</a:t>
            </a:r>
            <a:r>
              <a:rPr lang="tr-TR" altLang="tr-TR" sz="2000" dirty="0">
                <a:solidFill>
                  <a:srgbClr val="999999"/>
                </a:solidFill>
                <a:latin typeface="Consolas" panose="020B0609020204030204" pitchFamily="49" charset="0"/>
              </a:rPr>
              <a:t>( </a:t>
            </a:r>
            <a:r>
              <a:rPr lang="tr-TR" altLang="tr-TR" sz="2000" dirty="0">
                <a:solidFill>
                  <a:srgbClr val="990055"/>
                </a:solidFill>
                <a:latin typeface="Consolas" panose="020B0609020204030204" pitchFamily="49" charset="0"/>
              </a:rPr>
              <a:t>8 , 2 </a:t>
            </a:r>
            <a:r>
              <a:rPr lang="tr-TR" altLang="tr-TR" sz="2000" dirty="0">
                <a:solidFill>
                  <a:srgbClr val="999999"/>
                </a:solidFill>
                <a:latin typeface="Consolas" panose="020B0609020204030204" pitchFamily="49" charset="0"/>
              </a:rPr>
              <a:t>) );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90C22351-D16B-4B6F-9DDD-F7AB12D268E4}"/>
              </a:ext>
            </a:extLst>
          </p:cNvPr>
          <p:cNvSpPr/>
          <p:nvPr/>
        </p:nvSpPr>
        <p:spPr>
          <a:xfrm>
            <a:off x="477521" y="3571699"/>
            <a:ext cx="11546378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 smtClean="0"/>
              <a:t>Örneğin yukarıda Math m= Math();  gibi bir Math nesnesi oluşturup, bu m isimli nesne üzerinden</a:t>
            </a:r>
          </a:p>
          <a:p>
            <a:r>
              <a:rPr lang="tr-TR" sz="2200" dirty="0" smtClean="0"/>
              <a:t>metot çağırmadık. Doğrudan Math sınıf adı kullanılarak çağrılıyor.</a:t>
            </a:r>
          </a:p>
          <a:p>
            <a:r>
              <a:rPr lang="tr-TR" sz="2200" dirty="0"/>
              <a:t> </a:t>
            </a:r>
            <a:r>
              <a:rPr lang="tr-TR" sz="2200" dirty="0" smtClean="0"/>
              <a:t>                               </a:t>
            </a:r>
            <a:endParaRPr lang="tr-TR" sz="2200" dirty="0" smtClean="0"/>
          </a:p>
          <a:p>
            <a:r>
              <a:rPr lang="tr-TR" sz="2200" dirty="0" smtClean="0"/>
              <a:t>Özetle </a:t>
            </a:r>
            <a:r>
              <a:rPr lang="tr-TR" sz="2200" dirty="0" err="1" smtClean="0"/>
              <a:t>sqrt,pow</a:t>
            </a:r>
            <a:r>
              <a:rPr lang="tr-TR" sz="2200" dirty="0" smtClean="0"/>
              <a:t> gibi metotlar </a:t>
            </a:r>
            <a:r>
              <a:rPr lang="tr-TR" sz="2200" dirty="0"/>
              <a:t>Math sınıfının içerisinde </a:t>
            </a:r>
            <a:r>
              <a:rPr lang="tr-TR" sz="2200" dirty="0" err="1"/>
              <a:t>static</a:t>
            </a:r>
            <a:r>
              <a:rPr lang="tr-TR" sz="2200" dirty="0"/>
              <a:t> tanımlanmış </a:t>
            </a:r>
            <a:r>
              <a:rPr lang="tr-TR" sz="2200" dirty="0" smtClean="0"/>
              <a:t>metotlardır</a:t>
            </a:r>
            <a:r>
              <a:rPr lang="tr-TR" sz="2200" dirty="0" smtClean="0"/>
              <a:t>.</a:t>
            </a:r>
          </a:p>
          <a:p>
            <a:r>
              <a:rPr lang="tr-TR" sz="2200" b="1" dirty="0" smtClean="0"/>
              <a:t>doğrudan</a:t>
            </a:r>
            <a:r>
              <a:rPr lang="tr-TR" sz="2200" dirty="0" smtClean="0"/>
              <a:t> </a:t>
            </a:r>
            <a:r>
              <a:rPr lang="tr-TR" sz="2200" b="1" dirty="0"/>
              <a:t>s</a:t>
            </a:r>
            <a:r>
              <a:rPr lang="tr-TR" sz="2200" b="1" dirty="0" smtClean="0"/>
              <a:t>ınıfın</a:t>
            </a:r>
            <a:r>
              <a:rPr lang="tr-TR" sz="2200" dirty="0" smtClean="0"/>
              <a:t> </a:t>
            </a:r>
            <a:r>
              <a:rPr lang="tr-TR" sz="2200" b="1" dirty="0"/>
              <a:t>adı</a:t>
            </a:r>
            <a:r>
              <a:rPr lang="tr-TR" sz="2200" dirty="0"/>
              <a:t> ile </a:t>
            </a:r>
            <a:r>
              <a:rPr lang="tr-TR" sz="2200" dirty="0" smtClean="0"/>
              <a:t>çağrılabilirler. </a:t>
            </a:r>
            <a:endParaRPr lang="tr-TR" sz="2200" dirty="0"/>
          </a:p>
          <a:p>
            <a:endParaRPr lang="tr-TR" sz="2200" dirty="0"/>
          </a:p>
          <a:p>
            <a:r>
              <a:rPr lang="tr-TR" sz="2200" dirty="0" err="1" smtClean="0"/>
              <a:t>static</a:t>
            </a:r>
            <a:r>
              <a:rPr lang="tr-TR" sz="2200" dirty="0" smtClean="0"/>
              <a:t> metotlara erişim </a:t>
            </a:r>
            <a:r>
              <a:rPr lang="tr-TR" sz="2200" dirty="0"/>
              <a:t>biçimi </a:t>
            </a:r>
            <a:r>
              <a:rPr lang="tr-TR" sz="2200" dirty="0"/>
              <a:t>:                                      </a:t>
            </a:r>
            <a:r>
              <a:rPr lang="tr-TR" sz="2200" dirty="0" err="1"/>
              <a:t>static</a:t>
            </a:r>
            <a:r>
              <a:rPr lang="tr-TR" sz="2200" dirty="0"/>
              <a:t> </a:t>
            </a:r>
            <a:r>
              <a:rPr lang="tr-TR" sz="2200" dirty="0" smtClean="0"/>
              <a:t>değişkenlere </a:t>
            </a:r>
            <a:r>
              <a:rPr lang="tr-TR" sz="2200" dirty="0"/>
              <a:t>erişim biçimi </a:t>
            </a:r>
            <a:r>
              <a:rPr lang="tr-TR" sz="2200" dirty="0" smtClean="0"/>
              <a:t>:</a:t>
            </a:r>
            <a:endParaRPr lang="tr-TR" sz="2200" dirty="0"/>
          </a:p>
          <a:p>
            <a:endParaRPr lang="tr-TR" sz="2200" dirty="0"/>
          </a:p>
          <a:p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Sınıfın_adı.metod_ismi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  <a:r>
              <a:rPr lang="tr-TR" sz="2200" dirty="0"/>
              <a:t>Ya da              </a:t>
            </a:r>
            <a:r>
              <a:rPr lang="tr-T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Sınıfın_adı.değisken_ismi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2200" dirty="0"/>
              <a:t>Eğer bir sınıfın niteliklerinden bir ya da birkaçının önüne 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tr-TR" sz="2200" dirty="0"/>
              <a:t>yazılırsa, o nitelik(</a:t>
            </a:r>
            <a:r>
              <a:rPr lang="tr-TR" sz="2200" dirty="0" err="1"/>
              <a:t>ler</a:t>
            </a:r>
            <a:r>
              <a:rPr lang="tr-TR" sz="2200" dirty="0"/>
              <a:t>) sınıf değişkeni olur.</a:t>
            </a:r>
          </a:p>
        </p:txBody>
      </p:sp>
    </p:spTree>
    <p:extLst>
      <p:ext uri="{BB962C8B-B14F-4D97-AF65-F5344CB8AC3E}">
        <p14:creationId xmlns:p14="http://schemas.microsoft.com/office/powerpoint/2010/main" val="16972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29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77520" y="781986"/>
            <a:ext cx="99364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Dikkat edilmesi gerekenler</a:t>
            </a:r>
          </a:p>
          <a:p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200" dirty="0"/>
              <a:t> </a:t>
            </a:r>
            <a:r>
              <a:rPr lang="tr-TR" sz="2200" dirty="0" smtClean="0"/>
              <a:t>ile </a:t>
            </a:r>
            <a:r>
              <a:rPr lang="tr-TR" sz="2200" dirty="0"/>
              <a:t>tanımlanan </a:t>
            </a:r>
            <a:r>
              <a:rPr lang="tr-TR" sz="2200" dirty="0" smtClean="0"/>
              <a:t>metotlar </a:t>
            </a:r>
            <a:r>
              <a:rPr lang="tr-TR" sz="2200" dirty="0"/>
              <a:t>nesne adı ile de </a:t>
            </a:r>
            <a:r>
              <a:rPr lang="tr-TR" sz="2200" dirty="0" smtClean="0"/>
              <a:t>çağrılması mümkündür.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/>
              <a:t>Sınıf değişkeni olarak tanımlanan </a:t>
            </a:r>
            <a:r>
              <a:rPr lang="tr-TR" sz="2200" dirty="0" smtClean="0"/>
              <a:t>nitelikler </a:t>
            </a:r>
            <a:r>
              <a:rPr lang="tr-TR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400" b="1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tr-TR" sz="2200" smtClean="0"/>
              <a:t>ise </a:t>
            </a:r>
            <a:r>
              <a:rPr lang="tr-TR" sz="2200" dirty="0"/>
              <a:t>her nesne için ayrı ayrı oluşturulmazlar. Sınıfa ait kaç nesne olursa olsun sınıf değişkeni 1 tanedir. Hangi nesne üzerinden erişilirse erişilsin bu değişkene erişilecektir.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smtClean="0"/>
              <a:t>Sınıf </a:t>
            </a:r>
            <a:r>
              <a:rPr lang="tr-TR" sz="2200" dirty="0"/>
              <a:t>değişkenleri, hiç nesne oluşturulmasa da bellekte yer kaplarlar.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 smtClean="0"/>
              <a:t>Sınıf </a:t>
            </a:r>
            <a:r>
              <a:rPr lang="tr-TR" sz="2200" dirty="0"/>
              <a:t>yöntemi olarak tanımlanan </a:t>
            </a:r>
            <a:r>
              <a:rPr lang="tr-TR" sz="1600" b="1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200"/>
              <a:t> </a:t>
            </a:r>
            <a:r>
              <a:rPr lang="tr-TR" sz="2200" smtClean="0"/>
              <a:t>metotların </a:t>
            </a:r>
            <a:r>
              <a:rPr lang="tr-TR" sz="2200" dirty="0"/>
              <a:t>içerisinde «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tr-TR" sz="2200" dirty="0"/>
              <a:t>» ile işlem yapılamaz.  (Yanlışlıkla kullanıldığında hata mesajı verir.)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2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37B0045-7934-482A-847E-9A3B8872914A}"/>
              </a:ext>
            </a:extLst>
          </p:cNvPr>
          <p:cNvSpPr/>
          <p:nvPr/>
        </p:nvSpPr>
        <p:spPr>
          <a:xfrm>
            <a:off x="987340" y="1045106"/>
            <a:ext cx="88565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Oyuncu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tr-TR" sz="20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tr-TR" sz="2000" b="1" i="1" u="sng" dirty="0">
                <a:solidFill>
                  <a:srgbClr val="3F7F5F"/>
                </a:solidFill>
                <a:latin typeface="Consolas" panose="020B0609020204030204" pitchFamily="49" charset="0"/>
              </a:rPr>
              <a:t>Sınıf değişkeni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tr-T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Oyuncu()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++; //Nesnenin yapıcısı çalıştığı anda 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getToplamSayi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getToplam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2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sınıf</a:t>
            </a:r>
            <a:r>
              <a:rPr lang="en-US" sz="20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2000" b="1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metodu</a:t>
            </a:r>
            <a:endParaRPr lang="en-US" sz="2000" b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//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bu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metodda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kullanılamaz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tr-T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tr-T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oyuncuSayisi</a:t>
            </a:r>
            <a:r>
              <a:rPr lang="tr-TR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6450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CB12CF0-CA57-4139-9F3E-F88CC3DA3D0B}"/>
              </a:ext>
            </a:extLst>
          </p:cNvPr>
          <p:cNvSpPr/>
          <p:nvPr/>
        </p:nvSpPr>
        <p:spPr>
          <a:xfrm>
            <a:off x="1061563" y="920621"/>
            <a:ext cx="892910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AnaSinif</a:t>
            </a:r>
            <a:r>
              <a:rPr lang="tr-TR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tr-T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"Program başladı (Nesneler yok)"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Oyuncu </a:t>
            </a:r>
            <a:r>
              <a:rPr lang="tr-TR" sz="1600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Oyuncu(); </a:t>
            </a:r>
          </a:p>
          <a:p>
            <a:endParaRPr lang="tr-T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"İlk oyuncu tanımlandı"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o1.getToplam());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o1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.getToplamSayi());</a:t>
            </a:r>
          </a:p>
          <a:p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  // 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Şeklinde de çağrılabilir</a:t>
            </a:r>
          </a:p>
          <a:p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  //</a:t>
            </a:r>
            <a:r>
              <a:rPr lang="tr-T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System.out.println</a:t>
            </a:r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("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Toplam oyuncu sayısı ="+ </a:t>
            </a:r>
            <a:r>
              <a:rPr lang="tr-TR" sz="16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Oyuncu.getToplamSayi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  //HATA                                            </a:t>
            </a:r>
            <a:r>
              <a:rPr lang="tr-T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static</a:t>
            </a:r>
            <a:r>
              <a:rPr lang="tr-T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tr-T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değil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tr-TR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Oyuncu </a:t>
            </a:r>
            <a:r>
              <a:rPr lang="tr-T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o2</a:t>
            </a:r>
            <a:r>
              <a:rPr lang="tr-T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Oyuncu();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"İkinci oyuncu tanımlandı"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Oyuncu </a:t>
            </a:r>
            <a:r>
              <a:rPr lang="tr-TR" sz="1600" u="sng" dirty="0">
                <a:solidFill>
                  <a:srgbClr val="6A3E3E"/>
                </a:solidFill>
                <a:latin typeface="Consolas" panose="020B0609020204030204" pitchFamily="49" charset="0"/>
              </a:rPr>
              <a:t>o3</a:t>
            </a:r>
            <a:r>
              <a:rPr lang="tr-T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600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tr-TR" sz="16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Oyuncu();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"Üçüncü oyuncu tanımlandı"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"Toplam oyuncu sayısı ="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tr-T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Oyuncu.getToplam</a:t>
            </a:r>
            <a:r>
              <a:rPr lang="tr-T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99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4573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Metotlar ve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27A801AF-6591-42CA-8F0A-028A8BD6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08" y="1220787"/>
            <a:ext cx="7258050" cy="4010025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515EBCB6-13F2-439D-BE97-B9BBE8F5D176}"/>
              </a:ext>
            </a:extLst>
          </p:cNvPr>
          <p:cNvSpPr/>
          <p:nvPr/>
        </p:nvSpPr>
        <p:spPr>
          <a:xfrm>
            <a:off x="8006080" y="1948526"/>
            <a:ext cx="36832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Program başladı (Nesneler yok)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=0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İlk oyuncu tanımlandı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=1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=1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=1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İkinci oyuncu tanımlandı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=2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Üçüncü oyuncu tanımlandı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Toplam oyuncu sayısı =3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750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6247" y="591584"/>
            <a:ext cx="1154637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Değeri değiştirilemeyen sabitler (</a:t>
            </a:r>
            <a:r>
              <a:rPr lang="tr-TR" sz="2200" dirty="0" err="1"/>
              <a:t>constant</a:t>
            </a:r>
            <a:r>
              <a:rPr lang="tr-TR" sz="2200" dirty="0"/>
              <a:t>) tanımlamak için kullanılır </a:t>
            </a:r>
          </a:p>
          <a:p>
            <a:r>
              <a:rPr lang="tr-TR" sz="2200" dirty="0"/>
              <a:t>(C de  </a:t>
            </a:r>
            <a:r>
              <a:rPr lang="tr-TR" sz="2200" dirty="0" err="1"/>
              <a:t>const</a:t>
            </a:r>
            <a:r>
              <a:rPr lang="tr-TR" sz="2200" dirty="0"/>
              <a:t> </a:t>
            </a:r>
            <a:r>
              <a:rPr lang="tr-TR" sz="2200" dirty="0" err="1"/>
              <a:t>int</a:t>
            </a:r>
            <a:r>
              <a:rPr lang="tr-TR" sz="2200" dirty="0"/>
              <a:t> ES = 1)</a:t>
            </a:r>
          </a:p>
          <a:p>
            <a:endParaRPr lang="tr-TR" sz="2200" dirty="0"/>
          </a:p>
          <a:p>
            <a:r>
              <a:rPr lang="tr-TR" sz="2200" dirty="0"/>
              <a:t>Yine Math sınıfındaki PI sabiti sınıfın içinde aşağıdaki gibi  tanımlanmıştır </a:t>
            </a:r>
          </a:p>
          <a:p>
            <a:endParaRPr lang="tr-TR" sz="2200" dirty="0"/>
          </a:p>
          <a:p>
            <a:r>
              <a:rPr lang="en-US" sz="2400" dirty="0">
                <a:latin typeface="Consolas" panose="020B0609020204030204" pitchFamily="49" charset="0"/>
              </a:rPr>
              <a:t>public static final double PI</a:t>
            </a:r>
            <a:r>
              <a:rPr lang="tr-TR" sz="2400" dirty="0">
                <a:latin typeface="Consolas" panose="020B0609020204030204" pitchFamily="49" charset="0"/>
              </a:rPr>
              <a:t> = </a:t>
            </a:r>
            <a:r>
              <a:rPr lang="tr-TR" altLang="tr-TR" sz="2400" dirty="0">
                <a:latin typeface="Arial Unicode MS" panose="020B0604020202020204" pitchFamily="34" charset="-128"/>
              </a:rPr>
              <a:t>3.141592653589793</a:t>
            </a:r>
            <a:endParaRPr lang="tr-TR" sz="2400" dirty="0">
              <a:latin typeface="Consolas" panose="020B0609020204030204" pitchFamily="49" charset="0"/>
            </a:endParaRPr>
          </a:p>
          <a:p>
            <a:endParaRPr lang="tr-TR" sz="2200" dirty="0"/>
          </a:p>
        </p:txBody>
      </p:sp>
      <p:sp>
        <p:nvSpPr>
          <p:cNvPr id="5" name="Dikdörtgen 4"/>
          <p:cNvSpPr/>
          <p:nvPr/>
        </p:nvSpPr>
        <p:spPr>
          <a:xfrm>
            <a:off x="4802985" y="0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Final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BDF683C-8E2A-42EF-8242-3BBD1ED6CE2B}"/>
              </a:ext>
            </a:extLst>
          </p:cNvPr>
          <p:cNvSpPr/>
          <p:nvPr/>
        </p:nvSpPr>
        <p:spPr>
          <a:xfrm>
            <a:off x="728447" y="3100401"/>
            <a:ext cx="6197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"Pi sayısı ="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tr-T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PI</a:t>
            </a:r>
            <a:r>
              <a:rPr lang="tr-T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B166573-006D-4BFF-8006-12DF1A67E746}"/>
              </a:ext>
            </a:extLst>
          </p:cNvPr>
          <p:cNvSpPr/>
          <p:nvPr/>
        </p:nvSpPr>
        <p:spPr>
          <a:xfrm>
            <a:off x="728447" y="4021834"/>
            <a:ext cx="528513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ÇALIŞMA 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Pi sayısı = 3.141592653589793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265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802985" y="0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Final Değişkenler</a:t>
            </a:r>
            <a:endParaRPr lang="tr-TR" sz="2800" dirty="0">
              <a:solidFill>
                <a:srgbClr val="0070C0"/>
              </a:solidFill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54558EB-16BC-4C81-99A9-999F0FDA90DB}"/>
              </a:ext>
            </a:extLst>
          </p:cNvPr>
          <p:cNvSpPr/>
          <p:nvPr/>
        </p:nvSpPr>
        <p:spPr>
          <a:xfrm>
            <a:off x="908318" y="1221883"/>
            <a:ext cx="9387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Sabit adları büyük harflerle yazılır. </a:t>
            </a:r>
          </a:p>
          <a:p>
            <a:r>
              <a:rPr lang="tr-TR" dirty="0"/>
              <a:t>Sabit adı birden fazla sözcükten oluşuyorsa, sözcükler altçizgi ( _ ) ile birbirlerinden ayrılır. </a:t>
            </a:r>
          </a:p>
          <a:p>
            <a:endParaRPr lang="tr-TR" dirty="0"/>
          </a:p>
          <a:p>
            <a:r>
              <a:rPr lang="tr-TR" dirty="0"/>
              <a:t>Örneğin en fazla kayıt sayısını ifade edecek sabitin adı şöyle verilebilir: EN_FAZLA_KAYIT_SAYISI</a:t>
            </a:r>
          </a:p>
        </p:txBody>
      </p:sp>
    </p:spTree>
    <p:extLst>
      <p:ext uri="{BB962C8B-B14F-4D97-AF65-F5344CB8AC3E}">
        <p14:creationId xmlns:p14="http://schemas.microsoft.com/office/powerpoint/2010/main" val="359384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977</Words>
  <Application>Microsoft Office PowerPoint</Application>
  <PresentationFormat>Geniş ekran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Consolas</vt:lpstr>
      <vt:lpstr>Times New Roman</vt:lpstr>
      <vt:lpstr>Office Teması</vt:lpstr>
      <vt:lpstr>Bölüm 12 BİLP104-Nesneye Yönelik Programlama II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09 BİLP104-Nesneye Yönelik Programlama II</dc:title>
  <dc:creator>Muhammet Yorulmaz</dc:creator>
  <cp:lastModifiedBy>Neo</cp:lastModifiedBy>
  <cp:revision>45</cp:revision>
  <dcterms:created xsi:type="dcterms:W3CDTF">2020-05-21T13:06:37Z</dcterms:created>
  <dcterms:modified xsi:type="dcterms:W3CDTF">2020-06-05T16:38:31Z</dcterms:modified>
</cp:coreProperties>
</file>