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91" r:id="rId5"/>
    <p:sldId id="269" r:id="rId6"/>
    <p:sldId id="270" r:id="rId7"/>
    <p:sldId id="271" r:id="rId8"/>
    <p:sldId id="275" r:id="rId9"/>
    <p:sldId id="292" r:id="rId10"/>
    <p:sldId id="293" r:id="rId11"/>
    <p:sldId id="274" r:id="rId12"/>
    <p:sldId id="276" r:id="rId13"/>
    <p:sldId id="277" r:id="rId14"/>
    <p:sldId id="278" r:id="rId15"/>
    <p:sldId id="279" r:id="rId16"/>
    <p:sldId id="282" r:id="rId17"/>
    <p:sldId id="264" r:id="rId18"/>
    <p:sldId id="283" r:id="rId19"/>
    <p:sldId id="280" r:id="rId20"/>
    <p:sldId id="281" r:id="rId21"/>
    <p:sldId id="286" r:id="rId22"/>
    <p:sldId id="284" r:id="rId23"/>
    <p:sldId id="265" r:id="rId24"/>
    <p:sldId id="288" r:id="rId25"/>
    <p:sldId id="266" r:id="rId26"/>
    <p:sldId id="289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3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2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5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1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80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2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84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1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0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8AC8-6C4B-4CC9-B33C-36DACC5ADDE3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5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295533" y="-1932"/>
            <a:ext cx="437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İlkel(Primitif) Değişkenler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68" y="1210401"/>
            <a:ext cx="8248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762284" y="666181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1" y="1668026"/>
            <a:ext cx="9325438" cy="40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84182" y="86409"/>
            <a:ext cx="251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3040" y="645304"/>
            <a:ext cx="11780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Arial" panose="020B0604020202020204" pitchFamily="34" charset="0"/>
              </a:rPr>
              <a:t>Çarpma için *, bölme için / sembolünü kullanırız.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Arial" panose="020B0604020202020204" pitchFamily="34" charset="0"/>
              </a:rPr>
              <a:t>İşlem önceliği Matematik dersinden bildiğimiz gibi önce parantez için işlemler, sonra çarpma/bölme işlemleri ve</a:t>
            </a:r>
          </a:p>
          <a:p>
            <a:r>
              <a:rPr lang="tr-TR" dirty="0" smtClean="0">
                <a:latin typeface="Arial" panose="020B0604020202020204" pitchFamily="34" charset="0"/>
              </a:rPr>
              <a:t>daha sonra da toplama/çıkarma işlemleri şeklindedir.</a:t>
            </a:r>
            <a:endParaRPr lang="tr-TR" dirty="0"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10" y="2205037"/>
            <a:ext cx="5514975" cy="2447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31" y="5165155"/>
            <a:ext cx="6677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401591"/>
            <a:ext cx="8420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1" y="133167"/>
            <a:ext cx="5524500" cy="45815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30263" y="1765576"/>
            <a:ext cx="69733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/>
              <a:t>Eğer amacımız sadece değişkenin değerini 1 artırmak veya azaltmak ise yandaki 4 işlem de eşdeğerdir.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Ancak ++ ve – –  operatörleri, bulundukları yere göre bir değer döndürürler (verirler). Bu değeri; artırma ve azaltma yaptığımız satırda başka bir değişkene atayarak farkına varabiliriz. Bunun için sonraki slayttaki örnekleri inceleyelim.</a:t>
            </a:r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2827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31047" y="3109552"/>
            <a:ext cx="11763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400" dirty="0" smtClean="0"/>
              <a:t> Burada </a:t>
            </a:r>
            <a:r>
              <a:rPr lang="tr-TR" sz="2400" dirty="0" err="1" smtClean="0">
                <a:solidFill>
                  <a:srgbClr val="FF0000"/>
                </a:solidFill>
              </a:rPr>
              <a:t>variable</a:t>
            </a:r>
            <a:r>
              <a:rPr lang="tr-TR" sz="2400" dirty="0" smtClean="0"/>
              <a:t> daha önce tanımlanmış (örneğin </a:t>
            </a:r>
            <a:r>
              <a:rPr lang="tr-TR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variable</a:t>
            </a:r>
            <a:r>
              <a:rPr lang="tr-TR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8;</a:t>
            </a:r>
            <a:r>
              <a:rPr lang="tr-TR" sz="2400" dirty="0" smtClean="0"/>
              <a:t>) bir değişkendir.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expr</a:t>
            </a:r>
            <a:r>
              <a:rPr lang="tr-TR" sz="2400" dirty="0" smtClean="0"/>
              <a:t>  daha önce tanımlanmış bir değişken olabileceği gibi, (3+5) veya (</a:t>
            </a:r>
            <a:r>
              <a:rPr lang="tr-TR" sz="2400" dirty="0" err="1" smtClean="0"/>
              <a:t>x+y</a:t>
            </a:r>
            <a:r>
              <a:rPr lang="tr-TR" sz="2400" dirty="0" smtClean="0"/>
              <a:t>) gibi bir işlem de olabilir. Kısaltılmış işlemler aşağıda </a:t>
            </a:r>
            <a:r>
              <a:rPr lang="tr-TR" sz="2400" dirty="0" smtClean="0">
                <a:solidFill>
                  <a:srgbClr val="FF0000"/>
                </a:solidFill>
              </a:rPr>
              <a:t>a</a:t>
            </a:r>
            <a:r>
              <a:rPr lang="tr-TR" sz="2400" dirty="0" smtClean="0"/>
              <a:t> isimli bir değişken üzerinde gösterilmektedir.</a:t>
            </a:r>
            <a:endParaRPr lang="tr-TR" sz="24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75" y="4413019"/>
            <a:ext cx="2933700" cy="223837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564333" y="84806"/>
            <a:ext cx="4942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4 işlem kısaltma operatörleri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40" y="886005"/>
            <a:ext cx="6962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10657" y="164046"/>
            <a:ext cx="5047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Artırma Azaltma Operatörleri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1" y="1553384"/>
            <a:ext cx="6400800" cy="2181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8" y="4329741"/>
            <a:ext cx="7172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68" y="5194809"/>
            <a:ext cx="6572250" cy="6953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60069" y="198715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Örnek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68" y="978109"/>
            <a:ext cx="86582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322966" y="0"/>
            <a:ext cx="273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Mod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operatörü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9962" y="929801"/>
            <a:ext cx="11763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/>
              <a:t>% operatörü </a:t>
            </a:r>
            <a:r>
              <a:rPr lang="tr-TR" sz="2400" dirty="0" err="1" smtClean="0"/>
              <a:t>mod</a:t>
            </a:r>
            <a:r>
              <a:rPr lang="tr-TR" sz="2400" dirty="0" smtClean="0"/>
              <a:t> alma işlemi yapmaktadır.  Bir başka ifadeyle, (aşağıdaki örnekte gösterildiği gibi)  solundaki sayının sağındaki sayı ile bölümünden kalanı bulmaktadır.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07" y="2289593"/>
            <a:ext cx="5688504" cy="26878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44" y="5575809"/>
            <a:ext cx="4324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335657"/>
            <a:ext cx="9086850" cy="304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912205"/>
            <a:ext cx="6038850" cy="7429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145099" y="224594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674866" y="641626"/>
            <a:ext cx="7436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Daha önce çözdüğümüz örneğini bu kez </a:t>
            </a:r>
            <a:r>
              <a:rPr lang="tr-TR" dirty="0" err="1" smtClean="0"/>
              <a:t>mod</a:t>
            </a:r>
            <a:r>
              <a:rPr lang="tr-TR" dirty="0" smtClean="0"/>
              <a:t> operatörünü kullanarak çözelim.</a:t>
            </a:r>
          </a:p>
          <a:p>
            <a:r>
              <a:rPr lang="tr-TR" dirty="0" smtClean="0"/>
              <a:t>Çözümde sırasıyla birler, onlar ve yüzler basamağını bulalım.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21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322966" y="0"/>
            <a:ext cx="273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Mod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operatörü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93" y="1553731"/>
            <a:ext cx="8439150" cy="1362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33" y="3884762"/>
            <a:ext cx="9439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679" y="899509"/>
            <a:ext cx="98539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Java’da daha küçük </a:t>
            </a:r>
            <a:r>
              <a:rPr lang="tr-TR" altLang="tr-TR" dirty="0" smtClean="0">
                <a:latin typeface="Arial" panose="020B0604020202020204" pitchFamily="34" charset="0"/>
              </a:rPr>
              <a:t>tipte bir değerin daha büyük tipte bir değişkene atanırken, </a:t>
            </a:r>
            <a:r>
              <a:rPr kumimoji="0" lang="tr-TR" altLang="tr-TR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 olarak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>Tip dönüşümü yapılır. Buna </a:t>
            </a:r>
            <a:r>
              <a:rPr lang="tr-TR" altLang="tr-TR" dirty="0" smtClean="0">
                <a:latin typeface="Arial" panose="020B0604020202020204" pitchFamily="34" charset="0"/>
              </a:rPr>
              <a:t>Genişleyen </a:t>
            </a:r>
            <a:r>
              <a:rPr lang="tr-TR" altLang="tr-TR" dirty="0">
                <a:latin typeface="Arial" panose="020B0604020202020204" pitchFamily="34" charset="0"/>
              </a:rPr>
              <a:t>Tip Dönüşümü </a:t>
            </a:r>
            <a:r>
              <a:rPr lang="tr-TR" altLang="tr-TR" dirty="0" err="1">
                <a:latin typeface="Arial" panose="020B0604020202020204" pitchFamily="34" charset="0"/>
              </a:rPr>
              <a:t>Casting</a:t>
            </a:r>
            <a:r>
              <a:rPr lang="tr-TR" altLang="tr-TR" dirty="0">
                <a:latin typeface="Arial" panose="020B0604020202020204" pitchFamily="34" charset="0"/>
              </a:rPr>
              <a:t> (</a:t>
            </a:r>
            <a:r>
              <a:rPr lang="tr-TR" b="1" dirty="0" err="1"/>
              <a:t>Widening</a:t>
            </a:r>
            <a:r>
              <a:rPr lang="tr-TR" b="1" dirty="0"/>
              <a:t> </a:t>
            </a:r>
            <a:r>
              <a:rPr lang="tr-TR" b="1" dirty="0" err="1"/>
              <a:t>Casting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dirty="0">
                <a:latin typeface="Arial" panose="020B0604020202020204" pitchFamily="34" charset="0"/>
              </a:rPr>
              <a:t>denir.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/>
            </a:r>
            <a:br>
              <a:rPr lang="tr-TR" altLang="tr-TR" dirty="0">
                <a:latin typeface="Arial" panose="020B0604020202020204" pitchFamily="34" charset="0"/>
              </a:rPr>
            </a:br>
            <a:r>
              <a:rPr lang="tr-TR" altLang="tr-TR" dirty="0" err="1">
                <a:latin typeface="Arial" panose="020B0604020202020204" pitchFamily="34" charset="0"/>
              </a:rPr>
              <a:t>byte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short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char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long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float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Örneğin 13 </a:t>
            </a:r>
            <a:r>
              <a:rPr lang="tr-TR" altLang="tr-TR" dirty="0" err="1" smtClean="0">
                <a:latin typeface="Arial" panose="020B0604020202020204" pitchFamily="34" charset="0"/>
              </a:rPr>
              <a:t>int</a:t>
            </a:r>
            <a:r>
              <a:rPr lang="tr-TR" altLang="tr-TR" dirty="0" smtClean="0">
                <a:latin typeface="Arial" panose="020B0604020202020204" pitchFamily="34" charset="0"/>
              </a:rPr>
              <a:t> değeri </a:t>
            </a:r>
            <a:r>
              <a:rPr lang="tr-TR" altLang="tr-TR" dirty="0" err="1" smtClean="0">
                <a:latin typeface="Arial" panose="020B0604020202020204" pitchFamily="34" charset="0"/>
              </a:rPr>
              <a:t>double</a:t>
            </a:r>
            <a:r>
              <a:rPr lang="tr-TR" altLang="tr-TR" dirty="0" smtClean="0">
                <a:latin typeface="Arial" panose="020B0604020202020204" pitchFamily="34" charset="0"/>
              </a:rPr>
              <a:t> bir değişkene atanırken 3.0 </a:t>
            </a:r>
            <a:r>
              <a:rPr lang="tr-TR" altLang="tr-TR" dirty="0" err="1" smtClean="0">
                <a:latin typeface="Arial" panose="020B0604020202020204" pitchFamily="34" charset="0"/>
              </a:rPr>
              <a:t>double</a:t>
            </a:r>
            <a:r>
              <a:rPr lang="tr-TR" altLang="tr-TR" dirty="0" smtClean="0">
                <a:latin typeface="Arial" panose="020B0604020202020204" pitchFamily="34" charset="0"/>
              </a:rPr>
              <a:t> değerini alır.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648348" y="154904"/>
            <a:ext cx="7882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>
                <a:solidFill>
                  <a:srgbClr val="0070C0"/>
                </a:solidFill>
              </a:rPr>
              <a:t>Genişleyen Tip Dönüşümü (</a:t>
            </a:r>
            <a:r>
              <a:rPr lang="tr-TR" sz="3200" dirty="0" err="1">
                <a:solidFill>
                  <a:srgbClr val="0070C0"/>
                </a:solidFill>
              </a:rPr>
              <a:t>Widening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4" y="3373827"/>
            <a:ext cx="9982200" cy="22669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4" y="5940275"/>
            <a:ext cx="9820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72" y="824631"/>
            <a:ext cx="5543550" cy="30003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42" y="4707507"/>
            <a:ext cx="6153150" cy="8763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68695" y="198715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40106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9" y="1144927"/>
            <a:ext cx="11630025" cy="46767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97086" y="0"/>
            <a:ext cx="272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Math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4119" y="560152"/>
            <a:ext cx="1170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Çeşitli matematiksel işlemleri yapmamızı sağlayan </a:t>
            </a:r>
            <a:r>
              <a:rPr lang="tr-TR" dirty="0"/>
              <a:t>Math sınıfının hazır (</a:t>
            </a:r>
            <a:r>
              <a:rPr lang="tr-TR" dirty="0" err="1"/>
              <a:t>built</a:t>
            </a:r>
            <a:r>
              <a:rPr lang="tr-TR" dirty="0"/>
              <a:t>-in) </a:t>
            </a:r>
            <a:r>
              <a:rPr lang="tr-TR" dirty="0" smtClean="0"/>
              <a:t>metotları vardır. Bunlardan sık kullandığımız</a:t>
            </a:r>
          </a:p>
          <a:p>
            <a:r>
              <a:rPr lang="tr-TR" dirty="0" smtClean="0"/>
              <a:t>bazılar şunlardır: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9" y="5877029"/>
            <a:ext cx="7705725" cy="5048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9" y="6336860"/>
            <a:ext cx="7686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4" y="968045"/>
            <a:ext cx="10391775" cy="3800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4" y="5127931"/>
            <a:ext cx="5218628" cy="163996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145099" y="224594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9997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2996" y="535638"/>
            <a:ext cx="94661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Uygulama 2a</a:t>
            </a:r>
          </a:p>
          <a:p>
            <a:r>
              <a:rPr lang="tr-TR" dirty="0" smtClean="0"/>
              <a:t>İlk gösterge değeri 838, son gösterge değer 859 olmak üzere, ilk ve son gösterge</a:t>
            </a:r>
          </a:p>
          <a:p>
            <a:r>
              <a:rPr lang="tr-TR" dirty="0" smtClean="0"/>
              <a:t>değerlerine göre su fatura bedelini konsola yazdıran programı yazınız (su metreküp fiyatı 0.6 </a:t>
            </a:r>
            <a:r>
              <a:rPr lang="tr-TR" dirty="0" err="1" smtClean="0"/>
              <a:t>TLdir</a:t>
            </a:r>
            <a:r>
              <a:rPr lang="tr-TR" dirty="0" smtClean="0"/>
              <a:t>). </a:t>
            </a:r>
          </a:p>
          <a:p>
            <a:r>
              <a:rPr lang="tr-TR" dirty="0" smtClean="0"/>
              <a:t>(Not: Tüketim tutarının yüzde 50’si olan atık su bedeli tüketim tutarına eklenmektedir.)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2538412"/>
            <a:ext cx="4019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2036" y="544265"/>
            <a:ext cx="11060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Uygulama 2b</a:t>
            </a:r>
          </a:p>
          <a:p>
            <a:pPr lvl="0"/>
            <a:r>
              <a:rPr lang="tr-TR" dirty="0" err="1" smtClean="0"/>
              <a:t>Arasınav</a:t>
            </a:r>
            <a:r>
              <a:rPr lang="tr-TR" dirty="0" smtClean="0"/>
              <a:t> </a:t>
            </a:r>
            <a:r>
              <a:rPr lang="tr-TR" dirty="0"/>
              <a:t>(vize) </a:t>
            </a:r>
            <a:r>
              <a:rPr lang="tr-TR" dirty="0" smtClean="0"/>
              <a:t>, yarıyıl </a:t>
            </a:r>
            <a:r>
              <a:rPr lang="tr-TR" dirty="0"/>
              <a:t>sonu sınavı (</a:t>
            </a:r>
            <a:r>
              <a:rPr lang="tr-TR" dirty="0" smtClean="0"/>
              <a:t>final) ve üç laboratuvar (lab1,lab2,lab3) notlarına göre </a:t>
            </a:r>
            <a:r>
              <a:rPr lang="tr-TR" dirty="0"/>
              <a:t>öğrencinin </a:t>
            </a:r>
            <a:r>
              <a:rPr lang="tr-TR" dirty="0" smtClean="0"/>
              <a:t>ağırlıklı not ortalamasını programı yazınız.</a:t>
            </a:r>
          </a:p>
          <a:p>
            <a:pPr lvl="0"/>
            <a:r>
              <a:rPr lang="tr-TR" dirty="0" smtClean="0"/>
              <a:t> Ağırlıklı ortalama üç laboratuvarın %20’si </a:t>
            </a:r>
            <a:r>
              <a:rPr lang="tr-TR" dirty="0"/>
              <a:t>vize notunun </a:t>
            </a:r>
            <a:r>
              <a:rPr lang="tr-TR" dirty="0" smtClean="0"/>
              <a:t>%30’ı </a:t>
            </a:r>
            <a:r>
              <a:rPr lang="tr-TR" dirty="0"/>
              <a:t>ve final notunun </a:t>
            </a:r>
            <a:r>
              <a:rPr lang="tr-TR" dirty="0" smtClean="0"/>
              <a:t>%50‘si  </a:t>
            </a:r>
            <a:r>
              <a:rPr lang="tr-TR" dirty="0"/>
              <a:t>toplanarak </a:t>
            </a:r>
            <a:r>
              <a:rPr lang="tr-TR" dirty="0" smtClean="0"/>
              <a:t>bulunur.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257425"/>
            <a:ext cx="5305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33687"/>
            <a:ext cx="2590800" cy="11906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2036" y="544265"/>
            <a:ext cx="11060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Uygulama 2c</a:t>
            </a:r>
          </a:p>
          <a:p>
            <a:pPr lvl="0"/>
            <a:r>
              <a:rPr lang="tr-TR" dirty="0" smtClean="0"/>
              <a:t>Tanımlayacağınız </a:t>
            </a:r>
            <a:r>
              <a:rPr lang="tr-TR" dirty="0" err="1" smtClean="0"/>
              <a:t>sayi</a:t>
            </a:r>
            <a:r>
              <a:rPr lang="tr-TR" dirty="0" smtClean="0"/>
              <a:t> isimli 4 basamaklı sayıda kaç tane binlik, kaç tane yüzlük, kaç tane onluk ve kaç tane birlik </a:t>
            </a:r>
            <a:r>
              <a:rPr lang="tr-TR" smtClean="0"/>
              <a:t>olduğunu bulup aşağıdaki </a:t>
            </a:r>
            <a:r>
              <a:rPr lang="tr-TR" dirty="0" smtClean="0"/>
              <a:t>gibi yazdıran programı yazınız.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769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2036" y="544265"/>
            <a:ext cx="1106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Uygulama 2d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9" y="913597"/>
            <a:ext cx="6372225" cy="800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55" y="2714534"/>
            <a:ext cx="2886075" cy="10191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777" y="2728821"/>
            <a:ext cx="2867025" cy="9906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82679" y="1890950"/>
            <a:ext cx="10202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dirty="0"/>
              <a:t>Yukarıdaki gibi 2. dereceden bir denklem çözen x değerine kök denir. Denklemin kökleri varsa aşağıdaki formüller ile elde edilir.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67" y="5776733"/>
            <a:ext cx="2028825" cy="428625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3316872" y="5836026"/>
            <a:ext cx="687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denkleminin </a:t>
            </a:r>
            <a:r>
              <a:rPr lang="tr-TR" smtClean="0"/>
              <a:t>iki kökü olduğuna </a:t>
            </a:r>
            <a:r>
              <a:rPr lang="tr-TR" dirty="0" smtClean="0"/>
              <a:t>göre bu değerleri bulan programı yazınız.</a:t>
            </a:r>
            <a:endParaRPr lang="tr-TR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404" y="4319524"/>
            <a:ext cx="1933575" cy="1019175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2976947" y="3868273"/>
            <a:ext cx="4559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Bu kökleri  </a:t>
            </a:r>
            <a:r>
              <a:rPr lang="tr-TR" dirty="0" smtClean="0"/>
              <a:t>aşağıdaki şekilde de ifade edebiliriz.</a:t>
            </a:r>
            <a:endParaRPr lang="tr-TR" dirty="0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911" y="4586435"/>
            <a:ext cx="1943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79503" y="1227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/>
            </a:r>
            <a:br>
              <a:rPr lang="tr-TR" altLang="tr-TR" dirty="0">
                <a:latin typeface="Arial" panose="020B0604020202020204" pitchFamily="34" charset="0"/>
              </a:rPr>
            </a:b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byte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short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char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long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float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48348" y="154904"/>
            <a:ext cx="7882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>
                <a:solidFill>
                  <a:srgbClr val="0070C0"/>
                </a:solidFill>
              </a:rPr>
              <a:t>Genişleyen Tip Dönüşümü (</a:t>
            </a:r>
            <a:r>
              <a:rPr lang="tr-TR" sz="3200" dirty="0" err="1">
                <a:solidFill>
                  <a:srgbClr val="0070C0"/>
                </a:solidFill>
              </a:rPr>
              <a:t>Widening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509837"/>
            <a:ext cx="11268075" cy="1838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984357"/>
            <a:ext cx="11268075" cy="7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628684" y="646516"/>
            <a:ext cx="7516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Tür </a:t>
            </a:r>
            <a:r>
              <a:rPr lang="tr-TR" altLang="tr-TR" sz="3200" dirty="0">
                <a:solidFill>
                  <a:srgbClr val="0070C0"/>
                </a:solidFill>
              </a:rPr>
              <a:t>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9" y="1467060"/>
            <a:ext cx="10506222" cy="35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24395" y="955647"/>
            <a:ext cx="11076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>Java’da daha </a:t>
            </a:r>
            <a:r>
              <a:rPr lang="tr-TR" altLang="tr-TR" dirty="0" smtClean="0">
                <a:latin typeface="Arial" panose="020B0604020202020204" pitchFamily="34" charset="0"/>
              </a:rPr>
              <a:t>büyük </a:t>
            </a:r>
            <a:r>
              <a:rPr lang="tr-TR" altLang="tr-TR" dirty="0">
                <a:latin typeface="Arial" panose="020B0604020202020204" pitchFamily="34" charset="0"/>
              </a:rPr>
              <a:t>tipte bir değerin daha </a:t>
            </a:r>
            <a:r>
              <a:rPr lang="tr-TR" altLang="tr-TR" dirty="0" smtClean="0">
                <a:latin typeface="Arial" panose="020B0604020202020204" pitchFamily="34" charset="0"/>
              </a:rPr>
              <a:t>küçük </a:t>
            </a:r>
            <a:r>
              <a:rPr lang="tr-TR" altLang="tr-TR" dirty="0">
                <a:latin typeface="Arial" panose="020B0604020202020204" pitchFamily="34" charset="0"/>
              </a:rPr>
              <a:t>tipte bir değişkene </a:t>
            </a:r>
            <a:r>
              <a:rPr lang="tr-TR" altLang="tr-TR" dirty="0" smtClean="0">
                <a:latin typeface="Arial" panose="020B0604020202020204" pitchFamily="34" charset="0"/>
              </a:rPr>
              <a:t>atanırsa hata verecektir, </a:t>
            </a:r>
            <a:r>
              <a:rPr lang="tr-TR" altLang="tr-TR" dirty="0">
                <a:latin typeface="Arial" panose="020B0604020202020204" pitchFamily="34" charset="0"/>
              </a:rPr>
              <a:t>otomatik olarak </a:t>
            </a:r>
            <a:r>
              <a:rPr lang="tr-TR" altLang="tr-TR" dirty="0" smtClean="0">
                <a:latin typeface="Arial" panose="020B0604020202020204" pitchFamily="34" charset="0"/>
              </a:rPr>
              <a:t>dönüşüm yapılmaz. </a:t>
            </a:r>
            <a:endParaRPr lang="tr-TR" altLang="tr-TR" dirty="0">
              <a:latin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648348" y="154904"/>
            <a:ext cx="749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</a:t>
            </a:r>
            <a:r>
              <a:rPr lang="tr-TR" altLang="tr-TR" sz="3200" dirty="0">
                <a:solidFill>
                  <a:srgbClr val="0070C0"/>
                </a:solidFill>
              </a:rPr>
              <a:t>Tip 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3" y="2756948"/>
            <a:ext cx="11191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6431" y="694613"/>
            <a:ext cx="11461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Java’da daha büyük tipte bir değerin daha küçük tipte bir değişkene atanırsa hata verecektir, otomatik olarak dönüşüm yapılmaz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Arial" panose="020B0604020202020204" pitchFamily="34" charset="0"/>
              </a:rPr>
              <a:t> Ancak </a:t>
            </a:r>
            <a:r>
              <a:rPr lang="tr-TR" altLang="tr-TR" dirty="0">
                <a:latin typeface="Arial" panose="020B0604020202020204" pitchFamily="34" charset="0"/>
              </a:rPr>
              <a:t>açık bir şekilde değerin önünde, istenen tip parantez içerisinde yazılarak açık tip dönüşümü yapılabilir. Ancak burada </a:t>
            </a:r>
            <a:r>
              <a:rPr lang="tr-TR" altLang="tr-TR" dirty="0" smtClean="0">
                <a:latin typeface="Arial" panose="020B0604020202020204" pitchFamily="34" charset="0"/>
              </a:rPr>
              <a:t>(aşağıdaki gibi) veri değişimi  </a:t>
            </a:r>
            <a:r>
              <a:rPr lang="tr-TR" altLang="tr-TR" dirty="0">
                <a:latin typeface="Arial" panose="020B0604020202020204" pitchFamily="34" charset="0"/>
              </a:rPr>
              <a:t>olabilir</a:t>
            </a:r>
            <a:r>
              <a:rPr lang="tr-TR" altLang="tr-TR" dirty="0" smtClean="0">
                <a:latin typeface="Arial" panose="020B0604020202020204" pitchFamily="34" charset="0"/>
              </a:rPr>
              <a:t>. Bu </a:t>
            </a:r>
            <a:r>
              <a:rPr lang="tr-TR" altLang="tr-TR" dirty="0">
                <a:latin typeface="Arial" panose="020B0604020202020204" pitchFamily="34" charset="0"/>
              </a:rPr>
              <a:t>sonucun programa etkisi kullanıcı dikkate almalıdır. Dolayısıyla daralan tip dönüşümü kullanıcının sorumluluğundadır.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Bundan dolayı çok sık rastlanmaz, böyle bir durumda küçük tipteki değişken tipi diğer değişken tipiyle aynı hale getirilir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Aşağıdaki örnekte </a:t>
            </a:r>
            <a:r>
              <a:rPr lang="tr-TR" altLang="tr-TR" dirty="0" err="1"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değişkene </a:t>
            </a:r>
            <a:r>
              <a:rPr lang="tr-TR" altLang="tr-TR" dirty="0" err="1"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değer atandığında </a:t>
            </a:r>
            <a:r>
              <a:rPr lang="tr-TR" altLang="tr-TR" dirty="0" err="1">
                <a:latin typeface="Arial" panose="020B0604020202020204" pitchFamily="34" charset="0"/>
              </a:rPr>
              <a:t>ondalıklı</a:t>
            </a:r>
            <a:r>
              <a:rPr lang="tr-TR" altLang="tr-TR" dirty="0">
                <a:latin typeface="Arial" panose="020B0604020202020204" pitchFamily="34" charset="0"/>
              </a:rPr>
              <a:t> kısım bilgisi </a:t>
            </a:r>
            <a:r>
              <a:rPr lang="tr-TR" altLang="tr-TR" dirty="0" smtClean="0">
                <a:latin typeface="Arial" panose="020B0604020202020204" pitchFamily="34" charset="0"/>
              </a:rPr>
              <a:t>kaybedilmektedir.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 smtClean="0">
                <a:latin typeface="Arial" panose="020B0604020202020204" pitchFamily="34" charset="0"/>
              </a:rPr>
              <a:t>byte</a:t>
            </a:r>
            <a:r>
              <a:rPr lang="tr-TR" altLang="tr-TR" dirty="0" smtClean="0">
                <a:latin typeface="Arial" panose="020B0604020202020204" pitchFamily="34" charset="0"/>
              </a:rPr>
              <a:t> tipindeki değişken ise en fazla [-128,127] aralığında sayı saklayabildiğinden, 130 değeri atandığında -126 değerini almaktadır.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48348" y="154904"/>
            <a:ext cx="749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</a:t>
            </a:r>
            <a:r>
              <a:rPr lang="tr-TR" altLang="tr-TR" sz="3200" dirty="0">
                <a:solidFill>
                  <a:srgbClr val="0070C0"/>
                </a:solidFill>
              </a:rPr>
              <a:t>Tip 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5" y="3556935"/>
            <a:ext cx="11696700" cy="21240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5" y="5814677"/>
            <a:ext cx="6038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53040" y="645304"/>
            <a:ext cx="11780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double ile double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double ile </a:t>
            </a:r>
            <a:r>
              <a:rPr lang="fr-FR" dirty="0" err="1">
                <a:latin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</a:rPr>
              <a:t> ile double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ile </a:t>
            </a: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işlem sonucu </a:t>
            </a: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değer verecektir</a:t>
            </a:r>
            <a:r>
              <a:rPr lang="tr-TR" dirty="0" smtClean="0">
                <a:latin typeface="Arial" panose="020B0604020202020204" pitchFamily="34" charset="0"/>
              </a:rPr>
              <a:t>. </a:t>
            </a:r>
          </a:p>
          <a:p>
            <a:r>
              <a:rPr lang="tr-TR" dirty="0" smtClean="0">
                <a:latin typeface="Arial" panose="020B0604020202020204" pitchFamily="34" charset="0"/>
              </a:rPr>
              <a:t>Özetle yapılan işlemlerde farklı tipte değerler varsa sonuç en büyük tipte olacaktır. </a:t>
            </a:r>
            <a:r>
              <a:rPr lang="tr-TR" b="1" dirty="0" smtClean="0">
                <a:latin typeface="Arial" panose="020B0604020202020204" pitchFamily="34" charset="0"/>
              </a:rPr>
              <a:t>Sonucu</a:t>
            </a:r>
            <a:r>
              <a:rPr lang="tr-TR" dirty="0" smtClean="0">
                <a:latin typeface="Arial" panose="020B0604020202020204" pitchFamily="34" charset="0"/>
              </a:rPr>
              <a:t> bir değere atayacaksak bunu göz önüne almamız gerekir.</a:t>
            </a:r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648348" y="60529"/>
            <a:ext cx="6464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Farklı  tiplerde değişkenler ile işlemler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92" y="2570673"/>
            <a:ext cx="8830352" cy="29747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31" y="5842599"/>
            <a:ext cx="8991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" y="4119741"/>
            <a:ext cx="5781742" cy="197616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0" y="1278455"/>
            <a:ext cx="6296025" cy="1990725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2973141" y="1529494"/>
            <a:ext cx="293298" cy="17252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372221" y="4382219"/>
            <a:ext cx="454278" cy="16390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76998" y="672694"/>
            <a:ext cx="731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Arial" panose="020B0604020202020204" pitchFamily="34" charset="0"/>
              </a:rPr>
              <a:t>Aşağıdaki üç örnekte değişken tipinin sonuca farklı etkisini görebiliriz.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2648348" y="60529"/>
            <a:ext cx="6464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Farklı  tiplerde değişkenler ile işlemler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08" y="3381317"/>
            <a:ext cx="6791325" cy="4286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01" y="4119741"/>
            <a:ext cx="6217937" cy="1833815"/>
          </a:xfrm>
          <a:prstGeom prst="rect">
            <a:avLst/>
          </a:prstGeom>
        </p:spPr>
      </p:pic>
      <p:sp>
        <p:nvSpPr>
          <p:cNvPr id="17" name="Yuvarlatılmış Dikdörtgen 16"/>
          <p:cNvSpPr/>
          <p:nvPr/>
        </p:nvSpPr>
        <p:spPr>
          <a:xfrm>
            <a:off x="6452558" y="4382219"/>
            <a:ext cx="267420" cy="14664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601" y="6095903"/>
            <a:ext cx="4799162" cy="48996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35" y="6095903"/>
            <a:ext cx="5162550" cy="533400"/>
          </a:xfrm>
          <a:prstGeom prst="rect">
            <a:avLst/>
          </a:prstGeom>
        </p:spPr>
      </p:pic>
      <p:sp>
        <p:nvSpPr>
          <p:cNvPr id="20" name="Yuvarlatılmış Dikdörtgen 19"/>
          <p:cNvSpPr/>
          <p:nvPr/>
        </p:nvSpPr>
        <p:spPr>
          <a:xfrm>
            <a:off x="8043168" y="5104660"/>
            <a:ext cx="234057" cy="119803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1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762284" y="666181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1" y="1668026"/>
            <a:ext cx="9325438" cy="40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668</Words>
  <Application>Microsoft Office PowerPoint</Application>
  <PresentationFormat>Geniş ekran</PresentationFormat>
  <Paragraphs>64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29</cp:revision>
  <dcterms:created xsi:type="dcterms:W3CDTF">2020-02-19T08:57:01Z</dcterms:created>
  <dcterms:modified xsi:type="dcterms:W3CDTF">2020-03-04T06:46:33Z</dcterms:modified>
</cp:coreProperties>
</file>