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67C3-EEF4-4AD8-AF58-47E6067ED120}" type="datetimeFigureOut">
              <a:rPr lang="tr-TR" smtClean="0"/>
              <a:t>21.07.2019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6F25-8AFF-4B1B-BB5C-66201EFA29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806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67C3-EEF4-4AD8-AF58-47E6067ED120}" type="datetimeFigureOut">
              <a:rPr lang="tr-TR" smtClean="0"/>
              <a:t>21.07.2019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6F25-8AFF-4B1B-BB5C-66201EFA29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991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67C3-EEF4-4AD8-AF58-47E6067ED120}" type="datetimeFigureOut">
              <a:rPr lang="tr-TR" smtClean="0"/>
              <a:t>21.07.2019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6F25-8AFF-4B1B-BB5C-66201EFA29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418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67C3-EEF4-4AD8-AF58-47E6067ED120}" type="datetimeFigureOut">
              <a:rPr lang="tr-TR" smtClean="0"/>
              <a:t>21.07.2019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6F25-8AFF-4B1B-BB5C-66201EFA29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45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67C3-EEF4-4AD8-AF58-47E6067ED120}" type="datetimeFigureOut">
              <a:rPr lang="tr-TR" smtClean="0"/>
              <a:t>21.07.2019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6F25-8AFF-4B1B-BB5C-66201EFA29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885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67C3-EEF4-4AD8-AF58-47E6067ED120}" type="datetimeFigureOut">
              <a:rPr lang="tr-TR" smtClean="0"/>
              <a:t>21.07.2019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6F25-8AFF-4B1B-BB5C-66201EFA29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90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67C3-EEF4-4AD8-AF58-47E6067ED120}" type="datetimeFigureOut">
              <a:rPr lang="tr-TR" smtClean="0"/>
              <a:t>21.07.2019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6F25-8AFF-4B1B-BB5C-66201EFA29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343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67C3-EEF4-4AD8-AF58-47E6067ED120}" type="datetimeFigureOut">
              <a:rPr lang="tr-TR" smtClean="0"/>
              <a:t>21.07.2019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6F25-8AFF-4B1B-BB5C-66201EFA29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66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67C3-EEF4-4AD8-AF58-47E6067ED120}" type="datetimeFigureOut">
              <a:rPr lang="tr-TR" smtClean="0"/>
              <a:t>21.07.2019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6F25-8AFF-4B1B-BB5C-66201EFA29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863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67C3-EEF4-4AD8-AF58-47E6067ED120}" type="datetimeFigureOut">
              <a:rPr lang="tr-TR" smtClean="0"/>
              <a:t>21.07.2019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6F25-8AFF-4B1B-BB5C-66201EFA29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688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67C3-EEF4-4AD8-AF58-47E6067ED120}" type="datetimeFigureOut">
              <a:rPr lang="tr-TR" smtClean="0"/>
              <a:t>21.07.2019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6F25-8AFF-4B1B-BB5C-66201EFA29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613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67C3-EEF4-4AD8-AF58-47E6067ED120}" type="datetimeFigureOut">
              <a:rPr lang="tr-TR" smtClean="0"/>
              <a:t>21.07.2019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26F25-8AFF-4B1B-BB5C-66201EFA29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655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79544"/>
              </p:ext>
            </p:extLst>
          </p:nvPr>
        </p:nvGraphicFramePr>
        <p:xfrm>
          <a:off x="378040" y="2395780"/>
          <a:ext cx="11501120" cy="408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6222">
                  <a:extLst>
                    <a:ext uri="{9D8B030D-6E8A-4147-A177-3AD203B41FA5}">
                      <a16:colId xmlns:a16="http://schemas.microsoft.com/office/drawing/2014/main" val="3854953272"/>
                    </a:ext>
                  </a:extLst>
                </a:gridCol>
                <a:gridCol w="6874898">
                  <a:extLst>
                    <a:ext uri="{9D8B030D-6E8A-4147-A177-3AD203B41FA5}">
                      <a16:colId xmlns:a16="http://schemas.microsoft.com/office/drawing/2014/main" val="15279819"/>
                    </a:ext>
                  </a:extLst>
                </a:gridCol>
              </a:tblGrid>
              <a:tr h="594316"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Metot  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Tanımı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78822"/>
                  </a:ext>
                </a:extLst>
              </a:tr>
              <a:tr h="581232">
                <a:tc>
                  <a:txBody>
                    <a:bodyPr/>
                    <a:lstStyle/>
                    <a:p>
                      <a:r>
                        <a:rPr lang="tr-TR" sz="2400" dirty="0" err="1" smtClean="0"/>
                        <a:t>Math.abs</a:t>
                      </a:r>
                      <a:r>
                        <a:rPr lang="tr-TR" sz="2400" dirty="0" smtClean="0"/>
                        <a:t>(</a:t>
                      </a:r>
                      <a:r>
                        <a:rPr lang="tr-TR" sz="2400" i="1" u="none" dirty="0" err="1" smtClean="0"/>
                        <a:t>deger</a:t>
                      </a:r>
                      <a:r>
                        <a:rPr lang="tr-TR" sz="2400" dirty="0" smtClean="0"/>
                        <a:t>)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i="1" dirty="0" err="1" smtClean="0"/>
                        <a:t>deger</a:t>
                      </a:r>
                      <a:r>
                        <a:rPr lang="tr-TR" sz="2400" dirty="0" err="1" smtClean="0"/>
                        <a:t>’in</a:t>
                      </a:r>
                      <a:r>
                        <a:rPr lang="tr-TR" sz="2400" dirty="0" smtClean="0"/>
                        <a:t> mutlak</a:t>
                      </a:r>
                      <a:r>
                        <a:rPr lang="tr-TR" sz="2400" baseline="0" dirty="0" smtClean="0"/>
                        <a:t> değeri olan </a:t>
                      </a:r>
                      <a:r>
                        <a:rPr lang="tr-TR" sz="2400" baseline="0" dirty="0" smtClean="0"/>
                        <a:t>sayıyı </a:t>
                      </a:r>
                      <a:r>
                        <a:rPr lang="tr-TR" sz="2400" baseline="0" dirty="0" smtClean="0"/>
                        <a:t>verir.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412062"/>
                  </a:ext>
                </a:extLst>
              </a:tr>
              <a:tr h="581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 err="1" smtClean="0"/>
                        <a:t>Math.round</a:t>
                      </a:r>
                      <a:r>
                        <a:rPr lang="tr-TR" sz="2400" dirty="0" smtClean="0"/>
                        <a:t>(</a:t>
                      </a:r>
                      <a:r>
                        <a:rPr lang="tr-TR" sz="2400" i="1" dirty="0" err="1" smtClean="0"/>
                        <a:t>deger</a:t>
                      </a:r>
                      <a:r>
                        <a:rPr lang="tr-TR" sz="2400" dirty="0" smtClean="0"/>
                        <a:t>)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i="1" dirty="0" err="1" smtClean="0"/>
                        <a:t>deger</a:t>
                      </a:r>
                      <a:r>
                        <a:rPr lang="tr-TR" sz="2400" dirty="0" err="1" smtClean="0"/>
                        <a:t>’e</a:t>
                      </a:r>
                      <a:r>
                        <a:rPr lang="tr-TR" sz="2400" dirty="0" smtClean="0"/>
                        <a:t> </a:t>
                      </a:r>
                      <a:r>
                        <a:rPr lang="tr-TR" sz="2400" baseline="0" dirty="0" smtClean="0"/>
                        <a:t>e</a:t>
                      </a:r>
                      <a:r>
                        <a:rPr lang="tr-TR" sz="2400" dirty="0" smtClean="0"/>
                        <a:t>n yakın tam sayıya yuvarlanmış</a:t>
                      </a:r>
                      <a:r>
                        <a:rPr lang="tr-TR" sz="2400" baseline="0" dirty="0" smtClean="0"/>
                        <a:t> </a:t>
                      </a:r>
                      <a:r>
                        <a:rPr lang="tr-TR" sz="2400" baseline="0" dirty="0" smtClean="0"/>
                        <a:t>sayıyı </a:t>
                      </a:r>
                      <a:r>
                        <a:rPr lang="tr-TR" sz="2400" baseline="0" dirty="0" smtClean="0"/>
                        <a:t>verir.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53860"/>
                  </a:ext>
                </a:extLst>
              </a:tr>
              <a:tr h="581232">
                <a:tc>
                  <a:txBody>
                    <a:bodyPr/>
                    <a:lstStyle/>
                    <a:p>
                      <a:r>
                        <a:rPr lang="tr-TR" sz="2400" dirty="0" err="1" smtClean="0"/>
                        <a:t>Math.ceil</a:t>
                      </a:r>
                      <a:r>
                        <a:rPr lang="tr-TR" sz="2400" dirty="0" smtClean="0"/>
                        <a:t>(</a:t>
                      </a:r>
                      <a:r>
                        <a:rPr lang="tr-TR" sz="2400" i="1" dirty="0" err="1" smtClean="0"/>
                        <a:t>deger</a:t>
                      </a:r>
                      <a:r>
                        <a:rPr lang="tr-TR" sz="2400" dirty="0" smtClean="0"/>
                        <a:t>)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i="1" dirty="0" err="1" smtClean="0"/>
                        <a:t>deger</a:t>
                      </a:r>
                      <a:r>
                        <a:rPr lang="tr-TR" sz="2400" dirty="0" err="1" smtClean="0"/>
                        <a:t>’den</a:t>
                      </a:r>
                      <a:r>
                        <a:rPr lang="tr-TR" sz="2400" dirty="0" smtClean="0"/>
                        <a:t> büyük en yakın tam sayıyı verir.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951340"/>
                  </a:ext>
                </a:extLst>
              </a:tr>
              <a:tr h="581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 err="1" smtClean="0"/>
                        <a:t>Math.floor</a:t>
                      </a:r>
                      <a:r>
                        <a:rPr lang="tr-TR" sz="2400" dirty="0" smtClean="0"/>
                        <a:t>(</a:t>
                      </a:r>
                      <a:r>
                        <a:rPr lang="tr-TR" sz="2400" i="1" dirty="0" err="1" smtClean="0"/>
                        <a:t>deger</a:t>
                      </a:r>
                      <a:r>
                        <a:rPr lang="tr-TR" sz="2400" dirty="0" smtClean="0"/>
                        <a:t>)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i="1" dirty="0" err="1" smtClean="0"/>
                        <a:t>deger</a:t>
                      </a:r>
                      <a:r>
                        <a:rPr lang="tr-TR" sz="2400" dirty="0" err="1" smtClean="0"/>
                        <a:t>’den</a:t>
                      </a:r>
                      <a:r>
                        <a:rPr lang="tr-TR" sz="2400" dirty="0" smtClean="0"/>
                        <a:t> küçük en yakın tam sayıyı</a:t>
                      </a:r>
                      <a:r>
                        <a:rPr lang="tr-TR" sz="2400" baseline="0" dirty="0" smtClean="0"/>
                        <a:t> verir</a:t>
                      </a:r>
                      <a:r>
                        <a:rPr lang="tr-TR" sz="2400" dirty="0" smtClean="0"/>
                        <a:t>.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23508"/>
                  </a:ext>
                </a:extLst>
              </a:tr>
              <a:tr h="581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 err="1" smtClean="0"/>
                        <a:t>Math.max</a:t>
                      </a:r>
                      <a:r>
                        <a:rPr lang="tr-TR" sz="2400" dirty="0" smtClean="0"/>
                        <a:t>(</a:t>
                      </a:r>
                      <a:r>
                        <a:rPr lang="tr-TR" sz="2400" i="1" dirty="0" smtClean="0"/>
                        <a:t>deger1,deger2</a:t>
                      </a:r>
                      <a:r>
                        <a:rPr lang="tr-TR" sz="2400" dirty="0" smtClean="0"/>
                        <a:t>)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i="1" dirty="0" smtClean="0"/>
                        <a:t>deger1</a:t>
                      </a:r>
                      <a:r>
                        <a:rPr lang="tr-TR" sz="2400" dirty="0" smtClean="0"/>
                        <a:t> ve </a:t>
                      </a:r>
                      <a:r>
                        <a:rPr lang="tr-TR" sz="2400" i="1" dirty="0" smtClean="0"/>
                        <a:t>deger2</a:t>
                      </a:r>
                      <a:r>
                        <a:rPr lang="tr-TR" sz="2400" dirty="0" smtClean="0"/>
                        <a:t>’den</a:t>
                      </a:r>
                      <a:r>
                        <a:rPr lang="tr-TR" sz="2400" baseline="0" dirty="0" smtClean="0"/>
                        <a:t> büyük olanı verir.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00076"/>
                  </a:ext>
                </a:extLst>
              </a:tr>
              <a:tr h="581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 err="1" smtClean="0"/>
                        <a:t>Math.min</a:t>
                      </a:r>
                      <a:r>
                        <a:rPr lang="tr-TR" sz="2400" dirty="0" smtClean="0"/>
                        <a:t>(</a:t>
                      </a:r>
                      <a:r>
                        <a:rPr lang="tr-TR" sz="2400" i="1" dirty="0" smtClean="0"/>
                        <a:t>deger1,deger2</a:t>
                      </a:r>
                      <a:r>
                        <a:rPr lang="tr-TR" sz="2400" dirty="0" smtClean="0"/>
                        <a:t>)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i="1" dirty="0" smtClean="0"/>
                        <a:t>deger1 </a:t>
                      </a:r>
                      <a:r>
                        <a:rPr lang="tr-TR" sz="2400" dirty="0" smtClean="0"/>
                        <a:t>ve </a:t>
                      </a:r>
                      <a:r>
                        <a:rPr lang="tr-TR" sz="2400" i="1" dirty="0" smtClean="0"/>
                        <a:t>deger2</a:t>
                      </a:r>
                      <a:r>
                        <a:rPr lang="tr-TR" sz="2400" dirty="0" smtClean="0"/>
                        <a:t>’den</a:t>
                      </a:r>
                      <a:r>
                        <a:rPr lang="tr-TR" sz="2400" baseline="0" dirty="0" smtClean="0"/>
                        <a:t> küçük olanı verir.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354491"/>
                  </a:ext>
                </a:extLst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4630322" y="59267"/>
            <a:ext cx="2753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5">
                    <a:lumMod val="75000"/>
                  </a:schemeClr>
                </a:solidFill>
              </a:rPr>
              <a:t>Java Math sınıfı</a:t>
            </a:r>
            <a:endParaRPr lang="tr-T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440576" y="773083"/>
            <a:ext cx="116128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/>
              <a:t>Math sınıfı bize birçok farklı matematiksel işlem için metotlar sunar. Bunları kullanabilmemiz için bu sınıfı projemize dahil (</a:t>
            </a:r>
            <a:r>
              <a:rPr lang="tr-TR" sz="2000" dirty="0" err="1" smtClean="0"/>
              <a:t>import</a:t>
            </a:r>
            <a:r>
              <a:rPr lang="tr-TR" sz="2000" dirty="0" smtClean="0"/>
              <a:t>) etmemiz gerekir. Parantez içinde bizden beklediği parametre yerine bir değişken (</a:t>
            </a:r>
            <a:r>
              <a:rPr lang="tr-TR" sz="2000" i="1" dirty="0" err="1" smtClean="0">
                <a:latin typeface="Consolas" panose="020B0609020204030204" pitchFamily="49" charset="0"/>
              </a:rPr>
              <a:t>x</a:t>
            </a:r>
            <a:r>
              <a:rPr lang="tr-TR" sz="2000" dirty="0" err="1" smtClean="0"/>
              <a:t>,</a:t>
            </a:r>
            <a:r>
              <a:rPr lang="tr-TR" sz="2000" i="1" dirty="0" err="1">
                <a:latin typeface="Consolas" panose="020B0609020204030204" pitchFamily="49" charset="0"/>
              </a:rPr>
              <a:t>y</a:t>
            </a:r>
            <a:r>
              <a:rPr lang="tr-TR" sz="2000" i="1" dirty="0" smtClean="0"/>
              <a:t> </a:t>
            </a:r>
            <a:r>
              <a:rPr lang="tr-TR" sz="2000" dirty="0" smtClean="0"/>
              <a:t>veya </a:t>
            </a:r>
            <a:r>
              <a:rPr lang="tr-TR" sz="2000" i="1" dirty="0">
                <a:latin typeface="Consolas" panose="020B0609020204030204" pitchFamily="49" charset="0"/>
              </a:rPr>
              <a:t>sayi1</a:t>
            </a:r>
            <a:r>
              <a:rPr lang="tr-TR" sz="2000" dirty="0" smtClean="0"/>
              <a:t> </a:t>
            </a:r>
            <a:r>
              <a:rPr lang="tr-TR" sz="2000" dirty="0" smtClean="0"/>
              <a:t>gibi) veya doğrudan değer (</a:t>
            </a:r>
            <a:r>
              <a:rPr lang="tr-TR" sz="2000" i="1" dirty="0">
                <a:latin typeface="Consolas" panose="020B0609020204030204" pitchFamily="49" charset="0"/>
              </a:rPr>
              <a:t>4.3</a:t>
            </a:r>
            <a:r>
              <a:rPr lang="tr-TR" sz="2000" dirty="0" smtClean="0"/>
              <a:t> gibi) yazabiliriz.</a:t>
            </a:r>
          </a:p>
          <a:p>
            <a:endParaRPr lang="tr-TR" sz="20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/>
              <a:t>Math metotları bize </a:t>
            </a:r>
            <a:r>
              <a:rPr lang="tr-TR" sz="2000" dirty="0" err="1" smtClean="0">
                <a:solidFill>
                  <a:srgbClr val="FF0000"/>
                </a:solidFill>
              </a:rPr>
              <a:t>double</a:t>
            </a:r>
            <a:r>
              <a:rPr lang="tr-TR" sz="2000" dirty="0" smtClean="0"/>
              <a:t> değer döndürür.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61206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" y="4987636"/>
            <a:ext cx="3926749" cy="1778924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4630322" y="59267"/>
            <a:ext cx="2753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5">
                    <a:lumMod val="75000"/>
                  </a:schemeClr>
                </a:solidFill>
              </a:rPr>
              <a:t>Java Math sınıfı</a:t>
            </a:r>
            <a:endParaRPr lang="tr-T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6" y="644042"/>
            <a:ext cx="10361919" cy="4343594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4630322" y="4598173"/>
            <a:ext cx="73316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/>
              <a:t>*Math metotları değişken üzerinde değişiklik yapmaz. Örneğin;</a:t>
            </a:r>
          </a:p>
          <a:p>
            <a:pPr algn="just"/>
            <a:r>
              <a:rPr lang="tr-TR" dirty="0" smtClean="0"/>
              <a:t>yukarıda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Math.abs</a:t>
            </a:r>
            <a:r>
              <a:rPr lang="tr-TR" dirty="0" smtClean="0">
                <a:latin typeface="Consolas" panose="020B0609020204030204" pitchFamily="49" charset="0"/>
              </a:rPr>
              <a:t>(sayi1); </a:t>
            </a:r>
            <a:r>
              <a:rPr lang="tr-TR" dirty="0" smtClean="0"/>
              <a:t>işleminin sonunda sayi1 değişkeni değişmez. Metot bize bir değer döndürmektedir. 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sayi1’i metodun sonucuna göre değiştirmek istiyorsak, değişkene, metodun döndürdüğü değeri aşağıdaki gibi atamalıyız.</a:t>
            </a:r>
          </a:p>
          <a:p>
            <a:pPr algn="just"/>
            <a:r>
              <a:rPr lang="tr-TR" dirty="0" smtClean="0">
                <a:latin typeface="Consolas" panose="020B0609020204030204" pitchFamily="49" charset="0"/>
              </a:rPr>
              <a:t>sayi1=</a:t>
            </a:r>
            <a:r>
              <a:rPr lang="tr-TR" dirty="0" err="1" smtClean="0">
                <a:latin typeface="Consolas" panose="020B0609020204030204" pitchFamily="49" charset="0"/>
              </a:rPr>
              <a:t>Math.abs</a:t>
            </a:r>
            <a:r>
              <a:rPr lang="tr-TR" dirty="0" smtClean="0">
                <a:latin typeface="Consolas" panose="020B0609020204030204" pitchFamily="49" charset="0"/>
              </a:rPr>
              <a:t>(sayi1);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3786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16406"/>
              </p:ext>
            </p:extLst>
          </p:nvPr>
        </p:nvGraphicFramePr>
        <p:xfrm>
          <a:off x="369728" y="1349237"/>
          <a:ext cx="11501120" cy="233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996">
                  <a:extLst>
                    <a:ext uri="{9D8B030D-6E8A-4147-A177-3AD203B41FA5}">
                      <a16:colId xmlns:a16="http://schemas.microsoft.com/office/drawing/2014/main" val="3854953272"/>
                    </a:ext>
                  </a:extLst>
                </a:gridCol>
                <a:gridCol w="6483124">
                  <a:extLst>
                    <a:ext uri="{9D8B030D-6E8A-4147-A177-3AD203B41FA5}">
                      <a16:colId xmlns:a16="http://schemas.microsoft.com/office/drawing/2014/main" val="15279819"/>
                    </a:ext>
                  </a:extLst>
                </a:gridCol>
              </a:tblGrid>
              <a:tr h="594316"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Metot  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Tanımı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78822"/>
                  </a:ext>
                </a:extLst>
              </a:tr>
              <a:tr h="581232">
                <a:tc>
                  <a:txBody>
                    <a:bodyPr/>
                    <a:lstStyle/>
                    <a:p>
                      <a:r>
                        <a:rPr lang="tr-TR" sz="2400" dirty="0" err="1" smtClean="0"/>
                        <a:t>Math.pow</a:t>
                      </a:r>
                      <a:r>
                        <a:rPr lang="tr-TR" sz="2400" dirty="0" smtClean="0"/>
                        <a:t>(</a:t>
                      </a:r>
                      <a:r>
                        <a:rPr lang="tr-TR" sz="2400" i="1" dirty="0" err="1" smtClean="0"/>
                        <a:t>taban</a:t>
                      </a:r>
                      <a:r>
                        <a:rPr lang="tr-TR" sz="2400" dirty="0" err="1" smtClean="0"/>
                        <a:t>,</a:t>
                      </a:r>
                      <a:r>
                        <a:rPr lang="tr-TR" sz="2400" i="1" dirty="0" err="1" smtClean="0"/>
                        <a:t>us</a:t>
                      </a:r>
                      <a:r>
                        <a:rPr lang="tr-TR" sz="2400" dirty="0" smtClean="0"/>
                        <a:t>)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i="1" dirty="0" smtClean="0"/>
                        <a:t>taban</a:t>
                      </a:r>
                      <a:r>
                        <a:rPr lang="tr-TR" sz="2400" dirty="0" smtClean="0"/>
                        <a:t> değerini,</a:t>
                      </a:r>
                      <a:r>
                        <a:rPr lang="tr-TR" sz="2400" baseline="0" dirty="0" smtClean="0"/>
                        <a:t> </a:t>
                      </a:r>
                      <a:r>
                        <a:rPr lang="tr-TR" sz="2400" i="1" baseline="0" dirty="0" smtClean="0"/>
                        <a:t>us</a:t>
                      </a:r>
                      <a:r>
                        <a:rPr lang="tr-TR" sz="2400" baseline="0" dirty="0" smtClean="0"/>
                        <a:t> değerine göre üssünü verir.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412062"/>
                  </a:ext>
                </a:extLst>
              </a:tr>
              <a:tr h="581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 err="1" smtClean="0"/>
                        <a:t>Math.sqrt</a:t>
                      </a:r>
                      <a:r>
                        <a:rPr lang="tr-TR" sz="2400" dirty="0" smtClean="0"/>
                        <a:t>(</a:t>
                      </a:r>
                      <a:r>
                        <a:rPr lang="tr-TR" sz="2400" i="1" dirty="0" err="1" smtClean="0"/>
                        <a:t>deger</a:t>
                      </a:r>
                      <a:r>
                        <a:rPr lang="tr-TR" sz="2400" dirty="0" smtClean="0"/>
                        <a:t>)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i="1" dirty="0" err="1" smtClean="0"/>
                        <a:t>deger</a:t>
                      </a:r>
                      <a:r>
                        <a:rPr lang="tr-TR" sz="2400" dirty="0" err="1" smtClean="0"/>
                        <a:t>’in</a:t>
                      </a:r>
                      <a:r>
                        <a:rPr lang="tr-TR" sz="2400" dirty="0" smtClean="0"/>
                        <a:t>  karekökünü</a:t>
                      </a:r>
                      <a:r>
                        <a:rPr lang="tr-TR" sz="2400" baseline="0" dirty="0" smtClean="0"/>
                        <a:t> verir</a:t>
                      </a:r>
                      <a:r>
                        <a:rPr lang="tr-TR" sz="2400" dirty="0" smtClean="0"/>
                        <a:t>.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53860"/>
                  </a:ext>
                </a:extLst>
              </a:tr>
              <a:tr h="581232">
                <a:tc>
                  <a:txBody>
                    <a:bodyPr/>
                    <a:lstStyle/>
                    <a:p>
                      <a:r>
                        <a:rPr lang="tr-TR" sz="2400" dirty="0" err="1" smtClean="0"/>
                        <a:t>Math.random</a:t>
                      </a:r>
                      <a:r>
                        <a:rPr lang="tr-TR" sz="2400" dirty="0" smtClean="0"/>
                        <a:t>()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[0,1]</a:t>
                      </a:r>
                      <a:r>
                        <a:rPr lang="tr-TR" sz="2400" baseline="0" dirty="0" smtClean="0"/>
                        <a:t> aralığında rastgele </a:t>
                      </a:r>
                      <a:r>
                        <a:rPr lang="tr-TR" sz="2400" baseline="0" dirty="0" err="1" smtClean="0"/>
                        <a:t>double</a:t>
                      </a:r>
                      <a:r>
                        <a:rPr lang="tr-TR" sz="2400" baseline="0" dirty="0" smtClean="0"/>
                        <a:t> değer verir.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951340"/>
                  </a:ext>
                </a:extLst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4630322" y="59267"/>
            <a:ext cx="2753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5">
                    <a:lumMod val="75000"/>
                  </a:schemeClr>
                </a:solidFill>
              </a:rPr>
              <a:t>Java Math sınıfı</a:t>
            </a:r>
            <a:endParaRPr lang="tr-T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440575" y="773083"/>
            <a:ext cx="9118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Math sınıfının sunduğu metotlardan sık kullanabileceklerimiz diğer metotlar şunlardır:</a:t>
            </a:r>
            <a:endParaRPr lang="tr-TR" sz="20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440575" y="3894071"/>
            <a:ext cx="6735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Metotların dışında Math sınıfı matematiksel sabitleri de saklar. </a:t>
            </a:r>
            <a:endParaRPr lang="tr-TR" sz="2000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242695"/>
              </p:ext>
            </p:extLst>
          </p:nvPr>
        </p:nvGraphicFramePr>
        <p:xfrm>
          <a:off x="369728" y="4402778"/>
          <a:ext cx="11501120" cy="17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996">
                  <a:extLst>
                    <a:ext uri="{9D8B030D-6E8A-4147-A177-3AD203B41FA5}">
                      <a16:colId xmlns:a16="http://schemas.microsoft.com/office/drawing/2014/main" val="3854953272"/>
                    </a:ext>
                  </a:extLst>
                </a:gridCol>
                <a:gridCol w="6483124">
                  <a:extLst>
                    <a:ext uri="{9D8B030D-6E8A-4147-A177-3AD203B41FA5}">
                      <a16:colId xmlns:a16="http://schemas.microsoft.com/office/drawing/2014/main" val="15279819"/>
                    </a:ext>
                  </a:extLst>
                </a:gridCol>
              </a:tblGrid>
              <a:tr h="594316"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Sabit  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Değer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78822"/>
                  </a:ext>
                </a:extLst>
              </a:tr>
              <a:tr h="581232">
                <a:tc>
                  <a:txBody>
                    <a:bodyPr/>
                    <a:lstStyle/>
                    <a:p>
                      <a:r>
                        <a:rPr lang="tr-TR" sz="2400" dirty="0" err="1" smtClean="0"/>
                        <a:t>Math.E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i="1" dirty="0" smtClean="0"/>
                        <a:t>2.7182818…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412062"/>
                  </a:ext>
                </a:extLst>
              </a:tr>
              <a:tr h="581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 err="1" smtClean="0"/>
                        <a:t>Math.PI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i="1" dirty="0" smtClean="0"/>
                        <a:t>3.1415926…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53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53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04" y="919691"/>
            <a:ext cx="8617635" cy="418570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40" y="5356455"/>
            <a:ext cx="2604030" cy="150154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4630322" y="59267"/>
            <a:ext cx="2753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5">
                    <a:lumMod val="75000"/>
                  </a:schemeClr>
                </a:solidFill>
              </a:rPr>
              <a:t>Java Math sınıfı</a:t>
            </a:r>
            <a:endParaRPr lang="tr-T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3420842" y="5677382"/>
            <a:ext cx="910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Math.random</a:t>
            </a:r>
            <a:r>
              <a:rPr lang="tr-TR" sz="2000" dirty="0" smtClean="0"/>
              <a:t>() metodu ile farklı aralıklara rastgele sayılar elde edebiliriz.</a:t>
            </a:r>
          </a:p>
          <a:p>
            <a:r>
              <a:rPr lang="tr-TR" sz="2000" dirty="0" smtClean="0"/>
              <a:t>Yukarıdaki kodu her çalıştırdığımızda, belirtilen aralıklarda farklı sonuçlar çıkacaktır. 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37488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630322" y="59267"/>
            <a:ext cx="2613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5">
                    <a:lumMod val="75000"/>
                  </a:schemeClr>
                </a:solidFill>
              </a:rPr>
              <a:t>Tip Dönüşümü</a:t>
            </a:r>
            <a:endParaRPr lang="tr-T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220442" y="934987"/>
            <a:ext cx="11775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Tip dönüşümü ile belirli bir tipteki değer başka bir tip olarak elde edilebilir. Küçük veri tipinden bir değeri, büyük</a:t>
            </a:r>
          </a:p>
          <a:p>
            <a:r>
              <a:rPr lang="tr-TR" sz="2000" dirty="0" smtClean="0"/>
              <a:t> veri tipinde bir değişkene atarken, bu işlem otomatik yapılır. Buna örtük dönüşüm de denir. </a:t>
            </a:r>
          </a:p>
          <a:p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434" y="2566203"/>
            <a:ext cx="4563291" cy="340640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306791" y="34411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Örneğin </a:t>
            </a:r>
            <a:r>
              <a:rPr lang="tr-TR" dirty="0" smtClean="0"/>
              <a:t>yanda </a:t>
            </a:r>
            <a:r>
              <a:rPr lang="tr-TR" dirty="0"/>
              <a:t>görüldüğü gibi b ve </a:t>
            </a:r>
            <a:r>
              <a:rPr lang="tr-TR" dirty="0" smtClean="0"/>
              <a:t>c değişkenlerinin </a:t>
            </a:r>
            <a:r>
              <a:rPr lang="tr-TR" dirty="0"/>
              <a:t>değerini yazdırdığımızda </a:t>
            </a:r>
            <a:r>
              <a:rPr lang="tr-TR" dirty="0" smtClean="0"/>
              <a:t>atanan </a:t>
            </a:r>
            <a:r>
              <a:rPr lang="tr-TR" dirty="0"/>
              <a:t>değerlerin, </a:t>
            </a:r>
            <a:r>
              <a:rPr lang="tr-TR" dirty="0" err="1"/>
              <a:t>double’a</a:t>
            </a:r>
            <a:r>
              <a:rPr lang="tr-TR" dirty="0"/>
              <a:t> </a:t>
            </a:r>
            <a:r>
              <a:rPr lang="tr-TR" dirty="0" smtClean="0"/>
              <a:t>dönüştürülmüş olduğunu görürüz.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27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630322" y="59267"/>
            <a:ext cx="2613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5">
                    <a:lumMod val="75000"/>
                  </a:schemeClr>
                </a:solidFill>
              </a:rPr>
              <a:t>Tip Dönüşümü</a:t>
            </a:r>
            <a:endParaRPr lang="tr-T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220442" y="934987"/>
            <a:ext cx="1151212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sz="2000" dirty="0" smtClean="0"/>
              <a:t>Büyük veri tipinden bir değeri, küçük  veri tipinde bir değişkene atamada derleme hatası (</a:t>
            </a:r>
            <a:r>
              <a:rPr lang="tr-TR" sz="2000" dirty="0" err="1" smtClean="0"/>
              <a:t>compile</a:t>
            </a:r>
            <a:r>
              <a:rPr lang="tr-TR" sz="2000" dirty="0" smtClean="0"/>
              <a:t> time </a:t>
            </a:r>
            <a:r>
              <a:rPr lang="tr-TR" sz="2000" dirty="0" err="1" smtClean="0"/>
              <a:t>error</a:t>
            </a:r>
            <a:r>
              <a:rPr lang="tr-TR" sz="2000" dirty="0" smtClean="0"/>
              <a:t>)</a:t>
            </a:r>
          </a:p>
          <a:p>
            <a:pPr algn="just"/>
            <a:r>
              <a:rPr lang="tr-TR" sz="2000" dirty="0" smtClean="0"/>
              <a:t> ile karşılaşırız. Eğer böyle bir atamanın bizim için bir sorun oluşturmayacağından eminsek açık dönüşüm</a:t>
            </a:r>
          </a:p>
          <a:p>
            <a:pPr algn="just"/>
            <a:r>
              <a:rPr lang="tr-TR" sz="2000" dirty="0"/>
              <a:t>i</a:t>
            </a:r>
            <a:r>
              <a:rPr lang="tr-TR" sz="2000" dirty="0" smtClean="0"/>
              <a:t>le bu hatayı bastırabiliriz.</a:t>
            </a:r>
          </a:p>
          <a:p>
            <a:endParaRPr lang="tr-TR" sz="2000" dirty="0"/>
          </a:p>
          <a:p>
            <a:r>
              <a:rPr lang="tr-TR" sz="2000" dirty="0" smtClean="0"/>
              <a:t>Örneğin, sınıfta   not değişkeni için değer vermek isteyelim. not değeri  [0,100] aralığında tam sayı olsun. </a:t>
            </a:r>
          </a:p>
          <a:p>
            <a:r>
              <a:rPr lang="tr-TR" sz="2000" dirty="0" smtClean="0"/>
              <a:t>Böyle bir değişken için </a:t>
            </a:r>
            <a:r>
              <a:rPr lang="tr-TR" sz="2000" i="1" dirty="0" err="1" smtClean="0"/>
              <a:t>int</a:t>
            </a:r>
            <a:r>
              <a:rPr lang="tr-TR" sz="2000" dirty="0" smtClean="0"/>
              <a:t> kullanılmış olsun. Bu değerin </a:t>
            </a:r>
            <a:r>
              <a:rPr lang="tr-TR" sz="2000" dirty="0" err="1" smtClean="0"/>
              <a:t>byte</a:t>
            </a:r>
            <a:r>
              <a:rPr lang="tr-TR" sz="2000" dirty="0"/>
              <a:t> </a:t>
            </a:r>
            <a:r>
              <a:rPr lang="tr-TR" sz="2000" dirty="0" smtClean="0"/>
              <a:t>tipinde saklanmasının bir sakıncası olmayacağını </a:t>
            </a:r>
          </a:p>
          <a:p>
            <a:r>
              <a:rPr lang="tr-TR" sz="2000" dirty="0" smtClean="0"/>
              <a:t>biliyorsak açık dönüşüm ile başka bir değişkene ataması yapılabilir.</a:t>
            </a:r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2" y="3787086"/>
            <a:ext cx="5323946" cy="246706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634" y="3600820"/>
            <a:ext cx="4734203" cy="2719018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982618" y="6406638"/>
            <a:ext cx="3529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tr-TR" i="1" dirty="0">
                <a:solidFill>
                  <a:srgbClr val="FF0000"/>
                </a:solidFill>
              </a:rPr>
              <a:t>derleme hatası (</a:t>
            </a:r>
            <a:r>
              <a:rPr lang="tr-TR" i="1" dirty="0" err="1">
                <a:solidFill>
                  <a:srgbClr val="FF0000"/>
                </a:solidFill>
              </a:rPr>
              <a:t>compile</a:t>
            </a:r>
            <a:r>
              <a:rPr lang="tr-TR" i="1" dirty="0">
                <a:solidFill>
                  <a:srgbClr val="FF0000"/>
                </a:solidFill>
              </a:rPr>
              <a:t> time </a:t>
            </a:r>
            <a:r>
              <a:rPr lang="tr-TR" i="1" dirty="0" err="1">
                <a:solidFill>
                  <a:srgbClr val="FF0000"/>
                </a:solidFill>
              </a:rPr>
              <a:t>error</a:t>
            </a:r>
            <a:r>
              <a:rPr lang="tr-TR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Dikdörtgen 6"/>
          <p:cNvSpPr/>
          <p:nvPr/>
        </p:nvSpPr>
        <p:spPr>
          <a:xfrm>
            <a:off x="7199188" y="6406638"/>
            <a:ext cx="3667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tr-TR" i="1" dirty="0" smtClean="0">
                <a:solidFill>
                  <a:srgbClr val="00B050"/>
                </a:solidFill>
              </a:rPr>
              <a:t>açık dönüşüm ile hatanın bastırılması</a:t>
            </a:r>
            <a:endParaRPr lang="tr-TR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17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630322" y="59267"/>
            <a:ext cx="2613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5">
                    <a:lumMod val="75000"/>
                  </a:schemeClr>
                </a:solidFill>
              </a:rPr>
              <a:t>Tip Dönüşümü</a:t>
            </a:r>
            <a:endParaRPr lang="tr-T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69731" y="644042"/>
            <a:ext cx="11776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 smtClean="0"/>
              <a:t>Başka bir örnek olarak tam sayı değerler alabilecek iki değişkenimiz olsun. Ancak bize atanacak değerlerin bazen 5.0 veya 7.0 gibi  </a:t>
            </a:r>
            <a:r>
              <a:rPr lang="tr-TR" sz="2000" dirty="0" err="1" smtClean="0"/>
              <a:t>double</a:t>
            </a:r>
            <a:r>
              <a:rPr lang="tr-TR" sz="2000" dirty="0" smtClean="0"/>
              <a:t> verilebildiğini (örneğin kullanıcı böyle giriyor) varsayalım. Bu değerleri 5 ve 7 gibi bir </a:t>
            </a:r>
            <a:r>
              <a:rPr lang="tr-TR" sz="2000" dirty="0" err="1" smtClean="0"/>
              <a:t>int</a:t>
            </a:r>
            <a:r>
              <a:rPr lang="tr-TR" sz="2000" dirty="0" smtClean="0"/>
              <a:t> değişkenin içine kaydetmemizde sakınca yoktur.</a:t>
            </a:r>
            <a:endParaRPr lang="tr-TR" sz="2000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92" y="1852978"/>
            <a:ext cx="3335736" cy="2618317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84594" y="4664568"/>
            <a:ext cx="8339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 smtClean="0"/>
              <a:t>Bir başka örnek ise açık dönüşümün sonucumuza etki edeceğini biliyor, fakat bunun etkisini önemsememek olabilir. Örneğin, </a:t>
            </a:r>
            <a:r>
              <a:rPr lang="tr-TR" sz="2000" dirty="0" err="1" smtClean="0"/>
              <a:t>ondalıklı</a:t>
            </a:r>
            <a:r>
              <a:rPr lang="tr-TR" sz="2000" dirty="0" smtClean="0"/>
              <a:t> değerlerin bizim için hesaplamalarda önemli olmayacağını biliyorsak açık dönüşüm yapabiliriz.</a:t>
            </a:r>
            <a:endParaRPr lang="tr-TR" sz="2000" dirty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463" y="4278021"/>
            <a:ext cx="3435541" cy="240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3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630322" y="59267"/>
            <a:ext cx="2613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5">
                    <a:lumMod val="75000"/>
                  </a:schemeClr>
                </a:solidFill>
              </a:rPr>
              <a:t>Tip Dönüşümü</a:t>
            </a:r>
            <a:endParaRPr lang="tr-T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405071" y="957091"/>
            <a:ext cx="113869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 smtClean="0"/>
              <a:t>Özetle açık dönüşüm kullanıcının sorumluluğunda olan, derleme zamanı hatasını(</a:t>
            </a:r>
            <a:r>
              <a:rPr lang="tr-TR" sz="2000" dirty="0" err="1" smtClean="0"/>
              <a:t>compile</a:t>
            </a:r>
            <a:r>
              <a:rPr lang="tr-TR" sz="2000" dirty="0" smtClean="0"/>
              <a:t> time </a:t>
            </a:r>
            <a:r>
              <a:rPr lang="tr-TR" sz="2000" dirty="0" err="1" smtClean="0"/>
              <a:t>error</a:t>
            </a:r>
            <a:r>
              <a:rPr lang="tr-TR" sz="2000" dirty="0" smtClean="0"/>
              <a:t>) bastıran ve bilinçli bir şekilde yapılması gereken bir işlemdir. Aksi takdirde yanlış yapılırsa istenmeyen değer atanabilir ve hesaplamalarda hataya yol açabilir.</a:t>
            </a:r>
          </a:p>
          <a:p>
            <a:pPr algn="just"/>
            <a:endParaRPr lang="tr-TR" sz="2000" dirty="0" smtClean="0"/>
          </a:p>
          <a:p>
            <a:pPr algn="just"/>
            <a:r>
              <a:rPr lang="tr-TR" sz="2000" dirty="0"/>
              <a:t>Aşağıdaki </a:t>
            </a:r>
            <a:r>
              <a:rPr lang="tr-TR" sz="2000" dirty="0" smtClean="0"/>
              <a:t>örnek  bu duruma örnektir. Burada </a:t>
            </a:r>
            <a:r>
              <a:rPr lang="tr-TR" sz="2000" dirty="0"/>
              <a:t>[-128,127] aralığında değer alabilecek </a:t>
            </a:r>
            <a:r>
              <a:rPr lang="tr-TR" sz="2000" dirty="0" err="1"/>
              <a:t>byte</a:t>
            </a:r>
            <a:r>
              <a:rPr lang="tr-TR" sz="2000" dirty="0"/>
              <a:t> </a:t>
            </a:r>
            <a:r>
              <a:rPr lang="tr-TR" sz="2000" dirty="0" smtClean="0"/>
              <a:t>değişkene 128 </a:t>
            </a:r>
            <a:r>
              <a:rPr lang="tr-TR" sz="2000" dirty="0" err="1" smtClean="0"/>
              <a:t>int</a:t>
            </a:r>
            <a:r>
              <a:rPr lang="tr-TR" sz="2000" dirty="0" smtClean="0"/>
              <a:t> değeri atandığında, </a:t>
            </a:r>
            <a:r>
              <a:rPr lang="tr-TR" sz="2000" dirty="0" err="1" smtClean="0"/>
              <a:t>byte</a:t>
            </a:r>
            <a:r>
              <a:rPr lang="tr-TR" sz="2000" dirty="0" smtClean="0"/>
              <a:t> değişken, değer aralığı dışındaki bu değeri, -128 olarak alır.</a:t>
            </a:r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361" y="3616659"/>
            <a:ext cx="3325451" cy="219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7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2" y="3150523"/>
            <a:ext cx="3981734" cy="355828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405071" y="957091"/>
            <a:ext cx="113869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 smtClean="0"/>
              <a:t>Matematiksel işlemlerde dikkat edilmesi gereken bir nokta; sonucun, işlem yapılan veri tipleri ile ilişkili olduğudur. Aşağıdaki örnek incelenirse d’nin değerinin 2.5 değil 2 olduğu görülür. Bunun nedeni a/b işleminde her iki değişken tipi </a:t>
            </a:r>
            <a:r>
              <a:rPr lang="tr-TR" sz="2000" dirty="0" err="1" smtClean="0"/>
              <a:t>int</a:t>
            </a:r>
            <a:r>
              <a:rPr lang="tr-TR" sz="2000" dirty="0" smtClean="0"/>
              <a:t> olduğundan, sonucun da </a:t>
            </a:r>
            <a:r>
              <a:rPr lang="tr-TR" sz="2000" dirty="0" err="1" smtClean="0"/>
              <a:t>int</a:t>
            </a:r>
            <a:r>
              <a:rPr lang="tr-TR" sz="2000" dirty="0" smtClean="0"/>
              <a:t> tipinde olmasıdır. Dolayısıyla önce sonuç </a:t>
            </a:r>
            <a:r>
              <a:rPr lang="tr-TR" sz="2000" dirty="0" err="1" smtClean="0"/>
              <a:t>int</a:t>
            </a:r>
            <a:r>
              <a:rPr lang="tr-TR" sz="2000" dirty="0" smtClean="0"/>
              <a:t> değer ( 2 )olarak bulunur. Bu değer örtük (otomatik) dönüşüm ile </a:t>
            </a:r>
            <a:r>
              <a:rPr lang="tr-TR" sz="2000" dirty="0" err="1" smtClean="0"/>
              <a:t>double</a:t>
            </a:r>
            <a:r>
              <a:rPr lang="tr-TR" sz="2000" dirty="0" smtClean="0"/>
              <a:t> d değişkenine 2.0 olarak atanır.</a:t>
            </a:r>
          </a:p>
          <a:p>
            <a:pPr algn="just"/>
            <a:endParaRPr lang="tr-TR" sz="2000" dirty="0"/>
          </a:p>
        </p:txBody>
      </p:sp>
      <p:sp>
        <p:nvSpPr>
          <p:cNvPr id="4" name="Dikdörtgen 3"/>
          <p:cNvSpPr/>
          <p:nvPr/>
        </p:nvSpPr>
        <p:spPr>
          <a:xfrm>
            <a:off x="4873081" y="3018305"/>
            <a:ext cx="6918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err="1"/>
              <a:t>int</a:t>
            </a:r>
            <a:r>
              <a:rPr lang="tr-TR" dirty="0"/>
              <a:t> ve </a:t>
            </a:r>
            <a:r>
              <a:rPr lang="tr-TR" dirty="0" err="1"/>
              <a:t>double</a:t>
            </a:r>
            <a:r>
              <a:rPr lang="tr-TR" dirty="0"/>
              <a:t> değişken tiplerinin sonuçları aşağıdaki tablodaki gibi olur</a:t>
            </a:r>
            <a:r>
              <a:rPr lang="tr-TR" dirty="0" smtClean="0"/>
              <a:t>.</a:t>
            </a:r>
          </a:p>
          <a:p>
            <a:pPr algn="just"/>
            <a:r>
              <a:rPr lang="tr-TR" dirty="0" smtClean="0"/>
              <a:t>Özetle iki farklı veri tipinde değişkenle işlem yapıldığında sonuç büyük veri tipinde olacaktır. </a:t>
            </a:r>
            <a:endParaRPr lang="tr-TR" dirty="0"/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244348"/>
              </p:ext>
            </p:extLst>
          </p:nvPr>
        </p:nvGraphicFramePr>
        <p:xfrm>
          <a:off x="6013796" y="4094634"/>
          <a:ext cx="4285674" cy="2286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558">
                  <a:extLst>
                    <a:ext uri="{9D8B030D-6E8A-4147-A177-3AD203B41FA5}">
                      <a16:colId xmlns:a16="http://schemas.microsoft.com/office/drawing/2014/main" val="1820541196"/>
                    </a:ext>
                  </a:extLst>
                </a:gridCol>
                <a:gridCol w="1428558">
                  <a:extLst>
                    <a:ext uri="{9D8B030D-6E8A-4147-A177-3AD203B41FA5}">
                      <a16:colId xmlns:a16="http://schemas.microsoft.com/office/drawing/2014/main" val="704888931"/>
                    </a:ext>
                  </a:extLst>
                </a:gridCol>
                <a:gridCol w="1428558">
                  <a:extLst>
                    <a:ext uri="{9D8B030D-6E8A-4147-A177-3AD203B41FA5}">
                      <a16:colId xmlns:a16="http://schemas.microsoft.com/office/drawing/2014/main" val="1223091120"/>
                    </a:ext>
                  </a:extLst>
                </a:gridCol>
              </a:tblGrid>
              <a:tr h="457283">
                <a:tc>
                  <a:txBody>
                    <a:bodyPr/>
                    <a:lstStyle/>
                    <a:p>
                      <a:r>
                        <a:rPr lang="tr-TR" dirty="0" smtClean="0"/>
                        <a:t>degisken1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degisken2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sonuc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4701"/>
                  </a:ext>
                </a:extLst>
              </a:tr>
              <a:tr h="457283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int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int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int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09246"/>
                  </a:ext>
                </a:extLst>
              </a:tr>
              <a:tr h="457283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int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double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double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01972"/>
                  </a:ext>
                </a:extLst>
              </a:tr>
              <a:tr h="457283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double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int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double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83003"/>
                  </a:ext>
                </a:extLst>
              </a:tr>
              <a:tr h="457283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int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double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double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36940"/>
                  </a:ext>
                </a:extLst>
              </a:tr>
            </a:tbl>
          </a:graphicData>
        </a:graphic>
      </p:graphicFrame>
      <p:sp>
        <p:nvSpPr>
          <p:cNvPr id="9" name="Metin kutusu 8"/>
          <p:cNvSpPr txBox="1"/>
          <p:nvPr/>
        </p:nvSpPr>
        <p:spPr>
          <a:xfrm>
            <a:off x="3267035" y="0"/>
            <a:ext cx="5851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5">
                    <a:lumMod val="75000"/>
                  </a:schemeClr>
                </a:solidFill>
              </a:rPr>
              <a:t>Farklı tipte değişkenler ile işlemler</a:t>
            </a:r>
            <a:endParaRPr lang="tr-T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1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674</Words>
  <Application>Microsoft Office PowerPoint</Application>
  <PresentationFormat>Geniş ekran</PresentationFormat>
  <Paragraphs>84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15</cp:revision>
  <dcterms:created xsi:type="dcterms:W3CDTF">2019-03-20T09:52:06Z</dcterms:created>
  <dcterms:modified xsi:type="dcterms:W3CDTF">2019-07-21T18:24:11Z</dcterms:modified>
</cp:coreProperties>
</file>