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444" r:id="rId3"/>
    <p:sldId id="432" r:id="rId4"/>
    <p:sldId id="433" r:id="rId5"/>
    <p:sldId id="434" r:id="rId6"/>
    <p:sldId id="401" r:id="rId7"/>
    <p:sldId id="442" r:id="rId8"/>
    <p:sldId id="44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72E9-EF8C-4213-B149-21258494B4A7}" type="datetimeFigureOut">
              <a:rPr lang="tr-TR" smtClean="0"/>
              <a:t>4.03.2020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43B8-7B22-4681-920E-A96A52055F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52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72E9-EF8C-4213-B149-21258494B4A7}" type="datetimeFigureOut">
              <a:rPr lang="tr-TR" smtClean="0"/>
              <a:t>4.03.2020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43B8-7B22-4681-920E-A96A52055F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716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72E9-EF8C-4213-B149-21258494B4A7}" type="datetimeFigureOut">
              <a:rPr lang="tr-TR" smtClean="0"/>
              <a:t>4.03.2020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43B8-7B22-4681-920E-A96A52055F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160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72E9-EF8C-4213-B149-21258494B4A7}" type="datetimeFigureOut">
              <a:rPr lang="tr-TR" smtClean="0"/>
              <a:t>4.03.2020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43B8-7B22-4681-920E-A96A52055F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679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72E9-EF8C-4213-B149-21258494B4A7}" type="datetimeFigureOut">
              <a:rPr lang="tr-TR" smtClean="0"/>
              <a:t>4.03.2020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43B8-7B22-4681-920E-A96A52055F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323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72E9-EF8C-4213-B149-21258494B4A7}" type="datetimeFigureOut">
              <a:rPr lang="tr-TR" smtClean="0"/>
              <a:t>4.03.2020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43B8-7B22-4681-920E-A96A52055F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240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72E9-EF8C-4213-B149-21258494B4A7}" type="datetimeFigureOut">
              <a:rPr lang="tr-TR" smtClean="0"/>
              <a:t>4.03.2020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43B8-7B22-4681-920E-A96A52055F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334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72E9-EF8C-4213-B149-21258494B4A7}" type="datetimeFigureOut">
              <a:rPr lang="tr-TR" smtClean="0"/>
              <a:t>4.03.2020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43B8-7B22-4681-920E-A96A52055F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609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72E9-EF8C-4213-B149-21258494B4A7}" type="datetimeFigureOut">
              <a:rPr lang="tr-TR" smtClean="0"/>
              <a:t>4.03.2020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43B8-7B22-4681-920E-A96A52055F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226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72E9-EF8C-4213-B149-21258494B4A7}" type="datetimeFigureOut">
              <a:rPr lang="tr-TR" smtClean="0"/>
              <a:t>4.03.2020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43B8-7B22-4681-920E-A96A52055F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917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72E9-EF8C-4213-B149-21258494B4A7}" type="datetimeFigureOut">
              <a:rPr lang="tr-TR" smtClean="0"/>
              <a:t>4.03.2020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43B8-7B22-4681-920E-A96A52055F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031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172E9-EF8C-4213-B149-21258494B4A7}" type="datetimeFigureOut">
              <a:rPr lang="tr-TR" smtClean="0"/>
              <a:t>4.03.2020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A43B8-7B22-4681-920E-A96A52055F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424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1255757" y="408580"/>
            <a:ext cx="8402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rgbClr val="0070C0"/>
                </a:solidFill>
              </a:rPr>
              <a:t>Klavyeden veri okunması : </a:t>
            </a:r>
            <a:r>
              <a:rPr lang="tr-TR" sz="3200" dirty="0" err="1" smtClean="0">
                <a:solidFill>
                  <a:srgbClr val="0070C0"/>
                </a:solidFill>
              </a:rPr>
              <a:t>Scanner</a:t>
            </a:r>
            <a:r>
              <a:rPr lang="tr-TR" sz="3200" dirty="0" smtClean="0">
                <a:solidFill>
                  <a:srgbClr val="0070C0"/>
                </a:solidFill>
              </a:rPr>
              <a:t> (Tarayıcı) sınıfı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267553" y="1046825"/>
            <a:ext cx="1147833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>
              <a:lnSpc>
                <a:spcPct val="150000"/>
              </a:lnSpc>
            </a:pPr>
            <a:r>
              <a:rPr lang="tr-TR" sz="2400" dirty="0" err="1" smtClean="0"/>
              <a:t>Scanner</a:t>
            </a:r>
            <a:r>
              <a:rPr lang="tr-TR" sz="2400" dirty="0" smtClean="0"/>
              <a:t> sınıfı </a:t>
            </a:r>
            <a:r>
              <a:rPr lang="tr-TR" sz="2400" dirty="0" err="1" smtClean="0"/>
              <a:t>java.util</a:t>
            </a:r>
            <a:r>
              <a:rPr lang="tr-TR" sz="2400" dirty="0" smtClean="0"/>
              <a:t> kütüphanesinin içinde yer alır ve kullanılabilmesi için aşağıdaki iki satırdan birinin programın başına eklenmesi gerekir. 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801" y="2189896"/>
            <a:ext cx="4415741" cy="1044340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267553" y="2939700"/>
            <a:ext cx="11478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>
              <a:lnSpc>
                <a:spcPct val="150000"/>
              </a:lnSpc>
            </a:pPr>
            <a:r>
              <a:rPr lang="tr-TR" sz="2400" dirty="0" smtClean="0"/>
              <a:t>Klavyeden veri girişini sağlayan </a:t>
            </a:r>
            <a:r>
              <a:rPr lang="tr-TR" sz="2400" dirty="0" err="1" smtClean="0"/>
              <a:t>Scanner</a:t>
            </a:r>
            <a:r>
              <a:rPr lang="tr-TR" sz="2400" dirty="0" smtClean="0"/>
              <a:t> sınıfının bir nesnesi aşağıdaki gibi oluşturularak nesne metotları ile klavyeden veri okunabilir. Örneğin tamsayı okumak için </a:t>
            </a:r>
            <a:r>
              <a:rPr lang="tr-TR" sz="2400" dirty="0" err="1" smtClean="0"/>
              <a:t>nextInt</a:t>
            </a:r>
            <a:r>
              <a:rPr lang="tr-TR" sz="2400" dirty="0" smtClean="0"/>
              <a:t>() metodu kullanılır. </a:t>
            </a: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279" y="4802290"/>
            <a:ext cx="7426877" cy="107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79" y="1627097"/>
            <a:ext cx="6764407" cy="2030503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580" y="4408502"/>
            <a:ext cx="4610743" cy="1152686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4094491" y="1029996"/>
            <a:ext cx="2776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0070C0"/>
                </a:solidFill>
              </a:rPr>
              <a:t>nextInt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1281509" y="445221"/>
            <a:ext cx="8402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rgbClr val="0070C0"/>
                </a:solidFill>
              </a:rPr>
              <a:t>Klavyeden veri okunması : </a:t>
            </a:r>
            <a:r>
              <a:rPr lang="tr-TR" sz="3200" dirty="0" err="1" smtClean="0">
                <a:solidFill>
                  <a:srgbClr val="0070C0"/>
                </a:solidFill>
              </a:rPr>
              <a:t>Scanner</a:t>
            </a:r>
            <a:r>
              <a:rPr lang="tr-TR" sz="3200" dirty="0" smtClean="0">
                <a:solidFill>
                  <a:srgbClr val="0070C0"/>
                </a:solidFill>
              </a:rPr>
              <a:t> (Tarayıcı) sınıfı</a:t>
            </a:r>
            <a:endParaRPr lang="tr-TR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20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1255757" y="408580"/>
            <a:ext cx="8402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rgbClr val="0070C0"/>
                </a:solidFill>
              </a:rPr>
              <a:t>Klavyeden veri okunması : </a:t>
            </a:r>
            <a:r>
              <a:rPr lang="tr-TR" sz="3200" dirty="0" err="1" smtClean="0">
                <a:solidFill>
                  <a:srgbClr val="0070C0"/>
                </a:solidFill>
              </a:rPr>
              <a:t>Scanner</a:t>
            </a:r>
            <a:r>
              <a:rPr lang="tr-TR" sz="3200" dirty="0" smtClean="0">
                <a:solidFill>
                  <a:srgbClr val="0070C0"/>
                </a:solidFill>
              </a:rPr>
              <a:t> (Tarayıcı) sınıfı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0740" y="993355"/>
            <a:ext cx="1147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>
              <a:lnSpc>
                <a:spcPct val="150000"/>
              </a:lnSpc>
            </a:pPr>
            <a:r>
              <a:rPr lang="tr-TR" sz="2400" dirty="0" smtClean="0"/>
              <a:t>Klavyeden değişik türde veri okumak için kullanılan başlıca </a:t>
            </a:r>
            <a:r>
              <a:rPr lang="tr-TR" sz="2400" dirty="0" err="1" smtClean="0"/>
              <a:t>metodlar</a:t>
            </a:r>
            <a:r>
              <a:rPr lang="tr-TR" sz="2400" dirty="0" smtClean="0"/>
              <a:t> aşağıdaki gibidir. </a:t>
            </a:r>
          </a:p>
        </p:txBody>
      </p:sp>
      <p:grpSp>
        <p:nvGrpSpPr>
          <p:cNvPr id="11" name="Grup 10"/>
          <p:cNvGrpSpPr/>
          <p:nvPr/>
        </p:nvGrpSpPr>
        <p:grpSpPr>
          <a:xfrm>
            <a:off x="2743662" y="1774777"/>
            <a:ext cx="6420003" cy="4273594"/>
            <a:chOff x="2743662" y="1774777"/>
            <a:chExt cx="6420003" cy="4273594"/>
          </a:xfrm>
        </p:grpSpPr>
        <p:pic>
          <p:nvPicPr>
            <p:cNvPr id="9" name="Resim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3494" y="1774777"/>
              <a:ext cx="5731746" cy="3870286"/>
            </a:xfrm>
            <a:prstGeom prst="rect">
              <a:avLst/>
            </a:prstGeom>
          </p:spPr>
        </p:pic>
        <p:pic>
          <p:nvPicPr>
            <p:cNvPr id="10" name="Resim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3662" y="5645063"/>
              <a:ext cx="6420003" cy="4033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529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1255757" y="408580"/>
            <a:ext cx="8402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rgbClr val="0070C0"/>
                </a:solidFill>
              </a:rPr>
              <a:t>Klavyeden veri okunması : </a:t>
            </a:r>
            <a:r>
              <a:rPr lang="tr-TR" sz="3200" dirty="0" err="1" smtClean="0">
                <a:solidFill>
                  <a:srgbClr val="0070C0"/>
                </a:solidFill>
              </a:rPr>
              <a:t>Scanner</a:t>
            </a:r>
            <a:r>
              <a:rPr lang="tr-TR" sz="3200" dirty="0" smtClean="0">
                <a:solidFill>
                  <a:srgbClr val="0070C0"/>
                </a:solidFill>
              </a:rPr>
              <a:t> (Tarayıcı) sınıfı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302139" y="1285742"/>
            <a:ext cx="1147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>
              <a:lnSpc>
                <a:spcPct val="150000"/>
              </a:lnSpc>
            </a:pPr>
            <a:r>
              <a:rPr lang="tr-TR" sz="2400" dirty="0" smtClean="0"/>
              <a:t>Klavyeden değişik türde veri okumak için kullanılan başlıca </a:t>
            </a:r>
            <a:r>
              <a:rPr lang="tr-TR" sz="2400" dirty="0" err="1" smtClean="0"/>
              <a:t>metodlar</a:t>
            </a:r>
            <a:r>
              <a:rPr lang="tr-TR" sz="2400" dirty="0" smtClean="0"/>
              <a:t> aşağıdaki gibidir. 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25" y="2224460"/>
            <a:ext cx="10933959" cy="233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6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1255757" y="408580"/>
            <a:ext cx="8402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rgbClr val="0070C0"/>
                </a:solidFill>
              </a:rPr>
              <a:t>Klavyeden veri okunması : </a:t>
            </a:r>
            <a:r>
              <a:rPr lang="tr-TR" sz="3200" dirty="0" err="1" smtClean="0">
                <a:solidFill>
                  <a:srgbClr val="0070C0"/>
                </a:solidFill>
              </a:rPr>
              <a:t>Scanner</a:t>
            </a:r>
            <a:r>
              <a:rPr lang="tr-TR" sz="3200" dirty="0" smtClean="0">
                <a:solidFill>
                  <a:srgbClr val="0070C0"/>
                </a:solidFill>
              </a:rPr>
              <a:t> (Tarayıcı) sınıfı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302139" y="1285742"/>
            <a:ext cx="11478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>
              <a:lnSpc>
                <a:spcPct val="150000"/>
              </a:lnSpc>
            </a:pPr>
            <a:r>
              <a:rPr lang="tr-TR" sz="2400" dirty="0" smtClean="0"/>
              <a:t>ÖRNEK 01: </a:t>
            </a:r>
            <a:r>
              <a:rPr lang="tr-TR" sz="2400" dirty="0"/>
              <a:t>Taban ve yükseklik değerleri tamsayı olarak verilen üçgenin alanını hesaplayan </a:t>
            </a:r>
            <a:r>
              <a:rPr lang="tr-TR" sz="2400" dirty="0" smtClean="0"/>
              <a:t>Java </a:t>
            </a:r>
            <a:r>
              <a:rPr lang="tr-TR" sz="2400" dirty="0"/>
              <a:t>programını yazınız .</a:t>
            </a:r>
            <a:r>
              <a:rPr lang="tr-TR" sz="2400" dirty="0" smtClean="0"/>
              <a:t> </a:t>
            </a:r>
          </a:p>
        </p:txBody>
      </p:sp>
      <p:sp>
        <p:nvSpPr>
          <p:cNvPr id="4" name="Dikdörtgen 3"/>
          <p:cNvSpPr/>
          <p:nvPr/>
        </p:nvSpPr>
        <p:spPr>
          <a:xfrm>
            <a:off x="2497393" y="286562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ÖRNEK ÇALIŞMA: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</a:pPr>
            <a:r>
              <a:rPr lang="tr-TR" b="1" dirty="0" smtClean="0">
                <a:latin typeface="Courier New" panose="02070309020205020404" pitchFamily="49" charset="0"/>
                <a:ea typeface="MS Mincho"/>
              </a:rPr>
              <a:t>Taban değerini giriniz: 3</a:t>
            </a:r>
          </a:p>
          <a:p>
            <a:pPr marL="228600" algn="just">
              <a:spcAft>
                <a:spcPts val="0"/>
              </a:spcAft>
            </a:pPr>
            <a:r>
              <a:rPr lang="tr-TR" b="1" dirty="0" smtClean="0">
                <a:latin typeface="Courier New" panose="02070309020205020404" pitchFamily="49" charset="0"/>
                <a:ea typeface="MS Mincho"/>
              </a:rPr>
              <a:t>Yüksekliği giriniz    : 5</a:t>
            </a:r>
          </a:p>
          <a:p>
            <a:pPr marL="228600" algn="just">
              <a:spcAft>
                <a:spcPts val="0"/>
              </a:spcAft>
            </a:pPr>
            <a:r>
              <a:rPr lang="tr-TR" b="1" dirty="0" smtClean="0">
                <a:latin typeface="Courier New" panose="02070309020205020404" pitchFamily="49" charset="0"/>
                <a:ea typeface="MS Mincho"/>
              </a:rPr>
              <a:t>--------------------------</a:t>
            </a:r>
          </a:p>
          <a:p>
            <a:pPr marL="228600" algn="just">
              <a:spcAft>
                <a:spcPts val="0"/>
              </a:spcAft>
            </a:pPr>
            <a:r>
              <a:rPr lang="tr-TR" b="1" dirty="0" smtClean="0">
                <a:latin typeface="Courier New" panose="02070309020205020404" pitchFamily="49" charset="0"/>
                <a:ea typeface="MS Mincho"/>
              </a:rPr>
              <a:t>Alan = 7.5 birim karedir </a:t>
            </a:r>
            <a:endParaRPr lang="tr-TR" b="1" dirty="0">
              <a:latin typeface="Courier New" panose="02070309020205020404" pitchFamily="49" charset="0"/>
              <a:ea typeface="MS Mincho"/>
            </a:endParaRPr>
          </a:p>
        </p:txBody>
      </p:sp>
    </p:spTree>
    <p:extLst>
      <p:ext uri="{BB962C8B-B14F-4D97-AF65-F5344CB8AC3E}">
        <p14:creationId xmlns:p14="http://schemas.microsoft.com/office/powerpoint/2010/main" val="34800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27" y="2118544"/>
            <a:ext cx="7839075" cy="4095750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321803" y="577819"/>
            <a:ext cx="11478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>
              <a:lnSpc>
                <a:spcPct val="150000"/>
              </a:lnSpc>
            </a:pPr>
            <a:r>
              <a:rPr lang="tr-TR" sz="2400" dirty="0" smtClean="0"/>
              <a:t>ÖRNEK 01: </a:t>
            </a:r>
            <a:r>
              <a:rPr lang="tr-TR" sz="2400" dirty="0"/>
              <a:t>Taban ve yükseklik değerleri tamsayı olarak verilen üçgenin alanını hesaplayan </a:t>
            </a:r>
            <a:r>
              <a:rPr lang="tr-TR" sz="2400" dirty="0" smtClean="0"/>
              <a:t>Java </a:t>
            </a:r>
            <a:r>
              <a:rPr lang="tr-TR" sz="2400" dirty="0"/>
              <a:t>programını yazınız .</a:t>
            </a:r>
            <a:r>
              <a:rPr lang="tr-TR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376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302139" y="1285742"/>
            <a:ext cx="1147833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>
              <a:lnSpc>
                <a:spcPct val="150000"/>
              </a:lnSpc>
            </a:pPr>
            <a:r>
              <a:rPr lang="tr-TR" sz="2400" dirty="0" smtClean="0"/>
              <a:t>ÖRNEK 02: Bir dik üçgenin klavyeden girilen iki kısa kenar uzunluğuna göre uzun kenarı (hipotenüs) bulan hesaplayıp ekrana yazan Java </a:t>
            </a:r>
            <a:r>
              <a:rPr lang="tr-TR" sz="2400" dirty="0"/>
              <a:t>programını yazınız .</a:t>
            </a:r>
            <a:r>
              <a:rPr lang="tr-TR" sz="2400" dirty="0" smtClean="0"/>
              <a:t> </a:t>
            </a:r>
          </a:p>
        </p:txBody>
      </p:sp>
      <p:sp>
        <p:nvSpPr>
          <p:cNvPr id="4" name="Dikdörtgen 3"/>
          <p:cNvSpPr/>
          <p:nvPr/>
        </p:nvSpPr>
        <p:spPr>
          <a:xfrm>
            <a:off x="965577" y="35924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ÖRNEK ÇALIŞMA: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</a:pPr>
            <a:r>
              <a:rPr lang="tr-TR" b="1" dirty="0" smtClean="0">
                <a:latin typeface="Courier New" panose="02070309020205020404" pitchFamily="49" charset="0"/>
                <a:ea typeface="MS Mincho"/>
              </a:rPr>
              <a:t>Kenar uzunluklarını giriniz : 3 4</a:t>
            </a:r>
          </a:p>
          <a:p>
            <a:pPr marL="228600" algn="just">
              <a:spcAft>
                <a:spcPts val="0"/>
              </a:spcAft>
            </a:pPr>
            <a:r>
              <a:rPr lang="tr-TR" b="1" dirty="0" smtClean="0">
                <a:latin typeface="Courier New" panose="02070309020205020404" pitchFamily="49" charset="0"/>
                <a:ea typeface="MS Mincho"/>
              </a:rPr>
              <a:t>--------------------------</a:t>
            </a:r>
          </a:p>
          <a:p>
            <a:pPr marL="228600" algn="just">
              <a:spcAft>
                <a:spcPts val="0"/>
              </a:spcAft>
            </a:pPr>
            <a:r>
              <a:rPr lang="tr-TR" b="1" dirty="0" smtClean="0">
                <a:latin typeface="Courier New" panose="02070309020205020404" pitchFamily="49" charset="0"/>
                <a:ea typeface="MS Mincho"/>
              </a:rPr>
              <a:t>Uzun kenar (hipotenüs) = 5.0 </a:t>
            </a:r>
            <a:endParaRPr lang="tr-TR" b="1" dirty="0">
              <a:latin typeface="Courier New" panose="02070309020205020404" pitchFamily="49" charset="0"/>
              <a:ea typeface="MS Mincho"/>
            </a:endParaRPr>
          </a:p>
        </p:txBody>
      </p:sp>
      <p:pic>
        <p:nvPicPr>
          <p:cNvPr id="1026" name="Picture 2" descr="hipotenüs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882" y="2924448"/>
            <a:ext cx="3689595" cy="279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98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33" y="2012217"/>
            <a:ext cx="8886825" cy="3943350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325585" y="504204"/>
            <a:ext cx="1147833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>
              <a:lnSpc>
                <a:spcPct val="150000"/>
              </a:lnSpc>
            </a:pPr>
            <a:r>
              <a:rPr lang="tr-TR" sz="2400" dirty="0" smtClean="0"/>
              <a:t>ÖRNEK 02: Bir dik üçgenin klavyeden girilen iki tam sayı kısa kenar uzunluğuna göre uzun kenarı (hipotenüs) bulan hesaplayıp ekrana yazan Java </a:t>
            </a:r>
            <a:r>
              <a:rPr lang="tr-TR" sz="2400" dirty="0"/>
              <a:t>programını yazınız .</a:t>
            </a:r>
            <a:r>
              <a:rPr lang="tr-TR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156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5176</TotalTime>
  <Words>240</Words>
  <Application>Microsoft Office PowerPoint</Application>
  <PresentationFormat>Geniş ekran</PresentationFormat>
  <Paragraphs>23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MS Mincho</vt:lpstr>
      <vt:lpstr>Times New Roman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168</cp:revision>
  <dcterms:created xsi:type="dcterms:W3CDTF">2017-10-11T21:05:13Z</dcterms:created>
  <dcterms:modified xsi:type="dcterms:W3CDTF">2020-03-04T06:46:28Z</dcterms:modified>
</cp:coreProperties>
</file>